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80" y="-1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11687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mil" TargetMode="External"/><Relationship Id="rId4" Type="http://schemas.openxmlformats.org/officeDocument/2006/relationships/hyperlink" Target="http://vk.com/minobrnauki" TargetMode="External"/><Relationship Id="rId5" Type="http://schemas.openxmlformats.org/officeDocument/2006/relationships/hyperlink" Target="https://vk.com/mvd" TargetMode="External"/><Relationship Id="rId6" Type="http://schemas.openxmlformats.org/officeDocument/2006/relationships/hyperlink" Target="https://vk.com/mchsgov" TargetMode="External"/><Relationship Id="rId7" Type="http://schemas.openxmlformats.org/officeDocument/2006/relationships/hyperlink" Target="https://vk.com/rosmolodez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vk.com/mi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k.ru/minobrnauki" TargetMode="External"/><Relationship Id="rId4" Type="http://schemas.openxmlformats.org/officeDocument/2006/relationships/hyperlink" Target="http://ok.ru/mchsgov" TargetMode="External"/><Relationship Id="rId5" Type="http://schemas.openxmlformats.org/officeDocument/2006/relationships/hyperlink" Target="http://ok.ru/group/53598208065632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ok.ru/mv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inpromtorg" TargetMode="External"/><Relationship Id="rId4" Type="http://schemas.openxmlformats.org/officeDocument/2006/relationships/hyperlink" Target="https://www.facebook.com/rostourism" TargetMode="External"/><Relationship Id="rId5" Type="http://schemas.openxmlformats.org/officeDocument/2006/relationships/hyperlink" Target="https://www.facebook.com/MchsRussia" TargetMode="External"/><Relationship Id="rId6" Type="http://schemas.openxmlformats.org/officeDocument/2006/relationships/hyperlink" Target="https://www.facebook.com/minobrnauki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facebook.com/MIDRussi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mvd.russia" TargetMode="External"/><Relationship Id="rId4" Type="http://schemas.openxmlformats.org/officeDocument/2006/relationships/hyperlink" Target="http://instagram.com/mchs112" TargetMode="External"/><Relationship Id="rId5" Type="http://schemas.openxmlformats.org/officeDocument/2006/relationships/hyperlink" Target="https://www.instagram.com/mfarussia/" TargetMode="External"/><Relationship Id="rId6" Type="http://schemas.openxmlformats.org/officeDocument/2006/relationships/hyperlink" Target="https://instagram.com/minkavkaz/" TargetMode="External"/><Relationship Id="rId7" Type="http://schemas.openxmlformats.org/officeDocument/2006/relationships/hyperlink" Target="http://instagram.com/minpromt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tagram.com/mil_r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MchsRussia" TargetMode="External"/><Relationship Id="rId4" Type="http://schemas.openxmlformats.org/officeDocument/2006/relationships/hyperlink" Target="https://twitter.com/rus_fas" TargetMode="External"/><Relationship Id="rId5" Type="http://schemas.openxmlformats.org/officeDocument/2006/relationships/hyperlink" Target="https://twitter.com/mod_russia" TargetMode="External"/><Relationship Id="rId6" Type="http://schemas.openxmlformats.org/officeDocument/2006/relationships/hyperlink" Target="https://twitter.com/mvd_official" TargetMode="External"/><Relationship Id="rId7" Type="http://schemas.openxmlformats.org/officeDocument/2006/relationships/hyperlink" Target="https://twitter.com/RSGOV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twitter.com/MID_R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270000" y="2616200"/>
            <a:ext cx="10464800" cy="3302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7040"/>
            </a:lvl1pPr>
          </a:lstStyle>
          <a:p>
            <a:r>
              <a:t>Социальные сети и государственные структуры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xfrm>
            <a:off x="1270000" y="6007100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t>Анализ и перспективы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Table 149"/>
          <p:cNvGraphicFramePr/>
          <p:nvPr/>
        </p:nvGraphicFramePr>
        <p:xfrm>
          <a:off x="1270000" y="1143000"/>
          <a:ext cx="10464800" cy="7454896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5232400"/>
                <a:gridCol w="5232400"/>
              </a:tblGrid>
              <a:tr h="1202266">
                <a:tc>
                  <a:txBody>
                    <a:bodyPr/>
                    <a:lstStyle/>
                    <a:p>
                      <a:pPr defTabSz="914400"/>
                      <a:r>
                        <a:rPr sz="26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Профиль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Контент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1202266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Выбор площадок на основе анализа аудитории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Мультимедиа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443566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Единый короткий адрес, название, элементы оформления и изображение профиля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Инфоповоды ведомства и новостные сюжеты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202266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Ссылки, телефоны, правила поведения в описании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Интерактив (опросы, обсуждения)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202266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Подтверждение подлинности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English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202266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Ссылка на аккаунт на сайте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Обратная связь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50" name="Shape 150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ctrTitle"/>
          </p:nvPr>
        </p:nvSpPr>
        <p:spPr>
          <a:xfrm>
            <a:off x="1270000" y="4203700"/>
            <a:ext cx="10464800" cy="1333500"/>
          </a:xfrm>
          <a:prstGeom prst="rect">
            <a:avLst/>
          </a:prstGeom>
        </p:spPr>
        <p:txBody>
          <a:bodyPr/>
          <a:lstStyle/>
          <a:p>
            <a:r>
              <a:t>epishkin.com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3435508" y="774699"/>
            <a:ext cx="6362384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500"/>
            </a:pPr>
            <a:r>
              <a:t>Интернет в России</a:t>
            </a:r>
          </a:p>
          <a:p>
            <a:pPr>
              <a:defRPr sz="1500"/>
            </a:pPr>
            <a:r>
              <a:t>(старше 18 лет по данным ФОМ на лето 2016 года )</a:t>
            </a:r>
          </a:p>
        </p:txBody>
      </p:sp>
      <p:sp>
        <p:nvSpPr>
          <p:cNvPr id="124" name="Shape 124"/>
          <p:cNvSpPr/>
          <p:nvPr/>
        </p:nvSpPr>
        <p:spPr>
          <a:xfrm>
            <a:off x="5403881" y="8801100"/>
            <a:ext cx="2425638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/>
            </a:lvl1pPr>
          </a:lstStyle>
          <a:p>
            <a:r>
              <a:t>fom.ru/SMI-i-internet/13021</a:t>
            </a:r>
          </a:p>
        </p:txBody>
      </p:sp>
      <p:graphicFrame>
        <p:nvGraphicFramePr>
          <p:cNvPr id="125" name="Table 125"/>
          <p:cNvGraphicFramePr/>
          <p:nvPr/>
        </p:nvGraphicFramePr>
        <p:xfrm>
          <a:off x="1270000" y="3048000"/>
          <a:ext cx="10464798" cy="4639732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3488266"/>
                <a:gridCol w="3488266"/>
                <a:gridCol w="3488266"/>
              </a:tblGrid>
              <a:tr h="115993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Период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Аудитория в %
от населения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Аудитория в млн.чел.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115993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Сутки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57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66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5993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Неделя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75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5993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Месяц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68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78,7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Снимок экрана 2017-01-16 в 0.43.4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7200" y="2308423"/>
            <a:ext cx="10515727" cy="5924018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253898" y="107399"/>
            <a:ext cx="12497011" cy="1872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000"/>
            </a:pPr>
            <a:r>
              <a:rPr dirty="0" err="1"/>
              <a:t>Дневной</a:t>
            </a:r>
            <a:r>
              <a:rPr dirty="0"/>
              <a:t> и </a:t>
            </a:r>
            <a:r>
              <a:rPr dirty="0" err="1"/>
              <a:t>недельный</a:t>
            </a:r>
            <a:r>
              <a:rPr dirty="0"/>
              <a:t> </a:t>
            </a:r>
            <a:r>
              <a:rPr dirty="0" err="1"/>
              <a:t>охват</a:t>
            </a:r>
            <a:endParaRPr dirty="0"/>
          </a:p>
          <a:p>
            <a:pPr>
              <a:defRPr sz="5000"/>
            </a:pPr>
            <a:r>
              <a:rPr dirty="0" err="1" smtClean="0"/>
              <a:t>социальн</a:t>
            </a:r>
            <a:r>
              <a:rPr lang="ru-RU" dirty="0" smtClean="0"/>
              <a:t>ой сети </a:t>
            </a:r>
            <a:r>
              <a:rPr lang="en-US" dirty="0" smtClean="0"/>
              <a:t>VK.com</a:t>
            </a:r>
            <a:r>
              <a:rPr dirty="0" smtClean="0"/>
              <a:t> </a:t>
            </a:r>
            <a:r>
              <a:rPr dirty="0"/>
              <a:t>и </a:t>
            </a:r>
            <a:r>
              <a:rPr dirty="0" err="1"/>
              <a:t>телеканалов</a:t>
            </a:r>
            <a:endParaRPr dirty="0"/>
          </a:p>
          <a:p>
            <a:pPr>
              <a:defRPr sz="1500"/>
            </a:pPr>
            <a:r>
              <a:rPr dirty="0"/>
              <a:t>(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данным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март</a:t>
            </a:r>
            <a:r>
              <a:rPr dirty="0"/>
              <a:t> 2015 </a:t>
            </a:r>
            <a:r>
              <a:rPr dirty="0" err="1"/>
              <a:t>года</a:t>
            </a:r>
            <a:r>
              <a:rPr dirty="0"/>
              <a:t>)</a:t>
            </a:r>
          </a:p>
        </p:txBody>
      </p:sp>
      <p:sp>
        <p:nvSpPr>
          <p:cNvPr id="129" name="Shape 129"/>
          <p:cNvSpPr/>
          <p:nvPr/>
        </p:nvSpPr>
        <p:spPr>
          <a:xfrm>
            <a:off x="4763944" y="8621216"/>
            <a:ext cx="347691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/>
            </a:lvl1pPr>
          </a:lstStyle>
          <a:p>
            <a:r>
              <a:rPr dirty="0" smtClean="0"/>
              <a:t>interfax.ru/</a:t>
            </a:r>
            <a:r>
              <a:rPr dirty="0" err="1" smtClean="0"/>
              <a:t>russia</a:t>
            </a:r>
            <a:r>
              <a:rPr dirty="0" smtClean="0"/>
              <a:t>/440291</a:t>
            </a:r>
            <a:endParaRPr lang="en-US" dirty="0" smtClean="0"/>
          </a:p>
          <a:p>
            <a:r>
              <a:rPr lang="en-US" dirty="0"/>
              <a:t>https://vk.com/doc2884043_386641599</a:t>
            </a:r>
            <a:endParaRPr dirty="0"/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3392297" y="488950"/>
            <a:ext cx="6220207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Социальные сети в России</a:t>
            </a:r>
          </a:p>
          <a:p>
            <a:pPr>
              <a:defRPr sz="1500"/>
            </a:pPr>
            <a:r>
              <a:t>(десктоп аудитория по данным TNS Web Index на октябрь 2016 года) </a:t>
            </a:r>
          </a:p>
        </p:txBody>
      </p:sp>
      <p:graphicFrame>
        <p:nvGraphicFramePr>
          <p:cNvPr id="133" name="Table 133"/>
          <p:cNvGraphicFramePr/>
          <p:nvPr>
            <p:extLst>
              <p:ext uri="{D42A27DB-BD31-4B8C-83A1-F6EECF244321}">
                <p14:modId xmlns:p14="http://schemas.microsoft.com/office/powerpoint/2010/main" val="1643730798"/>
              </p:ext>
            </p:extLst>
          </p:nvPr>
        </p:nvGraphicFramePr>
        <p:xfrm>
          <a:off x="1803400" y="2260600"/>
          <a:ext cx="9410697" cy="5702298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3136899"/>
                <a:gridCol w="3136899"/>
                <a:gridCol w="3136899"/>
              </a:tblGrid>
              <a:tr h="95038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Социальная сеть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Средняя дневная аудитория (млн.чел.)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Количество аккаунтов министерств и ведомств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95038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VK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21,034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16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95038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OK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11,839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4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95038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FB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 smtClean="0"/>
                        <a:t>4</a:t>
                      </a:r>
                      <a:r>
                        <a:rPr lang="en-US" sz="2600" smtClean="0"/>
                        <a:t>,</a:t>
                      </a:r>
                      <a:r>
                        <a:rPr sz="2600" smtClean="0"/>
                        <a:t>156</a:t>
                      </a:r>
                      <a:endParaRPr sz="26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25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95038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INST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2,014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11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950383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TWI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1,158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 b="1" dirty="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4" name="Shape 134"/>
          <p:cNvSpPr/>
          <p:nvPr/>
        </p:nvSpPr>
        <p:spPr>
          <a:xfrm>
            <a:off x="2037246" y="8376349"/>
            <a:ext cx="8930330" cy="748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/>
            </a:lvl1pPr>
          </a:lstStyle>
          <a:p>
            <a:r>
              <a:rPr dirty="0"/>
              <a:t>mediascope.net/services/media/media-audience/internet/information</a:t>
            </a:r>
            <a:r>
              <a:rPr dirty="0" smtClean="0"/>
              <a:t>/</a:t>
            </a:r>
            <a:endParaRPr lang="ru-RU" dirty="0" smtClean="0"/>
          </a:p>
          <a:p>
            <a:r>
              <a:rPr lang="en-US" dirty="0"/>
              <a:t>http://government.ru/social</a:t>
            </a:r>
            <a:r>
              <a:rPr lang="en-US" dirty="0" smtClean="0"/>
              <a:t>/</a:t>
            </a:r>
            <a:endParaRPr lang="ru-RU" dirty="0" smtClean="0"/>
          </a:p>
          <a:p>
            <a:r>
              <a:rPr lang="ru-RU" sz="1200" dirty="0" smtClean="0"/>
              <a:t>*Всего 72 Федеральных министерства, подведомственных им агентства, службы, надзора, Федеральных служб и агентств</a:t>
            </a:r>
            <a:endParaRPr sz="1200" dirty="0"/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Table 137"/>
          <p:cNvGraphicFramePr/>
          <p:nvPr/>
        </p:nvGraphicFramePr>
        <p:xfrm>
          <a:off x="1270000" y="1590675"/>
          <a:ext cx="10464799" cy="7481489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830597"/>
                <a:gridCol w="2145936"/>
                <a:gridCol w="3488266"/>
              </a:tblGrid>
              <a:tr h="1030514"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Министерство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Аудитория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Вовлеченность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1030514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МИД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2"/>
                        </a:rPr>
                        <a:t>https://vk.com/mid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 b="1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424802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0,237 %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030514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Минобороны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3"/>
                        </a:rPr>
                        <a:t>http://vk.com/mil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107231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5,86 %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030514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Минобрнауки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4"/>
                        </a:rPr>
                        <a:t>http://vk.com/minobrnauki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88471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1,83 %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030514">
                <a:tc>
                  <a:txBody>
                    <a:bodyPr/>
                    <a:lstStyle/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МВД</a:t>
                      </a:r>
                    </a:p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5"/>
                        </a:rPr>
                        <a:t>https://vk.com/mvd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86485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0,52 %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030514">
                <a:tc>
                  <a:txBody>
                    <a:bodyPr/>
                    <a:lstStyle/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МЧС</a:t>
                      </a:r>
                    </a:p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6"/>
                        </a:rPr>
                        <a:t>https://vk.com/mchsgov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78906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1,67 %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298405">
                <a:tc>
                  <a:txBody>
                    <a:bodyPr/>
                    <a:lstStyle/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Росмолодёжь</a:t>
                      </a:r>
                    </a:p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7"/>
                        </a:rPr>
                        <a:t>https://vk.com/rosmolodez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60228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1,65 %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8" name="Shape 138"/>
          <p:cNvSpPr/>
          <p:nvPr/>
        </p:nvSpPr>
        <p:spPr>
          <a:xfrm>
            <a:off x="2629357" y="152400"/>
            <a:ext cx="800008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Размер аудитории (20.01.2017)</a:t>
            </a:r>
          </a:p>
          <a:p>
            <a:r>
              <a:t>и вовлеченность (по 10 публикациям)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Table 141"/>
          <p:cNvGraphicFramePr/>
          <p:nvPr/>
        </p:nvGraphicFramePr>
        <p:xfrm>
          <a:off x="1270000" y="1269999"/>
          <a:ext cx="10464798" cy="72136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3488266"/>
                <a:gridCol w="3488266"/>
                <a:gridCol w="3488266"/>
              </a:tblGrid>
              <a:tr h="1442720"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Министерство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Аудитория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Вовлеченность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1442720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МВД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2"/>
                        </a:rPr>
                        <a:t>http://ok.ru/mvd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 b="1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168488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0,29 %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442720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Минобрнауки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3"/>
                        </a:rPr>
                        <a:t>http://ok.ru/minobrnauki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79652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0,38 %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442720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МЧС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4"/>
                        </a:rPr>
                        <a:t>http://ok.ru/mchsgov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34511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 b="1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1,04 %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442720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Минстрой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5"/>
                        </a:rPr>
                        <a:t>http://ok.ru/group/53598208065632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25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16736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0,6 %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" name="Table 143"/>
          <p:cNvGraphicFramePr/>
          <p:nvPr/>
        </p:nvGraphicFramePr>
        <p:xfrm>
          <a:off x="1270000" y="1152106"/>
          <a:ext cx="10464799" cy="7481922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5850764"/>
                <a:gridCol w="1866040"/>
                <a:gridCol w="2747995"/>
              </a:tblGrid>
              <a:tr h="450062"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Министерство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Аудитория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Вовлеченность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1167612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МИД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2"/>
                        </a:rPr>
                        <a:t>https://www.facebook.com/MIDRussia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 b="1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359571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0,466 %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7612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Минобороны</a:t>
                      </a:r>
                    </a:p>
                    <a:p>
                      <a:pPr defTabSz="449580">
                        <a:defRPr sz="25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goo.gl/IwlGW6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107285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1,65 %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7612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Минпромторг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3"/>
                        </a:rPr>
                        <a:t>http://www.facebook.com/minpromtorg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30576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0,63 %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7612">
                <a:tc>
                  <a:txBody>
                    <a:bodyPr/>
                    <a:lstStyle/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Ростуризм</a:t>
                      </a:r>
                    </a:p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4"/>
                        </a:rPr>
                        <a:t>https://www.facebook.com/rostourism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17142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2,8 %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7612">
                <a:tc>
                  <a:txBody>
                    <a:bodyPr/>
                    <a:lstStyle/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МЧС</a:t>
                      </a:r>
                    </a:p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5"/>
                        </a:rPr>
                        <a:t>https://www.facebook.com/MchsRussia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13686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5,74 %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1262">
                <a:tc>
                  <a:txBody>
                    <a:bodyPr/>
                    <a:lstStyle/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Минобрнауки</a:t>
                      </a:r>
                    </a:p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6"/>
                        </a:rPr>
                        <a:t>https://www.facebook.com/minobrnauki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13652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 b="1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6,12 %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Table 145"/>
          <p:cNvGraphicFramePr/>
          <p:nvPr/>
        </p:nvGraphicFramePr>
        <p:xfrm>
          <a:off x="1270000" y="1152106"/>
          <a:ext cx="10464799" cy="72441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5763948"/>
                <a:gridCol w="2181654"/>
                <a:gridCol w="2519197"/>
              </a:tblGrid>
              <a:tr h="906766"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Министерство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Аудитория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Вовлеченность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999337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Минобороны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2"/>
                        </a:rPr>
                        <a:t>http://instagram.com/mil_ru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 b="1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150000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25 %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094885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МВД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3"/>
                        </a:rPr>
                        <a:t>https://www.instagram.com/mvd.russia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62100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9 %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56698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МЧС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4"/>
                        </a:rPr>
                        <a:t>http://instagram.com/mchs112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55700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 b="1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27,4 %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18796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МИД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5"/>
                        </a:rPr>
                        <a:t>https://www.instagram.com/mfarussia/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28800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24,57 %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011640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Минкавказ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6"/>
                        </a:rPr>
                        <a:t>https://instagram.com/minkavkaz/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17100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14,18 %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955978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Минпромторг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7"/>
                        </a:rPr>
                        <a:t>http://instagram.com/minpromtorg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16700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12,7 %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Table 147"/>
          <p:cNvGraphicFramePr/>
          <p:nvPr/>
        </p:nvGraphicFramePr>
        <p:xfrm>
          <a:off x="1270000" y="1152106"/>
          <a:ext cx="10464799" cy="7449384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5473733"/>
                <a:gridCol w="2243071"/>
                <a:gridCol w="2747995"/>
              </a:tblGrid>
              <a:tr h="574482"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Министерство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Аудитория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Вовлеченность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1043192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МИД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2"/>
                        </a:rPr>
                        <a:t>https://twitter.com/MID_RF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1200000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0,05 %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7612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МЧС 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3"/>
                        </a:rPr>
                        <a:t>https://twitter.com/MchsRussia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821000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0,02 %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7612">
                <a:tc>
                  <a:txBody>
                    <a:bodyPr/>
                    <a:lstStyle/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ФАС </a:t>
                      </a:r>
                    </a:p>
                    <a:p>
                      <a:pPr defTabSz="449580">
                        <a:defRPr sz="25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4"/>
                        </a:rPr>
                        <a:t>https://twitter.com/rus_fas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219000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0,02 %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7612">
                <a:tc>
                  <a:txBody>
                    <a:bodyPr/>
                    <a:lstStyle/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Минобороны</a:t>
                      </a:r>
                    </a:p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5"/>
                        </a:rPr>
                        <a:t>https://twitter.com/mod_russia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25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125000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 b="1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0,4 %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7612">
                <a:tc>
                  <a:txBody>
                    <a:bodyPr/>
                    <a:lstStyle/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МВД</a:t>
                      </a:r>
                    </a:p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6"/>
                        </a:rPr>
                        <a:t>https://twitter.com/mvd_official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25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111000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0,08 %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61262">
                <a:tc>
                  <a:txBody>
                    <a:bodyPr/>
                    <a:lstStyle/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Россотрудничество</a:t>
                      </a:r>
                    </a:p>
                    <a:p>
                      <a:pPr defTabSz="457200">
                        <a:defRPr sz="25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7"/>
                        </a:rPr>
                        <a:t>https://twitter.com/RSGOV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25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107000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49580"/>
                      <a:r>
                        <a:rPr sz="2500">
                          <a:uFill>
                            <a:solidFill>
                              <a:srgbClr val="FF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0,02 %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526</Words>
  <Application>Microsoft Macintosh PowerPoint</Application>
  <PresentationFormat>Другой</PresentationFormat>
  <Paragraphs>192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White</vt:lpstr>
      <vt:lpstr>Социальные сети и государственные структуры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epishkin.com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сети и государственные структуры</dc:title>
  <cp:lastModifiedBy>HSE</cp:lastModifiedBy>
  <cp:revision>5</cp:revision>
  <dcterms:modified xsi:type="dcterms:W3CDTF">2017-02-17T10:45:32Z</dcterms:modified>
</cp:coreProperties>
</file>