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75" r:id="rId4"/>
    <p:sldId id="268" r:id="rId5"/>
    <p:sldId id="278" r:id="rId6"/>
    <p:sldId id="261" r:id="rId7"/>
    <p:sldId id="282" r:id="rId8"/>
    <p:sldId id="273" r:id="rId9"/>
    <p:sldId id="274" r:id="rId10"/>
    <p:sldId id="271" r:id="rId11"/>
    <p:sldId id="276" r:id="rId12"/>
    <p:sldId id="280" r:id="rId13"/>
    <p:sldId id="277" r:id="rId14"/>
    <p:sldId id="284" r:id="rId15"/>
    <p:sldId id="262" r:id="rId16"/>
    <p:sldId id="264" r:id="rId17"/>
    <p:sldId id="279" r:id="rId18"/>
    <p:sldId id="25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996600"/>
    <a:srgbClr val="800000"/>
    <a:srgbClr val="CC3300"/>
    <a:srgbClr val="993366"/>
    <a:srgbClr val="D60093"/>
    <a:srgbClr val="D54C21"/>
    <a:srgbClr val="368236"/>
    <a:srgbClr val="56B856"/>
    <a:srgbClr val="CF3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 snapToObjects="1">
      <p:cViewPr>
        <p:scale>
          <a:sx n="104" d="100"/>
          <a:sy n="104" d="100"/>
        </p:scale>
        <p:origin x="-182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3D571-F58E-4311-AE95-1E141C0502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DDD876-64A8-4E3E-A888-CE139E23871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en-US" altLang="ru-RU" sz="1400" dirty="0" smtClean="0">
              <a:solidFill>
                <a:srgbClr val="003F82"/>
              </a:solidFill>
              <a:latin typeface="Verdana" pitchFamily="34" charset="0"/>
            </a:rPr>
            <a:t>Students can effectively combine work and study </a:t>
          </a:r>
          <a:endParaRPr lang="ru-RU" sz="1400" dirty="0"/>
        </a:p>
      </dgm:t>
    </dgm:pt>
    <dgm:pt modelId="{4EB67868-DDB9-4D01-A92A-7848840B415C}" type="parTrans" cxnId="{CCC4B7E9-2E92-401B-9D7C-E53ACF13C193}">
      <dgm:prSet/>
      <dgm:spPr/>
      <dgm:t>
        <a:bodyPr/>
        <a:lstStyle/>
        <a:p>
          <a:endParaRPr lang="ru-RU"/>
        </a:p>
      </dgm:t>
    </dgm:pt>
    <dgm:pt modelId="{7E26F850-89C3-4C0D-8061-EA0761218D16}" type="sibTrans" cxnId="{CCC4B7E9-2E92-401B-9D7C-E53ACF13C193}">
      <dgm:prSet/>
      <dgm:spPr/>
      <dgm:t>
        <a:bodyPr/>
        <a:lstStyle/>
        <a:p>
          <a:endParaRPr lang="ru-RU"/>
        </a:p>
      </dgm:t>
    </dgm:pt>
    <dgm:pt modelId="{2E1B130F-D3B5-4C49-A28D-245A9AA8761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kumimoji="0" lang="en-US" altLang="ru-RU" sz="1200" dirty="0" smtClean="0">
              <a:solidFill>
                <a:srgbClr val="003F82"/>
              </a:solidFill>
              <a:latin typeface="Verdana" pitchFamily="34" charset="0"/>
            </a:rPr>
            <a:t>Students get valuable practical experience, working on real-life projects offered during the International Business Consulting course </a:t>
          </a:r>
          <a:endParaRPr lang="ru-RU" sz="1200" dirty="0"/>
        </a:p>
      </dgm:t>
    </dgm:pt>
    <dgm:pt modelId="{66E3AC68-5666-4E6B-B11B-4B197363E470}" type="parTrans" cxnId="{79E0E421-354F-4999-93A2-F6CBE5E0AAEE}">
      <dgm:prSet/>
      <dgm:spPr/>
      <dgm:t>
        <a:bodyPr/>
        <a:lstStyle/>
        <a:p>
          <a:endParaRPr lang="ru-RU"/>
        </a:p>
      </dgm:t>
    </dgm:pt>
    <dgm:pt modelId="{169001E3-1CE0-48FF-B6E0-7B506295412F}" type="sibTrans" cxnId="{79E0E421-354F-4999-93A2-F6CBE5E0AAEE}">
      <dgm:prSet/>
      <dgm:spPr/>
      <dgm:t>
        <a:bodyPr/>
        <a:lstStyle/>
        <a:p>
          <a:endParaRPr lang="ru-RU"/>
        </a:p>
      </dgm:t>
    </dgm:pt>
    <dgm:pt modelId="{4EA02070-2D86-43FE-AD16-326F97CA8EC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kumimoji="0" lang="en-US" altLang="ru-RU" sz="1400" dirty="0" smtClean="0">
              <a:solidFill>
                <a:srgbClr val="003F82"/>
              </a:solidFill>
              <a:latin typeface="Verdana" pitchFamily="34" charset="0"/>
            </a:rPr>
            <a:t>Some courses are taught by experienced business executives</a:t>
          </a:r>
          <a:endParaRPr lang="ru-RU" sz="1400" dirty="0"/>
        </a:p>
      </dgm:t>
    </dgm:pt>
    <dgm:pt modelId="{22A1801F-D7F4-4731-A53A-7BB06BF0D6D5}" type="parTrans" cxnId="{8FAF4B9C-F469-467C-A11A-A2680E2C6111}">
      <dgm:prSet/>
      <dgm:spPr/>
      <dgm:t>
        <a:bodyPr/>
        <a:lstStyle/>
        <a:p>
          <a:endParaRPr lang="ru-RU"/>
        </a:p>
      </dgm:t>
    </dgm:pt>
    <dgm:pt modelId="{A723F4EF-DACB-47A9-9C11-62B06DADC3B3}" type="sibTrans" cxnId="{8FAF4B9C-F469-467C-A11A-A2680E2C6111}">
      <dgm:prSet/>
      <dgm:spPr/>
      <dgm:t>
        <a:bodyPr/>
        <a:lstStyle/>
        <a:p>
          <a:endParaRPr lang="ru-RU"/>
        </a:p>
      </dgm:t>
    </dgm:pt>
    <dgm:pt modelId="{9D421E33-1674-4D13-A4F0-812F28D9CCD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en-US" altLang="ru-RU" sz="1400" dirty="0" smtClean="0">
              <a:solidFill>
                <a:srgbClr val="003F82"/>
              </a:solidFill>
              <a:latin typeface="Verdana" pitchFamily="34" charset="0"/>
            </a:rPr>
            <a:t>Classes feature various guest speakers from relevant fields of business</a:t>
          </a:r>
          <a:endParaRPr lang="ru-RU" sz="1400" dirty="0"/>
        </a:p>
      </dgm:t>
    </dgm:pt>
    <dgm:pt modelId="{5EE9DC4E-294B-4D3E-839D-F1FB9D6F0A66}" type="parTrans" cxnId="{D29FBECB-972A-4F82-A429-5D89F0F1F005}">
      <dgm:prSet/>
      <dgm:spPr/>
      <dgm:t>
        <a:bodyPr/>
        <a:lstStyle/>
        <a:p>
          <a:endParaRPr lang="ru-RU"/>
        </a:p>
      </dgm:t>
    </dgm:pt>
    <dgm:pt modelId="{42DCE60B-26FC-4A63-8006-266349A84F2A}" type="sibTrans" cxnId="{D29FBECB-972A-4F82-A429-5D89F0F1F005}">
      <dgm:prSet/>
      <dgm:spPr/>
      <dgm:t>
        <a:bodyPr/>
        <a:lstStyle/>
        <a:p>
          <a:endParaRPr lang="ru-RU"/>
        </a:p>
      </dgm:t>
    </dgm:pt>
    <dgm:pt modelId="{9FAFB39E-3FA9-4A13-AC7C-68CD21E1338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en-US" altLang="ru-RU" sz="1400" dirty="0" smtClean="0">
              <a:solidFill>
                <a:srgbClr val="003F82"/>
              </a:solidFill>
              <a:latin typeface="Verdana" pitchFamily="34" charset="0"/>
            </a:rPr>
            <a:t>Most classes are interactive and are run in small student teams</a:t>
          </a:r>
          <a:endParaRPr lang="ru-RU" sz="1400" dirty="0"/>
        </a:p>
      </dgm:t>
    </dgm:pt>
    <dgm:pt modelId="{8511BCEB-5D95-481C-9D3A-EB4358EA8953}" type="parTrans" cxnId="{5E5C506E-6BBE-4F64-A46C-4FFA80B5101F}">
      <dgm:prSet/>
      <dgm:spPr/>
      <dgm:t>
        <a:bodyPr/>
        <a:lstStyle/>
        <a:p>
          <a:endParaRPr lang="ru-RU"/>
        </a:p>
      </dgm:t>
    </dgm:pt>
    <dgm:pt modelId="{A48C97AB-540D-4E57-AE62-356AC44C5331}" type="sibTrans" cxnId="{5E5C506E-6BBE-4F64-A46C-4FFA80B5101F}">
      <dgm:prSet/>
      <dgm:spPr/>
      <dgm:t>
        <a:bodyPr/>
        <a:lstStyle/>
        <a:p>
          <a:endParaRPr lang="ru-RU"/>
        </a:p>
      </dgm:t>
    </dgm:pt>
    <dgm:pt modelId="{C75FDC3F-8EC0-4F7F-A98B-86673EA06A9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en-US" altLang="ru-RU" sz="1400" dirty="0" smtClean="0">
              <a:solidFill>
                <a:srgbClr val="003F82"/>
              </a:solidFill>
              <a:latin typeface="Verdana" pitchFamily="34" charset="0"/>
            </a:rPr>
            <a:t>Career Development class</a:t>
          </a:r>
          <a:endParaRPr kumimoji="0" lang="en-US" altLang="ru-RU" sz="1400" dirty="0">
            <a:solidFill>
              <a:srgbClr val="003F82"/>
            </a:solidFill>
            <a:latin typeface="Verdana" pitchFamily="34" charset="0"/>
          </a:endParaRPr>
        </a:p>
      </dgm:t>
    </dgm:pt>
    <dgm:pt modelId="{C4A44630-509C-49BB-9099-37073F03951C}" type="parTrans" cxnId="{E6B0CF3D-BE6F-4AF9-8B3E-8C9776D566E8}">
      <dgm:prSet/>
      <dgm:spPr/>
      <dgm:t>
        <a:bodyPr/>
        <a:lstStyle/>
        <a:p>
          <a:endParaRPr lang="ru-RU"/>
        </a:p>
      </dgm:t>
    </dgm:pt>
    <dgm:pt modelId="{ACF17EDC-5332-4CB9-ADC4-A326456A74BD}" type="sibTrans" cxnId="{E6B0CF3D-BE6F-4AF9-8B3E-8C9776D566E8}">
      <dgm:prSet/>
      <dgm:spPr/>
      <dgm:t>
        <a:bodyPr/>
        <a:lstStyle/>
        <a:p>
          <a:endParaRPr lang="ru-RU"/>
        </a:p>
      </dgm:t>
    </dgm:pt>
    <dgm:pt modelId="{C0D530A7-0264-469D-8E62-9E253AC8D35C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kumimoji="0" lang="en-US" altLang="ru-RU" sz="1800" dirty="0" smtClean="0">
              <a:solidFill>
                <a:srgbClr val="003F82"/>
              </a:solidFill>
              <a:latin typeface="Verdana" pitchFamily="34" charset="0"/>
            </a:rPr>
            <a:t>Program is </a:t>
          </a:r>
          <a:r>
            <a:rPr kumimoji="0" lang="en-US" altLang="ru-RU" sz="1800" b="1" dirty="0" smtClean="0">
              <a:solidFill>
                <a:srgbClr val="003F82"/>
              </a:solidFill>
              <a:latin typeface="Verdana" pitchFamily="34" charset="0"/>
            </a:rPr>
            <a:t>practice-oriented</a:t>
          </a:r>
          <a:endParaRPr lang="ru-RU" sz="1800" dirty="0"/>
        </a:p>
      </dgm:t>
    </dgm:pt>
    <dgm:pt modelId="{D77FAA82-05ED-4E67-9AC4-DA6F07E026ED}" type="parTrans" cxnId="{E5D9ABBE-9E74-486B-9EAA-1612654660BE}">
      <dgm:prSet/>
      <dgm:spPr/>
      <dgm:t>
        <a:bodyPr/>
        <a:lstStyle/>
        <a:p>
          <a:endParaRPr lang="ru-RU"/>
        </a:p>
      </dgm:t>
    </dgm:pt>
    <dgm:pt modelId="{71CA8696-16AD-4726-A01D-C83BF371BFE1}" type="sibTrans" cxnId="{E5D9ABBE-9E74-486B-9EAA-1612654660BE}">
      <dgm:prSet/>
      <dgm:spPr/>
      <dgm:t>
        <a:bodyPr/>
        <a:lstStyle/>
        <a:p>
          <a:endParaRPr lang="ru-RU"/>
        </a:p>
      </dgm:t>
    </dgm:pt>
    <dgm:pt modelId="{A4DEE20E-4626-4CF5-858F-11576616C065}" type="pres">
      <dgm:prSet presAssocID="{AA33D571-F58E-4311-AE95-1E141C0502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AEF6C7-6AA1-4629-B98C-E824BFFA99F3}" type="pres">
      <dgm:prSet presAssocID="{A0DDD876-64A8-4E3E-A888-CE139E238715}" presName="node" presStyleLbl="node1" presStyleIdx="0" presStyleCnt="7" custScaleX="119668" custScaleY="69167" custLinFactX="44339" custLinFactNeighborX="100000" custLinFactNeighborY="-60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83032-1E37-4E59-B803-30B6681F516C}" type="pres">
      <dgm:prSet presAssocID="{7E26F850-89C3-4C0D-8061-EA0761218D16}" presName="sibTrans" presStyleCnt="0"/>
      <dgm:spPr/>
    </dgm:pt>
    <dgm:pt modelId="{C1A425B6-C533-49A7-8C57-2303483B79F6}" type="pres">
      <dgm:prSet presAssocID="{C0D530A7-0264-469D-8E62-9E253AC8D35C}" presName="node" presStyleLbl="node1" presStyleIdx="1" presStyleCnt="7" custScaleX="134925" custScaleY="84247" custLinFactNeighborX="6659" custLinFactNeighborY="3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7EAA6-B38A-4CA7-8261-8F87D6A4B460}" type="pres">
      <dgm:prSet presAssocID="{71CA8696-16AD-4726-A01D-C83BF371BFE1}" presName="sibTrans" presStyleCnt="0"/>
      <dgm:spPr/>
    </dgm:pt>
    <dgm:pt modelId="{5E3FE196-9736-4E51-B7FD-0214A6C661B0}" type="pres">
      <dgm:prSet presAssocID="{2E1B130F-D3B5-4C49-A28D-245A9AA87618}" presName="node" presStyleLbl="node1" presStyleIdx="2" presStyleCnt="7" custScaleX="127506" custScaleY="68828" custLinFactX="-100000" custLinFactNeighborX="-174722" custLinFactNeighborY="37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D4A4A-13FE-4197-9CEA-92A9AEDE2B97}" type="pres">
      <dgm:prSet presAssocID="{169001E3-1CE0-48FF-B6E0-7B506295412F}" presName="sibTrans" presStyleCnt="0"/>
      <dgm:spPr/>
    </dgm:pt>
    <dgm:pt modelId="{964B9F58-5F65-4EED-B56C-9F7A8862CCA7}" type="pres">
      <dgm:prSet presAssocID="{4EA02070-2D86-43FE-AD16-326F97CA8EC4}" presName="node" presStyleLbl="node1" presStyleIdx="3" presStyleCnt="7" custScaleX="109174" custScaleY="73024" custLinFactY="-53598" custLinFactNeighborX="-842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8C91A-2012-4493-B7E6-6D2B0BB05982}" type="pres">
      <dgm:prSet presAssocID="{A723F4EF-DACB-47A9-9C11-62B06DADC3B3}" presName="sibTrans" presStyleCnt="0"/>
      <dgm:spPr/>
    </dgm:pt>
    <dgm:pt modelId="{7F6E27D3-5D9A-4BCC-B673-4D7D3B0DD3BB}" type="pres">
      <dgm:prSet presAssocID="{9D421E33-1674-4D13-A4F0-812F28D9CCD5}" presName="node" presStyleLbl="node1" presStyleIdx="4" presStyleCnt="7" custScaleX="122214" custScaleY="65593" custLinFactX="36833" custLinFactNeighborX="100000" custLinFactNeighborY="-58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2E472-0381-4D4A-B81C-4520EB5A4A89}" type="pres">
      <dgm:prSet presAssocID="{42DCE60B-26FC-4A63-8006-266349A84F2A}" presName="sibTrans" presStyleCnt="0"/>
      <dgm:spPr/>
    </dgm:pt>
    <dgm:pt modelId="{88C3BC7D-81DF-455D-A1C1-FF87C7D45A00}" type="pres">
      <dgm:prSet presAssocID="{9FAFB39E-3FA9-4A13-AC7C-68CD21E13387}" presName="node" presStyleLbl="node1" presStyleIdx="5" presStyleCnt="7" custScaleY="72848" custLinFactY="-53686" custLinFactNeighborX="730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04546-1DBC-42C6-8094-D78831E61356}" type="pres">
      <dgm:prSet presAssocID="{A48C97AB-540D-4E57-AE62-356AC44C5331}" presName="sibTrans" presStyleCnt="0"/>
      <dgm:spPr/>
    </dgm:pt>
    <dgm:pt modelId="{AB6BC752-BC37-4FA2-B9EC-01F8B7EE8095}" type="pres">
      <dgm:prSet presAssocID="{C75FDC3F-8EC0-4F7F-A98B-86673EA06A97}" presName="node" presStyleLbl="node1" presStyleIdx="6" presStyleCnt="7" custScaleY="64993" custLinFactNeighborX="4024" custLinFactNeighborY="-40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D9ABBE-9E74-486B-9EAA-1612654660BE}" srcId="{AA33D571-F58E-4311-AE95-1E141C05025B}" destId="{C0D530A7-0264-469D-8E62-9E253AC8D35C}" srcOrd="1" destOrd="0" parTransId="{D77FAA82-05ED-4E67-9AC4-DA6F07E026ED}" sibTransId="{71CA8696-16AD-4726-A01D-C83BF371BFE1}"/>
    <dgm:cxn modelId="{CCC4B7E9-2E92-401B-9D7C-E53ACF13C193}" srcId="{AA33D571-F58E-4311-AE95-1E141C05025B}" destId="{A0DDD876-64A8-4E3E-A888-CE139E238715}" srcOrd="0" destOrd="0" parTransId="{4EB67868-DDB9-4D01-A92A-7848840B415C}" sibTransId="{7E26F850-89C3-4C0D-8061-EA0761218D16}"/>
    <dgm:cxn modelId="{46A58DBF-A6EF-4313-8B50-027362586CA7}" type="presOf" srcId="{C75FDC3F-8EC0-4F7F-A98B-86673EA06A97}" destId="{AB6BC752-BC37-4FA2-B9EC-01F8B7EE8095}" srcOrd="0" destOrd="0" presId="urn:microsoft.com/office/officeart/2005/8/layout/default"/>
    <dgm:cxn modelId="{A30C283B-BA66-4674-AC09-567C46215F8D}" type="presOf" srcId="{4EA02070-2D86-43FE-AD16-326F97CA8EC4}" destId="{964B9F58-5F65-4EED-B56C-9F7A8862CCA7}" srcOrd="0" destOrd="0" presId="urn:microsoft.com/office/officeart/2005/8/layout/default"/>
    <dgm:cxn modelId="{2CB8FC5D-70A6-4586-B296-249E045372E4}" type="presOf" srcId="{2E1B130F-D3B5-4C49-A28D-245A9AA87618}" destId="{5E3FE196-9736-4E51-B7FD-0214A6C661B0}" srcOrd="0" destOrd="0" presId="urn:microsoft.com/office/officeart/2005/8/layout/default"/>
    <dgm:cxn modelId="{E6B0CF3D-BE6F-4AF9-8B3E-8C9776D566E8}" srcId="{AA33D571-F58E-4311-AE95-1E141C05025B}" destId="{C75FDC3F-8EC0-4F7F-A98B-86673EA06A97}" srcOrd="6" destOrd="0" parTransId="{C4A44630-509C-49BB-9099-37073F03951C}" sibTransId="{ACF17EDC-5332-4CB9-ADC4-A326456A74BD}"/>
    <dgm:cxn modelId="{853B3FC7-B359-4FAD-AF13-481A1FF75045}" type="presOf" srcId="{AA33D571-F58E-4311-AE95-1E141C05025B}" destId="{A4DEE20E-4626-4CF5-858F-11576616C065}" srcOrd="0" destOrd="0" presId="urn:microsoft.com/office/officeart/2005/8/layout/default"/>
    <dgm:cxn modelId="{79E0E421-354F-4999-93A2-F6CBE5E0AAEE}" srcId="{AA33D571-F58E-4311-AE95-1E141C05025B}" destId="{2E1B130F-D3B5-4C49-A28D-245A9AA87618}" srcOrd="2" destOrd="0" parTransId="{66E3AC68-5666-4E6B-B11B-4B197363E470}" sibTransId="{169001E3-1CE0-48FF-B6E0-7B506295412F}"/>
    <dgm:cxn modelId="{D29FBECB-972A-4F82-A429-5D89F0F1F005}" srcId="{AA33D571-F58E-4311-AE95-1E141C05025B}" destId="{9D421E33-1674-4D13-A4F0-812F28D9CCD5}" srcOrd="4" destOrd="0" parTransId="{5EE9DC4E-294B-4D3E-839D-F1FB9D6F0A66}" sibTransId="{42DCE60B-26FC-4A63-8006-266349A84F2A}"/>
    <dgm:cxn modelId="{AAB49165-9940-4D43-ABCD-8D186E5D4A1A}" type="presOf" srcId="{9D421E33-1674-4D13-A4F0-812F28D9CCD5}" destId="{7F6E27D3-5D9A-4BCC-B673-4D7D3B0DD3BB}" srcOrd="0" destOrd="0" presId="urn:microsoft.com/office/officeart/2005/8/layout/default"/>
    <dgm:cxn modelId="{A20C9F35-9081-4C2F-83F1-F2F533F78CF2}" type="presOf" srcId="{C0D530A7-0264-469D-8E62-9E253AC8D35C}" destId="{C1A425B6-C533-49A7-8C57-2303483B79F6}" srcOrd="0" destOrd="0" presId="urn:microsoft.com/office/officeart/2005/8/layout/default"/>
    <dgm:cxn modelId="{8FAF4B9C-F469-467C-A11A-A2680E2C6111}" srcId="{AA33D571-F58E-4311-AE95-1E141C05025B}" destId="{4EA02070-2D86-43FE-AD16-326F97CA8EC4}" srcOrd="3" destOrd="0" parTransId="{22A1801F-D7F4-4731-A53A-7BB06BF0D6D5}" sibTransId="{A723F4EF-DACB-47A9-9C11-62B06DADC3B3}"/>
    <dgm:cxn modelId="{6F780CFD-FF4D-4387-A3FB-59F158DA23F4}" type="presOf" srcId="{A0DDD876-64A8-4E3E-A888-CE139E238715}" destId="{D8AEF6C7-6AA1-4629-B98C-E824BFFA99F3}" srcOrd="0" destOrd="0" presId="urn:microsoft.com/office/officeart/2005/8/layout/default"/>
    <dgm:cxn modelId="{5E5C506E-6BBE-4F64-A46C-4FFA80B5101F}" srcId="{AA33D571-F58E-4311-AE95-1E141C05025B}" destId="{9FAFB39E-3FA9-4A13-AC7C-68CD21E13387}" srcOrd="5" destOrd="0" parTransId="{8511BCEB-5D95-481C-9D3A-EB4358EA8953}" sibTransId="{A48C97AB-540D-4E57-AE62-356AC44C5331}"/>
    <dgm:cxn modelId="{5463FCDC-2C92-4E7D-B1FB-3118B6754C69}" type="presOf" srcId="{9FAFB39E-3FA9-4A13-AC7C-68CD21E13387}" destId="{88C3BC7D-81DF-455D-A1C1-FF87C7D45A00}" srcOrd="0" destOrd="0" presId="urn:microsoft.com/office/officeart/2005/8/layout/default"/>
    <dgm:cxn modelId="{758D8528-9DD6-47F2-89B4-D39C94CFEEEC}" type="presParOf" srcId="{A4DEE20E-4626-4CF5-858F-11576616C065}" destId="{D8AEF6C7-6AA1-4629-B98C-E824BFFA99F3}" srcOrd="0" destOrd="0" presId="urn:microsoft.com/office/officeart/2005/8/layout/default"/>
    <dgm:cxn modelId="{B63BD2DF-CCAD-4374-AA89-CD802C36CDDB}" type="presParOf" srcId="{A4DEE20E-4626-4CF5-858F-11576616C065}" destId="{7B283032-1E37-4E59-B803-30B6681F516C}" srcOrd="1" destOrd="0" presId="urn:microsoft.com/office/officeart/2005/8/layout/default"/>
    <dgm:cxn modelId="{F93E3009-38F2-44A0-AA2D-293225357D0A}" type="presParOf" srcId="{A4DEE20E-4626-4CF5-858F-11576616C065}" destId="{C1A425B6-C533-49A7-8C57-2303483B79F6}" srcOrd="2" destOrd="0" presId="urn:microsoft.com/office/officeart/2005/8/layout/default"/>
    <dgm:cxn modelId="{4CD1444A-8D48-48E7-B5D9-AC8FF2932A6F}" type="presParOf" srcId="{A4DEE20E-4626-4CF5-858F-11576616C065}" destId="{C6C7EAA6-B38A-4CA7-8261-8F87D6A4B460}" srcOrd="3" destOrd="0" presId="urn:microsoft.com/office/officeart/2005/8/layout/default"/>
    <dgm:cxn modelId="{C80C5428-452A-4E8B-8050-B66B61F810CF}" type="presParOf" srcId="{A4DEE20E-4626-4CF5-858F-11576616C065}" destId="{5E3FE196-9736-4E51-B7FD-0214A6C661B0}" srcOrd="4" destOrd="0" presId="urn:microsoft.com/office/officeart/2005/8/layout/default"/>
    <dgm:cxn modelId="{318DE7E0-B742-41AF-8260-2DB256FF214F}" type="presParOf" srcId="{A4DEE20E-4626-4CF5-858F-11576616C065}" destId="{C2BD4A4A-13FE-4197-9CEA-92A9AEDE2B97}" srcOrd="5" destOrd="0" presId="urn:microsoft.com/office/officeart/2005/8/layout/default"/>
    <dgm:cxn modelId="{4F02860F-3DB8-4525-A418-347296320B72}" type="presParOf" srcId="{A4DEE20E-4626-4CF5-858F-11576616C065}" destId="{964B9F58-5F65-4EED-B56C-9F7A8862CCA7}" srcOrd="6" destOrd="0" presId="urn:microsoft.com/office/officeart/2005/8/layout/default"/>
    <dgm:cxn modelId="{5FD8E10A-F4FB-49DB-9D29-82176A1F5451}" type="presParOf" srcId="{A4DEE20E-4626-4CF5-858F-11576616C065}" destId="{D078C91A-2012-4493-B7E6-6D2B0BB05982}" srcOrd="7" destOrd="0" presId="urn:microsoft.com/office/officeart/2005/8/layout/default"/>
    <dgm:cxn modelId="{476896CF-F605-4077-B7B6-9CAD5463106C}" type="presParOf" srcId="{A4DEE20E-4626-4CF5-858F-11576616C065}" destId="{7F6E27D3-5D9A-4BCC-B673-4D7D3B0DD3BB}" srcOrd="8" destOrd="0" presId="urn:microsoft.com/office/officeart/2005/8/layout/default"/>
    <dgm:cxn modelId="{694C17AC-4FF6-48AC-A86C-42143A7D8B32}" type="presParOf" srcId="{A4DEE20E-4626-4CF5-858F-11576616C065}" destId="{4102E472-0381-4D4A-B81C-4520EB5A4A89}" srcOrd="9" destOrd="0" presId="urn:microsoft.com/office/officeart/2005/8/layout/default"/>
    <dgm:cxn modelId="{57EE8FFC-D75B-483E-9B20-6CBD154A9906}" type="presParOf" srcId="{A4DEE20E-4626-4CF5-858F-11576616C065}" destId="{88C3BC7D-81DF-455D-A1C1-FF87C7D45A00}" srcOrd="10" destOrd="0" presId="urn:microsoft.com/office/officeart/2005/8/layout/default"/>
    <dgm:cxn modelId="{18312D7A-4501-4053-ABCF-11E08D84B039}" type="presParOf" srcId="{A4DEE20E-4626-4CF5-858F-11576616C065}" destId="{8E504546-1DBC-42C6-8094-D78831E61356}" srcOrd="11" destOrd="0" presId="urn:microsoft.com/office/officeart/2005/8/layout/default"/>
    <dgm:cxn modelId="{6F7585C9-F360-43E4-A594-7BD57570AC7F}" type="presParOf" srcId="{A4DEE20E-4626-4CF5-858F-11576616C065}" destId="{AB6BC752-BC37-4FA2-B9EC-01F8B7EE809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F6C7-6AA1-4629-B98C-E824BFFA99F3}">
      <dsp:nvSpPr>
        <dsp:cNvPr id="0" name=""/>
        <dsp:cNvSpPr/>
      </dsp:nvSpPr>
      <dsp:spPr>
        <a:xfrm>
          <a:off x="3013971" y="0"/>
          <a:ext cx="2496575" cy="86579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ru-RU" sz="1400" kern="1200" dirty="0" smtClean="0">
              <a:solidFill>
                <a:srgbClr val="003F82"/>
              </a:solidFill>
              <a:latin typeface="Verdana" pitchFamily="34" charset="0"/>
            </a:rPr>
            <a:t>Students can effectively combine work and study </a:t>
          </a:r>
          <a:endParaRPr lang="ru-RU" sz="1400" kern="1200" dirty="0"/>
        </a:p>
      </dsp:txBody>
      <dsp:txXfrm>
        <a:off x="3013971" y="0"/>
        <a:ext cx="2496575" cy="865798"/>
      </dsp:txXfrm>
    </dsp:sp>
    <dsp:sp modelId="{C1A425B6-C533-49A7-8C57-2303483B79F6}">
      <dsp:nvSpPr>
        <dsp:cNvPr id="0" name=""/>
        <dsp:cNvSpPr/>
      </dsp:nvSpPr>
      <dsp:spPr>
        <a:xfrm>
          <a:off x="2846821" y="1153297"/>
          <a:ext cx="2814874" cy="1054562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ru-RU" sz="1800" kern="1200" dirty="0" smtClean="0">
              <a:solidFill>
                <a:srgbClr val="003F82"/>
              </a:solidFill>
              <a:latin typeface="Verdana" pitchFamily="34" charset="0"/>
            </a:rPr>
            <a:t>Program is </a:t>
          </a:r>
          <a:r>
            <a:rPr kumimoji="0" lang="en-US" altLang="ru-RU" sz="1800" b="1" kern="1200" dirty="0" smtClean="0">
              <a:solidFill>
                <a:srgbClr val="003F82"/>
              </a:solidFill>
              <a:latin typeface="Verdana" pitchFamily="34" charset="0"/>
            </a:rPr>
            <a:t>practice-oriented</a:t>
          </a:r>
          <a:endParaRPr lang="ru-RU" sz="1800" kern="1200" dirty="0"/>
        </a:p>
      </dsp:txBody>
      <dsp:txXfrm>
        <a:off x="2846821" y="1153297"/>
        <a:ext cx="2814874" cy="1054562"/>
      </dsp:txXfrm>
    </dsp:sp>
    <dsp:sp modelId="{5E3FE196-9736-4E51-B7FD-0214A6C661B0}">
      <dsp:nvSpPr>
        <dsp:cNvPr id="0" name=""/>
        <dsp:cNvSpPr/>
      </dsp:nvSpPr>
      <dsp:spPr>
        <a:xfrm>
          <a:off x="5" y="1221824"/>
          <a:ext cx="2660095" cy="86155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ru-RU" sz="1200" kern="1200" dirty="0" smtClean="0">
              <a:solidFill>
                <a:srgbClr val="003F82"/>
              </a:solidFill>
              <a:latin typeface="Verdana" pitchFamily="34" charset="0"/>
            </a:rPr>
            <a:t>Students get valuable practical experience, working on real-life projects offered during the International Business Consulting course </a:t>
          </a:r>
          <a:endParaRPr lang="ru-RU" sz="1200" kern="1200" dirty="0"/>
        </a:p>
      </dsp:txBody>
      <dsp:txXfrm>
        <a:off x="5" y="1221824"/>
        <a:ext cx="2660095" cy="861555"/>
      </dsp:txXfrm>
    </dsp:sp>
    <dsp:sp modelId="{964B9F58-5F65-4EED-B56C-9F7A8862CCA7}">
      <dsp:nvSpPr>
        <dsp:cNvPr id="0" name=""/>
        <dsp:cNvSpPr/>
      </dsp:nvSpPr>
      <dsp:spPr>
        <a:xfrm>
          <a:off x="355826" y="5"/>
          <a:ext cx="2277644" cy="91407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ru-RU" sz="1400" kern="1200" dirty="0" smtClean="0">
              <a:solidFill>
                <a:srgbClr val="003F82"/>
              </a:solidFill>
              <a:latin typeface="Verdana" pitchFamily="34" charset="0"/>
            </a:rPr>
            <a:t>Some courses are taught by experienced business executives</a:t>
          </a:r>
          <a:endParaRPr lang="ru-RU" sz="1400" kern="1200" dirty="0"/>
        </a:p>
      </dsp:txBody>
      <dsp:txXfrm>
        <a:off x="355826" y="5"/>
        <a:ext cx="2277644" cy="914078"/>
      </dsp:txXfrm>
    </dsp:sp>
    <dsp:sp modelId="{7F6E27D3-5D9A-4BCC-B673-4D7D3B0DD3BB}">
      <dsp:nvSpPr>
        <dsp:cNvPr id="0" name=""/>
        <dsp:cNvSpPr/>
      </dsp:nvSpPr>
      <dsp:spPr>
        <a:xfrm>
          <a:off x="5844499" y="1242073"/>
          <a:ext cx="2549691" cy="82106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ru-RU" sz="1400" kern="1200" dirty="0" smtClean="0">
              <a:solidFill>
                <a:srgbClr val="003F82"/>
              </a:solidFill>
              <a:latin typeface="Verdana" pitchFamily="34" charset="0"/>
            </a:rPr>
            <a:t>Classes feature various guest speakers from relevant fields of business</a:t>
          </a:r>
          <a:endParaRPr lang="ru-RU" sz="1400" kern="1200" dirty="0"/>
        </a:p>
      </dsp:txBody>
      <dsp:txXfrm>
        <a:off x="5844499" y="1242073"/>
        <a:ext cx="2549691" cy="821060"/>
      </dsp:txXfrm>
    </dsp:sp>
    <dsp:sp modelId="{88C3BC7D-81DF-455D-A1C1-FF87C7D45A00}">
      <dsp:nvSpPr>
        <dsp:cNvPr id="0" name=""/>
        <dsp:cNvSpPr/>
      </dsp:nvSpPr>
      <dsp:spPr>
        <a:xfrm>
          <a:off x="5928600" y="5"/>
          <a:ext cx="2086251" cy="91187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ru-RU" sz="1400" kern="1200" dirty="0" smtClean="0">
              <a:solidFill>
                <a:srgbClr val="003F82"/>
              </a:solidFill>
              <a:latin typeface="Verdana" pitchFamily="34" charset="0"/>
            </a:rPr>
            <a:t>Most classes are interactive and are run in small student teams</a:t>
          </a:r>
          <a:endParaRPr lang="ru-RU" sz="1400" kern="1200" dirty="0"/>
        </a:p>
      </dsp:txBody>
      <dsp:txXfrm>
        <a:off x="5928600" y="5"/>
        <a:ext cx="2086251" cy="911875"/>
      </dsp:txXfrm>
    </dsp:sp>
    <dsp:sp modelId="{AB6BC752-BC37-4FA2-B9EC-01F8B7EE8095}">
      <dsp:nvSpPr>
        <dsp:cNvPr id="0" name=""/>
        <dsp:cNvSpPr/>
      </dsp:nvSpPr>
      <dsp:spPr>
        <a:xfrm>
          <a:off x="3237920" y="2533269"/>
          <a:ext cx="2086251" cy="8135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ru-RU" sz="1400" kern="1200" dirty="0" smtClean="0">
              <a:solidFill>
                <a:srgbClr val="003F82"/>
              </a:solidFill>
              <a:latin typeface="Verdana" pitchFamily="34" charset="0"/>
            </a:rPr>
            <a:t>Career Development class</a:t>
          </a:r>
          <a:endParaRPr kumimoji="0" lang="en-US" altLang="ru-RU" sz="1400" kern="1200" dirty="0">
            <a:solidFill>
              <a:srgbClr val="003F82"/>
            </a:solidFill>
            <a:latin typeface="Verdana" pitchFamily="34" charset="0"/>
          </a:endParaRPr>
        </a:p>
      </dsp:txBody>
      <dsp:txXfrm>
        <a:off x="3237920" y="2533269"/>
        <a:ext cx="2086251" cy="813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1682-662E-47A2-B555-DE002BF6A141}" type="datetime1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7D9D1-D3F4-466B-827E-523D69102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8D42-2753-4B29-979A-A4A85FC472F2}" type="datetime1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FFB95-8AE9-487B-9387-8AD89E8C3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0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FF6D-2A25-4028-A465-3681FE3C9F87}" type="datetime1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3397-6FEF-4467-BD7D-ABE56E553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7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7B21D-58EF-4D81-A5E1-D2365BE3EC9B}" type="datetime1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E29B-C1EB-49A1-8580-175DE5DFF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6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110BD-08CE-4608-8E1D-0613C259A477}" type="datetime1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BB68-15FC-43EB-8199-3CB4BE650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6B1D5-E1CA-4D60-A1D1-2496E9AC7A1E}" type="datetime1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4BD54-0E8C-42A7-B367-75EFF2513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6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2867-47CE-4840-A0BD-04048077D266}" type="datetime1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FF02-F768-47F8-85E7-D35224F92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2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172E-9D36-4151-A47D-B152D6000809}" type="datetime1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9E65-8E67-4E5B-8E7E-841C329CD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0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F50D-BCD0-4707-9B19-4D91EEEF37D8}" type="datetime1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9376-7785-4981-A871-89081A98A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0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320C-B792-4956-A42C-DD7B0500F9B5}" type="datetime1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CA31-8DE2-4CA1-9F66-46FA1FA63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5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DCA3-062C-464D-A220-428EFFD3E6FD}" type="datetime1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ECAC-1B18-4134-AB4C-02F00CA15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7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F4FB7A6-3A14-4B90-9762-92FDB2CBD026}" type="datetime1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DD75DD4-E534-43C9-B224-D40BBB66B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mpetrashkevich@hse.ru" TargetMode="External"/><Relationship Id="rId3" Type="http://schemas.openxmlformats.org/officeDocument/2006/relationships/hyperlink" Target="mailto:igkratko@hse.ru" TargetMode="External"/><Relationship Id="rId7" Type="http://schemas.openxmlformats.org/officeDocument/2006/relationships/hyperlink" Target="mailto:amagomedova@hse.ru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se.ru/" TargetMode="External"/><Relationship Id="rId5" Type="http://schemas.openxmlformats.org/officeDocument/2006/relationships/hyperlink" Target="http://we.hse.ru/en/inbus/" TargetMode="External"/><Relationship Id="rId4" Type="http://schemas.openxmlformats.org/officeDocument/2006/relationships/hyperlink" Target="http://we.hse.ru/inbu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1371600" y="3794125"/>
            <a:ext cx="6316663" cy="2451100"/>
          </a:xfrm>
        </p:spPr>
        <p:txBody>
          <a:bodyPr/>
          <a:lstStyle/>
          <a:p>
            <a:pPr defTabSz="914400">
              <a:spcBef>
                <a:spcPct val="0"/>
              </a:spcBef>
            </a:pPr>
            <a:r>
              <a:rPr lang="en-US" altLang="ja-JP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+mn-cs"/>
              </a:rPr>
              <a:t>Program</a:t>
            </a:r>
          </a:p>
          <a:p>
            <a:pPr defTabSz="914400">
              <a:lnSpc>
                <a:spcPct val="90000"/>
              </a:lnSpc>
            </a:pPr>
            <a:endParaRPr kumimoji="0" lang="ru-RU" altLang="ru-RU" sz="1800" dirty="0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kumimoji="0" lang="en-US" altLang="ru-RU" sz="2800" dirty="0" smtClean="0">
                <a:solidFill>
                  <a:srgbClr val="003F82"/>
                </a:solidFill>
                <a:ea typeface="ＭＳ Ｐゴシック" pitchFamily="34" charset="-128"/>
              </a:rPr>
              <a:t>Head of the program</a:t>
            </a:r>
            <a:r>
              <a:rPr kumimoji="0" lang="ru-RU" altLang="ru-RU" sz="2800" dirty="0" smtClean="0">
                <a:solidFill>
                  <a:srgbClr val="003F82"/>
                </a:solidFill>
                <a:ea typeface="ＭＳ Ｐゴシック" pitchFamily="34" charset="-128"/>
              </a:rPr>
              <a:t> –</a:t>
            </a:r>
            <a:r>
              <a:rPr kumimoji="0" lang="en-US" altLang="ru-RU" sz="2800" dirty="0" smtClean="0">
                <a:solidFill>
                  <a:srgbClr val="003F82"/>
                </a:solidFill>
                <a:ea typeface="ＭＳ Ｐゴシック" pitchFamily="34" charset="-128"/>
              </a:rPr>
              <a:t> Irina G. Kratko</a:t>
            </a:r>
          </a:p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kumimoji="0" lang="en-US" altLang="ru-RU" sz="2800" dirty="0" err="1" smtClean="0">
                <a:solidFill>
                  <a:srgbClr val="003F82"/>
                </a:solidFill>
                <a:ea typeface="ＭＳ Ｐゴシック" pitchFamily="34" charset="-128"/>
              </a:rPr>
              <a:t>Ph.D</a:t>
            </a:r>
            <a:r>
              <a:rPr kumimoji="0" lang="en-US" altLang="ru-RU" sz="2800" dirty="0" smtClean="0">
                <a:solidFill>
                  <a:srgbClr val="003F82"/>
                </a:solidFill>
                <a:ea typeface="ＭＳ Ｐゴシック" pitchFamily="34" charset="-128"/>
              </a:rPr>
              <a:t>, Associate Professor </a:t>
            </a:r>
            <a:endParaRPr kumimoji="0" lang="ru-RU" altLang="ru-RU" sz="2800" dirty="0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 defTabSz="914400" eaLnBrk="1" hangingPunct="1">
              <a:spcBef>
                <a:spcPct val="0"/>
              </a:spcBef>
            </a:pPr>
            <a:endParaRPr lang="ru-RU" altLang="ru-RU" sz="2800" dirty="0" smtClean="0">
              <a:solidFill>
                <a:srgbClr val="000066"/>
              </a:solidFill>
              <a:latin typeface="Myriad Pro" pitchFamily="34" charset="0"/>
              <a:ea typeface="ＭＳ Ｐゴシック" pitchFamily="34" charset="-128"/>
            </a:endParaRPr>
          </a:p>
        </p:txBody>
      </p:sp>
      <p:sp>
        <p:nvSpPr>
          <p:cNvPr id="2051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ru-RU" altLang="ru-RU" sz="800" dirty="0" err="1">
                <a:solidFill>
                  <a:schemeClr val="bg1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chemeClr val="bg1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chemeClr val="bg1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chemeClr val="bg1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chemeClr val="bg1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kumimoji="0" lang="en-US" altLang="ru-RU" sz="8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chemeClr val="bg1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chemeClr val="bg1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kumimoji="0" lang="en-US" altLang="ru-RU" sz="800" dirty="0">
                <a:solidFill>
                  <a:schemeClr val="bg1"/>
                </a:solidFill>
                <a:latin typeface="Arial" charset="0"/>
              </a:rPr>
              <a:t>www.hse.ru</a:t>
            </a:r>
            <a:r>
              <a:rPr kumimoji="0" lang="ru-RU" altLang="ru-RU" sz="8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altLang="ru-RU" sz="8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152" y="1855133"/>
            <a:ext cx="8997696" cy="19389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ＭＳ Ｐゴシック" charset="-128"/>
              </a:rPr>
              <a:t>Master of International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ＭＳ Ｐゴシック" charset="-128"/>
              </a:rPr>
              <a:t>Business (MIB)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 txBox="1">
            <a:spLocks/>
          </p:cNvSpPr>
          <p:nvPr/>
        </p:nvSpPr>
        <p:spPr bwMode="auto">
          <a:xfrm>
            <a:off x="123825" y="6411913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Business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Partners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4" name="Прямоугольник 1"/>
          <p:cNvSpPr>
            <a:spLocks noChangeArrowheads="1"/>
          </p:cNvSpPr>
          <p:nvPr/>
        </p:nvSpPr>
        <p:spPr bwMode="auto">
          <a:xfrm>
            <a:off x="750888" y="1804988"/>
            <a:ext cx="7605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9225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9226" name="TextBox 8"/>
          <p:cNvSpPr txBox="1">
            <a:spLocks noChangeArrowheads="1"/>
          </p:cNvSpPr>
          <p:nvPr/>
        </p:nvSpPr>
        <p:spPr bwMode="auto">
          <a:xfrm>
            <a:off x="5726113" y="4244975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63538" y="1184716"/>
            <a:ext cx="68897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altLang="ja-JP" b="1" dirty="0">
                <a:solidFill>
                  <a:srgbClr val="003F82"/>
                </a:solidFill>
                <a:latin typeface="Arial" pitchFamily="34" charset="0"/>
              </a:rPr>
              <a:t> American Chamber of </a:t>
            </a:r>
            <a:r>
              <a:rPr lang="en-US" altLang="ja-JP" b="1" dirty="0" smtClean="0">
                <a:solidFill>
                  <a:srgbClr val="003F82"/>
                </a:solidFill>
                <a:latin typeface="Arial" pitchFamily="34" charset="0"/>
              </a:rPr>
              <a:t>Commerce</a:t>
            </a:r>
          </a:p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altLang="ja-JP" b="1" dirty="0" smtClean="0">
                <a:solidFill>
                  <a:srgbClr val="003F82"/>
                </a:solidFill>
                <a:latin typeface="Arial" pitchFamily="34" charset="0"/>
              </a:rPr>
              <a:t> Unilever </a:t>
            </a:r>
            <a:endParaRPr lang="en-US" altLang="ja-JP" b="1" dirty="0">
              <a:solidFill>
                <a:srgbClr val="003F82"/>
              </a:solidFill>
              <a:latin typeface="Arial" pitchFamily="34" charset="0"/>
            </a:endParaRPr>
          </a:p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altLang="ja-JP" b="1" dirty="0" smtClean="0">
                <a:solidFill>
                  <a:srgbClr val="003F82"/>
                </a:solidFill>
                <a:latin typeface="Arial" pitchFamily="34" charset="0"/>
              </a:rPr>
              <a:t> PepsiCo</a:t>
            </a:r>
          </a:p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altLang="ja-JP" b="1" dirty="0" smtClean="0">
                <a:solidFill>
                  <a:srgbClr val="003F82"/>
                </a:solidFill>
                <a:latin typeface="Arial" pitchFamily="34" charset="0"/>
              </a:rPr>
              <a:t> METRO </a:t>
            </a:r>
            <a:r>
              <a:rPr lang="en-US" altLang="ja-JP" b="1" dirty="0" err="1" smtClean="0">
                <a:solidFill>
                  <a:srgbClr val="003F82"/>
                </a:solidFill>
                <a:latin typeface="Arial" pitchFamily="34" charset="0"/>
              </a:rPr>
              <a:t>Cash&amp;Carry</a:t>
            </a:r>
            <a:endParaRPr lang="en-US" altLang="ja-JP" b="1" dirty="0">
              <a:solidFill>
                <a:srgbClr val="003F82"/>
              </a:solidFill>
              <a:latin typeface="Arial" pitchFamily="34" charset="0"/>
            </a:endParaRPr>
          </a:p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altLang="ja-JP" b="1" dirty="0">
                <a:solidFill>
                  <a:srgbClr val="003F82"/>
                </a:solidFill>
                <a:latin typeface="Arial" pitchFamily="34" charset="0"/>
              </a:rPr>
              <a:t> </a:t>
            </a:r>
            <a:r>
              <a:rPr lang="en-US" altLang="ja-JP" b="1" dirty="0" smtClean="0">
                <a:solidFill>
                  <a:srgbClr val="003F82"/>
                </a:solidFill>
                <a:latin typeface="Arial" pitchFamily="34" charset="0"/>
              </a:rPr>
              <a:t>Henkel</a:t>
            </a:r>
            <a:endParaRPr lang="en-US" altLang="ja-JP" b="1" dirty="0">
              <a:solidFill>
                <a:srgbClr val="003F82"/>
              </a:solidFill>
              <a:latin typeface="Arial" pitchFamily="34" charset="0"/>
            </a:endParaRPr>
          </a:p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altLang="ja-JP" b="1" dirty="0">
                <a:solidFill>
                  <a:srgbClr val="003F82"/>
                </a:solidFill>
                <a:latin typeface="Arial" pitchFamily="34" charset="0"/>
              </a:rPr>
              <a:t> </a:t>
            </a:r>
            <a:r>
              <a:rPr lang="en-US" altLang="ja-JP" b="1" dirty="0" smtClean="0">
                <a:solidFill>
                  <a:srgbClr val="003F82"/>
                </a:solidFill>
                <a:latin typeface="Arial" pitchFamily="34" charset="0"/>
              </a:rPr>
              <a:t>Michelin</a:t>
            </a:r>
            <a:endParaRPr lang="en-US" altLang="ja-JP" b="1" dirty="0">
              <a:solidFill>
                <a:srgbClr val="003F82"/>
              </a:solidFill>
              <a:latin typeface="Arial" pitchFamily="34" charset="0"/>
            </a:endParaRPr>
          </a:p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altLang="ja-JP" b="1" dirty="0">
                <a:solidFill>
                  <a:srgbClr val="003F82"/>
                </a:solidFill>
                <a:latin typeface="Arial" pitchFamily="34" charset="0"/>
              </a:rPr>
              <a:t> </a:t>
            </a:r>
            <a:r>
              <a:rPr lang="ru-RU" altLang="ja-JP" b="1" dirty="0">
                <a:solidFill>
                  <a:srgbClr val="003F82"/>
                </a:solidFill>
                <a:latin typeface="Arial" pitchFamily="34" charset="0"/>
              </a:rPr>
              <a:t>ГК </a:t>
            </a:r>
            <a:r>
              <a:rPr lang="ru-RU" altLang="ja-JP" b="1" dirty="0" smtClean="0">
                <a:solidFill>
                  <a:srgbClr val="003F82"/>
                </a:solidFill>
                <a:latin typeface="Arial" pitchFamily="34" charset="0"/>
              </a:rPr>
              <a:t>Волга-Днепр</a:t>
            </a:r>
            <a:r>
              <a:rPr lang="en-US" altLang="ja-JP" b="1" dirty="0" smtClean="0">
                <a:solidFill>
                  <a:srgbClr val="003F82"/>
                </a:solidFill>
                <a:latin typeface="Arial" pitchFamily="34" charset="0"/>
              </a:rPr>
              <a:t>    (GC </a:t>
            </a:r>
            <a:r>
              <a:rPr lang="en-US" altLang="ja-JP" b="1" dirty="0">
                <a:solidFill>
                  <a:srgbClr val="003F82"/>
                </a:solidFill>
                <a:latin typeface="Arial" pitchFamily="34" charset="0"/>
              </a:rPr>
              <a:t>Volga-Dnepr) </a:t>
            </a:r>
          </a:p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</a:rPr>
              <a:t> Mondelēz </a:t>
            </a:r>
            <a:r>
              <a:rPr lang="en-US" b="1" dirty="0">
                <a:solidFill>
                  <a:schemeClr val="tx2"/>
                </a:solidFill>
              </a:rPr>
              <a:t>International</a:t>
            </a:r>
            <a:r>
              <a:rPr lang="en-US" altLang="ja-JP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endParaRPr lang="en-US" altLang="ja-JP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altLang="ja-JP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ja-JP" b="1" dirty="0" err="1" smtClean="0">
                <a:solidFill>
                  <a:schemeClr val="tx2"/>
                </a:solidFill>
                <a:latin typeface="Arial" pitchFamily="34" charset="0"/>
              </a:rPr>
              <a:t>SimpleWine</a:t>
            </a:r>
            <a:r>
              <a:rPr lang="en-US" altLang="ja-JP" b="1" dirty="0" smtClean="0">
                <a:solidFill>
                  <a:schemeClr val="tx2"/>
                </a:solidFill>
                <a:latin typeface="Arial" pitchFamily="34" charset="0"/>
              </a:rPr>
              <a:t>                                   </a:t>
            </a:r>
            <a:r>
              <a:rPr lang="ru-RU" altLang="ja-JP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endParaRPr lang="en-US" altLang="ja-JP" dirty="0">
              <a:solidFill>
                <a:srgbClr val="003F82"/>
              </a:solidFill>
              <a:latin typeface="Arial" pitchFamily="34" charset="0"/>
            </a:endParaRPr>
          </a:p>
        </p:txBody>
      </p:sp>
      <p:pic>
        <p:nvPicPr>
          <p:cNvPr id="9228" name="Picture 12" descr="Unilev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27668"/>
            <a:ext cx="895160" cy="81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AmCham_Russia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08" y="1381919"/>
            <a:ext cx="1270337" cy="6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Michelin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78" y="3900487"/>
            <a:ext cx="24018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HENKEL_Logo_Claim_Red_sRG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61" y="3393494"/>
            <a:ext cx="3097392" cy="57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Volga_Dnepr_Group_logo_s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266" y="4613275"/>
            <a:ext cx="2198180" cy="65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C:\Users\iganina\Documents\Mondelez Internationa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23" y="5241708"/>
            <a:ext cx="1951646" cy="46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ganina\Documents\PepsiC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22" y="2421577"/>
            <a:ext cx="1536024" cy="4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ganina\Documents\metro-cash-and-carry-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16" y="2842462"/>
            <a:ext cx="1879887" cy="4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magomedova\Desktop\simpl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47" y="5780701"/>
            <a:ext cx="961931" cy="3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 txBox="1">
            <a:spLocks/>
          </p:cNvSpPr>
          <p:nvPr/>
        </p:nvSpPr>
        <p:spPr bwMode="auto">
          <a:xfrm>
            <a:off x="123825" y="6411913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</a:t>
            </a:r>
            <a:r>
              <a:rPr kumimoji="0" lang="en-US" altLang="ru-RU" sz="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 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Instructors</a:t>
            </a:r>
            <a:endParaRPr lang="en-US" altLang="ru-RU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 dirty="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 dirty="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3844" y="1363563"/>
            <a:ext cx="312724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Braterskiy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2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Professor, Faculty </a:t>
            </a:r>
            <a:r>
              <a:rPr lang="en-GB" sz="1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World Economy and International </a:t>
            </a:r>
            <a:r>
              <a:rPr lang="en-GB" sz="12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Affairs</a:t>
            </a:r>
          </a:p>
          <a:p>
            <a:endParaRPr lang="en-GB" sz="1200" i="1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Political Economy and Interaction between Business and Politics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Relations</a:t>
            </a:r>
            <a:endParaRPr lang="ru-RU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23844" y="4467779"/>
            <a:ext cx="2799467" cy="156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Ekaterina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Entina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Associate </a:t>
            </a:r>
            <a:r>
              <a:rPr lang="en-GB" sz="12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Professor, Faculty </a:t>
            </a:r>
            <a:r>
              <a:rPr lang="en-GB" sz="1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World Economy and International </a:t>
            </a:r>
            <a:r>
              <a:rPr lang="en-GB" sz="12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Affairs</a:t>
            </a:r>
          </a:p>
          <a:p>
            <a:pPr algn="r"/>
            <a:endParaRPr kumimoji="0" lang="en-US" altLang="ru-RU" sz="1600" dirty="0" smtClean="0">
              <a:solidFill>
                <a:srgbClr val="003F82"/>
              </a:solidFill>
              <a:latin typeface="Verdana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rgbClr val="003F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Political Aspects of International Business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 descr="C:\Users\iganina\Documents\img_kratko_i_g_196x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5" y="1629638"/>
            <a:ext cx="1349258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cceis.hse.ru/data/2011/03/29/1211824276/Braterski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93" y="1626038"/>
            <a:ext cx="1291669" cy="1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iganina\Documents\Ent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93" y="4514513"/>
            <a:ext cx="1291669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27633" y="1330357"/>
            <a:ext cx="329266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Irina G. Kratko</a:t>
            </a:r>
          </a:p>
          <a:p>
            <a:r>
              <a:rPr lang="en-GB" sz="1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 of MIB Program, Associate Professor at the FWEIA,</a:t>
            </a:r>
          </a:p>
          <a:p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Visiting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numerous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universities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</a:t>
            </a:r>
            <a:r>
              <a:rPr lang="en-US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ru-RU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USA, 2009 </a:t>
            </a:r>
            <a:endParaRPr lang="en-US" sz="1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ru-RU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Corridor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Business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Journal</a:t>
            </a:r>
            <a:endParaRPr lang="ru-RU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Business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Business Consulting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Entrepreneurship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Seminar</a:t>
            </a:r>
            <a:endParaRPr lang="ru-RU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https://www.hse.ru/pubs/share/direct/1385660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6" y="4406210"/>
            <a:ext cx="1485317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51241" y="4584734"/>
            <a:ext cx="2783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Alexandra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Zhukova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2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Lecturer, Faculty of Economic Sciences</a:t>
            </a:r>
          </a:p>
          <a:p>
            <a:endParaRPr lang="en-GB" sz="1400" i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Foundations of Managerial Economics</a:t>
            </a:r>
            <a:endParaRPr lang="ru-RU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 txBox="1">
            <a:spLocks/>
          </p:cNvSpPr>
          <p:nvPr/>
        </p:nvSpPr>
        <p:spPr bwMode="auto">
          <a:xfrm>
            <a:off x="123825" y="6411913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Instructors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50612" t="62240" r="37158" b="8853"/>
          <a:stretch>
            <a:fillRect/>
          </a:stretch>
        </p:blipFill>
        <p:spPr bwMode="auto">
          <a:xfrm>
            <a:off x="243128" y="1630363"/>
            <a:ext cx="1421368" cy="18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64496" y="1630363"/>
            <a:ext cx="289004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Vyacheslav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Buevskiy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Director, Strategy and Deals Advisory Department, PwC</a:t>
            </a:r>
          </a:p>
          <a:p>
            <a:endParaRPr lang="en-GB" sz="1400" i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rgbClr val="003F8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Marketing Strategies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Market Research and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altLang="ru-RU" sz="1600" dirty="0" smtClean="0">
              <a:solidFill>
                <a:srgbClr val="36823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kumimoji="0" lang="en-US" altLang="ru-RU" dirty="0" smtClean="0">
              <a:solidFill>
                <a:srgbClr val="003F82"/>
              </a:solidFill>
              <a:latin typeface="Verdana" pitchFamily="34" charset="0"/>
            </a:endParaRPr>
          </a:p>
          <a:p>
            <a:endParaRPr lang="ru-RU" dirty="0"/>
          </a:p>
        </p:txBody>
      </p:sp>
      <p:pic>
        <p:nvPicPr>
          <p:cNvPr id="27650" name="Picture 2" descr="\\fs5\Международный бизнес\09_РЕДАКЦИЯ САЙТА МБ\Преподаватели МБ\Аркадий Вершебенюк\22-07-2014 10-37-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74" y="1769268"/>
            <a:ext cx="1422000" cy="18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87735" y="1630363"/>
            <a:ext cx="279946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Arkadiy Vershebenyuk</a:t>
            </a:r>
          </a:p>
          <a:p>
            <a:r>
              <a:rPr lang="en-GB" sz="14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Director, Uber Ukraine</a:t>
            </a:r>
          </a:p>
          <a:p>
            <a:endParaRPr lang="en-GB" sz="1400" i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Management of International </a:t>
            </a:r>
            <a:r>
              <a:rPr lang="en-US" altLang="ru-RU" sz="16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 Development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55071" y="4206204"/>
            <a:ext cx="2799467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 Shevchenko</a:t>
            </a:r>
          </a:p>
          <a:p>
            <a:r>
              <a:rPr lang="pt-BR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Director, SC Johnson</a:t>
            </a:r>
          </a:p>
          <a:p>
            <a:endParaRPr lang="pt-BR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chemeClr val="tx2"/>
                </a:solidFill>
                <a:latin typeface="Verdana" pitchFamily="34" charset="0"/>
              </a:rPr>
              <a:t>International Marketing</a:t>
            </a:r>
          </a:p>
        </p:txBody>
      </p:sp>
      <p:pic>
        <p:nvPicPr>
          <p:cNvPr id="27652" name="Picture 4" descr="\\fs5\Международный бизнес\09_РЕДАКЦИЯ САЙТА МБ\Преподаватели МБ\Владимир Лисняк\Vladimir Lissnya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74" y="4206204"/>
            <a:ext cx="1334462" cy="17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344533" y="4152106"/>
            <a:ext cx="2799467" cy="154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Vladimir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Lissnyak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President, ANO 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“PERICLES”™</a:t>
            </a:r>
            <a:endParaRPr lang="pt-BR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kumimoji="0" lang="en-US" altLang="ru-RU" sz="1600" dirty="0" smtClean="0">
              <a:solidFill>
                <a:srgbClr val="003F82"/>
              </a:solidFill>
              <a:latin typeface="Verdana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rgbClr val="003F82"/>
                </a:solidFill>
                <a:latin typeface="Verdana" pitchFamily="34" charset="0"/>
              </a:rPr>
              <a:t>International Business Negotiations</a:t>
            </a:r>
            <a:endParaRPr lang="ru-RU" dirty="0"/>
          </a:p>
        </p:txBody>
      </p:sp>
      <p:pic>
        <p:nvPicPr>
          <p:cNvPr id="1026" name="Picture 2" descr="\\fs5\Международный бизнес\06_PROMOTION MATERIALS\Шевченк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237861"/>
            <a:ext cx="1587718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 txBox="1">
            <a:spLocks/>
          </p:cNvSpPr>
          <p:nvPr/>
        </p:nvSpPr>
        <p:spPr bwMode="auto">
          <a:xfrm>
            <a:off x="123825" y="6411913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Instructors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 dirty="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7188" y="1709520"/>
            <a:ext cx="28900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Sergey Krokhalev</a:t>
            </a:r>
          </a:p>
          <a:p>
            <a:r>
              <a:rPr lang="en-GB" sz="14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Partner, Baker &amp; McKenzie</a:t>
            </a:r>
          </a:p>
          <a:p>
            <a:endParaRPr lang="en-GB" sz="1400" i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rgbClr val="003F8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Business Transactions</a:t>
            </a:r>
            <a:endParaRPr kumimoji="0" lang="en-US" altLang="ru-RU" sz="1600" dirty="0" smtClean="0">
              <a:solidFill>
                <a:srgbClr val="36823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altLang="ru-RU" sz="1600" dirty="0" smtClean="0">
              <a:solidFill>
                <a:srgbClr val="36823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kumimoji="0" lang="en-US" altLang="ru-RU" dirty="0" smtClean="0">
              <a:solidFill>
                <a:srgbClr val="003F82"/>
              </a:solidFill>
              <a:latin typeface="Verdana" pitchFamily="34" charset="0"/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55071" y="3967163"/>
            <a:ext cx="27994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Artyom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Loginov</a:t>
            </a:r>
          </a:p>
          <a:p>
            <a:r>
              <a:rPr lang="en-GB" sz="14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Director, Michelin</a:t>
            </a:r>
          </a:p>
          <a:p>
            <a:endParaRPr kumimoji="0" lang="en-US" altLang="ru-RU" dirty="0" smtClean="0">
              <a:solidFill>
                <a:srgbClr val="003F82"/>
              </a:solidFill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chemeClr val="tx2"/>
                </a:solidFill>
                <a:latin typeface="Verdana" pitchFamily="34" charset="0"/>
              </a:rPr>
              <a:t>International Marketing (Advanced)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287735" y="1630363"/>
            <a:ext cx="2799467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Anastasiya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Stepanova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Associate Professor, Faculty of Economic Sciences </a:t>
            </a: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chemeClr val="tx2"/>
                </a:solidFill>
                <a:latin typeface="Verdana" pitchFamily="34" charset="0"/>
              </a:rPr>
              <a:t>International Corporate Finance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Verdana" pitchFamily="34" charset="0"/>
              </a:rPr>
              <a:t>International Financial Management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44533" y="4034874"/>
            <a:ext cx="2799467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Alexey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Blinov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 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Director, Mondelēz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(Eastern Europe)</a:t>
            </a:r>
          </a:p>
          <a:p>
            <a:endParaRPr kumimoji="0" lang="en-US" altLang="ru-RU" sz="1400" i="1" dirty="0" smtClean="0">
              <a:solidFill>
                <a:srgbClr val="003F82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chemeClr val="tx2"/>
                </a:solidFill>
                <a:latin typeface="Verdana" pitchFamily="34" charset="0"/>
              </a:rPr>
              <a:t>International Corporate Finance</a:t>
            </a:r>
          </a:p>
        </p:txBody>
      </p:sp>
      <p:pic>
        <p:nvPicPr>
          <p:cNvPr id="28675" name="Picture 3" descr="C:\Users\iganina\Documents\Artyom Logi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2" y="4059915"/>
            <a:ext cx="1422001" cy="16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iganina\Documents\4Степано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29" y="1765057"/>
            <a:ext cx="1305696" cy="17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Users\iganina\Pictures\Blin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4059915"/>
            <a:ext cx="1506230" cy="17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C:\Users\iganina\Pictures\Krokhale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4" y="1769269"/>
            <a:ext cx="1422000" cy="16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 txBox="1">
            <a:spLocks/>
          </p:cNvSpPr>
          <p:nvPr/>
        </p:nvSpPr>
        <p:spPr bwMode="auto">
          <a:xfrm>
            <a:off x="123825" y="6411913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Instructors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 dirty="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 dirty="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5625" y="1690352"/>
            <a:ext cx="26257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Dmitry Khokhlov</a:t>
            </a:r>
          </a:p>
          <a:p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Managing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Director, DIGITALIZM branch in 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Moscow</a:t>
            </a:r>
          </a:p>
          <a:p>
            <a:endParaRPr lang="en-GB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rgbClr val="003F8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Advertising</a:t>
            </a:r>
            <a:endParaRPr kumimoji="0" lang="en-US" altLang="ru-RU" dirty="0" smtClean="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3641" y="3792910"/>
            <a:ext cx="2369760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Yuriy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Gavrilyuk </a:t>
            </a:r>
          </a:p>
          <a:p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Manager, Supply Chain 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Department, METRO </a:t>
            </a:r>
            <a:r>
              <a:rPr lang="en-US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Cash&amp;Carry</a:t>
            </a:r>
            <a:endParaRPr lang="en-US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i="1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solidFill>
                  <a:schemeClr val="tx2"/>
                </a:solidFill>
                <a:latin typeface="Verdana" pitchFamily="34" charset="0"/>
              </a:rPr>
              <a:t>International </a:t>
            </a:r>
            <a:r>
              <a:rPr lang="en-US" altLang="ru-RU" sz="1600" dirty="0">
                <a:solidFill>
                  <a:schemeClr val="tx2"/>
                </a:solidFill>
                <a:latin typeface="Verdana" pitchFamily="34" charset="0"/>
              </a:rPr>
              <a:t>Operational and Supply Chain Management</a:t>
            </a:r>
            <a:endParaRPr kumimoji="0" lang="en-US" altLang="ru-RU" sz="1600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026" name="Picture 2" descr="\\fs5\Международный бизнес\09_РЕДАКЦИЯ САЙТА МБ\D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6" y="1808257"/>
            <a:ext cx="1487741" cy="148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fs5\Международный бизнес\IMG_20170227_085932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6" y="3792909"/>
            <a:ext cx="1527284" cy="17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fs5\Международный бизнес\06_PROMOTION MATERIALS\Преподаватели\IMG_872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17" y="1808255"/>
            <a:ext cx="1461293" cy="14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06017" y="1699473"/>
            <a:ext cx="30556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Maria Shevtsova </a:t>
            </a:r>
          </a:p>
          <a:p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Auditor, </a:t>
            </a:r>
            <a:r>
              <a:rPr lang="en-US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Severstal</a:t>
            </a:r>
            <a:endParaRPr lang="en-US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rgbClr val="003F8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to Financial and Managerial </a:t>
            </a:r>
            <a:r>
              <a:rPr kumimoji="0" lang="en-US" altLang="ru-RU" sz="1600" dirty="0" smtClean="0">
                <a:solidFill>
                  <a:srgbClr val="003F8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Accounting</a:t>
            </a:r>
            <a:endParaRPr kumimoji="0" lang="en-US" altLang="ru-RU" sz="1600" dirty="0" smtClean="0">
              <a:solidFill>
                <a:srgbClr val="003F82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solidFill>
                  <a:srgbClr val="003F8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Corporate Governance in International Companies</a:t>
            </a:r>
            <a:endParaRPr kumimoji="0" lang="en-US" altLang="ru-RU" dirty="0" smtClean="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8313" y="3841337"/>
            <a:ext cx="27437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Alexander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Tatarko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Professor, Faculty of Social Sciences</a:t>
            </a:r>
          </a:p>
          <a:p>
            <a:endParaRPr lang="en-GB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rgbClr val="003F8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World’s Business Cultures</a:t>
            </a:r>
            <a:endParaRPr kumimoji="0" lang="en-US" altLang="ru-RU" dirty="0" smtClean="0">
              <a:solidFill>
                <a:srgbClr val="003F82"/>
              </a:solidFill>
              <a:latin typeface="Verdana" pitchFamily="34" charset="0"/>
            </a:endParaRPr>
          </a:p>
        </p:txBody>
      </p:sp>
      <p:pic>
        <p:nvPicPr>
          <p:cNvPr id="5" name="Picture 2" descr="C:\Users\amagomedova\Desktop\2tatark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40" y="3819006"/>
            <a:ext cx="1363869" cy="181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 smtClean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3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ru-RU" sz="4000" b="1" dirty="0" smtClean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 Learning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utcomes</a:t>
            </a:r>
            <a:endParaRPr lang="en-US" altLang="ru-RU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10248" name="Прямоугольник 1"/>
          <p:cNvSpPr>
            <a:spLocks noChangeArrowheads="1"/>
          </p:cNvSpPr>
          <p:nvPr/>
        </p:nvSpPr>
        <p:spPr bwMode="auto">
          <a:xfrm>
            <a:off x="750888" y="1804988"/>
            <a:ext cx="7605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0249" name="Прямоугольник 2"/>
          <p:cNvSpPr>
            <a:spLocks noChangeArrowheads="1"/>
          </p:cNvSpPr>
          <p:nvPr/>
        </p:nvSpPr>
        <p:spPr bwMode="auto">
          <a:xfrm>
            <a:off x="1022350" y="2017713"/>
            <a:ext cx="7158038" cy="351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80000"/>
              </a:spcBef>
              <a:spcAft>
                <a:spcPts val="800"/>
              </a:spcAft>
            </a:pP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Our goal is to train </a:t>
            </a:r>
            <a:r>
              <a:rPr kumimoji="0" lang="en-US" altLang="ja-JP" sz="1800" b="1" dirty="0" smtClean="0">
                <a:solidFill>
                  <a:srgbClr val="003F82"/>
                </a:solidFill>
                <a:latin typeface="Verdana" pitchFamily="34" charset="0"/>
              </a:rPr>
              <a:t>cross-functional</a:t>
            </a:r>
            <a:r>
              <a:rPr kumimoji="0" lang="en-US" altLang="ja-JP" sz="1800" b="1" dirty="0" smtClean="0">
                <a:latin typeface="Arial" charset="0"/>
              </a:rPr>
              <a:t> </a:t>
            </a:r>
            <a:r>
              <a:rPr kumimoji="0" lang="en-US" altLang="ru-RU" sz="1800" b="1" dirty="0">
                <a:solidFill>
                  <a:srgbClr val="003F82"/>
                </a:solidFill>
                <a:latin typeface="Verdana" pitchFamily="34" charset="0"/>
              </a:rPr>
              <a:t>executives</a:t>
            </a: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, managers, experts and analysts</a:t>
            </a:r>
            <a:r>
              <a:rPr kumimoji="0" lang="ru-RU" altLang="ru-RU" sz="1800" dirty="0">
                <a:solidFill>
                  <a:srgbClr val="003F82"/>
                </a:solidFill>
                <a:latin typeface="Verdana" pitchFamily="34" charset="0"/>
              </a:rPr>
              <a:t> </a:t>
            </a:r>
            <a:r>
              <a:rPr kumimoji="0" lang="en-US" altLang="ja-JP" sz="1800" dirty="0">
                <a:solidFill>
                  <a:srgbClr val="003F82"/>
                </a:solidFill>
                <a:latin typeface="Verdana" pitchFamily="34" charset="0"/>
              </a:rPr>
              <a:t>with </a:t>
            </a:r>
            <a:r>
              <a:rPr kumimoji="0" lang="en-US" altLang="ja-JP" sz="1800" b="1" dirty="0">
                <a:solidFill>
                  <a:srgbClr val="003F82"/>
                </a:solidFill>
                <a:latin typeface="Verdana" pitchFamily="34" charset="0"/>
              </a:rPr>
              <a:t>global thinking and proactive mind</a:t>
            </a:r>
          </a:p>
          <a:p>
            <a:pPr>
              <a:spcBef>
                <a:spcPct val="80000"/>
              </a:spcBef>
              <a:spcAft>
                <a:spcPts val="800"/>
              </a:spcAft>
            </a:pPr>
            <a:r>
              <a:rPr kumimoji="0" lang="en-US" altLang="ja-JP" sz="1800" dirty="0" smtClean="0">
                <a:solidFill>
                  <a:srgbClr val="003F82"/>
                </a:solidFill>
                <a:latin typeface="Verdana" pitchFamily="34" charset="0"/>
              </a:rPr>
              <a:t>Students </a:t>
            </a:r>
            <a:r>
              <a:rPr kumimoji="0" lang="en-US" altLang="ja-JP" sz="1800" dirty="0">
                <a:solidFill>
                  <a:srgbClr val="003F82"/>
                </a:solidFill>
                <a:latin typeface="Verdana" pitchFamily="34" charset="0"/>
              </a:rPr>
              <a:t>can create a specialized, </a:t>
            </a:r>
            <a:r>
              <a:rPr kumimoji="0" lang="en-US" altLang="ja-JP" sz="1800" b="1" dirty="0">
                <a:solidFill>
                  <a:srgbClr val="003F82"/>
                </a:solidFill>
                <a:latin typeface="Verdana" pitchFamily="34" charset="0"/>
              </a:rPr>
              <a:t>flexible curriculum </a:t>
            </a:r>
            <a:r>
              <a:rPr kumimoji="0" lang="en-US" altLang="ja-JP" sz="1800" dirty="0" smtClean="0">
                <a:solidFill>
                  <a:srgbClr val="003F82"/>
                </a:solidFill>
                <a:latin typeface="Verdana" pitchFamily="34" charset="0"/>
              </a:rPr>
              <a:t>in order to </a:t>
            </a:r>
            <a:r>
              <a:rPr kumimoji="0" lang="en-US" altLang="ja-JP" sz="1800" dirty="0">
                <a:solidFill>
                  <a:srgbClr val="003F82"/>
                </a:solidFill>
                <a:latin typeface="Verdana" pitchFamily="34" charset="0"/>
              </a:rPr>
              <a:t>expand their previous knowledge or acquire new skills</a:t>
            </a:r>
          </a:p>
          <a:p>
            <a:pPr>
              <a:spcBef>
                <a:spcPct val="80000"/>
              </a:spcBef>
            </a:pP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Graduates are prepared to work in the global arena as </a:t>
            </a:r>
            <a:r>
              <a:rPr kumimoji="0" lang="en-US" altLang="ru-RU" sz="1800" b="1" dirty="0">
                <a:solidFill>
                  <a:srgbClr val="003F82"/>
                </a:solidFill>
                <a:latin typeface="Verdana" pitchFamily="34" charset="0"/>
              </a:rPr>
              <a:t>executives, managers and consultants </a:t>
            </a: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in international companies and their foreign subsidiaries, and to </a:t>
            </a:r>
            <a:r>
              <a:rPr kumimoji="0" lang="en-US" altLang="ru-RU" sz="1800" b="1" dirty="0">
                <a:solidFill>
                  <a:srgbClr val="003F82"/>
                </a:solidFill>
                <a:latin typeface="Verdana" pitchFamily="34" charset="0"/>
              </a:rPr>
              <a:t>start their own foreign </a:t>
            </a:r>
            <a:r>
              <a:rPr kumimoji="0" lang="en-US" altLang="ru-RU" sz="1800" b="1" dirty="0" smtClean="0">
                <a:solidFill>
                  <a:srgbClr val="003F82"/>
                </a:solidFill>
                <a:latin typeface="Verdana" pitchFamily="34" charset="0"/>
              </a:rPr>
              <a:t>business</a:t>
            </a:r>
            <a:endParaRPr kumimoji="0" lang="ru-RU" altLang="ru-RU" sz="1800" b="1" dirty="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0250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0251" name="TextBox 8"/>
          <p:cNvSpPr txBox="1">
            <a:spLocks noChangeArrowheads="1"/>
          </p:cNvSpPr>
          <p:nvPr/>
        </p:nvSpPr>
        <p:spPr bwMode="auto">
          <a:xfrm>
            <a:off x="5726113" y="4244975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7" name="Title 1"/>
          <p:cNvSpPr txBox="1">
            <a:spLocks/>
          </p:cNvSpPr>
          <p:nvPr/>
        </p:nvSpPr>
        <p:spPr bwMode="auto">
          <a:xfrm>
            <a:off x="1428750" y="350838"/>
            <a:ext cx="733120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ru-RU" sz="4000" b="1" dirty="0" smtClean="0">
                <a:solidFill>
                  <a:srgbClr val="DC5F1A"/>
                </a:solidFill>
                <a:latin typeface="Arial" charset="0"/>
              </a:rPr>
              <a:t>MIB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Program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ontents</a:t>
            </a:r>
            <a:endParaRPr lang="en-US" altLang="ru-RU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750888" y="1804988"/>
            <a:ext cx="7605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1274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1275" name="TextBox 8"/>
          <p:cNvSpPr txBox="1">
            <a:spLocks noChangeArrowheads="1"/>
          </p:cNvSpPr>
          <p:nvPr/>
        </p:nvSpPr>
        <p:spPr bwMode="auto">
          <a:xfrm>
            <a:off x="5726113" y="4244975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512064" y="1536701"/>
            <a:ext cx="7952486" cy="464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altLang="ru-RU" b="1" dirty="0">
                <a:solidFill>
                  <a:srgbClr val="003F82"/>
                </a:solidFill>
                <a:latin typeface="Verdana" pitchFamily="34" charset="0"/>
              </a:rPr>
              <a:t>Adaptational courses</a:t>
            </a:r>
            <a:r>
              <a:rPr lang="en-US" altLang="ru-RU" b="1" dirty="0" smtClean="0">
                <a:solidFill>
                  <a:srgbClr val="003F82"/>
                </a:solidFill>
                <a:latin typeface="Verdana" pitchFamily="34" charset="0"/>
              </a:rPr>
              <a:t>:</a:t>
            </a:r>
            <a:r>
              <a:rPr lang="en-US" altLang="ru-RU" dirty="0" smtClean="0">
                <a:solidFill>
                  <a:srgbClr val="003F82"/>
                </a:solidFill>
                <a:latin typeface="Verdana" pitchFamily="34" charset="0"/>
              </a:rPr>
              <a:t> </a:t>
            </a:r>
            <a:endParaRPr lang="en-US" altLang="ru-RU" dirty="0">
              <a:solidFill>
                <a:srgbClr val="003F82"/>
              </a:solidFill>
              <a:latin typeface="Verdana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solidFill>
                  <a:srgbClr val="003F82"/>
                </a:solidFill>
                <a:latin typeface="16"/>
              </a:rPr>
              <a:t>World </a:t>
            </a: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Economy </a:t>
            </a:r>
            <a:r>
              <a:rPr lang="en-US" altLang="ru-RU" dirty="0">
                <a:solidFill>
                  <a:srgbClr val="003F82"/>
                </a:solidFill>
                <a:latin typeface="16"/>
              </a:rPr>
              <a:t>&amp; International </a:t>
            </a: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Relations </a:t>
            </a:r>
            <a:endParaRPr lang="en-US" altLang="ru-RU" sz="1600" dirty="0" smtClean="0">
              <a:solidFill>
                <a:schemeClr val="accent4"/>
              </a:solidFill>
              <a:latin typeface="14"/>
            </a:endParaRPr>
          </a:p>
          <a:p>
            <a:pPr marL="0" indent="0">
              <a:lnSpc>
                <a:spcPct val="80000"/>
              </a:lnSpc>
              <a:spcBef>
                <a:spcPct val="60000"/>
              </a:spcBef>
              <a:defRPr/>
            </a:pPr>
            <a:r>
              <a:rPr lang="en-US" altLang="ru-RU" b="1" dirty="0" smtClean="0">
                <a:solidFill>
                  <a:srgbClr val="003F82"/>
                </a:solidFill>
                <a:latin typeface="Verdana" pitchFamily="34" charset="0"/>
              </a:rPr>
              <a:t>Core study block: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ru-RU" dirty="0">
                <a:solidFill>
                  <a:srgbClr val="003F82"/>
                </a:solidFill>
                <a:latin typeface="16"/>
              </a:rPr>
              <a:t>International Business Research 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Strategic Management of International Companies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Foundations </a:t>
            </a:r>
            <a:r>
              <a:rPr lang="en-US" altLang="ru-RU" dirty="0">
                <a:solidFill>
                  <a:srgbClr val="003F82"/>
                </a:solidFill>
                <a:latin typeface="16"/>
              </a:rPr>
              <a:t>of Managerial Economics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solidFill>
                  <a:srgbClr val="003F82"/>
                </a:solidFill>
                <a:latin typeface="16"/>
              </a:rPr>
              <a:t>Introduction to Financial and Managerial Accounting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solidFill>
                  <a:srgbClr val="003F82"/>
                </a:solidFill>
                <a:latin typeface="16"/>
              </a:rPr>
              <a:t>International Corporate Finance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solidFill>
                  <a:srgbClr val="003F82"/>
                </a:solidFill>
                <a:latin typeface="16"/>
              </a:rPr>
              <a:t>International </a:t>
            </a: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Marketing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World’</a:t>
            </a:r>
            <a:r>
              <a:rPr lang="en-US" altLang="ja-JP" dirty="0" smtClean="0">
                <a:solidFill>
                  <a:srgbClr val="003F82"/>
                </a:solidFill>
                <a:latin typeface="16"/>
              </a:rPr>
              <a:t>s </a:t>
            </a:r>
            <a:r>
              <a:rPr lang="en-US" altLang="ja-JP" dirty="0">
                <a:solidFill>
                  <a:srgbClr val="003F82"/>
                </a:solidFill>
                <a:latin typeface="16"/>
              </a:rPr>
              <a:t>Business Cultures </a:t>
            </a:r>
            <a:endParaRPr lang="en-US" altLang="ru-RU" dirty="0">
              <a:solidFill>
                <a:srgbClr val="003F82"/>
              </a:solidFill>
              <a:latin typeface="16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rgbClr val="003F82"/>
                </a:solidFill>
                <a:latin typeface="16"/>
              </a:rPr>
              <a:t>International Business Negotiations </a:t>
            </a:r>
            <a:endParaRPr lang="en-US" altLang="ru-RU" sz="1600" dirty="0" smtClean="0">
              <a:solidFill>
                <a:schemeClr val="accent4"/>
              </a:solidFill>
              <a:latin typeface="14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International </a:t>
            </a:r>
            <a:r>
              <a:rPr lang="en-US" altLang="ru-RU" dirty="0">
                <a:solidFill>
                  <a:srgbClr val="003F82"/>
                </a:solidFill>
                <a:latin typeface="16"/>
              </a:rPr>
              <a:t>Business </a:t>
            </a: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Consulting</a:t>
            </a:r>
            <a:endParaRPr lang="en-US" altLang="ru-RU" dirty="0">
              <a:solidFill>
                <a:srgbClr val="003F82"/>
              </a:solidFill>
              <a:latin typeface="1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7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Program Contents (cont’d)</a:t>
            </a:r>
            <a:endParaRPr lang="en-US" altLang="ru-RU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750888" y="1804988"/>
            <a:ext cx="7605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1274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1275" name="TextBox 8"/>
          <p:cNvSpPr txBox="1">
            <a:spLocks noChangeArrowheads="1"/>
          </p:cNvSpPr>
          <p:nvPr/>
        </p:nvSpPr>
        <p:spPr bwMode="auto">
          <a:xfrm>
            <a:off x="5726113" y="4244975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649288" y="1385888"/>
            <a:ext cx="8083232" cy="469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429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r>
              <a:rPr lang="en-US" altLang="ru-RU" sz="1800" b="1" dirty="0" smtClean="0">
                <a:solidFill>
                  <a:srgbClr val="003F82"/>
                </a:solidFill>
                <a:latin typeface="Verdana" pitchFamily="34" charset="0"/>
              </a:rPr>
              <a:t>Elective courses</a:t>
            </a:r>
            <a:r>
              <a:rPr lang="en-US" altLang="ru-RU" sz="1800" b="1" dirty="0">
                <a:solidFill>
                  <a:srgbClr val="003F82"/>
                </a:solidFill>
                <a:latin typeface="Verdana" pitchFamily="34" charset="0"/>
              </a:rPr>
              <a:t>:</a:t>
            </a:r>
            <a:endParaRPr kumimoji="0" lang="en-US" altLang="ru-RU" sz="1700" dirty="0" smtClean="0">
              <a:solidFill>
                <a:srgbClr val="CC0099"/>
              </a:solidFill>
              <a:latin typeface="Verdana" pitchFamily="34" charset="0"/>
            </a:endParaRPr>
          </a:p>
          <a:p>
            <a:pPr marL="357188" lvl="2" indent="90488">
              <a:lnSpc>
                <a:spcPct val="7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Global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Political Economy and Interaction </a:t>
            </a: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between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Business </a:t>
            </a: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and Politics </a:t>
            </a:r>
            <a:r>
              <a:rPr lang="en-US" altLang="ru-RU" sz="1400" dirty="0">
                <a:solidFill>
                  <a:schemeClr val="accent4"/>
                </a:solidFill>
                <a:latin typeface="14"/>
              </a:rPr>
              <a:t>(required for double degree)</a:t>
            </a:r>
            <a:endParaRPr lang="en-US" altLang="ru-RU" sz="1500" dirty="0" smtClean="0">
              <a:solidFill>
                <a:srgbClr val="0070C0"/>
              </a:solidFill>
              <a:latin typeface="14"/>
            </a:endParaRP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Political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Aspects of International Business </a:t>
            </a:r>
            <a:r>
              <a:rPr lang="en-US" altLang="ru-RU" sz="1400" dirty="0">
                <a:solidFill>
                  <a:schemeClr val="accent4"/>
                </a:solidFill>
                <a:latin typeface="14"/>
              </a:rPr>
              <a:t>(required for double degree)</a:t>
            </a:r>
            <a:endParaRPr lang="en-US" altLang="ru-RU" sz="1500" dirty="0" smtClean="0">
              <a:solidFill>
                <a:srgbClr val="0070C0"/>
              </a:solidFill>
              <a:latin typeface="14"/>
            </a:endParaRP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Business </a:t>
            </a: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Transactions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Legal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Aspects of International </a:t>
            </a: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Business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International Entrepreneurship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Corporate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Governance </a:t>
            </a: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in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Companies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Operational and Supply </a:t>
            </a: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Chain Management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chemeClr val="accent5"/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>
                <a:solidFill>
                  <a:schemeClr val="accent5"/>
                </a:solidFill>
                <a:latin typeface="Verdana" pitchFamily="34" charset="0"/>
              </a:rPr>
              <a:t>Financial Management </a:t>
            </a:r>
            <a:endParaRPr kumimoji="0" lang="en-US" altLang="ru-RU" sz="1500" dirty="0" smtClean="0">
              <a:solidFill>
                <a:schemeClr val="accent5"/>
              </a:solidFill>
              <a:latin typeface="Verdana" pitchFamily="34" charset="0"/>
            </a:endParaRP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chemeClr val="accent5"/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>
                <a:solidFill>
                  <a:schemeClr val="accent5"/>
                </a:solidFill>
                <a:latin typeface="Verdana" pitchFamily="34" charset="0"/>
              </a:rPr>
              <a:t>Finance (</a:t>
            </a:r>
            <a:r>
              <a:rPr kumimoji="0" lang="en-US" altLang="ru-RU" sz="1500" dirty="0" smtClean="0">
                <a:solidFill>
                  <a:schemeClr val="accent5"/>
                </a:solidFill>
                <a:latin typeface="Verdana" pitchFamily="34" charset="0"/>
              </a:rPr>
              <a:t>Advanced)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Marketing Strategies </a:t>
            </a:r>
            <a:endParaRPr kumimoji="0" lang="en-US" altLang="ru-RU" sz="1500" dirty="0" smtClean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Marketing (</a:t>
            </a:r>
            <a:r>
              <a:rPr kumimoji="0" lang="en-US" altLang="ru-RU" sz="15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Advanced)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Market </a:t>
            </a:r>
            <a:r>
              <a:rPr kumimoji="0" lang="en-US" altLang="ru-RU" sz="15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Research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International Advertising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2060"/>
                </a:solidFill>
                <a:latin typeface="Verdana" pitchFamily="34" charset="0"/>
              </a:rPr>
              <a:t>Doing </a:t>
            </a:r>
            <a:r>
              <a:rPr kumimoji="0" lang="en-US" altLang="ru-RU" sz="1500" dirty="0">
                <a:solidFill>
                  <a:srgbClr val="002060"/>
                </a:solidFill>
                <a:latin typeface="Verdana" pitchFamily="34" charset="0"/>
              </a:rPr>
              <a:t>Business in </a:t>
            </a:r>
            <a:r>
              <a:rPr kumimoji="0" lang="en-US" altLang="ru-RU" sz="1500" dirty="0" smtClean="0">
                <a:solidFill>
                  <a:srgbClr val="002060"/>
                </a:solidFill>
                <a:latin typeface="Verdana" pitchFamily="34" charset="0"/>
              </a:rPr>
              <a:t>Asia</a:t>
            </a:r>
          </a:p>
        </p:txBody>
      </p:sp>
    </p:spTree>
    <p:extLst>
      <p:ext uri="{BB962C8B-B14F-4D97-AF65-F5344CB8AC3E}">
        <p14:creationId xmlns:p14="http://schemas.microsoft.com/office/powerpoint/2010/main" val="1012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2"/>
            <a:ext cx="6483096" cy="1602804"/>
          </a:xfrm>
        </p:spPr>
        <p:txBody>
          <a:bodyPr/>
          <a:lstStyle/>
          <a:p>
            <a:r>
              <a:rPr kumimoji="0" lang="en-US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9/11 </a:t>
            </a:r>
            <a:r>
              <a:rPr kumimoji="0" lang="en-US" altLang="ru-RU" sz="1200" dirty="0" err="1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Myasnitskaya</a:t>
            </a:r>
            <a:r>
              <a:rPr kumimoji="0" lang="en-US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, office 308, Moscow, Russia</a:t>
            </a:r>
          </a:p>
          <a:p>
            <a:r>
              <a:rPr kumimoji="0" lang="en-US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Phone</a:t>
            </a:r>
            <a:r>
              <a:rPr kumimoji="0" lang="ru-RU" altLang="ru-RU" sz="1200" dirty="0" smtClean="0">
                <a:solidFill>
                  <a:srgbClr val="003F82"/>
                </a:solidFill>
                <a:latin typeface="Myriad Pro" pitchFamily="34" charset="0"/>
                <a:ea typeface="ＭＳ Ｐゴシック" pitchFamily="34" charset="-128"/>
              </a:rPr>
              <a:t>: 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Myriad Pro" pitchFamily="34" charset="0"/>
                <a:ea typeface="ＭＳ Ｐゴシック" pitchFamily="34" charset="-128"/>
              </a:rPr>
              <a:t>+</a:t>
            </a:r>
            <a:r>
              <a:rPr kumimoji="0" lang="en-US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7</a:t>
            </a:r>
            <a:r>
              <a:rPr kumimoji="0" lang="ru-RU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(495) </a:t>
            </a:r>
            <a:r>
              <a:rPr kumimoji="0" lang="ru-RU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772-95-90 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 ext. 2</a:t>
            </a:r>
            <a:r>
              <a:rPr kumimoji="0" lang="ru-RU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2848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, 22244, 12279, 12272</a:t>
            </a:r>
            <a:endParaRPr kumimoji="0" lang="ru-RU" altLang="ru-RU" sz="1200" dirty="0" smtClean="0">
              <a:solidFill>
                <a:srgbClr val="003F82"/>
              </a:solidFill>
              <a:latin typeface="Arial" charset="0"/>
              <a:ea typeface="ＭＳ Ｐゴシック" pitchFamily="34" charset="-128"/>
            </a:endParaRPr>
          </a:p>
          <a:p>
            <a:r>
              <a:rPr kumimoji="0" lang="en-US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E-mail: 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  <a:hlinkClick r:id="rId3"/>
              </a:rPr>
              <a:t>mib@hse.ru</a:t>
            </a:r>
            <a:endParaRPr kumimoji="0" lang="en-US" altLang="ru-RU" sz="1200" dirty="0" smtClean="0">
              <a:solidFill>
                <a:srgbClr val="003F82"/>
              </a:solidFill>
              <a:latin typeface="Arial" charset="0"/>
              <a:ea typeface="ＭＳ Ｐゴシック" pitchFamily="34" charset="-128"/>
            </a:endParaRPr>
          </a:p>
          <a:p>
            <a:r>
              <a:rPr kumimoji="0" lang="ru-RU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  <a:hlinkClick r:id="rId4"/>
              </a:rPr>
              <a:t>http://we.hse.ru/inbus/</a:t>
            </a:r>
            <a:r>
              <a:rPr kumimoji="0" lang="en-US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, </a:t>
            </a:r>
            <a:r>
              <a:rPr kumimoji="0" lang="ru-RU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  <a:hlinkClick r:id="rId5"/>
              </a:rPr>
              <a:t>http://we.hse.ru/en/inbus/</a:t>
            </a:r>
            <a:r>
              <a:rPr kumimoji="0" lang="en-US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, </a:t>
            </a:r>
            <a:r>
              <a:rPr kumimoji="0" lang="en-US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  <a:hlinkClick r:id="rId6"/>
              </a:rPr>
              <a:t>www.hse.ru</a:t>
            </a:r>
            <a:endParaRPr kumimoji="0" lang="en-US" altLang="ru-RU" sz="1200" dirty="0">
              <a:solidFill>
                <a:srgbClr val="003F82"/>
              </a:solidFill>
              <a:latin typeface="Arial" charset="0"/>
              <a:ea typeface="ＭＳ Ｐゴシック" pitchFamily="34" charset="-128"/>
            </a:endParaRPr>
          </a:p>
          <a:p>
            <a:r>
              <a:rPr kumimoji="0" lang="en-US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Program 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managers: </a:t>
            </a:r>
          </a:p>
          <a:p>
            <a:r>
              <a:rPr kumimoji="0" lang="en-US" altLang="ru-RU" sz="1200" dirty="0" err="1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Aishat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kumimoji="0" lang="en-US" altLang="ru-RU" sz="1200" dirty="0" err="1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Magomedova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  <a:hlinkClick r:id="rId7"/>
              </a:rPr>
              <a:t>amagomedova@hse.ru</a:t>
            </a:r>
            <a:endParaRPr kumimoji="0" lang="en-US" altLang="ru-RU" sz="1200" dirty="0" smtClean="0">
              <a:solidFill>
                <a:srgbClr val="003F82"/>
              </a:solidFill>
              <a:latin typeface="Arial" charset="0"/>
              <a:ea typeface="ＭＳ Ｐゴシック" pitchFamily="34" charset="-128"/>
            </a:endParaRPr>
          </a:p>
          <a:p>
            <a:r>
              <a:rPr kumimoji="0" lang="en-US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Marina 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Petrashkevich 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  <a:hlinkClick r:id="rId8"/>
              </a:rPr>
              <a:t>mpetrashkevich@hse.ru</a:t>
            </a:r>
            <a:endParaRPr kumimoji="0" lang="en-US" altLang="ru-RU" sz="1200" dirty="0" smtClean="0">
              <a:solidFill>
                <a:srgbClr val="003F82"/>
              </a:solidFill>
              <a:latin typeface="Arial" charset="0"/>
              <a:ea typeface="ＭＳ Ｐゴシック" pitchFamily="34" charset="-128"/>
            </a:endParaRPr>
          </a:p>
          <a:p>
            <a:endParaRPr kumimoji="0" lang="en-US" altLang="ru-RU" sz="1200" dirty="0" smtClean="0">
              <a:solidFill>
                <a:srgbClr val="003F82"/>
              </a:solidFill>
              <a:latin typeface="Arial" charset="0"/>
              <a:ea typeface="ＭＳ Ｐゴシック" pitchFamily="34" charset="-128"/>
            </a:endParaRPr>
          </a:p>
          <a:p>
            <a:endParaRPr kumimoji="0" lang="en-US" altLang="ru-RU" sz="1200" dirty="0" smtClean="0">
              <a:solidFill>
                <a:srgbClr val="003F82"/>
              </a:solidFill>
              <a:latin typeface="Arial" charset="0"/>
              <a:ea typeface="ＭＳ Ｐゴシック" pitchFamily="34" charset="-128"/>
            </a:endParaRPr>
          </a:p>
          <a:p>
            <a:r>
              <a:rPr kumimoji="0" lang="en-US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 </a:t>
            </a:r>
            <a:endParaRPr kumimoji="0" lang="ru-RU" altLang="ru-RU" sz="1200" dirty="0">
              <a:solidFill>
                <a:srgbClr val="003F8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428750" y="360363"/>
            <a:ext cx="71612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International Accreditation from AKKORK</a:t>
            </a:r>
            <a:endParaRPr lang="en-US" altLang="ru-RU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7300913" y="2255838"/>
            <a:ext cx="1275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 dirty="0" smtClean="0">
                <a:solidFill>
                  <a:srgbClr val="FFFFFF"/>
                </a:solidFill>
                <a:latin typeface="Myriad Pro" pitchFamily="34" charset="0"/>
              </a:rPr>
              <a:t>pho</a:t>
            </a:r>
            <a:r>
              <a:rPr kumimoji="0" lang="ru-RU" altLang="ru-RU" sz="1800" dirty="0" smtClean="0">
                <a:solidFill>
                  <a:srgbClr val="FFFFFF"/>
                </a:solidFill>
                <a:latin typeface="Myriad Pro" pitchFamily="34" charset="0"/>
              </a:rPr>
              <a:t>74</a:t>
            </a:r>
            <a:r>
              <a:rPr kumimoji="0" lang="en-US" altLang="ru-RU" sz="1800" dirty="0" smtClean="0">
                <a:solidFill>
                  <a:srgbClr val="FFFFFF"/>
                </a:solidFill>
                <a:latin typeface="Myriad Pro" pitchFamily="34" charset="0"/>
              </a:rPr>
              <a:t>to</a:t>
            </a:r>
            <a:r>
              <a:rPr kumimoji="0" lang="ru-RU" altLang="ru-RU" sz="1800" dirty="0" smtClean="0">
                <a:solidFill>
                  <a:srgbClr val="FFFFFF"/>
                </a:solidFill>
                <a:latin typeface="Myriad Pro" pitchFamily="34" charset="0"/>
              </a:rPr>
              <a:t>77</a:t>
            </a:r>
            <a:endParaRPr kumimoji="0" lang="en-US" altLang="ru-RU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7" name="Прямоугольник 1"/>
          <p:cNvSpPr>
            <a:spLocks noChangeArrowheads="1"/>
          </p:cNvSpPr>
          <p:nvPr/>
        </p:nvSpPr>
        <p:spPr bwMode="auto">
          <a:xfrm>
            <a:off x="1163638" y="3644900"/>
            <a:ext cx="39846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5726113" y="4244975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pic>
        <p:nvPicPr>
          <p:cNvPr id="1026" name="Picture 2" descr="C:\Users\amagomedova\Desktop\ak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2" y="2527025"/>
            <a:ext cx="5746336" cy="3620049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721788" y="1466460"/>
            <a:ext cx="8097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5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30300" indent="-3429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60000"/>
              </a:spcBef>
              <a:spcAft>
                <a:spcPts val="1200"/>
              </a:spcAft>
              <a:buNone/>
            </a:pPr>
            <a:r>
              <a:rPr kumimoji="0" lang="en-US" sz="1600" dirty="0" smtClean="0">
                <a:solidFill>
                  <a:srgbClr val="003F82"/>
                </a:solidFill>
                <a:latin typeface="Verdana" pitchFamily="34" charset="0"/>
              </a:rPr>
              <a:t>On </a:t>
            </a:r>
            <a:r>
              <a:rPr kumimoji="0" lang="en-US" sz="1600" dirty="0">
                <a:solidFill>
                  <a:srgbClr val="003F82"/>
                </a:solidFill>
                <a:latin typeface="Verdana" pitchFamily="34" charset="0"/>
              </a:rPr>
              <a:t>September </a:t>
            </a:r>
            <a:r>
              <a:rPr kumimoji="0" lang="en-US" sz="1600" dirty="0" smtClean="0">
                <a:solidFill>
                  <a:srgbClr val="003F82"/>
                </a:solidFill>
                <a:latin typeface="Verdana" pitchFamily="34" charset="0"/>
              </a:rPr>
              <a:t>30, 2016 Master </a:t>
            </a:r>
            <a:r>
              <a:rPr kumimoji="0" lang="en-US" sz="1600" dirty="0">
                <a:solidFill>
                  <a:srgbClr val="003F82"/>
                </a:solidFill>
                <a:latin typeface="Verdana" pitchFamily="34" charset="0"/>
              </a:rPr>
              <a:t>of International Business </a:t>
            </a:r>
            <a:r>
              <a:rPr kumimoji="0" lang="en-US" sz="1600" dirty="0" smtClean="0">
                <a:solidFill>
                  <a:srgbClr val="003F82"/>
                </a:solidFill>
                <a:latin typeface="Verdana" pitchFamily="34" charset="0"/>
              </a:rPr>
              <a:t>program received the accreditation </a:t>
            </a:r>
            <a:r>
              <a:rPr kumimoji="0" lang="en-US" sz="1600" dirty="0">
                <a:solidFill>
                  <a:srgbClr val="003F82"/>
                </a:solidFill>
                <a:latin typeface="Verdana" pitchFamily="34" charset="0"/>
              </a:rPr>
              <a:t>certificate from the Agency for Quality Assurance in Higher Education and Career Development (AKKORK</a:t>
            </a:r>
            <a:r>
              <a:rPr kumimoji="0" lang="en-US" sz="1600" dirty="0" smtClean="0">
                <a:solidFill>
                  <a:srgbClr val="003F82"/>
                </a:solidFill>
                <a:latin typeface="Verdana" pitchFamily="34" charset="0"/>
              </a:rPr>
              <a:t>), for the first time at HSE</a:t>
            </a:r>
            <a:endParaRPr kumimoji="0" lang="en-US" altLang="ru-RU" sz="1600" dirty="0">
              <a:solidFill>
                <a:srgbClr val="003F8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428750" y="360363"/>
            <a:ext cx="71612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 Development Milestones</a:t>
            </a: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7300913" y="2255838"/>
            <a:ext cx="1275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 dirty="0" smtClean="0">
                <a:solidFill>
                  <a:srgbClr val="FFFFFF"/>
                </a:solidFill>
                <a:latin typeface="Myriad Pro" pitchFamily="34" charset="0"/>
              </a:rPr>
              <a:t>pho</a:t>
            </a:r>
            <a:r>
              <a:rPr kumimoji="0" lang="ru-RU" altLang="ru-RU" sz="1800" dirty="0" smtClean="0">
                <a:solidFill>
                  <a:srgbClr val="FFFFFF"/>
                </a:solidFill>
                <a:latin typeface="Myriad Pro" pitchFamily="34" charset="0"/>
              </a:rPr>
              <a:t>74</a:t>
            </a:r>
            <a:r>
              <a:rPr kumimoji="0" lang="en-US" altLang="ru-RU" sz="1800" dirty="0" smtClean="0">
                <a:solidFill>
                  <a:srgbClr val="FFFFFF"/>
                </a:solidFill>
                <a:latin typeface="Myriad Pro" pitchFamily="34" charset="0"/>
              </a:rPr>
              <a:t>to</a:t>
            </a:r>
            <a:r>
              <a:rPr kumimoji="0" lang="ru-RU" altLang="ru-RU" sz="1800" dirty="0" smtClean="0">
                <a:solidFill>
                  <a:srgbClr val="FFFFFF"/>
                </a:solidFill>
                <a:latin typeface="Myriad Pro" pitchFamily="34" charset="0"/>
              </a:rPr>
              <a:t>77</a:t>
            </a:r>
            <a:endParaRPr kumimoji="0" lang="en-US" altLang="ru-RU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7605713" y="5632328"/>
            <a:ext cx="5480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kumimoji="0" lang="en-US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Прямоугольник 1"/>
          <p:cNvSpPr>
            <a:spLocks noChangeArrowheads="1"/>
          </p:cNvSpPr>
          <p:nvPr/>
        </p:nvSpPr>
        <p:spPr bwMode="auto">
          <a:xfrm>
            <a:off x="1163638" y="3644900"/>
            <a:ext cx="39846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5726113" y="4244975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pic>
        <p:nvPicPr>
          <p:cNvPr id="5130" name="Picture 4" descr="C:\Users\iganina\Documents\graph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69" y="1610518"/>
            <a:ext cx="5715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62453" y="198544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r>
              <a:rPr lang="en-US" b="1" dirty="0" smtClean="0"/>
              <a:t>5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48490" y="5524607"/>
            <a:ext cx="86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2016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16678" y="5973274"/>
            <a:ext cx="226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</a:t>
            </a:r>
            <a:r>
              <a:rPr lang="en-US" dirty="0" smtClean="0"/>
              <a:t>groups since 2015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85801" y="2514600"/>
            <a:ext cx="794726" cy="3039044"/>
          </a:xfrm>
          <a:prstGeom prst="rect">
            <a:avLst/>
          </a:prstGeom>
          <a:gradFill flip="none" rotWithShape="1">
            <a:gsLst>
              <a:gs pos="69000">
                <a:srgbClr val="993366">
                  <a:shade val="30000"/>
                  <a:satMod val="115000"/>
                  <a:lumMod val="67000"/>
                  <a:lumOff val="33000"/>
                  <a:alpha val="83000"/>
                </a:srgbClr>
              </a:gs>
              <a:gs pos="46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1719072" y="1760542"/>
            <a:ext cx="948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5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30300" indent="-3429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60000"/>
              </a:spcBef>
              <a:spcAft>
                <a:spcPts val="1200"/>
              </a:spcAft>
              <a:buNone/>
            </a:pPr>
            <a:r>
              <a:rPr kumimoji="0"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students</a:t>
            </a:r>
            <a:endParaRPr kumimoji="0" lang="en-US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</a:t>
            </a:r>
            <a:r>
              <a:rPr kumimoji="0" lang="en-US" altLang="ru-RU" sz="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 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 Program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Features</a:t>
            </a:r>
            <a:endParaRPr lang="en-US" altLang="ru-RU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73517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3079" name="Прямоугольник 1"/>
          <p:cNvSpPr>
            <a:spLocks noChangeArrowheads="1"/>
          </p:cNvSpPr>
          <p:nvPr/>
        </p:nvSpPr>
        <p:spPr bwMode="auto">
          <a:xfrm>
            <a:off x="750888" y="1804988"/>
            <a:ext cx="7605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3080" name="Прямоугольник 2"/>
          <p:cNvSpPr>
            <a:spLocks noChangeArrowheads="1"/>
          </p:cNvSpPr>
          <p:nvPr/>
        </p:nvSpPr>
        <p:spPr bwMode="auto">
          <a:xfrm>
            <a:off x="630238" y="1630363"/>
            <a:ext cx="8097837" cy="440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5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30300" indent="-3429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60000"/>
              </a:spcBef>
              <a:spcAft>
                <a:spcPts val="1200"/>
              </a:spcAft>
              <a:buFontTx/>
              <a:buChar char="•"/>
            </a:pPr>
            <a:r>
              <a:rPr kumimoji="0" lang="en-US" altLang="ru-RU" sz="1800" b="1" dirty="0">
                <a:solidFill>
                  <a:srgbClr val="003F82"/>
                </a:solidFill>
                <a:latin typeface="Verdana" pitchFamily="34" charset="0"/>
              </a:rPr>
              <a:t>Balanced mix</a:t>
            </a: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 of a business degree and an international affairs degree</a:t>
            </a:r>
            <a:r>
              <a:rPr kumimoji="0" lang="en-US" altLang="ru-RU" sz="2000" dirty="0">
                <a:solidFill>
                  <a:srgbClr val="003F82"/>
                </a:solidFill>
                <a:latin typeface="Verdana" pitchFamily="34" charset="0"/>
              </a:rPr>
              <a:t> </a:t>
            </a:r>
          </a:p>
          <a:p>
            <a:pPr lvl="2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kumimoji="0" lang="en-US" altLang="ru-RU" sz="1600" dirty="0">
                <a:solidFill>
                  <a:srgbClr val="003F82"/>
                </a:solidFill>
                <a:latin typeface="Verdana" pitchFamily="34" charset="0"/>
              </a:rPr>
              <a:t>equip students with both the traditional business skills and the knowledge in political, economic, legal and socio-cultural aspects of the global marketplace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This program is the </a:t>
            </a:r>
            <a:r>
              <a:rPr kumimoji="0" lang="en-US" altLang="ru-RU" sz="1800" b="1" dirty="0">
                <a:solidFill>
                  <a:srgbClr val="003F82"/>
                </a:solidFill>
                <a:latin typeface="Verdana" pitchFamily="34" charset="0"/>
              </a:rPr>
              <a:t>first of its kind in Russia</a:t>
            </a: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. </a:t>
            </a:r>
            <a:r>
              <a:rPr kumimoji="0" lang="en-US" altLang="ru-RU" sz="1800" dirty="0" smtClean="0">
                <a:solidFill>
                  <a:srgbClr val="003F82"/>
                </a:solidFill>
                <a:latin typeface="Verdana" pitchFamily="34" charset="0"/>
              </a:rPr>
              <a:t>The </a:t>
            </a: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curriculum </a:t>
            </a:r>
            <a:r>
              <a:rPr kumimoji="0" lang="en-US" altLang="ru-RU" sz="1800" dirty="0" smtClean="0">
                <a:solidFill>
                  <a:srgbClr val="003F82"/>
                </a:solidFill>
                <a:latin typeface="Verdana" pitchFamily="34" charset="0"/>
              </a:rPr>
              <a:t>   and </a:t>
            </a: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the core aspects of the program meet the requirements of the world's most advanced MIB programs</a:t>
            </a:r>
          </a:p>
          <a:p>
            <a:pPr>
              <a:spcBef>
                <a:spcPts val="238"/>
              </a:spcBef>
              <a:spcAft>
                <a:spcPts val="1200"/>
              </a:spcAft>
              <a:buFontTx/>
              <a:buChar char="•"/>
            </a:pP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The program is taught in </a:t>
            </a:r>
            <a:r>
              <a:rPr kumimoji="0" lang="en-US" altLang="ru-RU" sz="1800" b="1" dirty="0">
                <a:solidFill>
                  <a:srgbClr val="003F82"/>
                </a:solidFill>
                <a:latin typeface="Verdana" pitchFamily="34" charset="0"/>
              </a:rPr>
              <a:t>English</a:t>
            </a:r>
            <a:endParaRPr kumimoji="0" lang="ru-RU" altLang="ru-RU" sz="1800" b="1" dirty="0">
              <a:solidFill>
                <a:srgbClr val="003F82"/>
              </a:solidFill>
              <a:latin typeface="Verdana" pitchFamily="34" charset="0"/>
            </a:endParaRPr>
          </a:p>
          <a:p>
            <a:pPr>
              <a:spcBef>
                <a:spcPts val="238"/>
              </a:spcBef>
              <a:spcAft>
                <a:spcPts val="1200"/>
              </a:spcAft>
              <a:buFontTx/>
              <a:buChar char="•"/>
            </a:pP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Classes are scheduled in the evenings and on Saturdays</a:t>
            </a:r>
            <a:endParaRPr kumimoji="0" lang="ru-RU" altLang="ru-RU" sz="1800" dirty="0">
              <a:solidFill>
                <a:srgbClr val="003F82"/>
              </a:solidFill>
              <a:latin typeface="Arial" charset="0"/>
            </a:endParaRPr>
          </a:p>
          <a:p>
            <a:pPr>
              <a:spcBef>
                <a:spcPts val="238"/>
              </a:spcBef>
              <a:spcAft>
                <a:spcPts val="1200"/>
              </a:spcAft>
              <a:buFontTx/>
              <a:buChar char="•"/>
            </a:pP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Admission requirements </a:t>
            </a:r>
            <a:r>
              <a:rPr kumimoji="0" lang="ru-RU" altLang="ru-RU" sz="1800" dirty="0" smtClean="0">
                <a:solidFill>
                  <a:srgbClr val="003F82"/>
                </a:solidFill>
                <a:latin typeface="Verdana" pitchFamily="34" charset="0"/>
              </a:rPr>
              <a:t>–</a:t>
            </a:r>
            <a:r>
              <a:rPr kumimoji="0" lang="en-US" altLang="ru-RU" sz="1800" dirty="0" smtClean="0">
                <a:solidFill>
                  <a:srgbClr val="003F82"/>
                </a:solidFill>
                <a:latin typeface="Verdana" pitchFamily="34" charset="0"/>
              </a:rPr>
              <a:t> Portfolio</a:t>
            </a:r>
            <a:endParaRPr kumimoji="0" lang="ru-RU" altLang="ru-RU" sz="1800" dirty="0" smtClean="0">
              <a:solidFill>
                <a:srgbClr val="003F82"/>
              </a:solidFill>
              <a:latin typeface="Verdana" pitchFamily="34" charset="0"/>
            </a:endParaRPr>
          </a:p>
          <a:p>
            <a:pPr>
              <a:spcBef>
                <a:spcPts val="238"/>
              </a:spcBef>
              <a:spcAft>
                <a:spcPts val="1200"/>
              </a:spcAft>
              <a:buFontTx/>
              <a:buChar char="•"/>
            </a:pPr>
            <a:r>
              <a:rPr kumimoji="0" lang="en-US" altLang="ru-RU" sz="1800" dirty="0" smtClean="0">
                <a:solidFill>
                  <a:srgbClr val="003F82"/>
                </a:solidFill>
                <a:latin typeface="Verdana" pitchFamily="34" charset="0"/>
              </a:rPr>
              <a:t>Tuition-based program</a:t>
            </a:r>
            <a:endParaRPr kumimoji="0" lang="en-US" altLang="ru-RU" sz="1800" dirty="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3" name="Snip Single Corner Rectangle 2"/>
          <p:cNvSpPr>
            <a:spLocks/>
          </p:cNvSpPr>
          <p:nvPr/>
        </p:nvSpPr>
        <p:spPr bwMode="auto">
          <a:xfrm flipH="1">
            <a:off x="6340475" y="5440363"/>
            <a:ext cx="2635250" cy="1290637"/>
          </a:xfrm>
          <a:custGeom>
            <a:avLst/>
            <a:gdLst>
              <a:gd name="T0" fmla="*/ 2635250 w 2876081"/>
              <a:gd name="T1" fmla="*/ 645319 h 1412776"/>
              <a:gd name="T2" fmla="*/ 1317625 w 2876081"/>
              <a:gd name="T3" fmla="*/ 1290637 h 1412776"/>
              <a:gd name="T4" fmla="*/ 0 w 2876081"/>
              <a:gd name="T5" fmla="*/ 645319 h 1412776"/>
              <a:gd name="T6" fmla="*/ 1317625 w 2876081"/>
              <a:gd name="T7" fmla="*/ 0 h 141277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76081"/>
              <a:gd name="T13" fmla="*/ 117735 h 1412776"/>
              <a:gd name="T14" fmla="*/ 2758346 w 2876081"/>
              <a:gd name="T15" fmla="*/ 1412776 h 1412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6081" h="1412776">
                <a:moveTo>
                  <a:pt x="0" y="0"/>
                </a:moveTo>
                <a:lnTo>
                  <a:pt x="2640614" y="0"/>
                </a:lnTo>
                <a:lnTo>
                  <a:pt x="2876081" y="235467"/>
                </a:lnTo>
                <a:lnTo>
                  <a:pt x="2876081" y="1412776"/>
                </a:lnTo>
                <a:lnTo>
                  <a:pt x="0" y="14127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6508750" y="5573713"/>
            <a:ext cx="24225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2-year program</a:t>
            </a:r>
          </a:p>
          <a:p>
            <a:pPr defTabSz="914400">
              <a:defRPr/>
            </a:pPr>
            <a:endParaRPr lang="en-US" sz="20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  <a:p>
            <a:pPr defTabSz="914400">
              <a:defRPr/>
            </a:pPr>
            <a:r>
              <a: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120 ECTS credits</a:t>
            </a:r>
            <a:endParaRPr lang="ru-RU" sz="20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1938338" y="360363"/>
            <a:ext cx="6651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4400" b="1">
                <a:solidFill>
                  <a:srgbClr val="DC5F1A"/>
                </a:solidFill>
                <a:latin typeface="Arial" charset="0"/>
              </a:rPr>
              <a:t>M</a:t>
            </a:r>
            <a:r>
              <a:rPr lang="en-US" altLang="ru-RU" sz="2800" b="1">
                <a:solidFill>
                  <a:srgbClr val="FFFFFF"/>
                </a:solidFill>
                <a:latin typeface="Arial" charset="0"/>
              </a:rPr>
              <a:t>any </a:t>
            </a:r>
            <a:r>
              <a:rPr lang="en-US" altLang="ru-RU" sz="4400" b="1">
                <a:solidFill>
                  <a:srgbClr val="DC5F1A"/>
                </a:solidFill>
                <a:latin typeface="Arial" charset="0"/>
              </a:rPr>
              <a:t>I</a:t>
            </a:r>
            <a:r>
              <a:rPr lang="en-US" altLang="ru-RU" sz="2800" b="1">
                <a:solidFill>
                  <a:srgbClr val="FFFFFF"/>
                </a:solidFill>
                <a:latin typeface="Arial" charset="0"/>
              </a:rPr>
              <a:t>dentified </a:t>
            </a:r>
            <a:r>
              <a:rPr lang="en-US" altLang="ru-RU" sz="4400" b="1">
                <a:solidFill>
                  <a:srgbClr val="DC5F1A"/>
                </a:solidFill>
                <a:latin typeface="Arial" charset="0"/>
              </a:rPr>
              <a:t>B</a:t>
            </a:r>
            <a:r>
              <a:rPr lang="en-US" altLang="ru-RU" sz="2800" b="1">
                <a:solidFill>
                  <a:srgbClr val="FFFFFF"/>
                </a:solidFill>
                <a:latin typeface="Arial" charset="0"/>
              </a:rPr>
              <a:t>enefits</a:t>
            </a: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5726113" y="4244975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34150966"/>
              </p:ext>
            </p:extLst>
          </p:nvPr>
        </p:nvGraphicFramePr>
        <p:xfrm>
          <a:off x="329184" y="1397000"/>
          <a:ext cx="8394191" cy="451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Блок-схема: извлечение 12"/>
          <p:cNvSpPr/>
          <p:nvPr/>
        </p:nvSpPr>
        <p:spPr>
          <a:xfrm rot="10800000">
            <a:off x="4485954" y="3653661"/>
            <a:ext cx="248544" cy="228364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Блок-схема: извлечение 13"/>
          <p:cNvSpPr/>
          <p:nvPr/>
        </p:nvSpPr>
        <p:spPr>
          <a:xfrm>
            <a:off x="4485955" y="2293874"/>
            <a:ext cx="248544" cy="228364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Блок-схема: извлечение 14"/>
          <p:cNvSpPr/>
          <p:nvPr/>
        </p:nvSpPr>
        <p:spPr>
          <a:xfrm rot="19228204">
            <a:off x="2974333" y="2316828"/>
            <a:ext cx="269193" cy="229577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Блок-схема: извлечение 15"/>
          <p:cNvSpPr/>
          <p:nvPr/>
        </p:nvSpPr>
        <p:spPr>
          <a:xfrm rot="5400000">
            <a:off x="5968034" y="2968513"/>
            <a:ext cx="248544" cy="162179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Блок-схема: извлечение 16"/>
          <p:cNvSpPr/>
          <p:nvPr/>
        </p:nvSpPr>
        <p:spPr>
          <a:xfrm rot="16200000">
            <a:off x="2953906" y="2927845"/>
            <a:ext cx="248544" cy="197330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Группа 17"/>
          <p:cNvGrpSpPr/>
          <p:nvPr/>
        </p:nvGrpSpPr>
        <p:grpSpPr>
          <a:xfrm>
            <a:off x="1268674" y="5025025"/>
            <a:ext cx="1908168" cy="1143000"/>
            <a:chOff x="-4547237" y="1834134"/>
            <a:chExt cx="1908168" cy="11430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4544068" y="1834134"/>
              <a:ext cx="1904999" cy="1143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-4547237" y="1834134"/>
              <a:ext cx="1904999" cy="1143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>
                <a:spcAft>
                  <a:spcPts val="1800"/>
                </a:spcAft>
              </a:pPr>
              <a:r>
                <a:rPr kumimoji="0" lang="en-US" altLang="ru-RU" sz="1400" dirty="0" smtClean="0">
                  <a:solidFill>
                    <a:srgbClr val="003F82"/>
                  </a:solidFill>
                  <a:latin typeface="Verdana" pitchFamily="34" charset="0"/>
                </a:rPr>
                <a:t>One semester exchange study at one of the partner universities abroad </a:t>
              </a:r>
              <a:endParaRPr kumimoji="0" lang="en-US" altLang="ru-RU" sz="1400" dirty="0">
                <a:solidFill>
                  <a:srgbClr val="003F82"/>
                </a:solidFill>
                <a:latin typeface="Verdana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54379" y="3833225"/>
            <a:ext cx="1905000" cy="1296210"/>
            <a:chOff x="-1" y="1460499"/>
            <a:chExt cx="1905000" cy="114300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1460500"/>
              <a:ext cx="1904999" cy="1143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-1" y="1460499"/>
              <a:ext cx="1904999" cy="1143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eaLnBrk="1" hangingPunct="1">
                <a:spcBef>
                  <a:spcPts val="900"/>
                </a:spcBef>
                <a:spcAft>
                  <a:spcPts val="1800"/>
                </a:spcAft>
              </a:pPr>
              <a:r>
                <a:rPr kumimoji="0" lang="en-US" altLang="ru-RU" sz="1400" b="1" dirty="0" smtClean="0">
                  <a:solidFill>
                    <a:srgbClr val="003F82"/>
                  </a:solidFill>
                  <a:latin typeface="Verdana" pitchFamily="34" charset="0"/>
                </a:rPr>
                <a:t>MIB Double Degree</a:t>
              </a:r>
              <a:r>
                <a:rPr kumimoji="0" lang="en-US" altLang="ru-RU" sz="1400" dirty="0" smtClean="0">
                  <a:solidFill>
                    <a:srgbClr val="003F82"/>
                  </a:solidFill>
                  <a:latin typeface="Verdana" pitchFamily="34" charset="0"/>
                </a:rPr>
                <a:t> with the University of South Carolina (USA) and LUISS University (Rome)</a:t>
              </a:r>
              <a:endParaRPr kumimoji="0" lang="ru-RU" altLang="ru-RU" sz="1400" dirty="0">
                <a:solidFill>
                  <a:srgbClr val="003F82"/>
                </a:solidFill>
                <a:latin typeface="Verdana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348413" y="4041775"/>
            <a:ext cx="1904999" cy="1143000"/>
            <a:chOff x="2095500" y="2793999"/>
            <a:chExt cx="1904999" cy="11430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095500" y="2793999"/>
              <a:ext cx="1904999" cy="1143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2095500" y="2793999"/>
              <a:ext cx="1904999" cy="1143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>
                <a:spcAft>
                  <a:spcPts val="1800"/>
                </a:spcAft>
              </a:pPr>
              <a:r>
                <a:rPr kumimoji="0" lang="en-US" altLang="ru-RU" sz="1400" dirty="0" smtClean="0">
                  <a:solidFill>
                    <a:srgbClr val="003F82"/>
                  </a:solidFill>
                  <a:latin typeface="Verdana" pitchFamily="34" charset="0"/>
                </a:rPr>
                <a:t>Opportunity to build extensive networks for future career</a:t>
              </a:r>
              <a:endParaRPr kumimoji="0" lang="en-US" altLang="ru-RU" sz="1400" dirty="0">
                <a:solidFill>
                  <a:srgbClr val="003F82"/>
                </a:solidFill>
                <a:latin typeface="Verdana" pitchFamily="34" charset="0"/>
              </a:endParaRPr>
            </a:p>
          </p:txBody>
        </p:sp>
      </p:grpSp>
      <p:sp>
        <p:nvSpPr>
          <p:cNvPr id="24" name="Блок-схема: извлечение 23"/>
          <p:cNvSpPr/>
          <p:nvPr/>
        </p:nvSpPr>
        <p:spPr>
          <a:xfrm rot="2832536">
            <a:off x="5968033" y="2329415"/>
            <a:ext cx="248544" cy="220576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239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428750" y="258763"/>
            <a:ext cx="71612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 smtClean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 smtClean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Double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Degree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Program USC</a:t>
            </a:r>
            <a:endParaRPr lang="en-US" altLang="ru-RU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6152" name="Прямоугольник 1"/>
          <p:cNvSpPr>
            <a:spLocks noChangeArrowheads="1"/>
          </p:cNvSpPr>
          <p:nvPr/>
        </p:nvSpPr>
        <p:spPr bwMode="auto">
          <a:xfrm>
            <a:off x="750888" y="1804988"/>
            <a:ext cx="7605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6153" name="Прямоугольник 2"/>
          <p:cNvSpPr>
            <a:spLocks noChangeArrowheads="1"/>
          </p:cNvSpPr>
          <p:nvPr/>
        </p:nvSpPr>
        <p:spPr bwMode="auto">
          <a:xfrm>
            <a:off x="966788" y="2625725"/>
            <a:ext cx="810418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</a:pPr>
            <a:r>
              <a:rPr kumimoji="0" lang="en-US" altLang="ja-JP" sz="1800" dirty="0">
                <a:solidFill>
                  <a:srgbClr val="003F82"/>
                </a:solidFill>
                <a:latin typeface="Verdana" pitchFamily="34" charset="0"/>
              </a:rPr>
              <a:t>University of South Carolina (USC),</a:t>
            </a:r>
            <a:r>
              <a:rPr kumimoji="0" lang="ru-RU" altLang="ja-JP" sz="1800" dirty="0">
                <a:solidFill>
                  <a:srgbClr val="003F82"/>
                </a:solidFill>
                <a:latin typeface="Verdana" pitchFamily="34" charset="0"/>
              </a:rPr>
              <a:t> </a:t>
            </a:r>
            <a:r>
              <a:rPr kumimoji="0" lang="en-US" altLang="ja-JP" sz="1800" dirty="0">
                <a:solidFill>
                  <a:srgbClr val="003F82"/>
                </a:solidFill>
                <a:latin typeface="Verdana" pitchFamily="34" charset="0"/>
              </a:rPr>
              <a:t>                </a:t>
            </a:r>
            <a:r>
              <a:rPr kumimoji="0" lang="en-US" altLang="ja-JP" sz="1800" dirty="0" smtClean="0">
                <a:solidFill>
                  <a:srgbClr val="003F82"/>
                </a:solidFill>
                <a:latin typeface="Verdana" pitchFamily="34" charset="0"/>
              </a:rPr>
              <a:t>                    </a:t>
            </a:r>
            <a:r>
              <a:rPr kumimoji="0" lang="en-US" altLang="ja-JP" sz="1800" dirty="0">
                <a:solidFill>
                  <a:srgbClr val="003F82"/>
                </a:solidFill>
                <a:latin typeface="Verdana" pitchFamily="34" charset="0"/>
              </a:rPr>
              <a:t>Darla Moore School of Business, MIB program</a:t>
            </a:r>
            <a:r>
              <a:rPr kumimoji="0" lang="en-US" altLang="ja-JP" sz="2000" dirty="0">
                <a:solidFill>
                  <a:srgbClr val="003F82"/>
                </a:solidFill>
                <a:latin typeface="Verdana" pitchFamily="34" charset="0"/>
              </a:rPr>
              <a:t>                                    </a:t>
            </a:r>
            <a:r>
              <a:rPr kumimoji="0" lang="ru-RU" altLang="ja-JP" sz="1800" dirty="0">
                <a:latin typeface="Arial" charset="0"/>
              </a:rPr>
              <a:t> </a:t>
            </a:r>
            <a:endParaRPr kumimoji="0" lang="en-US" altLang="ja-JP" sz="1800" dirty="0"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ts val="938"/>
              </a:spcBef>
              <a:buSzPct val="80000"/>
              <a:buFont typeface="Wingdings" pitchFamily="2" charset="2"/>
              <a:buChar char="Ø"/>
            </a:pPr>
            <a:r>
              <a:rPr kumimoji="0" lang="en-US" altLang="ja-JP" sz="1800" dirty="0">
                <a:solidFill>
                  <a:srgbClr val="003F82"/>
                </a:solidFill>
                <a:latin typeface="Arial" charset="0"/>
              </a:rPr>
              <a:t>Internationally recognized leader in international business education</a:t>
            </a:r>
          </a:p>
          <a:p>
            <a:pPr lvl="1">
              <a:lnSpc>
                <a:spcPct val="90000"/>
              </a:lnSpc>
              <a:spcBef>
                <a:spcPts val="938"/>
              </a:spcBef>
              <a:buSzPct val="80000"/>
              <a:buFont typeface="Wingdings" pitchFamily="2" charset="2"/>
              <a:buChar char="Ø"/>
            </a:pPr>
            <a:r>
              <a:rPr kumimoji="0" lang="en-US" altLang="ja-JP" sz="1800" dirty="0">
                <a:solidFill>
                  <a:srgbClr val="003F82"/>
                </a:solidFill>
                <a:latin typeface="Arial" charset="0"/>
              </a:rPr>
              <a:t>Ranked #1 Graduate International Business Degree </a:t>
            </a:r>
            <a:r>
              <a:rPr kumimoji="0" lang="ru-RU" altLang="ja-JP" sz="1800" dirty="0">
                <a:solidFill>
                  <a:srgbClr val="003F82"/>
                </a:solidFill>
                <a:latin typeface="Arial" charset="0"/>
              </a:rPr>
              <a:t>                        </a:t>
            </a:r>
            <a:r>
              <a:rPr kumimoji="0" lang="en-US" altLang="ja-JP" sz="1800" dirty="0">
                <a:solidFill>
                  <a:srgbClr val="003F82"/>
                </a:solidFill>
                <a:latin typeface="Arial" charset="0"/>
              </a:rPr>
              <a:t>(U.S. News &amp; World Report)</a:t>
            </a:r>
          </a:p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en-US" altLang="ja-JP" sz="1600" dirty="0">
              <a:solidFill>
                <a:srgbClr val="003F82"/>
              </a:solidFill>
              <a:latin typeface="Verdana" pitchFamily="34" charset="0"/>
            </a:endParaRPr>
          </a:p>
        </p:txBody>
      </p:sp>
      <p:pic>
        <p:nvPicPr>
          <p:cNvPr id="6154" name="Picture 12" descr="Mo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337050"/>
            <a:ext cx="193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nip Single Corner Rectangle 2"/>
          <p:cNvSpPr>
            <a:spLocks/>
          </p:cNvSpPr>
          <p:nvPr/>
        </p:nvSpPr>
        <p:spPr bwMode="auto">
          <a:xfrm flipH="1">
            <a:off x="2752725" y="4418013"/>
            <a:ext cx="6318250" cy="2335212"/>
          </a:xfrm>
          <a:custGeom>
            <a:avLst/>
            <a:gdLst>
              <a:gd name="T0" fmla="*/ 2876081 w 2876081"/>
              <a:gd name="T1" fmla="*/ 706388 h 1412776"/>
              <a:gd name="T2" fmla="*/ 1438041 w 2876081"/>
              <a:gd name="T3" fmla="*/ 1412776 h 1412776"/>
              <a:gd name="T4" fmla="*/ 0 w 2876081"/>
              <a:gd name="T5" fmla="*/ 706388 h 1412776"/>
              <a:gd name="T6" fmla="*/ 1438041 w 2876081"/>
              <a:gd name="T7" fmla="*/ 0 h 141277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76081"/>
              <a:gd name="T13" fmla="*/ 117734 h 1412776"/>
              <a:gd name="T14" fmla="*/ 2758346 w 2876081"/>
              <a:gd name="T15" fmla="*/ 1412776 h 1412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6081" h="1412776">
                <a:moveTo>
                  <a:pt x="0" y="0"/>
                </a:moveTo>
                <a:lnTo>
                  <a:pt x="2640614" y="0"/>
                </a:lnTo>
                <a:lnTo>
                  <a:pt x="2876081" y="235467"/>
                </a:lnTo>
                <a:lnTo>
                  <a:pt x="2876081" y="1412776"/>
                </a:lnTo>
                <a:lnTo>
                  <a:pt x="0" y="14127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      Terms and conditions</a:t>
            </a:r>
          </a:p>
          <a:p>
            <a:pPr defTabSz="914400"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-  </a:t>
            </a:r>
            <a:r>
              <a:rPr lang="ru-RU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ne semester study at USC</a:t>
            </a:r>
          </a:p>
          <a:p>
            <a:pPr defTabSz="914400"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-  12 MIB HSE credit hours apply toward the MIB USC</a:t>
            </a:r>
          </a:p>
          <a:p>
            <a:pPr defTabSz="914400"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-  HSE students take 18 credits at USC </a:t>
            </a:r>
          </a:p>
          <a:p>
            <a:pPr defTabSz="914400"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-  3 credit hours are tuition-free for HSE students</a:t>
            </a:r>
          </a:p>
          <a:p>
            <a:pPr defTabSz="914400"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-  competitive </a:t>
            </a:r>
            <a:r>
              <a:rPr lang="en-U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GMAT/GRE </a:t>
            </a: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score for application</a:t>
            </a:r>
          </a:p>
          <a:p>
            <a:pPr marL="285750" indent="-285750" defTabSz="914400">
              <a:buFontTx/>
              <a:buChar char="-"/>
              <a:defRPr/>
            </a:pPr>
            <a:endParaRPr lang="en-US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56" name="Прямоугольник 1"/>
          <p:cNvSpPr>
            <a:spLocks noChangeArrowheads="1"/>
          </p:cNvSpPr>
          <p:nvPr/>
        </p:nvSpPr>
        <p:spPr bwMode="auto">
          <a:xfrm>
            <a:off x="165100" y="1736725"/>
            <a:ext cx="87360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ts val="938"/>
              </a:spcBef>
              <a:buFontTx/>
              <a:buNone/>
            </a:pPr>
            <a:r>
              <a:rPr kumimoji="0" lang="en-US" altLang="ja-JP" sz="1800" b="1" dirty="0">
                <a:solidFill>
                  <a:srgbClr val="003F82"/>
                </a:solidFill>
                <a:latin typeface="Verdana" pitchFamily="34" charset="0"/>
              </a:rPr>
              <a:t>HSE students have an option to earn two masters degrees </a:t>
            </a:r>
            <a:r>
              <a:rPr kumimoji="0" lang="ru-RU" altLang="ja-JP" sz="1800" b="1" dirty="0">
                <a:solidFill>
                  <a:srgbClr val="003F82"/>
                </a:solidFill>
                <a:latin typeface="Verdana" pitchFamily="34" charset="0"/>
              </a:rPr>
              <a:t>–</a:t>
            </a:r>
            <a:r>
              <a:rPr kumimoji="0" lang="en-US" altLang="ja-JP" sz="1800" b="1" dirty="0">
                <a:solidFill>
                  <a:srgbClr val="003F82"/>
                </a:solidFill>
                <a:latin typeface="Verdana" pitchFamily="34" charset="0"/>
              </a:rPr>
              <a:t> MIB HSE and MIB USC</a:t>
            </a:r>
            <a:r>
              <a:rPr kumimoji="0" lang="en-US" altLang="ja-JP" sz="1800" dirty="0">
                <a:solidFill>
                  <a:srgbClr val="003F82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magomedova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1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428750" y="258763"/>
            <a:ext cx="71612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 smtClean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 smtClean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 smtClean="0">
                <a:solidFill>
                  <a:schemeClr val="bg1"/>
                </a:solidFill>
                <a:latin typeface="Arial" charset="0"/>
              </a:rPr>
              <a:t>Double </a:t>
            </a:r>
            <a:r>
              <a:rPr lang="en-US" altLang="ru-RU" sz="2800" b="1" dirty="0">
                <a:solidFill>
                  <a:schemeClr val="bg1"/>
                </a:solidFill>
                <a:latin typeface="Arial" charset="0"/>
              </a:rPr>
              <a:t>Degree </a:t>
            </a:r>
            <a:r>
              <a:rPr lang="en-US" altLang="ru-RU" sz="2800" b="1" dirty="0" smtClean="0">
                <a:solidFill>
                  <a:schemeClr val="bg1"/>
                </a:solidFill>
                <a:latin typeface="Arial" charset="0"/>
              </a:rPr>
              <a:t>Program LUISS </a:t>
            </a:r>
            <a:endParaRPr lang="en-US" altLang="ru-RU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6152" name="Прямоугольник 1"/>
          <p:cNvSpPr>
            <a:spLocks noChangeArrowheads="1"/>
          </p:cNvSpPr>
          <p:nvPr/>
        </p:nvSpPr>
        <p:spPr bwMode="auto">
          <a:xfrm>
            <a:off x="750888" y="1804988"/>
            <a:ext cx="7605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6153" name="Прямоугольник 2"/>
          <p:cNvSpPr>
            <a:spLocks noChangeArrowheads="1"/>
          </p:cNvSpPr>
          <p:nvPr/>
        </p:nvSpPr>
        <p:spPr bwMode="auto">
          <a:xfrm>
            <a:off x="796925" y="2344349"/>
            <a:ext cx="8104187" cy="193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kumimoji="0" lang="en-US" altLang="ja-JP" sz="1800" dirty="0" smtClean="0">
                <a:solidFill>
                  <a:srgbClr val="003F82"/>
                </a:solidFill>
                <a:latin typeface="Verdana" pitchFamily="34" charset="0"/>
              </a:rPr>
              <a:t>LUISS University (Rome, Italy)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kumimoji="0" lang="en-US" altLang="ja-JP" sz="1800" dirty="0" smtClean="0">
                <a:solidFill>
                  <a:srgbClr val="003F82"/>
                </a:solidFill>
                <a:latin typeface="Verdana" pitchFamily="34" charset="0"/>
              </a:rPr>
              <a:t>    Master in Management (major in International Management)</a:t>
            </a:r>
            <a:r>
              <a:rPr kumimoji="0" lang="ru-RU" altLang="ja-JP" sz="1800" dirty="0" smtClean="0">
                <a:solidFill>
                  <a:srgbClr val="003F82"/>
                </a:solidFill>
                <a:latin typeface="Verdana" pitchFamily="34" charset="0"/>
              </a:rPr>
              <a:t> </a:t>
            </a:r>
            <a:endParaRPr kumimoji="0" lang="en-US" altLang="ja-JP" sz="1800" dirty="0"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ts val="938"/>
              </a:spcBef>
              <a:buSzPct val="80000"/>
              <a:buFont typeface="Wingdings" pitchFamily="2" charset="2"/>
              <a:buChar char="Ø"/>
            </a:pPr>
            <a:r>
              <a:rPr kumimoji="0" lang="en-US" altLang="ja-JP" sz="1800" dirty="0" smtClean="0">
                <a:solidFill>
                  <a:srgbClr val="003F82"/>
                </a:solidFill>
                <a:latin typeface="Arial" charset="0"/>
              </a:rPr>
              <a:t>A private University accredited </a:t>
            </a:r>
            <a:r>
              <a:rPr kumimoji="0" lang="en-US" altLang="ja-JP" sz="1800" dirty="0">
                <a:solidFill>
                  <a:srgbClr val="003F82"/>
                </a:solidFill>
                <a:latin typeface="Arial" charset="0"/>
              </a:rPr>
              <a:t>by the Italian Ministry of Education and controlled by </a:t>
            </a:r>
            <a:r>
              <a:rPr kumimoji="0" lang="en-US" altLang="ja-JP" sz="1800" dirty="0" smtClean="0">
                <a:solidFill>
                  <a:srgbClr val="003F82"/>
                </a:solidFill>
                <a:latin typeface="Arial" charset="0"/>
              </a:rPr>
              <a:t>CONFINDUSTRIA, </a:t>
            </a:r>
            <a:r>
              <a:rPr kumimoji="0" lang="en-US" altLang="ja-JP" sz="1800" dirty="0">
                <a:solidFill>
                  <a:srgbClr val="003F82"/>
                </a:solidFill>
                <a:latin typeface="Arial" charset="0"/>
              </a:rPr>
              <a:t>the Association of Italian </a:t>
            </a:r>
            <a:r>
              <a:rPr kumimoji="0" lang="en-US" altLang="ja-JP" sz="1800" dirty="0" smtClean="0">
                <a:solidFill>
                  <a:srgbClr val="003F82"/>
                </a:solidFill>
                <a:latin typeface="Arial" charset="0"/>
              </a:rPr>
              <a:t>industries</a:t>
            </a:r>
          </a:p>
          <a:p>
            <a:pPr lvl="1">
              <a:lnSpc>
                <a:spcPct val="90000"/>
              </a:lnSpc>
              <a:spcBef>
                <a:spcPts val="938"/>
              </a:spcBef>
              <a:buSzPct val="80000"/>
              <a:buFont typeface="Wingdings" pitchFamily="2" charset="2"/>
              <a:buChar char="Ø"/>
            </a:pPr>
            <a:r>
              <a:rPr kumimoji="0" lang="en-US" altLang="ja-JP" sz="1800" dirty="0" smtClean="0">
                <a:solidFill>
                  <a:srgbClr val="003F82"/>
                </a:solidFill>
                <a:latin typeface="Arial" charset="0"/>
              </a:rPr>
              <a:t>Business School accredited by EQUIS, ISO 9001, ASFOR</a:t>
            </a:r>
          </a:p>
          <a:p>
            <a:pPr lvl="1">
              <a:lnSpc>
                <a:spcPct val="90000"/>
              </a:lnSpc>
              <a:spcBef>
                <a:spcPts val="938"/>
              </a:spcBef>
              <a:buSzPct val="80000"/>
              <a:buFont typeface="Wingdings" pitchFamily="2" charset="2"/>
              <a:buChar char="Ø"/>
            </a:pPr>
            <a:r>
              <a:rPr kumimoji="0" lang="en-US" altLang="ja-JP" sz="1800" dirty="0" smtClean="0">
                <a:solidFill>
                  <a:srgbClr val="003F82"/>
                </a:solidFill>
                <a:latin typeface="Arial" charset="0"/>
              </a:rPr>
              <a:t>Master’s programs taught in English</a:t>
            </a:r>
          </a:p>
        </p:txBody>
      </p:sp>
      <p:sp>
        <p:nvSpPr>
          <p:cNvPr id="14" name="Snip Single Corner Rectangle 2"/>
          <p:cNvSpPr>
            <a:spLocks/>
          </p:cNvSpPr>
          <p:nvPr/>
        </p:nvSpPr>
        <p:spPr bwMode="auto">
          <a:xfrm flipH="1">
            <a:off x="3035805" y="4270248"/>
            <a:ext cx="6035167" cy="2405857"/>
          </a:xfrm>
          <a:custGeom>
            <a:avLst/>
            <a:gdLst>
              <a:gd name="T0" fmla="*/ 2876081 w 2876081"/>
              <a:gd name="T1" fmla="*/ 706388 h 1412776"/>
              <a:gd name="T2" fmla="*/ 1438041 w 2876081"/>
              <a:gd name="T3" fmla="*/ 1412776 h 1412776"/>
              <a:gd name="T4" fmla="*/ 0 w 2876081"/>
              <a:gd name="T5" fmla="*/ 706388 h 1412776"/>
              <a:gd name="T6" fmla="*/ 1438041 w 2876081"/>
              <a:gd name="T7" fmla="*/ 0 h 141277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76081"/>
              <a:gd name="T13" fmla="*/ 117734 h 1412776"/>
              <a:gd name="T14" fmla="*/ 2758346 w 2876081"/>
              <a:gd name="T15" fmla="*/ 1412776 h 1412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6081" h="1412776">
                <a:moveTo>
                  <a:pt x="0" y="0"/>
                </a:moveTo>
                <a:lnTo>
                  <a:pt x="2640614" y="0"/>
                </a:lnTo>
                <a:lnTo>
                  <a:pt x="2876081" y="235467"/>
                </a:lnTo>
                <a:lnTo>
                  <a:pt x="2876081" y="1412776"/>
                </a:lnTo>
                <a:lnTo>
                  <a:pt x="0" y="14127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      Terms and conditions</a:t>
            </a:r>
          </a:p>
          <a:p>
            <a:pPr defTabSz="914400"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- </a:t>
            </a:r>
            <a:r>
              <a:rPr lang="en-U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irst year at HSE, second year at LUISS </a:t>
            </a:r>
            <a:endParaRPr lang="en-US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  <a:p>
            <a:pPr defTabSz="914400"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-  NO extra tuition fee at LUISS</a:t>
            </a:r>
          </a:p>
          <a:p>
            <a:pPr marL="285750" indent="-285750" defTabSz="914400">
              <a:buFontTx/>
              <a:buChar char="-"/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1 master thesis, 2 research advisors (HSE, LUISS), 2 defenses (HSE, LUISS)</a:t>
            </a:r>
          </a:p>
          <a:p>
            <a:pPr marL="285750" indent="-285750" defTabSz="914400">
              <a:buFontTx/>
              <a:buChar char="-"/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IELTS 6,5/ TOEFL IBT 79-80 for application</a:t>
            </a:r>
            <a:endParaRPr lang="en-US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  <a:p>
            <a:pPr marL="285750" indent="-285750" defTabSz="914400">
              <a:buFontTx/>
              <a:buChar char="-"/>
              <a:defRPr/>
            </a:pPr>
            <a:endParaRPr lang="en-US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56" name="Прямоугольник 1"/>
          <p:cNvSpPr>
            <a:spLocks noChangeArrowheads="1"/>
          </p:cNvSpPr>
          <p:nvPr/>
        </p:nvSpPr>
        <p:spPr bwMode="auto">
          <a:xfrm>
            <a:off x="165099" y="1612709"/>
            <a:ext cx="873601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ts val="938"/>
              </a:spcBef>
              <a:buFontTx/>
              <a:buNone/>
            </a:pPr>
            <a:r>
              <a:rPr kumimoji="0" lang="en-US" altLang="ja-JP" sz="1800" b="1" dirty="0">
                <a:solidFill>
                  <a:srgbClr val="003F82"/>
                </a:solidFill>
                <a:latin typeface="Verdana" pitchFamily="34" charset="0"/>
              </a:rPr>
              <a:t>HSE students have an option to earn two masters degrees </a:t>
            </a:r>
            <a:r>
              <a:rPr kumimoji="0" lang="ru-RU" altLang="ja-JP" sz="1800" b="1" dirty="0">
                <a:solidFill>
                  <a:srgbClr val="003F82"/>
                </a:solidFill>
                <a:latin typeface="Verdana" pitchFamily="34" charset="0"/>
              </a:rPr>
              <a:t>–</a:t>
            </a:r>
            <a:r>
              <a:rPr kumimoji="0" lang="en-US" altLang="ja-JP" sz="1800" b="1" dirty="0">
                <a:solidFill>
                  <a:srgbClr val="003F82"/>
                </a:solidFill>
                <a:latin typeface="Verdana" pitchFamily="34" charset="0"/>
              </a:rPr>
              <a:t> </a:t>
            </a:r>
            <a:r>
              <a:rPr kumimoji="0" lang="en-US" altLang="ja-JP" sz="1800" b="1" dirty="0" smtClean="0">
                <a:solidFill>
                  <a:srgbClr val="003F82"/>
                </a:solidFill>
                <a:latin typeface="Verdana" pitchFamily="34" charset="0"/>
              </a:rPr>
              <a:t>from </a:t>
            </a:r>
            <a:r>
              <a:rPr kumimoji="0" lang="en-US" altLang="ja-JP" sz="1800" b="1" dirty="0">
                <a:solidFill>
                  <a:srgbClr val="003F82"/>
                </a:solidFill>
                <a:latin typeface="Verdana" pitchFamily="34" charset="0"/>
              </a:rPr>
              <a:t>HSE </a:t>
            </a:r>
            <a:r>
              <a:rPr kumimoji="0" lang="en-US" altLang="ja-JP" sz="1800" b="1" dirty="0" smtClean="0">
                <a:solidFill>
                  <a:srgbClr val="003F82"/>
                </a:solidFill>
                <a:latin typeface="Verdana" pitchFamily="34" charset="0"/>
              </a:rPr>
              <a:t>and from LUISS University (Rome)</a:t>
            </a:r>
            <a:endParaRPr kumimoji="0" lang="en-US" altLang="ja-JP" sz="1800" dirty="0">
              <a:solidFill>
                <a:srgbClr val="003F82"/>
              </a:solidFill>
              <a:latin typeface="Verdana" pitchFamily="34" charset="0"/>
            </a:endParaRPr>
          </a:p>
        </p:txBody>
      </p:sp>
      <p:pic>
        <p:nvPicPr>
          <p:cNvPr id="15" name="Picture 3" descr="C:\Users\iganina\Documents\luiss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8" y="4637653"/>
            <a:ext cx="2922459" cy="63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6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1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 smtClean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 smtClean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 smtClean="0">
                <a:solidFill>
                  <a:schemeClr val="bg1"/>
                </a:solidFill>
                <a:latin typeface="Arial" charset="0"/>
              </a:rPr>
              <a:t>Other</a:t>
            </a:r>
            <a:r>
              <a:rPr lang="en-US" altLang="ru-RU" sz="2800" b="1" dirty="0" smtClean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Partner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U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niversities</a:t>
            </a:r>
            <a:endParaRPr lang="en-US" altLang="ru-RU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7176" name="Прямоугольник 1"/>
          <p:cNvSpPr>
            <a:spLocks noChangeArrowheads="1"/>
          </p:cNvSpPr>
          <p:nvPr/>
        </p:nvSpPr>
        <p:spPr bwMode="auto">
          <a:xfrm>
            <a:off x="750888" y="1804988"/>
            <a:ext cx="7605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7177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7178" name="Прямоугольник 2"/>
          <p:cNvSpPr>
            <a:spLocks noChangeArrowheads="1"/>
          </p:cNvSpPr>
          <p:nvPr/>
        </p:nvSpPr>
        <p:spPr bwMode="auto">
          <a:xfrm>
            <a:off x="255588" y="1333500"/>
            <a:ext cx="7491412" cy="506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</a:pPr>
            <a:endParaRPr kumimoji="0" lang="en-US" altLang="ja-JP" sz="2000" dirty="0" smtClean="0">
              <a:solidFill>
                <a:srgbClr val="003F8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kumimoji="0"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The </a:t>
            </a:r>
            <a:r>
              <a:rPr kumimoji="0" lang="en-US" altLang="ja-JP" sz="2000" b="1" dirty="0">
                <a:solidFill>
                  <a:srgbClr val="7030A0"/>
                </a:solidFill>
                <a:latin typeface="Verdana" pitchFamily="34" charset="0"/>
              </a:rPr>
              <a:t>Fletcher School of Law and Diplomacy at Tufts University, </a:t>
            </a:r>
            <a:r>
              <a:rPr kumimoji="0"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the USA</a:t>
            </a:r>
            <a:endParaRPr kumimoji="0" lang="en-US" altLang="ja-JP" sz="2000" b="1" dirty="0">
              <a:solidFill>
                <a:srgbClr val="7030A0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spcBef>
                <a:spcPct val="80000"/>
              </a:spcBef>
              <a:buFont typeface="Arial" charset="0"/>
              <a:buChar char="•"/>
            </a:pPr>
            <a:r>
              <a:rPr kumimoji="0" lang="en-US" altLang="ja-JP" sz="1600" dirty="0">
                <a:solidFill>
                  <a:srgbClr val="003F82"/>
                </a:solidFill>
                <a:latin typeface="Verdana" pitchFamily="34" charset="0"/>
              </a:rPr>
              <a:t>the world’s oldest and most prestigious                                 school of international affairs and                                    international business, famous for its                                  Master of International Business (MIB) program </a:t>
            </a:r>
            <a:endParaRPr kumimoji="0" lang="ru-RU" altLang="ja-JP" sz="1600" dirty="0">
              <a:solidFill>
                <a:srgbClr val="003F82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spcBef>
                <a:spcPct val="80000"/>
              </a:spcBef>
              <a:buFont typeface="Arial" charset="0"/>
              <a:buChar char="•"/>
            </a:pPr>
            <a:r>
              <a:rPr kumimoji="0" lang="en-US" altLang="ja-JP" sz="1600" dirty="0">
                <a:solidFill>
                  <a:srgbClr val="003F82"/>
                </a:solidFill>
                <a:latin typeface="Verdana" pitchFamily="34" charset="0"/>
              </a:rPr>
              <a:t>Higher School of Economics is the first and </a:t>
            </a:r>
            <a:r>
              <a:rPr kumimoji="0" lang="en-US" altLang="ja-JP" sz="1600" dirty="0" smtClean="0">
                <a:solidFill>
                  <a:srgbClr val="003F82"/>
                </a:solidFill>
                <a:latin typeface="Verdana" pitchFamily="34" charset="0"/>
              </a:rPr>
              <a:t>the only </a:t>
            </a:r>
            <a:r>
              <a:rPr kumimoji="0" lang="en-US" altLang="ja-JP" sz="1600" dirty="0">
                <a:solidFill>
                  <a:srgbClr val="003F82"/>
                </a:solidFill>
                <a:latin typeface="Verdana" pitchFamily="34" charset="0"/>
              </a:rPr>
              <a:t>institutional partner of the Fletcher School in Russia</a:t>
            </a:r>
            <a:endParaRPr kumimoji="0" lang="ru-RU" altLang="ru-RU" sz="1600" dirty="0">
              <a:solidFill>
                <a:srgbClr val="003F8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kumimoji="0"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University </a:t>
            </a:r>
            <a:r>
              <a:rPr kumimoji="0" lang="en-US" altLang="ja-JP" sz="2000" b="1" dirty="0">
                <a:solidFill>
                  <a:srgbClr val="7030A0"/>
                </a:solidFill>
                <a:latin typeface="Verdana" pitchFamily="34" charset="0"/>
              </a:rPr>
              <a:t>of </a:t>
            </a:r>
            <a:r>
              <a:rPr kumimoji="0" lang="en-US" altLang="ru-RU" sz="2000" b="1" dirty="0" smtClean="0">
                <a:solidFill>
                  <a:srgbClr val="7030A0"/>
                </a:solidFill>
                <a:latin typeface="Verdana" pitchFamily="34" charset="0"/>
              </a:rPr>
              <a:t>Luxembourg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endParaRPr kumimoji="0" lang="en-US" altLang="ru-RU" sz="2000" dirty="0" smtClean="0">
              <a:solidFill>
                <a:srgbClr val="003F8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San Diego State University, the USA</a:t>
            </a:r>
            <a:endParaRPr kumimoji="0" lang="en-US" altLang="ru-RU" sz="1600" dirty="0">
              <a:solidFill>
                <a:srgbClr val="003F8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kumimoji="0" lang="en-US" altLang="ru-RU" sz="1600" dirty="0">
              <a:solidFill>
                <a:srgbClr val="003F82"/>
              </a:solidFill>
              <a:latin typeface="Arial" charset="0"/>
            </a:endParaRPr>
          </a:p>
        </p:txBody>
      </p:sp>
      <p:pic>
        <p:nvPicPr>
          <p:cNvPr id="7181" name="Picture 7" descr="Fletcher Schoo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29" y="2255838"/>
            <a:ext cx="30480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iganina\Documents\San Diego State Univers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44" y="4442460"/>
            <a:ext cx="272256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http://wwwen.uni.lu/var/storage/images/media/images/inside_images/logo_uni/428582-1-fre-FR/logo_u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92" y="4178097"/>
            <a:ext cx="1576833" cy="14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5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>
                <a:solidFill>
                  <a:schemeClr val="bg1"/>
                </a:solidFill>
                <a:latin typeface="Arial" charset="0"/>
              </a:rPr>
              <a:t>Other</a:t>
            </a:r>
            <a:r>
              <a:rPr lang="en-US" altLang="ru-RU" sz="2800" b="1" dirty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Partner Universities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8201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6154" name="Прямоугольник 2"/>
          <p:cNvSpPr>
            <a:spLocks noChangeArrowheads="1"/>
          </p:cNvSpPr>
          <p:nvPr/>
        </p:nvSpPr>
        <p:spPr bwMode="auto">
          <a:xfrm>
            <a:off x="255586" y="1630363"/>
            <a:ext cx="7562532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150000"/>
              </a:lnSpc>
              <a:spcBef>
                <a:spcPct val="80000"/>
              </a:spcBef>
              <a:buFont typeface="Arial" charset="0"/>
              <a:buChar char="•"/>
              <a:defRPr/>
            </a:pPr>
            <a:r>
              <a:rPr lang="en-US" altLang="ja-JP" sz="2000" b="1" dirty="0">
                <a:solidFill>
                  <a:srgbClr val="7030A0"/>
                </a:solidFill>
                <a:latin typeface="Verdana" pitchFamily="34" charset="0"/>
              </a:rPr>
              <a:t>University of </a:t>
            </a: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Parma</a:t>
            </a:r>
            <a:r>
              <a:rPr lang="en-US" altLang="ja-JP" sz="2000" b="1" dirty="0">
                <a:solidFill>
                  <a:srgbClr val="7030A0"/>
                </a:solidFill>
                <a:latin typeface="Verdana" pitchFamily="34" charset="0"/>
              </a:rPr>
              <a:t>,</a:t>
            </a: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 Italy</a:t>
            </a:r>
            <a:endParaRPr lang="en-US" altLang="ja-JP" sz="2000" dirty="0" smtClean="0">
              <a:solidFill>
                <a:srgbClr val="003F82"/>
              </a:solidFill>
              <a:latin typeface="Verdana" pitchFamily="34" charset="0"/>
            </a:endParaRPr>
          </a:p>
          <a:p>
            <a:pPr lvl="1">
              <a:lnSpc>
                <a:spcPct val="150000"/>
              </a:lnSpc>
              <a:spcBef>
                <a:spcPct val="80000"/>
              </a:spcBef>
              <a:buFont typeface="Arial" charset="0"/>
              <a:buChar char="•"/>
              <a:defRPr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Norwegian School of Economics,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ja-JP" sz="2000" b="1" dirty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   Norway</a:t>
            </a:r>
            <a:endParaRPr lang="en-US" altLang="ja-JP" sz="2000" dirty="0" smtClean="0">
              <a:solidFill>
                <a:srgbClr val="003F82"/>
              </a:solidFill>
              <a:latin typeface="Verdana" pitchFamily="34" charset="0"/>
            </a:endParaRPr>
          </a:p>
          <a:p>
            <a:pPr lvl="1" indent="-352425">
              <a:lnSpc>
                <a:spcPct val="150000"/>
              </a:lnSpc>
              <a:spcBef>
                <a:spcPct val="80000"/>
              </a:spcBef>
              <a:buFont typeface="Arial" charset="0"/>
              <a:buChar char="•"/>
              <a:defRPr/>
            </a:pPr>
            <a:r>
              <a:rPr lang="en-US" altLang="ja-JP" sz="2000" b="1" dirty="0">
                <a:solidFill>
                  <a:srgbClr val="7030A0"/>
                </a:solidFill>
                <a:latin typeface="Verdana" pitchFamily="34" charset="0"/>
              </a:rPr>
              <a:t>Maastricht University, </a:t>
            </a:r>
            <a:endParaRPr lang="en-US" altLang="ja-JP" sz="20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ja-JP" sz="2000" b="1" dirty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   the Netherlands</a:t>
            </a:r>
          </a:p>
          <a:p>
            <a:pPr marL="804863" lvl="1" indent="-357188" eaLnBrk="1" hangingPunct="1">
              <a:lnSpc>
                <a:spcPct val="150000"/>
              </a:lnSpc>
              <a:spcBef>
                <a:spcPct val="80000"/>
              </a:spcBef>
              <a:buFont typeface="Arial" charset="0"/>
              <a:buChar char="•"/>
              <a:defRPr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University </a:t>
            </a:r>
            <a:r>
              <a:rPr lang="en-US" altLang="ja-JP" sz="2000" b="1" dirty="0">
                <a:solidFill>
                  <a:srgbClr val="7030A0"/>
                </a:solidFill>
                <a:latin typeface="Verdana" pitchFamily="34" charset="0"/>
              </a:rPr>
              <a:t>of </a:t>
            </a:r>
            <a:r>
              <a:rPr lang="en-US" altLang="ja-JP" sz="2000" b="1" dirty="0" err="1">
                <a:solidFill>
                  <a:srgbClr val="7030A0"/>
                </a:solidFill>
                <a:latin typeface="Verdana" pitchFamily="34" charset="0"/>
              </a:rPr>
              <a:t>Lugano</a:t>
            </a:r>
            <a:r>
              <a:rPr lang="en-US" altLang="ja-JP" sz="2000" b="1" dirty="0">
                <a:solidFill>
                  <a:srgbClr val="7030A0"/>
                </a:solidFill>
                <a:latin typeface="Verdana" pitchFamily="34" charset="0"/>
              </a:rPr>
              <a:t>, Switzerland</a:t>
            </a:r>
            <a:endParaRPr lang="en-US" altLang="ja-JP" sz="2000" dirty="0">
              <a:solidFill>
                <a:srgbClr val="003F82"/>
              </a:solidFill>
              <a:latin typeface="Verdana" pitchFamily="34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defRPr/>
            </a:pPr>
            <a:endParaRPr lang="en-US" altLang="ja-JP" sz="2000" b="1" dirty="0" smtClean="0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8205" name="Picture 13" descr="C:\Users\iganina\Documents\NH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87" y="2802762"/>
            <a:ext cx="2116783" cy="56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iganina\Documents\maastricht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53" y="3507213"/>
            <a:ext cx="2241167" cy="9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UniParma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46" y="1344295"/>
            <a:ext cx="11604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magomedova\Desktop\Logo_of_the_University_of_Lugano_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61" y="4910327"/>
            <a:ext cx="1066957" cy="9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1359</Words>
  <Application>Microsoft Office PowerPoint</Application>
  <PresentationFormat>Экран (4:3)</PresentationFormat>
  <Paragraphs>271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Пользователь Windows</cp:lastModifiedBy>
  <cp:revision>238</cp:revision>
  <dcterms:created xsi:type="dcterms:W3CDTF">2010-09-30T07:07:58Z</dcterms:created>
  <dcterms:modified xsi:type="dcterms:W3CDTF">2017-04-12T12:00:45Z</dcterms:modified>
</cp:coreProperties>
</file>