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tif" ContentType="image/t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06" r:id="rId4"/>
    <p:sldId id="307" r:id="rId5"/>
    <p:sldId id="308" r:id="rId6"/>
    <p:sldId id="309" r:id="rId7"/>
    <p:sldId id="265" r:id="rId8"/>
    <p:sldId id="310" r:id="rId9"/>
    <p:sldId id="311" r:id="rId10"/>
    <p:sldId id="312" r:id="rId11"/>
    <p:sldId id="317" r:id="rId12"/>
    <p:sldId id="258" r:id="rId13"/>
    <p:sldId id="292" r:id="rId14"/>
    <p:sldId id="293" r:id="rId15"/>
    <p:sldId id="290" r:id="rId16"/>
    <p:sldId id="314" r:id="rId17"/>
    <p:sldId id="315" r:id="rId18"/>
    <p:sldId id="313" r:id="rId19"/>
    <p:sldId id="296" r:id="rId20"/>
    <p:sldId id="295" r:id="rId21"/>
    <p:sldId id="300" r:id="rId22"/>
    <p:sldId id="301" r:id="rId23"/>
    <p:sldId id="302" r:id="rId24"/>
    <p:sldId id="304" r:id="rId25"/>
    <p:sldId id="305" r:id="rId26"/>
    <p:sldId id="316" r:id="rId2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90" autoAdjust="0"/>
  </p:normalViewPr>
  <p:slideViewPr>
    <p:cSldViewPr snapToGrid="0" snapToObjects="1">
      <p:cViewPr varScale="1">
        <p:scale>
          <a:sx n="90" d="100"/>
          <a:sy n="90" d="100"/>
        </p:scale>
        <p:origin x="-120" y="-4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93948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1pPr>
    <a:lvl2pPr indent="2286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2pPr>
    <a:lvl3pPr indent="4572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3pPr>
    <a:lvl4pPr indent="6858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4pPr>
    <a:lvl5pPr indent="9144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5pPr>
    <a:lvl6pPr indent="11430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6pPr>
    <a:lvl7pPr indent="13716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7pPr>
    <a:lvl8pPr indent="16002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8pPr>
    <a:lvl9pPr indent="1828800" defTabSz="171450" latinLnBrk="0">
      <a:lnSpc>
        <a:spcPct val="117999"/>
      </a:lnSpc>
      <a:defRPr sz="8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http://sci2s.ugr.es/keel/</a:t>
            </a:r>
            <a:r>
              <a:rPr lang="en-US" dirty="0" err="1" smtClean="0"/>
              <a:t>category.php?cat</a:t>
            </a:r>
            <a:r>
              <a:rPr lang="en-US" dirty="0" smtClean="0"/>
              <a:t>=</a:t>
            </a:r>
            <a:r>
              <a:rPr lang="en-US" dirty="0" err="1" smtClean="0"/>
              <a:t>uns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225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Значения</a:t>
            </a:r>
            <a:r>
              <a:rPr lang="ru-RU" baseline="0" dirty="0" smtClean="0"/>
              <a:t> в нижней таблице усреднены по 100 запускам (кроме </a:t>
            </a:r>
            <a:r>
              <a:rPr lang="en-US" baseline="0" dirty="0" smtClean="0"/>
              <a:t>DAAL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ru-RU" baseline="0" dirty="0" smtClean="0"/>
              <a:t>невозможно задать случайный </a:t>
            </a:r>
            <a:r>
              <a:rPr lang="en-US" baseline="0" dirty="0" smtClean="0"/>
              <a:t>seed)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38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17145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Имя алгоритму было дано в 1977 году в статье авторов </a:t>
            </a:r>
            <a:r>
              <a:rPr lang="en-US" dirty="0" smtClean="0"/>
              <a:t>Arthur </a:t>
            </a:r>
            <a:r>
              <a:rPr lang="en-US" dirty="0" err="1" smtClean="0"/>
              <a:t>Dempster</a:t>
            </a:r>
            <a:r>
              <a:rPr lang="en-US" dirty="0" smtClean="0"/>
              <a:t>, Nan Laird, Donald Rubin</a:t>
            </a:r>
            <a:r>
              <a:rPr lang="ru-RU" dirty="0" smtClean="0"/>
              <a:t>. До этого метод</a:t>
            </a:r>
            <a:r>
              <a:rPr lang="ru-RU" baseline="0" dirty="0" smtClean="0"/>
              <a:t> использовался различными </a:t>
            </a:r>
            <a:r>
              <a:rPr lang="ru-RU" baseline="0" dirty="0" err="1" smtClean="0"/>
              <a:t>уч</a:t>
            </a:r>
            <a:r>
              <a:rPr lang="en-US" baseline="0" dirty="0" err="1" smtClean="0"/>
              <a:t>ё</a:t>
            </a:r>
            <a:r>
              <a:rPr lang="ru-RU" baseline="0" dirty="0" err="1" smtClean="0"/>
              <a:t>ными</a:t>
            </a:r>
            <a:r>
              <a:rPr lang="ru-RU" baseline="0" dirty="0" smtClean="0"/>
              <a:t> для разных задач без какого-то определения алгоритма. Однако именно эта статья в </a:t>
            </a:r>
            <a:r>
              <a:rPr lang="en-US" sz="800" i="1" dirty="0" smtClean="0">
                <a:latin typeface="+mj-lt"/>
                <a:ea typeface="+mj-ea"/>
                <a:cs typeface="+mj-cs"/>
                <a:sym typeface="Helvetica Neue"/>
              </a:rPr>
              <a:t>Journal of the Royal Statistical Society</a:t>
            </a:r>
            <a:r>
              <a:rPr lang="ru-RU" sz="800" i="1" dirty="0" smtClean="0"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ru-RU" sz="800" i="0" dirty="0" smtClean="0">
                <a:latin typeface="+mj-lt"/>
                <a:ea typeface="+mj-ea"/>
                <a:cs typeface="+mj-cs"/>
                <a:sym typeface="Helvetica Neue"/>
              </a:rPr>
              <a:t>дала</a:t>
            </a:r>
            <a:r>
              <a:rPr lang="ru-RU" sz="800" i="0" baseline="0" dirty="0" smtClean="0">
                <a:latin typeface="+mj-lt"/>
                <a:ea typeface="+mj-ea"/>
                <a:cs typeface="+mj-cs"/>
                <a:sym typeface="Helvetica Neue"/>
              </a:rPr>
              <a:t> жизнь </a:t>
            </a:r>
            <a:r>
              <a:rPr lang="en-US" sz="800" i="0" dirty="0" smtClean="0">
                <a:latin typeface="+mj-lt"/>
                <a:ea typeface="+mj-ea"/>
                <a:cs typeface="+mj-cs"/>
                <a:sym typeface="Helvetica Neue"/>
              </a:rPr>
              <a:t>EM-</a:t>
            </a:r>
            <a:r>
              <a:rPr lang="ru-RU" sz="800" i="0" dirty="0" smtClean="0">
                <a:latin typeface="+mj-lt"/>
                <a:ea typeface="+mj-ea"/>
                <a:cs typeface="+mj-cs"/>
                <a:sym typeface="Helvetica Neue"/>
              </a:rPr>
              <a:t>методу</a:t>
            </a:r>
            <a:r>
              <a:rPr lang="ru-RU" sz="800" i="0" baseline="0" dirty="0" smtClean="0">
                <a:latin typeface="+mj-lt"/>
                <a:ea typeface="+mj-ea"/>
                <a:cs typeface="+mj-cs"/>
                <a:sym typeface="Helvetica Neue"/>
              </a:rPr>
              <a:t> как инструменту статистического анализа.</a:t>
            </a:r>
          </a:p>
          <a:p>
            <a:pPr marL="0" marR="0" indent="0" defTabSz="17145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562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</a:t>
            </a:r>
            <a:r>
              <a:rPr lang="ru-RU" baseline="0" dirty="0" smtClean="0"/>
              <a:t> предполагается что распределения нормальные (гауссовы)</a:t>
            </a:r>
            <a:r>
              <a:rPr lang="en-US" baseline="0" dirty="0" smtClean="0"/>
              <a:t>. </a:t>
            </a:r>
            <a:r>
              <a:rPr lang="ru-RU" baseline="0" dirty="0" smtClean="0"/>
              <a:t>Под параметрами тогда понимаются вектор средних и матрица ковариаций каждой компоненты смеси, а также априорные вероятности того, из какой компоненты получены данные. В качестве скрытых переменных могут быть взяты переменные </a:t>
            </a:r>
            <a:r>
              <a:rPr lang="en-US" baseline="0" dirty="0" err="1" smtClean="0"/>
              <a:t>z_ij</a:t>
            </a:r>
            <a:r>
              <a:rPr lang="en-US" baseline="0" dirty="0" smtClean="0"/>
              <a:t>, </a:t>
            </a:r>
            <a:r>
              <a:rPr lang="ru-RU" baseline="0" dirty="0" smtClean="0"/>
              <a:t>которые представляют из себя апостериорные вероятности получения объекта </a:t>
            </a:r>
            <a:r>
              <a:rPr lang="en-US" baseline="0" dirty="0" smtClean="0"/>
              <a:t>I </a:t>
            </a:r>
            <a:r>
              <a:rPr lang="ru-RU" baseline="0" dirty="0" smtClean="0"/>
              <a:t>из компоненты </a:t>
            </a:r>
            <a:r>
              <a:rPr lang="en-US" baseline="0" dirty="0" smtClean="0"/>
              <a:t>j. </a:t>
            </a:r>
            <a:r>
              <a:rPr lang="ru-RU" baseline="0" dirty="0" smtClean="0"/>
              <a:t>При инициализации, их берут такими, что если объект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ru-RU" baseline="0" dirty="0" smtClean="0"/>
              <a:t>получен</a:t>
            </a:r>
            <a:r>
              <a:rPr lang="en-US" baseline="0" dirty="0" smtClean="0"/>
              <a:t> </a:t>
            </a:r>
            <a:r>
              <a:rPr lang="ru-RU" baseline="0" dirty="0" smtClean="0"/>
              <a:t>из компоненты </a:t>
            </a:r>
            <a:r>
              <a:rPr lang="en-US" baseline="0" dirty="0" smtClean="0"/>
              <a:t>j</a:t>
            </a:r>
            <a:r>
              <a:rPr lang="ru-RU" baseline="0" dirty="0" smtClean="0"/>
              <a:t>, то </a:t>
            </a:r>
            <a:r>
              <a:rPr lang="en-US" baseline="0" dirty="0" err="1" smtClean="0"/>
              <a:t>z_ij</a:t>
            </a:r>
            <a:r>
              <a:rPr lang="en-US" baseline="0" dirty="0" smtClean="0"/>
              <a:t> = 1, </a:t>
            </a:r>
            <a:r>
              <a:rPr lang="ru-RU" baseline="0" dirty="0" smtClean="0"/>
              <a:t>иначе = 0</a:t>
            </a:r>
            <a:r>
              <a:rPr lang="en-US" baseline="0" dirty="0" smtClean="0"/>
              <a:t>. </a:t>
            </a:r>
            <a:endParaRPr lang="ru-RU" baseline="0" dirty="0" smtClean="0"/>
          </a:p>
          <a:p>
            <a:r>
              <a:rPr lang="ru-RU" baseline="0" dirty="0" smtClean="0"/>
              <a:t>Тогда, на шаге </a:t>
            </a:r>
            <a:r>
              <a:rPr lang="en-US" baseline="0" dirty="0" smtClean="0"/>
              <a:t>E </a:t>
            </a:r>
            <a:r>
              <a:rPr lang="ru-RU" baseline="0" dirty="0" smtClean="0"/>
              <a:t>данные апостериорные вероятности могут быть получены через формулу Байеса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f </a:t>
            </a:r>
            <a:r>
              <a:rPr lang="ru-RU" baseline="0" dirty="0" smtClean="0"/>
              <a:t>это функции плотности, альфа </a:t>
            </a:r>
            <a:r>
              <a:rPr lang="mr-IN" baseline="0" dirty="0" smtClean="0"/>
              <a:t>–</a:t>
            </a:r>
            <a:r>
              <a:rPr lang="ru-RU" baseline="0" dirty="0" smtClean="0"/>
              <a:t> априорные вероятности. </a:t>
            </a:r>
          </a:p>
          <a:p>
            <a:r>
              <a:rPr lang="ru-RU" baseline="0" dirty="0" smtClean="0"/>
              <a:t>На шаге </a:t>
            </a:r>
            <a:r>
              <a:rPr lang="en-US" baseline="0" dirty="0" smtClean="0"/>
              <a:t>M </a:t>
            </a:r>
            <a:r>
              <a:rPr lang="ru-RU" baseline="0" dirty="0" smtClean="0"/>
              <a:t>параметры пересчитываются с помощью весов </a:t>
            </a:r>
            <a:r>
              <a:rPr lang="en-US" baseline="0" dirty="0" smtClean="0"/>
              <a:t>W </a:t>
            </a:r>
            <a:r>
              <a:rPr lang="ru-RU" baseline="0" dirty="0" smtClean="0"/>
              <a:t>довольно очевидным образом (подробнее см. </a:t>
            </a:r>
            <a:r>
              <a:rPr lang="en-US" baseline="0" dirty="0" smtClean="0"/>
              <a:t>DAAL Developer Guide, Expectation </a:t>
            </a:r>
            <a:r>
              <a:rPr lang="mr-IN" baseline="0" dirty="0" smtClean="0"/>
              <a:t>–</a:t>
            </a:r>
            <a:r>
              <a:rPr lang="en-US" baseline="0" dirty="0" smtClean="0"/>
              <a:t> Maximization algorithm).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38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большей устойчивости алгоритм можно несколько раз перезапускать с разными начальными условиями.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38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Картинка внизу хорошо подходит</a:t>
            </a:r>
            <a:r>
              <a:rPr lang="ru-RU" baseline="0" dirty="0" smtClean="0"/>
              <a:t> для </a:t>
            </a:r>
            <a:r>
              <a:rPr lang="en-US" baseline="0" dirty="0" smtClean="0"/>
              <a:t>K-means. </a:t>
            </a:r>
            <a:r>
              <a:rPr lang="ru-RU" baseline="0" dirty="0" smtClean="0"/>
              <a:t>Сверху можно увидеть пример не самого хорошего набора данных для </a:t>
            </a:r>
            <a:r>
              <a:rPr lang="en-US" baseline="0" dirty="0" smtClean="0"/>
              <a:t>K-means </a:t>
            </a:r>
            <a:r>
              <a:rPr lang="ru-RU" baseline="0" dirty="0" smtClean="0"/>
              <a:t>кластеризации </a:t>
            </a:r>
            <a:r>
              <a:rPr lang="mr-IN" baseline="0" dirty="0" smtClean="0"/>
              <a:t>–</a:t>
            </a:r>
            <a:r>
              <a:rPr lang="ru-RU" baseline="0" dirty="0" smtClean="0"/>
              <a:t> видно, что кластеры пытаются быть примерно одного размера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423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800" dirty="0" smtClean="0"/>
              <a:t>Вместо суммы </a:t>
            </a:r>
            <a:r>
              <a:rPr lang="ru-RU" sz="800" dirty="0" err="1" smtClean="0"/>
              <a:t>внутрикластнерных</a:t>
            </a:r>
            <a:r>
              <a:rPr lang="ru-RU" sz="800" dirty="0" smtClean="0"/>
              <a:t> расстояний можно использовать отношение среднего </a:t>
            </a:r>
            <a:r>
              <a:rPr lang="ru-RU" sz="800" dirty="0" err="1" smtClean="0"/>
              <a:t>внутрикластерного</a:t>
            </a:r>
            <a:r>
              <a:rPr lang="ru-RU" sz="800" dirty="0" smtClean="0"/>
              <a:t> расстояния к среднему </a:t>
            </a:r>
            <a:r>
              <a:rPr lang="ru-RU" sz="800" dirty="0" err="1" smtClean="0"/>
              <a:t>межкластерному</a:t>
            </a:r>
            <a:r>
              <a:rPr lang="ru-RU" sz="800" dirty="0" smtClean="0"/>
              <a:t> расстоянию.</a:t>
            </a:r>
            <a:r>
              <a:rPr lang="ru-RU" sz="800" baseline="0" dirty="0" smtClean="0"/>
              <a:t>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800" baseline="0" dirty="0" smtClean="0"/>
              <a:t>Индексы как правило обладают некоторым набором значений, при котором можно сделать вывод о высокой степени кластеризации. Наличие соответствующих значений для некоторого выбранного количества кластеров может являться причиной </a:t>
            </a:r>
            <a:r>
              <a:rPr lang="ru-RU" sz="800" baseline="0" dirty="0" err="1" smtClean="0"/>
              <a:t>оконгчательного</a:t>
            </a:r>
            <a:r>
              <a:rPr lang="ru-RU" sz="800" baseline="0" dirty="0" smtClean="0"/>
              <a:t> выбора данного числа кластеров.</a:t>
            </a:r>
            <a:endParaRPr lang="ru-RU" sz="800" dirty="0" smtClean="0"/>
          </a:p>
        </p:txBody>
      </p:sp>
    </p:spTree>
    <p:extLst>
      <p:ext uri="{BB962C8B-B14F-4D97-AF65-F5344CB8AC3E}">
        <p14:creationId xmlns:p14="http://schemas.microsoft.com/office/powerpoint/2010/main" val="967738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800" dirty="0" smtClean="0"/>
              <a:t>Слева</a:t>
            </a:r>
            <a:r>
              <a:rPr lang="ru-RU" sz="800" baseline="0" dirty="0" smtClean="0"/>
              <a:t> пример графика функции </a:t>
            </a:r>
            <a:r>
              <a:rPr lang="ru-RU" sz="800" baseline="0" dirty="0" err="1" smtClean="0"/>
              <a:t>внутрикластерных</a:t>
            </a:r>
            <a:r>
              <a:rPr lang="ru-RU" sz="800" baseline="0" dirty="0" smtClean="0"/>
              <a:t> расстояний, справа </a:t>
            </a:r>
            <a:r>
              <a:rPr lang="mr-IN" sz="800" baseline="0" dirty="0" smtClean="0"/>
              <a:t>–</a:t>
            </a:r>
            <a:r>
              <a:rPr lang="ru-RU" sz="800" baseline="0" dirty="0" smtClean="0"/>
              <a:t> отношения </a:t>
            </a:r>
            <a:r>
              <a:rPr lang="ru-RU" sz="800" baseline="0" dirty="0" err="1" smtClean="0"/>
              <a:t>внутрикластерных</a:t>
            </a:r>
            <a:r>
              <a:rPr lang="ru-RU" sz="800" baseline="0" dirty="0" smtClean="0"/>
              <a:t> расстояний к </a:t>
            </a:r>
            <a:r>
              <a:rPr lang="ru-RU" sz="800" baseline="0" dirty="0" err="1" smtClean="0"/>
              <a:t>межкластерным</a:t>
            </a:r>
            <a:r>
              <a:rPr lang="ru-RU" sz="800" baseline="0" dirty="0" smtClean="0"/>
              <a:t>. Можно заметить, что в районе 4 кластеров оба графика «останавливаются». Это может служить эмпирической причиной выбора 4 кластеров в этом конкретном случае</a:t>
            </a:r>
            <a:endParaRPr lang="ru-RU" sz="800" dirty="0" smtClean="0"/>
          </a:p>
        </p:txBody>
      </p:sp>
    </p:spTree>
    <p:extLst>
      <p:ext uri="{BB962C8B-B14F-4D97-AF65-F5344CB8AC3E}">
        <p14:creationId xmlns:p14="http://schemas.microsoft.com/office/powerpoint/2010/main" val="967738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</a:t>
            </a:r>
            <a:r>
              <a:rPr lang="ru-RU" baseline="0" dirty="0" smtClean="0"/>
              <a:t> задавать свои начальные значения </a:t>
            </a:r>
            <a:r>
              <a:rPr lang="mr-IN" baseline="0" dirty="0" smtClean="0"/>
              <a:t>–</a:t>
            </a:r>
            <a:r>
              <a:rPr lang="ru-RU" baseline="0" dirty="0" smtClean="0"/>
              <a:t> векторы средних, матрицы ковариаций, весов.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707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en-US" baseline="0" dirty="0" smtClean="0"/>
              <a:t>R </a:t>
            </a:r>
            <a:r>
              <a:rPr lang="ru-RU" baseline="0" dirty="0" smtClean="0"/>
              <a:t>для </a:t>
            </a:r>
            <a:r>
              <a:rPr lang="en-US" baseline="0" dirty="0" smtClean="0"/>
              <a:t>EM </a:t>
            </a:r>
            <a:r>
              <a:rPr lang="ru-RU" baseline="0" dirty="0" smtClean="0"/>
              <a:t>используется библиотека </a:t>
            </a:r>
            <a:r>
              <a:rPr lang="en-US" baseline="0" dirty="0" err="1" smtClean="0"/>
              <a:t>mclust</a:t>
            </a:r>
            <a:r>
              <a:rPr lang="en-US" baseline="0" dirty="0" smtClean="0"/>
              <a:t>. </a:t>
            </a:r>
            <a:r>
              <a:rPr lang="ru-RU" baseline="0" dirty="0" err="1" smtClean="0"/>
              <a:t>Ещ</a:t>
            </a:r>
            <a:r>
              <a:rPr lang="en-US" baseline="0" dirty="0" err="1" smtClean="0"/>
              <a:t>ё</a:t>
            </a:r>
            <a:r>
              <a:rPr lang="ru-RU" baseline="0" dirty="0" smtClean="0"/>
              <a:t> существует библиотека </a:t>
            </a:r>
            <a:r>
              <a:rPr lang="en-US" baseline="0" dirty="0" err="1" smtClean="0"/>
              <a:t>EMCluster</a:t>
            </a:r>
            <a:r>
              <a:rPr lang="en-US" baseline="0" dirty="0" smtClean="0"/>
              <a:t>, </a:t>
            </a:r>
            <a:r>
              <a:rPr lang="ru-RU" baseline="0" dirty="0" smtClean="0"/>
              <a:t>она слегка понятнее, но медленнее.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80707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Производить сравнение работы алгоритмов сложно поскольку в них не совпадают параметры </a:t>
            </a:r>
            <a:r>
              <a:rPr lang="mr-IN" baseline="0" dirty="0" smtClean="0"/>
              <a:t>–</a:t>
            </a:r>
            <a:r>
              <a:rPr lang="ru-RU" baseline="0" dirty="0" smtClean="0"/>
              <a:t> в </a:t>
            </a:r>
            <a:r>
              <a:rPr lang="en-US" baseline="0" dirty="0" smtClean="0"/>
              <a:t>DAAL </a:t>
            </a:r>
            <a:r>
              <a:rPr lang="ru-RU" baseline="0" dirty="0" smtClean="0"/>
              <a:t>нельзя указать количество итераций, в Питоне нет возможности посмотреть целевую функцию. Поэтому приведено время работы алгоритмов до срабатывания критериев останова, заложенных в каждом из инструментов.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6773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17145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Был изобретён в 1950-х годах математиком Гуго </a:t>
            </a:r>
            <a:r>
              <a:rPr lang="ru-RU" dirty="0" err="1" smtClean="0"/>
              <a:t>Штейнгаузом</a:t>
            </a:r>
            <a:r>
              <a:rPr lang="ru-RU" dirty="0" smtClean="0"/>
              <a:t> и почти одновременно Стюартом Ллойдом. Особую популярность приобрёл после работы </a:t>
            </a:r>
            <a:r>
              <a:rPr lang="ru-RU" dirty="0" err="1" smtClean="0"/>
              <a:t>Маккуина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562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Kmeans</a:t>
            </a:r>
            <a:r>
              <a:rPr lang="en-US" dirty="0" smtClean="0"/>
              <a:t>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290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Kmeans</a:t>
            </a:r>
            <a:r>
              <a:rPr lang="en-US" dirty="0" smtClean="0"/>
              <a:t> 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101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Kmeans</a:t>
            </a:r>
            <a:r>
              <a:rPr lang="en-US" dirty="0" smtClean="0"/>
              <a:t> 50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187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 50 R</a:t>
            </a:r>
          </a:p>
          <a:p>
            <a:r>
              <a:rPr lang="ru-RU" dirty="0" smtClean="0"/>
              <a:t>Кластеры</a:t>
            </a:r>
            <a:r>
              <a:rPr lang="en-US" dirty="0" smtClean="0"/>
              <a:t> </a:t>
            </a:r>
            <a:r>
              <a:rPr lang="ru-RU" dirty="0" smtClean="0"/>
              <a:t>имеют</a:t>
            </a:r>
            <a:r>
              <a:rPr lang="ru-RU" baseline="0" dirty="0" smtClean="0"/>
              <a:t> другие размеры из-за вероятностей. Из-за близости большого количества центров в Юго-Восточной Азии, количество точек, принадлежащих им мало.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713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50 кластеров, чем</a:t>
            </a:r>
            <a:r>
              <a:rPr lang="ru-RU" baseline="0" dirty="0" smtClean="0"/>
              <a:t> больше объектов в кластере, тем больше размер точки, чем глубже гипоцентр, тем темнее точка.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459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</a:t>
            </a:r>
            <a:r>
              <a:rPr lang="ru-RU" baseline="0" dirty="0" smtClean="0"/>
              <a:t> правило нужно запускать алгоритм с разным </a:t>
            </a:r>
            <a:r>
              <a:rPr lang="en-US" baseline="0" dirty="0" smtClean="0"/>
              <a:t>k </a:t>
            </a:r>
            <a:r>
              <a:rPr lang="ru-RU" baseline="0" dirty="0" smtClean="0"/>
              <a:t>чтобы найти оптимальное разбиение</a:t>
            </a:r>
          </a:p>
          <a:p>
            <a:r>
              <a:rPr lang="ru-RU" baseline="0" dirty="0" smtClean="0"/>
              <a:t>Например, вместо нахождения 3 кластеров (1 большой, 2 поменьше, но все явно отделены друг от друга), алгоритм может разбить большой кластер на 2 поменьше, а в третий поместить 2 маленьких.</a:t>
            </a:r>
          </a:p>
          <a:p>
            <a:r>
              <a:rPr lang="ru-RU" baseline="0" dirty="0" smtClean="0"/>
              <a:t>Для улучшения результатов можно ограниченное число раз перезапустить алгоритм для других начальных </a:t>
            </a:r>
            <a:r>
              <a:rPr lang="ru-RU" baseline="0" dirty="0" err="1" smtClean="0"/>
              <a:t>центроидов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3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инициализации точки как правило выбираются</a:t>
            </a:r>
            <a:r>
              <a:rPr lang="ru-RU" baseline="0" dirty="0" smtClean="0"/>
              <a:t> из набора данных. В некоторых случаях, точки могут быть заданы и не из набора данных, а как некоторые заранее определенные значения. </a:t>
            </a:r>
          </a:p>
          <a:p>
            <a:r>
              <a:rPr lang="ru-RU" baseline="0" dirty="0" smtClean="0"/>
              <a:t>Если расстояние эвклидово </a:t>
            </a:r>
            <a:r>
              <a:rPr lang="mr-IN" baseline="0" dirty="0" smtClean="0"/>
              <a:t>–</a:t>
            </a:r>
            <a:r>
              <a:rPr lang="ru-RU" baseline="0" dirty="0" smtClean="0"/>
              <a:t> то среднее</a:t>
            </a:r>
          </a:p>
          <a:p>
            <a:r>
              <a:rPr lang="ru-RU" baseline="0" dirty="0" smtClean="0"/>
              <a:t>Если Манхеттена </a:t>
            </a:r>
            <a:r>
              <a:rPr lang="mr-IN" baseline="0" dirty="0" smtClean="0"/>
              <a:t>–</a:t>
            </a:r>
            <a:r>
              <a:rPr lang="ru-RU" baseline="0" dirty="0" smtClean="0"/>
              <a:t> то медиана</a:t>
            </a:r>
          </a:p>
          <a:p>
            <a:r>
              <a:rPr lang="en-US" baseline="0" dirty="0" smtClean="0"/>
              <a:t>K-means++ - </a:t>
            </a:r>
            <a:r>
              <a:rPr lang="ru-RU" baseline="0" dirty="0" smtClean="0"/>
              <a:t>каждый следующий </a:t>
            </a:r>
            <a:r>
              <a:rPr lang="ru-RU" baseline="0" dirty="0" err="1" smtClean="0"/>
              <a:t>центроид</a:t>
            </a:r>
            <a:r>
              <a:rPr lang="ru-RU" baseline="0" dirty="0" smtClean="0"/>
              <a:t> выбирается по вероятности </a:t>
            </a:r>
            <a:r>
              <a:rPr lang="mr-IN" baseline="0" dirty="0" smtClean="0"/>
              <a:t>–</a:t>
            </a:r>
            <a:r>
              <a:rPr lang="ru-RU" baseline="0" dirty="0" smtClean="0"/>
              <a:t> чем дальше расположена точка от текущих известных центров, тем выше вероятность ее выбора.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3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Действительно, после шага 1 суммарное расстояние уменьшиться поскольку точки могли быть распределены в более дальние кластеры, таким образом их вклад может только уменьшиться. На втором шаге находится среднее значение всех точек входящих в новый кластер, известно, что именно среднее значение да</a:t>
            </a:r>
            <a:r>
              <a:rPr lang="en-US" baseline="0" dirty="0" err="1" smtClean="0"/>
              <a:t>ё</a:t>
            </a:r>
            <a:r>
              <a:rPr lang="ru-RU" baseline="0" dirty="0" smtClean="0"/>
              <a:t>т минимальную сумму квадратов расстояний от него до всех значений точек (минимум дисперсии достигается в мат. ожидании).</a:t>
            </a:r>
          </a:p>
          <a:p>
            <a:r>
              <a:rPr lang="ru-RU" baseline="0" dirty="0" smtClean="0"/>
              <a:t>Алгоритм останавливается после определенного количества итераций либо по достижении сходимости (центры и распределение точек по кластерам не изменилось за итерацию)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38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</a:t>
            </a:r>
            <a:r>
              <a:rPr lang="ru-RU" baseline="0" dirty="0" smtClean="0"/>
              <a:t> правило нужно запускать алгоритм с разным </a:t>
            </a:r>
            <a:r>
              <a:rPr lang="en-US" baseline="0" dirty="0" smtClean="0"/>
              <a:t>k </a:t>
            </a:r>
            <a:r>
              <a:rPr lang="ru-RU" baseline="0" dirty="0" smtClean="0"/>
              <a:t>чтобы найти оптимальное разбиение</a:t>
            </a:r>
          </a:p>
          <a:p>
            <a:r>
              <a:rPr lang="ru-RU" baseline="0" dirty="0" smtClean="0"/>
              <a:t>Например, вместо нахождения 3 кластеров (1 большой, 2 поменьше, но все явно отделены друг от друга), алгоритм может разбить большой кластер на 2 поменьше, а в третий поместить 2 маленьких.</a:t>
            </a:r>
          </a:p>
          <a:p>
            <a:r>
              <a:rPr lang="ru-RU" baseline="0" dirty="0" smtClean="0"/>
              <a:t>Для улучшения результатов можно ограниченное число раз перезапустить алгоритм для других начальных </a:t>
            </a:r>
            <a:r>
              <a:rPr lang="ru-RU" baseline="0" dirty="0" err="1" smtClean="0"/>
              <a:t>центроидов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38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Гипоцентр </a:t>
            </a:r>
            <a:r>
              <a:rPr lang="mr-IN" dirty="0" smtClean="0"/>
              <a:t>–</a:t>
            </a:r>
            <a:r>
              <a:rPr lang="ru-RU" dirty="0" smtClean="0"/>
              <a:t> центральная</a:t>
            </a:r>
            <a:r>
              <a:rPr lang="ru-RU" baseline="0" dirty="0" smtClean="0"/>
              <a:t> точка очага землетрясения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58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задавать свои начальные </a:t>
            </a:r>
            <a:r>
              <a:rPr lang="ru-RU" dirty="0" err="1" smtClean="0"/>
              <a:t>центроиды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707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en-US" dirty="0" smtClean="0"/>
              <a:t>R </a:t>
            </a:r>
            <a:r>
              <a:rPr lang="ru-RU" dirty="0" smtClean="0"/>
              <a:t>для </a:t>
            </a:r>
            <a:r>
              <a:rPr lang="en-US" dirty="0" smtClean="0"/>
              <a:t>K-means</a:t>
            </a:r>
            <a:r>
              <a:rPr lang="en-US" baseline="0" dirty="0" smtClean="0"/>
              <a:t> </a:t>
            </a:r>
            <a:r>
              <a:rPr lang="ru-RU" baseline="0" dirty="0" smtClean="0"/>
              <a:t>используется функция </a:t>
            </a:r>
            <a:r>
              <a:rPr lang="en-US" baseline="0" dirty="0" err="1" smtClean="0"/>
              <a:t>kmeans</a:t>
            </a:r>
            <a:r>
              <a:rPr lang="en-US" baseline="0" dirty="0" smtClean="0"/>
              <a:t> </a:t>
            </a:r>
            <a:r>
              <a:rPr lang="ru-RU" baseline="0" dirty="0" smtClean="0"/>
              <a:t>пакета </a:t>
            </a:r>
            <a:r>
              <a:rPr lang="en-US" baseline="0" dirty="0" smtClean="0"/>
              <a:t>stats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70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Время</a:t>
            </a:r>
            <a:r>
              <a:rPr lang="ru-RU" baseline="0" dirty="0" smtClean="0"/>
              <a:t> измерено для работы программы в течение 1000 итераций</a:t>
            </a:r>
            <a:r>
              <a:rPr lang="en-US" baseline="0" dirty="0" smtClean="0"/>
              <a:t> </a:t>
            </a:r>
            <a:r>
              <a:rPr lang="ru-RU" baseline="0" dirty="0" smtClean="0"/>
              <a:t>для базы </a:t>
            </a:r>
            <a:r>
              <a:rPr lang="en-US" baseline="0" dirty="0" smtClean="0"/>
              <a:t>Quake</a:t>
            </a:r>
          </a:p>
          <a:p>
            <a:r>
              <a:rPr lang="ru-RU" baseline="0" dirty="0" smtClean="0"/>
              <a:t>Нижняя таблица </a:t>
            </a:r>
            <a:r>
              <a:rPr lang="mr-IN" baseline="0" dirty="0" smtClean="0"/>
              <a:t>–</a:t>
            </a:r>
            <a:r>
              <a:rPr lang="ru-RU" baseline="0" dirty="0" smtClean="0"/>
              <a:t> значение целевой функции.</a:t>
            </a:r>
            <a:endParaRPr lang="en-US" baseline="0" dirty="0" smtClean="0"/>
          </a:p>
          <a:p>
            <a:r>
              <a:rPr lang="ru-RU" baseline="0" dirty="0" smtClean="0"/>
              <a:t>Почему результаты так разнятся?</a:t>
            </a:r>
          </a:p>
          <a:p>
            <a:r>
              <a:rPr lang="ru-RU" baseline="0" dirty="0" smtClean="0"/>
              <a:t>Ответ: разные параметры по умолчанию. Питон 10 раз находит новые </a:t>
            </a:r>
            <a:r>
              <a:rPr lang="ru-RU" baseline="0" dirty="0" err="1" smtClean="0"/>
              <a:t>центроиды</a:t>
            </a:r>
            <a:r>
              <a:rPr lang="ru-RU" baseline="0" dirty="0" smtClean="0"/>
              <a:t> и 10 раз проходит алгоритм </a:t>
            </a:r>
            <a:r>
              <a:rPr lang="en-US" baseline="0" dirty="0" err="1" smtClean="0"/>
              <a:t>kmeans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ru-RU" baseline="0" dirty="0" smtClean="0"/>
              <a:t>время можно смело делить на 10. Отсюда и меньшее значение целевой функции </a:t>
            </a:r>
            <a:r>
              <a:rPr lang="mr-IN" baseline="0" dirty="0" smtClean="0"/>
              <a:t>–</a:t>
            </a:r>
            <a:r>
              <a:rPr lang="ru-RU" baseline="0" dirty="0" smtClean="0"/>
              <a:t> за 10 раз гораздо вероятнее найти значение лучше.</a:t>
            </a:r>
            <a:r>
              <a:rPr lang="en-US" baseline="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3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597820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05978"/>
            <a:ext cx="2057400" cy="438864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151333"/>
            <a:ext cx="4040188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9" y="1151333"/>
            <a:ext cx="4041778" cy="479824"/>
          </a:xfrm>
          <a:prstGeom prst="rect">
            <a:avLst/>
          </a:prstGeom>
        </p:spPr>
        <p:txBody>
          <a:bodyPr anchor="b"/>
          <a:lstStyle/>
          <a:p>
            <a:pPr marL="274320" indent="-274320" defTabSz="731520">
              <a:spcBef>
                <a:spcPts val="500"/>
              </a:spcBef>
              <a:defRPr sz="2560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4" y="204785"/>
            <a:ext cx="3008316" cy="8715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204" y="1076328"/>
            <a:ext cx="3008316" cy="351829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2" cy="4250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2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4025505"/>
            <a:ext cx="5486402" cy="60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8179" y="4769567"/>
            <a:ext cx="258622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jstor.org/stable/298487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package" Target="../embeddings/_________Microsoft_Word3.docx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_________Microsoft_Word1.docx"/><Relationship Id="rId5" Type="http://schemas.openxmlformats.org/officeDocument/2006/relationships/image" Target="../media/image3.emf"/><Relationship Id="rId6" Type="http://schemas.openxmlformats.org/officeDocument/2006/relationships/package" Target="../embeddings/_________Microsoft_Word2.docx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ctrTitle"/>
          </p:nvPr>
        </p:nvSpPr>
        <p:spPr>
          <a:xfrm>
            <a:off x="685800" y="1347615"/>
            <a:ext cx="7772400" cy="1102522"/>
          </a:xfrm>
          <a:prstGeom prst="rect">
            <a:avLst/>
          </a:prstGeom>
        </p:spPr>
        <p:txBody>
          <a:bodyPr/>
          <a:lstStyle/>
          <a:p>
            <a:pPr defTabSz="804672">
              <a:defRPr sz="3000" b="1"/>
            </a:pPr>
            <a:r>
              <a:rPr dirty="0"/>
              <a:t>Лабораторная работа № </a:t>
            </a:r>
            <a:r>
              <a:rPr lang="en-US" dirty="0" smtClean="0"/>
              <a:t>8</a:t>
            </a:r>
            <a:r>
              <a:rPr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Кластеризация: алгоритмы </a:t>
            </a:r>
            <a:r>
              <a:rPr lang="en-US" dirty="0" smtClean="0"/>
              <a:t>K-means </a:t>
            </a:r>
            <a:r>
              <a:rPr lang="ru-RU" dirty="0" smtClean="0"/>
              <a:t>и </a:t>
            </a:r>
            <a:r>
              <a:rPr lang="en-US" dirty="0" smtClean="0"/>
              <a:t>EM</a:t>
            </a:r>
            <a:endParaRPr dirty="0"/>
          </a:p>
        </p:txBody>
      </p:sp>
      <p:pic>
        <p:nvPicPr>
          <p:cNvPr id="113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6" y="2876550"/>
            <a:ext cx="1300815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3" y="2724150"/>
            <a:ext cx="2286001" cy="1734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K-means: </a:t>
            </a:r>
            <a:r>
              <a:rPr lang="ru-RU" dirty="0" smtClean="0"/>
              <a:t>сравнение времени работы</a:t>
            </a:r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10567"/>
              </p:ext>
            </p:extLst>
          </p:nvPr>
        </p:nvGraphicFramePr>
        <p:xfrm>
          <a:off x="1069429" y="1092428"/>
          <a:ext cx="7255788" cy="194966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813947"/>
                <a:gridCol w="1813947"/>
                <a:gridCol w="1813947"/>
                <a:gridCol w="1813947"/>
              </a:tblGrid>
              <a:tr h="567863">
                <a:tc>
                  <a:txBody>
                    <a:bodyPr/>
                    <a:lstStyle/>
                    <a:p>
                      <a:r>
                        <a:rPr lang="ru-RU" dirty="0" smtClean="0"/>
                        <a:t>Библиотека</a:t>
                      </a:r>
                      <a:r>
                        <a:rPr lang="en-US" dirty="0" smtClean="0"/>
                        <a:t>/</a:t>
                      </a:r>
                    </a:p>
                    <a:p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кластеров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DAAL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Python </a:t>
                      </a:r>
                      <a:r>
                        <a:rPr lang="en-US" dirty="0" err="1" smtClean="0"/>
                        <a:t>Scipy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/>
                </a:tc>
              </a:tr>
              <a:tr h="460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0.07*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0.13</a:t>
                      </a:r>
                      <a:endParaRPr lang="ru-RU" sz="1800" dirty="0"/>
                    </a:p>
                  </a:txBody>
                  <a:tcPr/>
                </a:tc>
              </a:tr>
              <a:tr h="460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0.094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0.22*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0.57</a:t>
                      </a:r>
                      <a:endParaRPr lang="ru-RU" sz="1800" dirty="0"/>
                    </a:p>
                  </a:txBody>
                  <a:tcPr/>
                </a:tc>
              </a:tr>
              <a:tr h="460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0.182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0.62*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1.24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758682"/>
              </p:ext>
            </p:extLst>
          </p:nvPr>
        </p:nvGraphicFramePr>
        <p:xfrm>
          <a:off x="1069429" y="3042091"/>
          <a:ext cx="7255788" cy="194966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813947"/>
                <a:gridCol w="1813947"/>
                <a:gridCol w="1813947"/>
                <a:gridCol w="1813947"/>
              </a:tblGrid>
              <a:tr h="567863">
                <a:tc>
                  <a:txBody>
                    <a:bodyPr/>
                    <a:lstStyle/>
                    <a:p>
                      <a:r>
                        <a:rPr lang="ru-RU" dirty="0" smtClean="0"/>
                        <a:t>Библиотека</a:t>
                      </a:r>
                      <a:r>
                        <a:rPr lang="en-US" dirty="0" smtClean="0"/>
                        <a:t>/</a:t>
                      </a:r>
                    </a:p>
                    <a:p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кластеров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DAAL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Python </a:t>
                      </a:r>
                      <a:r>
                        <a:rPr lang="en-US" dirty="0" err="1" smtClean="0"/>
                        <a:t>Scipy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/>
                </a:tc>
              </a:tr>
              <a:tr h="460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9684722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9143059*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9684728</a:t>
                      </a:r>
                      <a:endParaRPr lang="ru-RU" sz="1800" dirty="0"/>
                    </a:p>
                  </a:txBody>
                  <a:tcPr/>
                </a:tc>
              </a:tr>
              <a:tr h="460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2516443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2029885*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2461679</a:t>
                      </a:r>
                      <a:endParaRPr lang="ru-RU" sz="1800" dirty="0"/>
                    </a:p>
                  </a:txBody>
                  <a:tcPr/>
                </a:tc>
              </a:tr>
              <a:tr h="460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1171576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913347*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1048356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342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K-means: </a:t>
            </a:r>
            <a:r>
              <a:rPr lang="ru-RU" dirty="0" smtClean="0"/>
              <a:t>сравнение времени работы</a:t>
            </a:r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04501"/>
              </p:ext>
            </p:extLst>
          </p:nvPr>
        </p:nvGraphicFramePr>
        <p:xfrm>
          <a:off x="1069429" y="1092428"/>
          <a:ext cx="7255788" cy="194966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813947"/>
                <a:gridCol w="1813947"/>
                <a:gridCol w="1813947"/>
                <a:gridCol w="1813947"/>
              </a:tblGrid>
              <a:tr h="567863">
                <a:tc>
                  <a:txBody>
                    <a:bodyPr/>
                    <a:lstStyle/>
                    <a:p>
                      <a:r>
                        <a:rPr lang="ru-RU" dirty="0" smtClean="0"/>
                        <a:t>Библиотека</a:t>
                      </a:r>
                      <a:r>
                        <a:rPr lang="en-US" dirty="0" smtClean="0"/>
                        <a:t>/</a:t>
                      </a:r>
                    </a:p>
                    <a:p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кластеров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DAAL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Python </a:t>
                      </a:r>
                      <a:r>
                        <a:rPr lang="en-US" dirty="0" err="1" smtClean="0"/>
                        <a:t>Scipy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/>
                </a:tc>
              </a:tr>
              <a:tr h="460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0.13</a:t>
                      </a:r>
                      <a:endParaRPr lang="ru-RU" sz="1800" dirty="0"/>
                    </a:p>
                  </a:txBody>
                  <a:tcPr/>
                </a:tc>
              </a:tr>
              <a:tr h="460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0.094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0.025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0.57</a:t>
                      </a:r>
                      <a:endParaRPr lang="ru-RU" sz="1800" dirty="0"/>
                    </a:p>
                  </a:txBody>
                  <a:tcPr/>
                </a:tc>
              </a:tr>
              <a:tr h="460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0.182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1.24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968916"/>
              </p:ext>
            </p:extLst>
          </p:nvPr>
        </p:nvGraphicFramePr>
        <p:xfrm>
          <a:off x="1069429" y="3042091"/>
          <a:ext cx="7255788" cy="194966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813947"/>
                <a:gridCol w="1813947"/>
                <a:gridCol w="1813947"/>
                <a:gridCol w="1813947"/>
              </a:tblGrid>
              <a:tr h="567863">
                <a:tc>
                  <a:txBody>
                    <a:bodyPr/>
                    <a:lstStyle/>
                    <a:p>
                      <a:r>
                        <a:rPr lang="ru-RU" dirty="0" smtClean="0"/>
                        <a:t>Библиотека</a:t>
                      </a:r>
                      <a:r>
                        <a:rPr lang="en-US" dirty="0" smtClean="0"/>
                        <a:t>/</a:t>
                      </a:r>
                    </a:p>
                    <a:p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кластеров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DAAL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Python </a:t>
                      </a:r>
                      <a:r>
                        <a:rPr lang="en-US" dirty="0" err="1" smtClean="0"/>
                        <a:t>Scipy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/>
                </a:tc>
              </a:tr>
              <a:tr h="460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9684722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9757592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9768205</a:t>
                      </a:r>
                      <a:endParaRPr lang="ru-RU" sz="1800" dirty="0"/>
                    </a:p>
                  </a:txBody>
                  <a:tcPr/>
                </a:tc>
              </a:tr>
              <a:tr h="460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2516443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2595188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2621188</a:t>
                      </a:r>
                      <a:endParaRPr lang="ru-RU" sz="1800" dirty="0"/>
                    </a:p>
                  </a:txBody>
                  <a:tcPr/>
                </a:tc>
              </a:tr>
              <a:tr h="460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1171576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1105179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1048356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3262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EM-</a:t>
            </a:r>
            <a:r>
              <a:rPr lang="ru-RU" dirty="0" smtClean="0"/>
              <a:t>алгоритм</a:t>
            </a: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r>
              <a:rPr lang="en-US" b="1" dirty="0" smtClean="0">
                <a:hlinkClick r:id="rId3" tooltip="https://www.jstor.org/stable/2984875"/>
              </a:rPr>
              <a:t>Статья Dempster et al.</a:t>
            </a:r>
            <a:r>
              <a:rPr lang="ru-RU" b="1" dirty="0" smtClean="0"/>
              <a:t> </a:t>
            </a:r>
            <a:r>
              <a:rPr lang="ru-RU" dirty="0" smtClean="0"/>
              <a:t>1977 год</a:t>
            </a:r>
          </a:p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r>
              <a:rPr lang="ru-RU" dirty="0" smtClean="0"/>
              <a:t>Данные представляются как выборка из смеси распределений (например, нормальных)</a:t>
            </a:r>
            <a:endParaRPr dirty="0"/>
          </a:p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r>
              <a:rPr lang="ru-RU" dirty="0" smtClean="0"/>
              <a:t>Целевая функция </a:t>
            </a:r>
            <a:r>
              <a:rPr lang="mr-IN" dirty="0" smtClean="0"/>
              <a:t>–</a:t>
            </a:r>
            <a:r>
              <a:rPr lang="ru-RU" dirty="0" smtClean="0"/>
              <a:t> функция правдоподобия для предложенного набора данных и заданного количества компонент</a:t>
            </a:r>
            <a:r>
              <a:rPr lang="en-US" dirty="0" smtClean="0"/>
              <a:t> </a:t>
            </a:r>
            <a:r>
              <a:rPr lang="ru-RU" dirty="0" smtClean="0"/>
              <a:t>смеси.</a:t>
            </a:r>
          </a:p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r>
              <a:rPr lang="ru-RU" dirty="0" smtClean="0"/>
              <a:t>Итерация алгоритма состоит из 2-х этапов</a:t>
            </a:r>
          </a:p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r>
              <a:rPr lang="ru-RU" dirty="0" smtClean="0"/>
              <a:t>Количество компонент зада</a:t>
            </a:r>
            <a:r>
              <a:rPr lang="en-US" dirty="0" err="1" smtClean="0"/>
              <a:t>ё</a:t>
            </a:r>
            <a:r>
              <a:rPr lang="ru-RU" dirty="0" err="1" smtClean="0"/>
              <a:t>тся</a:t>
            </a:r>
            <a:r>
              <a:rPr lang="ru-RU" dirty="0" smtClean="0"/>
              <a:t> заранее</a:t>
            </a:r>
          </a:p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Описание </a:t>
            </a:r>
            <a:r>
              <a:rPr lang="en-US" dirty="0" smtClean="0"/>
              <a:t>EM-</a:t>
            </a:r>
            <a:r>
              <a:rPr lang="ru-RU" dirty="0" smtClean="0"/>
              <a:t>алгоритма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0" y="1200150"/>
            <a:ext cx="9144000" cy="373489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Предполагается, что данные </a:t>
            </a:r>
            <a:r>
              <a:rPr lang="en-US" sz="2400" dirty="0" smtClean="0"/>
              <a:t>X </a:t>
            </a:r>
            <a:r>
              <a:rPr lang="ru-RU" sz="2400" dirty="0" smtClean="0"/>
              <a:t>получены из смеси распределений с параметрами </a:t>
            </a:r>
            <a:r>
              <a:rPr lang="en-US" sz="2400" i="1" dirty="0" err="1" smtClean="0"/>
              <a:t>ϑ</a:t>
            </a:r>
            <a:r>
              <a:rPr lang="ru-RU" sz="2400" dirty="0" smtClean="0"/>
              <a:t>, также предполагается наличие скрытых переменных </a:t>
            </a:r>
            <a:r>
              <a:rPr lang="en-US" sz="2400" dirty="0" smtClean="0"/>
              <a:t>Z.</a:t>
            </a:r>
            <a:r>
              <a:rPr lang="ru-RU" sz="2400" dirty="0" smtClean="0"/>
              <a:t> Параметры перед началом алгоритма инициализируются.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en-US" sz="2400" b="1" dirty="0" smtClean="0"/>
              <a:t>Estimation (E-step): </a:t>
            </a:r>
            <a:r>
              <a:rPr lang="ru-RU" sz="2400" dirty="0" smtClean="0"/>
              <a:t>На основе данных и известных параметров вычисляется матрица </a:t>
            </a:r>
            <a:r>
              <a:rPr lang="en-US" sz="2400" dirty="0"/>
              <a:t>Z</a:t>
            </a:r>
            <a:r>
              <a:rPr lang="en-US" sz="2400" dirty="0" smtClean="0"/>
              <a:t> </a:t>
            </a:r>
            <a:r>
              <a:rPr lang="ru-RU" sz="2400" dirty="0" smtClean="0"/>
              <a:t>весов или апостериорных вероятностей: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en-US" sz="2400" b="1" dirty="0" smtClean="0"/>
              <a:t>Maximization (M-step):</a:t>
            </a:r>
            <a:r>
              <a:rPr lang="en-US" sz="2400" dirty="0" smtClean="0"/>
              <a:t> </a:t>
            </a:r>
            <a:r>
              <a:rPr lang="ru-RU" sz="2400" dirty="0" smtClean="0"/>
              <a:t>Пересчитываются параметры</a:t>
            </a:r>
            <a:r>
              <a:rPr lang="en-US" sz="2400" dirty="0" smtClean="0"/>
              <a:t> </a:t>
            </a:r>
            <a:r>
              <a:rPr lang="ru-RU" sz="2400" dirty="0" smtClean="0"/>
              <a:t>(средние значения, априорные вероятности, матрицы ковариации)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sz="24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83660"/>
              </p:ext>
            </p:extLst>
          </p:nvPr>
        </p:nvGraphicFramePr>
        <p:xfrm>
          <a:off x="0" y="3066433"/>
          <a:ext cx="902493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Документ" r:id="rId4" imgW="5930900" imgH="431800" progId="Word.Document.12">
                  <p:embed/>
                </p:oleObj>
              </mc:Choice>
              <mc:Fallback>
                <p:oleObj name="Документ" r:id="rId4" imgW="59309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3066433"/>
                        <a:ext cx="9024938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397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Особенности </a:t>
            </a:r>
            <a:r>
              <a:rPr lang="en-US" dirty="0" smtClean="0"/>
              <a:t>EM - </a:t>
            </a:r>
            <a:r>
              <a:rPr lang="ru-RU" dirty="0" smtClean="0"/>
              <a:t>алгоритма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0" y="1200150"/>
            <a:ext cx="9144000" cy="37930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Количество компонент необходимо определять самостоятельно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Вектор скрытых переменных вводится таким образом, чтобы: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Его было легко найти при известных параметрах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Поиск максимума правдоподобия упрощается если известен вектор скрытых переменных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Теоретически обеспечена сходимость к локальному минимуму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Локальный минимум сильно зависит от начальной инициализации параметров (неустойчивость по начальным данным)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973741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85" y="804733"/>
            <a:ext cx="8068637" cy="32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26928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z="3200" dirty="0" smtClean="0"/>
              <a:t>Алгоритмы определения количества кластеров</a:t>
            </a:r>
            <a:endParaRPr sz="3200" dirty="0"/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0" y="1200150"/>
            <a:ext cx="9144000" cy="37930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Каменистая осыпь: анализируя график суммы </a:t>
            </a:r>
            <a:r>
              <a:rPr lang="ru-RU" sz="2400" dirty="0" err="1" smtClean="0"/>
              <a:t>внутрикластерных</a:t>
            </a:r>
            <a:r>
              <a:rPr lang="ru-RU" sz="2400" dirty="0" smtClean="0"/>
              <a:t> расстояний, эмпирически находится место, где увеличение количества кластеров </a:t>
            </a:r>
            <a:r>
              <a:rPr lang="ru-RU" sz="2400" dirty="0" err="1" smtClean="0"/>
              <a:t>переста</a:t>
            </a:r>
            <a:r>
              <a:rPr lang="en-US" sz="2400" dirty="0" err="1" smtClean="0"/>
              <a:t>ё</a:t>
            </a:r>
            <a:r>
              <a:rPr lang="ru-RU" sz="2400" dirty="0" smtClean="0"/>
              <a:t>т сильно влиять на изменение этой суммы.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Различные индексы </a:t>
            </a:r>
            <a:r>
              <a:rPr lang="mr-IN" sz="2400" dirty="0" smtClean="0"/>
              <a:t>–</a:t>
            </a:r>
            <a:r>
              <a:rPr lang="ru-RU" sz="2400" dirty="0" smtClean="0"/>
              <a:t> </a:t>
            </a:r>
            <a:r>
              <a:rPr lang="en-US" sz="2400" dirty="0" smtClean="0"/>
              <a:t>Davies-</a:t>
            </a:r>
            <a:r>
              <a:rPr lang="en-US" sz="2400" dirty="0" err="1" smtClean="0"/>
              <a:t>Bouldin</a:t>
            </a:r>
            <a:r>
              <a:rPr lang="en-US" sz="2400" dirty="0" smtClean="0"/>
              <a:t> index, Dunn index, Silhouette coefficient.</a:t>
            </a:r>
            <a:endParaRPr lang="ru-RU" sz="2400" dirty="0" smtClean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Другие эмпирические наблюдения (по количеству объектов в кластерах, по визуальным данным и т.д.).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782584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z="3200" dirty="0" smtClean="0"/>
              <a:t>Алгоритмы определения количества кластеров</a:t>
            </a:r>
            <a:endParaRPr sz="3200" dirty="0"/>
          </a:p>
        </p:txBody>
      </p:sp>
      <p:pic>
        <p:nvPicPr>
          <p:cNvPr id="3" name="Изображение 2" descr="s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9" y="1260594"/>
            <a:ext cx="4448761" cy="3292083"/>
          </a:xfrm>
          <a:prstGeom prst="rect">
            <a:avLst/>
          </a:prstGeom>
        </p:spPr>
      </p:pic>
      <p:pic>
        <p:nvPicPr>
          <p:cNvPr id="4" name="Изображение 3" descr="in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0594"/>
            <a:ext cx="4448761" cy="32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325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</a:t>
            </a:r>
            <a:r>
              <a:rPr dirty="0" smtClean="0"/>
              <a:t>, </a:t>
            </a:r>
            <a:r>
              <a:rPr dirty="0"/>
              <a:t>Intel DAAL</a:t>
            </a:r>
          </a:p>
        </p:txBody>
      </p:sp>
      <p:graphicFrame>
        <p:nvGraphicFramePr>
          <p:cNvPr id="169" name="Table 169"/>
          <p:cNvGraphicFramePr/>
          <p:nvPr>
            <p:extLst>
              <p:ext uri="{D42A27DB-BD31-4B8C-83A1-F6EECF244321}">
                <p14:modId xmlns:p14="http://schemas.microsoft.com/office/powerpoint/2010/main" val="1625286038"/>
              </p:ext>
            </p:extLst>
          </p:nvPr>
        </p:nvGraphicFramePr>
        <p:xfrm>
          <a:off x="107504" y="1131590"/>
          <a:ext cx="8856984" cy="361923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856984"/>
              </a:tblGrid>
              <a:tr h="3619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NumericTable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input =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dataSource.getNumericTable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//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Инициализация параметров</a:t>
                      </a: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InitBatch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=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new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InitBatch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context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Double.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class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InitMethod.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randomDense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nClusters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init.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.set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InitInputId.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data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//Задание параметров алгоритма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EM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InitResult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initresult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=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init.compute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Batch algorithm =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new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Batch(</a:t>
                      </a:r>
                      <a:r>
                        <a:rPr lang="en-US" sz="1200" b="0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context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Double.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class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Method.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defaultDense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nComponents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algorithm.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.set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InputId.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data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algorithm.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.set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InputValuesId.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inputValues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initresult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//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Вычисление результатов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Result result =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algorithm.compute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0969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</a:t>
            </a:r>
            <a:r>
              <a:rPr dirty="0" smtClean="0"/>
              <a:t>, </a:t>
            </a:r>
            <a:r>
              <a:rPr lang="en-US" dirty="0" smtClean="0"/>
              <a:t>Python, R</a:t>
            </a:r>
            <a:endParaRPr dirty="0"/>
          </a:p>
        </p:txBody>
      </p:sp>
      <p:graphicFrame>
        <p:nvGraphicFramePr>
          <p:cNvPr id="169" name="Table 169"/>
          <p:cNvGraphicFramePr/>
          <p:nvPr>
            <p:extLst>
              <p:ext uri="{D42A27DB-BD31-4B8C-83A1-F6EECF244321}">
                <p14:modId xmlns:p14="http://schemas.microsoft.com/office/powerpoint/2010/main" val="3817567692"/>
              </p:ext>
            </p:extLst>
          </p:nvPr>
        </p:nvGraphicFramePr>
        <p:xfrm>
          <a:off x="107503" y="1131590"/>
          <a:ext cx="4389897" cy="361923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89897"/>
              </a:tblGrid>
              <a:tr h="3619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from</a:t>
                      </a:r>
                      <a:r>
                        <a:rPr lang="en-US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sklearn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import</a:t>
                      </a:r>
                      <a:r>
                        <a:rPr lang="en-US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mixture</a:t>
                      </a: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model =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mixture.GaussianMixture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n_components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=50,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max_iter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=10000)</a:t>
                      </a: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#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Задание параметров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model.fit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(dataset)</a:t>
                      </a: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#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Нахождение кластеров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print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model.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means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_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#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Распечатка центров полученных кластеров</a:t>
                      </a:r>
                      <a:endParaRPr dirty="0">
                        <a:solidFill>
                          <a:srgbClr val="4F6228"/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169"/>
          <p:cNvGraphicFramePr/>
          <p:nvPr>
            <p:extLst>
              <p:ext uri="{D42A27DB-BD31-4B8C-83A1-F6EECF244321}">
                <p14:modId xmlns:p14="http://schemas.microsoft.com/office/powerpoint/2010/main" val="1296522194"/>
              </p:ext>
            </p:extLst>
          </p:nvPr>
        </p:nvGraphicFramePr>
        <p:xfrm>
          <a:off x="4649800" y="1131590"/>
          <a:ext cx="4389897" cy="361923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89897"/>
              </a:tblGrid>
              <a:tr h="3619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#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Создание исходного разбиения</a:t>
                      </a:r>
                      <a:endParaRPr lang="en-US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mr-IN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z = array(0,dim = c(2178,20))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mr-IN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for(i in 1:2178)</a:t>
                      </a: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 </a:t>
                      </a:r>
                      <a:r>
                        <a:rPr lang="mr-IN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y = sample(1:k, 1)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mr-IN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 z[i,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y</a:t>
                      </a:r>
                      <a:r>
                        <a:rPr lang="mr-IN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] = 1</a:t>
                      </a:r>
                      <a:endParaRPr lang="en-US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Mmodel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=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mstep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("EEE",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data,z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emres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=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em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Mmodel$modelName,data,Mmodel$parameters,control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= 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emControl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itmax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= 10000))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#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Нахождение модели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emres$parameters$mean</a:t>
                      </a:r>
                      <a:endParaRPr lang="en-US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#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Распечатка результатов</a:t>
                      </a:r>
                      <a:endParaRPr dirty="0">
                        <a:solidFill>
                          <a:srgbClr val="4F6228"/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813253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defTabSz="850391">
              <a:defRPr sz="3600" b="1">
                <a:solidFill>
                  <a:srgbClr val="FFFFFF"/>
                </a:solidFill>
              </a:defRPr>
            </a:lvl1pPr>
          </a:lstStyle>
          <a:p>
            <a:r>
              <a:t>Бизнес-задача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Набор данных </a:t>
            </a:r>
            <a:r>
              <a:rPr lang="mr-IN" dirty="0" smtClean="0"/>
              <a:t>–</a:t>
            </a:r>
            <a:r>
              <a:rPr lang="ru-RU" dirty="0" smtClean="0"/>
              <a:t> </a:t>
            </a:r>
            <a:r>
              <a:rPr lang="en-US" dirty="0" smtClean="0"/>
              <a:t>Quake </a:t>
            </a:r>
            <a:r>
              <a:rPr lang="en-US" dirty="0" smtClean="0"/>
              <a:t>(</a:t>
            </a:r>
            <a:r>
              <a:rPr lang="ru-RU" dirty="0" smtClean="0"/>
              <a:t>землетрясения)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dirty="0" smtClean="0"/>
              <a:t>Задача </a:t>
            </a:r>
            <a:r>
              <a:rPr dirty="0"/>
              <a:t>– </a:t>
            </a:r>
            <a:r>
              <a:rPr lang="ru-RU" dirty="0" smtClean="0"/>
              <a:t>определить точки сейсмической активности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dirty="0"/>
              <a:t>Способ решения – </a:t>
            </a:r>
            <a:r>
              <a:rPr lang="ru-RU" dirty="0" smtClean="0"/>
              <a:t>кластеризация с выделением центров кластеров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dirty="0" smtClean="0"/>
              <a:t>Метод</a:t>
            </a:r>
            <a:r>
              <a:rPr lang="ru-RU" dirty="0" smtClean="0"/>
              <a:t>ы</a:t>
            </a:r>
            <a:r>
              <a:rPr dirty="0" smtClean="0"/>
              <a:t> </a:t>
            </a:r>
            <a:r>
              <a:rPr lang="ru-RU" dirty="0" smtClean="0"/>
              <a:t>кластеризации </a:t>
            </a:r>
            <a:r>
              <a:rPr dirty="0" smtClean="0"/>
              <a:t>– </a:t>
            </a:r>
            <a:r>
              <a:rPr lang="en-US" dirty="0" smtClean="0"/>
              <a:t>K-means, EM-</a:t>
            </a:r>
            <a:r>
              <a:rPr lang="ru-RU" dirty="0" smtClean="0"/>
              <a:t>алгоритм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EM: </a:t>
            </a:r>
            <a:r>
              <a:rPr lang="ru-RU" dirty="0" smtClean="0"/>
              <a:t>сравнение времени работы</a:t>
            </a:r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55454"/>
              </p:ext>
            </p:extLst>
          </p:nvPr>
        </p:nvGraphicFramePr>
        <p:xfrm>
          <a:off x="1212673" y="2883314"/>
          <a:ext cx="6702488" cy="15697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675622"/>
                <a:gridCol w="1675622"/>
                <a:gridCol w="1675622"/>
                <a:gridCol w="16756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Библиотека</a:t>
                      </a:r>
                      <a:r>
                        <a:rPr lang="en-US" dirty="0" smtClean="0"/>
                        <a:t>/</a:t>
                      </a:r>
                    </a:p>
                    <a:p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компонент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DAAL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Python </a:t>
                      </a:r>
                      <a:r>
                        <a:rPr lang="en-US" dirty="0" err="1" smtClean="0"/>
                        <a:t>Scipy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-33802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-33357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-36907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-31355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-26414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-34439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-28203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-23671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mtClean="0"/>
                        <a:t>-33175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869082"/>
              </p:ext>
            </p:extLst>
          </p:nvPr>
        </p:nvGraphicFramePr>
        <p:xfrm>
          <a:off x="1212673" y="1266256"/>
          <a:ext cx="6702488" cy="15697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675622"/>
                <a:gridCol w="1675622"/>
                <a:gridCol w="1675622"/>
                <a:gridCol w="16756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Библиотека</a:t>
                      </a:r>
                      <a:r>
                        <a:rPr lang="en-US" dirty="0" smtClean="0"/>
                        <a:t>/</a:t>
                      </a:r>
                    </a:p>
                    <a:p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компонент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DAAL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Python </a:t>
                      </a:r>
                      <a:r>
                        <a:rPr lang="en-US" dirty="0" err="1" smtClean="0"/>
                        <a:t>Scipy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0.0085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0298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5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6950676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9659" y="172240"/>
            <a:ext cx="2605838" cy="384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K-means, 5 </a:t>
            </a:r>
            <a:r>
              <a:rPr lang="ru-RU" dirty="0" smtClean="0"/>
              <a:t>кластеров</a:t>
            </a:r>
            <a:endParaRPr kumimoji="0" lang="ru-RU" sz="1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90559590"/>
      </p:ext>
    </p:extLst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20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695067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9127" y="172240"/>
            <a:ext cx="2746902" cy="384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K-means, </a:t>
            </a:r>
            <a:r>
              <a:rPr lang="ru-RU" dirty="0" smtClean="0"/>
              <a:t>20</a:t>
            </a:r>
            <a:r>
              <a:rPr lang="en-US" dirty="0" smtClean="0"/>
              <a:t> </a:t>
            </a:r>
            <a:r>
              <a:rPr lang="ru-RU" dirty="0" smtClean="0"/>
              <a:t>кластеров</a:t>
            </a:r>
            <a:endParaRPr kumimoji="0" lang="ru-RU" sz="1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26554228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50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695067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9127" y="172240"/>
            <a:ext cx="2746902" cy="384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K-means, 5</a:t>
            </a:r>
            <a:r>
              <a:rPr lang="ru-RU" dirty="0" smtClean="0"/>
              <a:t>0</a:t>
            </a:r>
            <a:r>
              <a:rPr lang="en-US" dirty="0" smtClean="0"/>
              <a:t> </a:t>
            </a:r>
            <a:r>
              <a:rPr lang="ru-RU" dirty="0" smtClean="0"/>
              <a:t>кластеров</a:t>
            </a:r>
            <a:endParaRPr kumimoji="0" lang="ru-RU" sz="1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26554228"/>
      </p:ext>
    </p:extLst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EM 50 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695067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6904" y="172240"/>
            <a:ext cx="2131349" cy="384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EM, 50 </a:t>
            </a:r>
            <a:r>
              <a:rPr lang="ru-RU" dirty="0" smtClean="0"/>
              <a:t>кластеров</a:t>
            </a:r>
            <a:endParaRPr kumimoji="0" lang="ru-RU" sz="1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23923112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color 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695067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1584" y="172240"/>
            <a:ext cx="4041990" cy="384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K-means, 50 </a:t>
            </a:r>
            <a:r>
              <a:rPr lang="ru-RU" dirty="0" smtClean="0"/>
              <a:t>кластеров</a:t>
            </a:r>
            <a:r>
              <a:rPr lang="en-US" dirty="0" smtClean="0"/>
              <a:t> </a:t>
            </a:r>
            <a:r>
              <a:rPr lang="ru-RU" dirty="0" smtClean="0"/>
              <a:t>с глубиной</a:t>
            </a:r>
            <a:endParaRPr kumimoji="0" lang="ru-RU" sz="1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23923112"/>
      </p:ext>
    </p:extLst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Практическое задание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0" y="1200150"/>
            <a:ext cx="9144000" cy="37930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spcBef>
                <a:spcPts val="400"/>
              </a:spcBef>
              <a:buFont typeface="+mj-lt"/>
              <a:buAutoNum type="arabicParenR"/>
              <a:defRPr sz="1700"/>
            </a:pPr>
            <a:r>
              <a:rPr lang="ru-RU" sz="2400" dirty="0" smtClean="0"/>
              <a:t>Построить графики показателей (сумма квадратов расстояний, отношение среднего </a:t>
            </a:r>
            <a:r>
              <a:rPr lang="ru-RU" sz="2400" dirty="0" err="1" smtClean="0"/>
              <a:t>внутрикластерного</a:t>
            </a:r>
            <a:r>
              <a:rPr lang="ru-RU" sz="2400" dirty="0" smtClean="0"/>
              <a:t> расстояния к </a:t>
            </a:r>
            <a:r>
              <a:rPr lang="ru-RU" sz="2400" dirty="0" err="1" smtClean="0"/>
              <a:t>внекластерному</a:t>
            </a:r>
            <a:r>
              <a:rPr lang="ru-RU" sz="2400" dirty="0" smtClean="0"/>
              <a:t>) для различного количества кластеров для набора данных </a:t>
            </a:r>
            <a:r>
              <a:rPr lang="en-US" sz="2400" dirty="0" smtClean="0"/>
              <a:t>Quake</a:t>
            </a:r>
            <a:r>
              <a:rPr lang="ru-RU" sz="2400" dirty="0" smtClean="0"/>
              <a:t>. Определить оптимальное число кластеров, анализируя эмпирическую информацию распределения «очагов».</a:t>
            </a:r>
            <a:endParaRPr lang="en-US" sz="2400" dirty="0" smtClean="0"/>
          </a:p>
          <a:p>
            <a:pPr marL="457200" indent="-457200">
              <a:lnSpc>
                <a:spcPct val="80000"/>
              </a:lnSpc>
              <a:spcBef>
                <a:spcPts val="400"/>
              </a:spcBef>
              <a:buFont typeface="+mj-lt"/>
              <a:buAutoNum type="arabicParenR"/>
              <a:defRPr sz="1700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629033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dirty="0"/>
              <a:t>Метод </a:t>
            </a:r>
            <a:r>
              <a:rPr lang="en-US" dirty="0" smtClean="0"/>
              <a:t>K-means</a:t>
            </a: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0" y="1207577"/>
            <a:ext cx="9144000" cy="35162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r>
              <a:rPr dirty="0"/>
              <a:t>Изобретён в </a:t>
            </a:r>
            <a:r>
              <a:rPr lang="en-US" dirty="0" smtClean="0"/>
              <a:t>1950-</a:t>
            </a:r>
            <a:r>
              <a:rPr lang="ru-RU" dirty="0" smtClean="0"/>
              <a:t>х годах</a:t>
            </a:r>
            <a:endParaRPr dirty="0"/>
          </a:p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r>
              <a:rPr lang="ru-RU" dirty="0" smtClean="0"/>
              <a:t>Целевая функция - минимум суммы квадратов расстояний от точек до центров соответствующих им кластеров</a:t>
            </a:r>
          </a:p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r>
              <a:rPr lang="ru-RU" dirty="0" smtClean="0"/>
              <a:t>Смешанная (дискретно-непрерывная) задача оптимизации</a:t>
            </a:r>
          </a:p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r>
              <a:rPr lang="ru-RU" dirty="0" err="1"/>
              <a:t>K-means</a:t>
            </a:r>
            <a:r>
              <a:rPr lang="ru-RU" dirty="0"/>
              <a:t> – </a:t>
            </a:r>
            <a:r>
              <a:rPr lang="ru-RU" b="1" dirty="0"/>
              <a:t>эвристика</a:t>
            </a:r>
            <a:r>
              <a:rPr lang="ru-RU" dirty="0"/>
              <a:t>! </a:t>
            </a:r>
            <a:endParaRPr lang="ru-RU" dirty="0" smtClean="0"/>
          </a:p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r>
              <a:rPr lang="ru-RU" dirty="0" smtClean="0"/>
              <a:t>Итерация алгоритма состоит из 2-х этапов</a:t>
            </a:r>
          </a:p>
          <a:p>
            <a:pPr marL="329184" indent="-329184" defTabSz="877823">
              <a:lnSpc>
                <a:spcPct val="81000"/>
              </a:lnSpc>
              <a:spcBef>
                <a:spcPts val="500"/>
              </a:spcBef>
              <a:defRPr sz="2784"/>
            </a:pPr>
            <a:r>
              <a:rPr lang="ru-RU" dirty="0" smtClean="0"/>
              <a:t>Количество кластеров зада</a:t>
            </a:r>
            <a:r>
              <a:rPr lang="en-US" dirty="0" err="1" smtClean="0"/>
              <a:t>ё</a:t>
            </a:r>
            <a:r>
              <a:rPr lang="ru-RU" dirty="0" err="1" smtClean="0"/>
              <a:t>тся</a:t>
            </a:r>
            <a:r>
              <a:rPr lang="ru-RU" dirty="0" smtClean="0"/>
              <a:t> заранее</a:t>
            </a:r>
          </a:p>
        </p:txBody>
      </p:sp>
    </p:spTree>
    <p:extLst>
      <p:ext uri="{BB962C8B-B14F-4D97-AF65-F5344CB8AC3E}">
        <p14:creationId xmlns:p14="http://schemas.microsoft.com/office/powerpoint/2010/main" val="29399897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Описание алгоритма </a:t>
            </a:r>
            <a:r>
              <a:rPr lang="en-US" dirty="0" smtClean="0"/>
              <a:t>K-means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0" y="1200150"/>
            <a:ext cx="9144000" cy="37168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b="1" dirty="0" smtClean="0"/>
              <a:t>Инициализация</a:t>
            </a:r>
            <a:r>
              <a:rPr lang="ru-RU" sz="2400" dirty="0" smtClean="0"/>
              <a:t>: алгоритм инициализируется центрами кластеров: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Первые </a:t>
            </a:r>
            <a:r>
              <a:rPr lang="en-US" sz="2400" dirty="0" smtClean="0"/>
              <a:t>k </a:t>
            </a:r>
            <a:r>
              <a:rPr lang="ru-RU" sz="2400" dirty="0" smtClean="0"/>
              <a:t>точек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Случайные </a:t>
            </a:r>
            <a:r>
              <a:rPr lang="en-US" sz="2400" dirty="0" smtClean="0"/>
              <a:t>k </a:t>
            </a:r>
            <a:r>
              <a:rPr lang="ru-RU" sz="2400" dirty="0" smtClean="0"/>
              <a:t>точек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Заранее определенные </a:t>
            </a:r>
            <a:r>
              <a:rPr lang="en-US" sz="2400" dirty="0" smtClean="0"/>
              <a:t>k </a:t>
            </a:r>
            <a:r>
              <a:rPr lang="ru-RU" sz="2400" dirty="0" smtClean="0"/>
              <a:t>точек</a:t>
            </a:r>
            <a:endParaRPr lang="en-US" sz="2400" dirty="0" smtClean="0"/>
          </a:p>
          <a:p>
            <a:pPr lvl="1"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en-US" sz="2400" dirty="0" smtClean="0"/>
              <a:t>K-means++ 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Другие алгоритмы (</a:t>
            </a:r>
            <a:r>
              <a:rPr lang="en-US" sz="2400" dirty="0" smtClean="0"/>
              <a:t>Random Partitioning, Build Algorithm</a:t>
            </a:r>
            <a:r>
              <a:rPr lang="mr-IN" sz="2400" dirty="0" smtClean="0"/>
              <a:t>…</a:t>
            </a:r>
            <a:r>
              <a:rPr lang="en-US" sz="2400" dirty="0" smtClean="0"/>
              <a:t>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b="1" dirty="0" smtClean="0"/>
              <a:t>Шаг назначения</a:t>
            </a:r>
            <a:r>
              <a:rPr lang="ru-RU" sz="2400" dirty="0" smtClean="0"/>
              <a:t>: известны центры кластеров. Распределение точек по ближайшим кластерам.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b="1" dirty="0" smtClean="0"/>
              <a:t>Шаг обновления</a:t>
            </a:r>
            <a:r>
              <a:rPr lang="ru-RU" sz="2400" dirty="0" smtClean="0"/>
              <a:t>: пересчёт центров кластеров.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4836800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Описание алгоритма </a:t>
            </a:r>
            <a:r>
              <a:rPr lang="en-US" dirty="0" smtClean="0"/>
              <a:t>K-means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0" y="1200150"/>
            <a:ext cx="9144000" cy="3560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Назначение: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en-US" sz="2400" dirty="0" smtClean="0"/>
              <a:t>S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ru-RU" sz="2400" dirty="0" smtClean="0"/>
              <a:t>кластер с номером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x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ru-RU" sz="2400" dirty="0" smtClean="0"/>
              <a:t>точки для кластеризации, </a:t>
            </a:r>
            <a:r>
              <a:rPr lang="en-US" sz="1700" i="1" dirty="0" smtClean="0"/>
              <a:t>μ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ru-RU" sz="2400" dirty="0" smtClean="0"/>
              <a:t>центры кластеров, </a:t>
            </a:r>
            <a:r>
              <a:rPr lang="en-US" sz="2400" dirty="0" smtClean="0"/>
              <a:t>t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ru-RU" sz="2400" dirty="0" smtClean="0"/>
              <a:t>номер шага.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Обновление средних: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lang="ru-RU" sz="2400" dirty="0" smtClean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Оба шага таким образом уменьшают сумму квадратов расстояний. </a:t>
            </a:r>
            <a:endParaRPr lang="en-US" sz="2400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594983"/>
              </p:ext>
            </p:extLst>
          </p:nvPr>
        </p:nvGraphicFramePr>
        <p:xfrm>
          <a:off x="0" y="1591540"/>
          <a:ext cx="9144000" cy="391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Документ" r:id="rId4" imgW="5930900" imgH="254000" progId="Word.Document.12">
                  <p:embed/>
                </p:oleObj>
              </mc:Choice>
              <mc:Fallback>
                <p:oleObj name="Документ" r:id="rId4" imgW="5930900" imgH="25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591540"/>
                        <a:ext cx="9144000" cy="391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501336"/>
              </p:ext>
            </p:extLst>
          </p:nvPr>
        </p:nvGraphicFramePr>
        <p:xfrm>
          <a:off x="0" y="2887269"/>
          <a:ext cx="9144000" cy="763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Документ" r:id="rId6" imgW="5930900" imgH="495300" progId="Word.Document.12">
                  <p:embed/>
                </p:oleObj>
              </mc:Choice>
              <mc:Fallback>
                <p:oleObj name="Документ" r:id="rId6" imgW="59309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2887269"/>
                        <a:ext cx="9144000" cy="763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9044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K-means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0" y="1200150"/>
            <a:ext cx="9144000" cy="37930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Особенности метода: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Количество кластеров необходимо определять самостоятельно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Теоретически обеспечена сходимость к локальному минимуму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На практике локальные минимумы могут не давать логичный результат для кластеризации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Результат зависит от выбора начальных </a:t>
            </a:r>
            <a:r>
              <a:rPr lang="ru-RU" sz="2400" dirty="0" err="1" smtClean="0"/>
              <a:t>центроидов</a:t>
            </a:r>
            <a:r>
              <a:rPr lang="ru-RU" sz="2400" dirty="0" smtClean="0"/>
              <a:t>, которых может быть бесконечно много.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ru-RU" sz="2400" dirty="0" smtClean="0"/>
              <a:t>Старается создавать кластеры примерно одного размера </a:t>
            </a:r>
            <a:r>
              <a:rPr lang="en-US" sz="2400" dirty="0" smtClean="0"/>
              <a:t>/ </a:t>
            </a:r>
            <a:r>
              <a:rPr lang="ru-RU" sz="2400" dirty="0" smtClean="0"/>
              <a:t>разброса, выделяет эллиптические(шарообразные) кластеры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73146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defTabSz="850391">
              <a:defRPr sz="3600" b="1">
                <a:solidFill>
                  <a:srgbClr val="FFFFFF"/>
                </a:solidFill>
              </a:defRPr>
            </a:lvl1pPr>
          </a:lstStyle>
          <a:p>
            <a:r>
              <a:rPr dirty="0"/>
              <a:t>Набор данных </a:t>
            </a:r>
            <a:r>
              <a:rPr lang="en-US" dirty="0" smtClean="0"/>
              <a:t>Quakes (</a:t>
            </a:r>
            <a:r>
              <a:rPr lang="ru-RU" dirty="0" smtClean="0"/>
              <a:t>землетрясения)</a:t>
            </a:r>
            <a:endParaRPr dirty="0"/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dirty="0"/>
              <a:t>Объекты – </a:t>
            </a:r>
            <a:r>
              <a:rPr lang="ru-RU" dirty="0" smtClean="0"/>
              <a:t>информация о землетрясения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2178 </a:t>
            </a:r>
            <a:r>
              <a:rPr dirty="0" smtClean="0"/>
              <a:t>объект</a:t>
            </a:r>
            <a:r>
              <a:rPr lang="ru-RU" dirty="0" err="1" smtClean="0"/>
              <a:t>ов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dirty="0"/>
              <a:t>4 </a:t>
            </a:r>
            <a:r>
              <a:rPr dirty="0" smtClean="0"/>
              <a:t>признак</a:t>
            </a:r>
            <a:r>
              <a:rPr lang="ru-RU" dirty="0" smtClean="0"/>
              <a:t>а</a:t>
            </a:r>
            <a:r>
              <a:rPr dirty="0" smtClean="0"/>
              <a:t>: </a:t>
            </a:r>
            <a:endParaRPr dirty="0"/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rPr lang="ru-RU" dirty="0" smtClean="0"/>
              <a:t>Глубина точки гипоцентра землетрясения</a:t>
            </a:r>
            <a:endParaRPr dirty="0"/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rPr lang="ru-RU" dirty="0" smtClean="0"/>
              <a:t>Широта и долгота точки землетрясения</a:t>
            </a:r>
            <a:endParaRPr dirty="0"/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rPr lang="ru-RU" dirty="0" smtClean="0"/>
              <a:t>Сила землетрясения по шкале Рихтера</a:t>
            </a:r>
          </a:p>
          <a:p>
            <a:pPr marL="302079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rPr lang="ru-RU" dirty="0" smtClean="0">
                <a:solidFill>
                  <a:srgbClr val="FF0000"/>
                </a:solidFill>
              </a:rPr>
              <a:t>Какую информацию можно найти в этой базе с помощью кластеризации?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K-means</a:t>
            </a:r>
            <a:r>
              <a:rPr dirty="0" smtClean="0"/>
              <a:t>, </a:t>
            </a:r>
            <a:r>
              <a:rPr dirty="0"/>
              <a:t>Intel DAAL</a:t>
            </a:r>
          </a:p>
        </p:txBody>
      </p:sp>
      <p:graphicFrame>
        <p:nvGraphicFramePr>
          <p:cNvPr id="169" name="Table 169"/>
          <p:cNvGraphicFramePr/>
          <p:nvPr>
            <p:extLst>
              <p:ext uri="{D42A27DB-BD31-4B8C-83A1-F6EECF244321}">
                <p14:modId xmlns:p14="http://schemas.microsoft.com/office/powerpoint/2010/main" val="396335018"/>
              </p:ext>
            </p:extLst>
          </p:nvPr>
        </p:nvGraphicFramePr>
        <p:xfrm>
          <a:off x="107504" y="1131590"/>
          <a:ext cx="8856984" cy="361923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856984"/>
              </a:tblGrid>
              <a:tr h="3619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NumericTable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input =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dataSource.getNumericTable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//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Инициализация </a:t>
                      </a:r>
                      <a:r>
                        <a:rPr lang="ru-RU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центроидов</a:t>
                      </a: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InitBatch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=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new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InitBatch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context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Double.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class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InitMethod.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randomDense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nClusters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init.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.set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InitInputId.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data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InitResult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initResult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=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init.compute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NumericTable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inputCentroids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=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initResult.get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InitResultId.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centroids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Batch algorithm =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new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Batch(</a:t>
                      </a:r>
                      <a:r>
                        <a:rPr lang="en-US" sz="1200" b="0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context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Double.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class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Method.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lloydDense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nClusters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maxIterations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//Задание параметров алгоритма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algorithm.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.set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InputId.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data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algorithm.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.set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InputId.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inputCentroids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inputCentroids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algorithm.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parameter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.setMaxIterations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100000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//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Вычисление результатов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Result result =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algorithm.compute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486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K-means</a:t>
            </a:r>
            <a:r>
              <a:rPr dirty="0" smtClean="0"/>
              <a:t>, </a:t>
            </a:r>
            <a:r>
              <a:rPr lang="en-US" dirty="0" smtClean="0"/>
              <a:t>Python, R</a:t>
            </a:r>
            <a:endParaRPr dirty="0"/>
          </a:p>
        </p:txBody>
      </p:sp>
      <p:graphicFrame>
        <p:nvGraphicFramePr>
          <p:cNvPr id="169" name="Table 169"/>
          <p:cNvGraphicFramePr/>
          <p:nvPr>
            <p:extLst>
              <p:ext uri="{D42A27DB-BD31-4B8C-83A1-F6EECF244321}">
                <p14:modId xmlns:p14="http://schemas.microsoft.com/office/powerpoint/2010/main" val="2310439153"/>
              </p:ext>
            </p:extLst>
          </p:nvPr>
        </p:nvGraphicFramePr>
        <p:xfrm>
          <a:off x="107503" y="1131590"/>
          <a:ext cx="4389897" cy="361923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89897"/>
              </a:tblGrid>
              <a:tr h="3619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from</a:t>
                      </a:r>
                      <a:r>
                        <a:rPr lang="en-US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sklearn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import</a:t>
                      </a:r>
                      <a:r>
                        <a:rPr lang="en-US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cluster</a:t>
                      </a: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model =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cluster.KMeans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n_clusters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=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n,init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='random', algorithm='full',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max_iter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=10000)</a:t>
                      </a: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#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Задание параметров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clusterobj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=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model.fit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(dataset)</a:t>
                      </a: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#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Нахождение кластеров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print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clusterobj.cluster_centers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_)</a:t>
                      </a: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print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clusterobj.inertia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_)</a:t>
                      </a: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#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Распечатка центров полученных кластеров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и целевой функции</a:t>
                      </a:r>
                      <a:endParaRPr dirty="0">
                        <a:solidFill>
                          <a:srgbClr val="4F6228"/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169"/>
          <p:cNvGraphicFramePr/>
          <p:nvPr>
            <p:extLst>
              <p:ext uri="{D42A27DB-BD31-4B8C-83A1-F6EECF244321}">
                <p14:modId xmlns:p14="http://schemas.microsoft.com/office/powerpoint/2010/main" val="3854723090"/>
              </p:ext>
            </p:extLst>
          </p:nvPr>
        </p:nvGraphicFramePr>
        <p:xfrm>
          <a:off x="4649800" y="1131590"/>
          <a:ext cx="4389897" cy="361923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89897"/>
              </a:tblGrid>
              <a:tr h="3619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kmeans.model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=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kmeans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(data, 50,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iter.max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= 100000,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nstart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= 1, algorithm = "Lloyd")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#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Нахождение модели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kmeans.model$tot.withinss</a:t>
                      </a:r>
                      <a:endParaRPr lang="en-US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kmeans.model$centers</a:t>
                      </a:r>
                      <a:endParaRPr lang="en-US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#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Распечатка результатов</a:t>
                      </a:r>
                      <a:endParaRPr dirty="0">
                        <a:solidFill>
                          <a:srgbClr val="4F6228"/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1125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16960</TotalTime>
  <Words>1880</Words>
  <Application>Microsoft Macintosh PowerPoint</Application>
  <PresentationFormat>Экран (16:9)</PresentationFormat>
  <Paragraphs>261</Paragraphs>
  <Slides>26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Документ</vt:lpstr>
      <vt:lpstr>Лабораторная работа № 8  Кластеризация: алгоритмы K-means и EM</vt:lpstr>
      <vt:lpstr>Бизнес-задача</vt:lpstr>
      <vt:lpstr>Метод K-means</vt:lpstr>
      <vt:lpstr>Описание алгоритма K-means</vt:lpstr>
      <vt:lpstr>Описание алгоритма K-means</vt:lpstr>
      <vt:lpstr>K-means</vt:lpstr>
      <vt:lpstr>Набор данных Quakes (землетрясения)</vt:lpstr>
      <vt:lpstr>K-means, Intel DAAL</vt:lpstr>
      <vt:lpstr>K-means, Python, R</vt:lpstr>
      <vt:lpstr>K-means: сравнение времени работы</vt:lpstr>
      <vt:lpstr>K-means: сравнение времени работы</vt:lpstr>
      <vt:lpstr>EM-алгоритм</vt:lpstr>
      <vt:lpstr>Описание EM-алгоритма</vt:lpstr>
      <vt:lpstr>Особенности EM - алгоритма</vt:lpstr>
      <vt:lpstr>Презентация PowerPoint</vt:lpstr>
      <vt:lpstr>Алгоритмы определения количества кластеров</vt:lpstr>
      <vt:lpstr>Алгоритмы определения количества кластеров</vt:lpstr>
      <vt:lpstr>EM, Intel DAAL</vt:lpstr>
      <vt:lpstr>EM, Python, R</vt:lpstr>
      <vt:lpstr>EM: сравнение времени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Практическое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№ 5  Машина опорных векторов</dc:title>
  <cp:lastModifiedBy>Ivan</cp:lastModifiedBy>
  <cp:revision>142</cp:revision>
  <dcterms:modified xsi:type="dcterms:W3CDTF">2017-01-25T10:38:30Z</dcterms:modified>
</cp:coreProperties>
</file>