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297" r:id="rId4"/>
    <p:sldId id="298" r:id="rId5"/>
    <p:sldId id="299" r:id="rId6"/>
    <p:sldId id="305" r:id="rId7"/>
    <p:sldId id="309" r:id="rId8"/>
    <p:sldId id="307" r:id="rId9"/>
    <p:sldId id="306" r:id="rId10"/>
    <p:sldId id="310" r:id="rId11"/>
    <p:sldId id="308" r:id="rId12"/>
    <p:sldId id="315" r:id="rId13"/>
    <p:sldId id="316" r:id="rId14"/>
    <p:sldId id="311" r:id="rId15"/>
    <p:sldId id="312" r:id="rId16"/>
    <p:sldId id="318" r:id="rId17"/>
    <p:sldId id="301" r:id="rId18"/>
    <p:sldId id="302" r:id="rId19"/>
    <p:sldId id="300" r:id="rId20"/>
    <p:sldId id="303" r:id="rId21"/>
    <p:sldId id="304" r:id="rId22"/>
    <p:sldId id="323" r:id="rId23"/>
    <p:sldId id="320" r:id="rId24"/>
    <p:sldId id="321" r:id="rId25"/>
    <p:sldId id="322" r:id="rId26"/>
    <p:sldId id="314" r:id="rId27"/>
    <p:sldId id="295" r:id="rId2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CB"/>
    <a:srgbClr val="2B4C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4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21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58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72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95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57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16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02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02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9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13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17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9582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Лабораторная работа № </a:t>
            </a:r>
            <a:r>
              <a:rPr lang="en-US" b="1" dirty="0" smtClean="0"/>
              <a:t>9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 smtClean="0"/>
              <a:t>Ассоциативные правила</a:t>
            </a:r>
            <a:endParaRPr lang="ru-RU" dirty="0"/>
          </a:p>
        </p:txBody>
      </p:sp>
      <p:sp>
        <p:nvSpPr>
          <p:cNvPr id="4" name="AutoShape 4" descr="Картинки по запросу intel logo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Картинки по запросу intel logo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Картинки по запросу intel logo"/>
          <p:cNvSpPr>
            <a:spLocks noChangeAspect="1" noChangeArrowheads="1"/>
          </p:cNvSpPr>
          <p:nvPr/>
        </p:nvSpPr>
        <p:spPr bwMode="auto">
          <a:xfrm>
            <a:off x="460375" y="1202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 descr="Картинки по запросу intel logo"/>
          <p:cNvSpPr>
            <a:spLocks noChangeAspect="1" noChangeArrowheads="1"/>
          </p:cNvSpPr>
          <p:nvPr/>
        </p:nvSpPr>
        <p:spPr bwMode="auto">
          <a:xfrm>
            <a:off x="612775" y="2345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4" descr="Картинки по запросу intel logo"/>
          <p:cNvSpPr>
            <a:spLocks noChangeAspect="1" noChangeArrowheads="1"/>
          </p:cNvSpPr>
          <p:nvPr/>
        </p:nvSpPr>
        <p:spPr bwMode="auto">
          <a:xfrm>
            <a:off x="765175" y="3488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pasted-image.tiff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362202" y="2876550"/>
            <a:ext cx="1300813" cy="167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pasted-image.tiff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4495802" y="2724151"/>
            <a:ext cx="2285999" cy="173459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2747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Свойство достоверности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1"/>
                <a:ext cx="9144000" cy="14102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b="1" dirty="0" smtClean="0"/>
                  <a:t>Свойство монотонности достоверности</a:t>
                </a:r>
                <a:r>
                  <a:rPr lang="ru-RU" sz="2400" dirty="0" smtClean="0"/>
                  <a:t>:</a:t>
                </a:r>
                <a:endParaRPr lang="ru-RU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latin typeface="Cambria Math"/>
                            </a:rPr>
                            <m:t>𝑐𝑜𝑛𝑓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/>
                                  <a:ea typeface="Cambria Math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/>
                                </a:rPr>
                                <m:t>\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 i="1">
                          <a:latin typeface="Cambria Math"/>
                        </a:rPr>
                        <m:t>≥</m:t>
                      </m:r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400" i="1">
                              <a:latin typeface="Cambria Math"/>
                            </a:rPr>
                            <m:t>𝑐𝑜𝑛𝑓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/>
                                  <a:ea typeface="Cambria Math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/>
                                </a:rPr>
                                <m:t>\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ru-RU" sz="2400" b="0" i="1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⊂</m:t>
                      </m:r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⊂</m:t>
                      </m:r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  <a:p>
                <a:pPr marL="0" indent="0">
                  <a:buNone/>
                </a:pPr>
                <a:endParaRPr lang="ru-RU" dirty="0" smtClean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1"/>
                <a:ext cx="9144000" cy="1410238"/>
              </a:xfrm>
              <a:blipFill rotWithShape="1">
                <a:blip r:embed="rId2"/>
                <a:stretch>
                  <a:fillRect l="-1000" t="-34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5496" y="2610389"/>
            <a:ext cx="4176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Транзакции:</a:t>
            </a:r>
            <a:endParaRPr lang="en-US" dirty="0" smtClean="0"/>
          </a:p>
          <a:p>
            <a:r>
              <a:rPr lang="en-US" dirty="0" smtClean="0"/>
              <a:t>1. </a:t>
            </a:r>
            <a:r>
              <a:rPr lang="ru-RU" dirty="0" smtClean="0"/>
              <a:t>30 </a:t>
            </a:r>
            <a:r>
              <a:rPr lang="ru-RU" dirty="0"/>
              <a:t>31 32 </a:t>
            </a:r>
          </a:p>
          <a:p>
            <a:r>
              <a:rPr lang="en-US" dirty="0" smtClean="0"/>
              <a:t>2. </a:t>
            </a:r>
            <a:r>
              <a:rPr lang="ru-RU" dirty="0" smtClean="0"/>
              <a:t>33 </a:t>
            </a:r>
            <a:r>
              <a:rPr lang="ru-RU" dirty="0"/>
              <a:t>34 35 </a:t>
            </a:r>
          </a:p>
          <a:p>
            <a:r>
              <a:rPr lang="en-US" dirty="0" smtClean="0"/>
              <a:t>3. </a:t>
            </a:r>
            <a:r>
              <a:rPr lang="ru-RU" dirty="0" smtClean="0"/>
              <a:t>36 </a:t>
            </a:r>
            <a:r>
              <a:rPr lang="ru-RU" dirty="0"/>
              <a:t>37 38 39 40 41 42 43 44 45 46 </a:t>
            </a:r>
          </a:p>
          <a:p>
            <a:r>
              <a:rPr lang="en-US" dirty="0" smtClean="0"/>
              <a:t>4. </a:t>
            </a:r>
            <a:r>
              <a:rPr lang="ru-RU" dirty="0" smtClean="0"/>
              <a:t>38 </a:t>
            </a:r>
            <a:r>
              <a:rPr lang="ru-RU" dirty="0"/>
              <a:t>39 47 48 </a:t>
            </a:r>
          </a:p>
          <a:p>
            <a:r>
              <a:rPr lang="en-US" dirty="0" smtClean="0"/>
              <a:t>5. </a:t>
            </a:r>
            <a:r>
              <a:rPr lang="ru-RU" dirty="0" smtClean="0"/>
              <a:t>38 </a:t>
            </a:r>
            <a:r>
              <a:rPr lang="ru-RU" dirty="0"/>
              <a:t>39 48 49 50 51 52 53 54 55 56 57 58 </a:t>
            </a:r>
          </a:p>
          <a:p>
            <a:r>
              <a:rPr lang="en-US" dirty="0" smtClean="0"/>
              <a:t>6. </a:t>
            </a:r>
            <a:r>
              <a:rPr lang="ru-RU" dirty="0" smtClean="0"/>
              <a:t>32 </a:t>
            </a:r>
            <a:r>
              <a:rPr lang="ru-RU" dirty="0"/>
              <a:t>41 59 60 61 62 </a:t>
            </a:r>
          </a:p>
          <a:p>
            <a:r>
              <a:rPr lang="en-US" dirty="0" smtClean="0"/>
              <a:t>7. </a:t>
            </a:r>
            <a:r>
              <a:rPr lang="ru-RU" dirty="0" smtClean="0"/>
              <a:t>3 </a:t>
            </a:r>
            <a:r>
              <a:rPr lang="ru-RU" dirty="0"/>
              <a:t>39 48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067944" y="2571750"/>
                <a:ext cx="5040560" cy="2781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38,39,48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38,48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48</m:t>
                          </m:r>
                        </m:e>
                      </m:d>
                    </m:oMath>
                  </m:oMathPara>
                </a14:m>
                <a:endParaRPr lang="ru-RU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38,39,48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,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38,48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, 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𝑠𝑢𝑝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48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endParaRPr lang="ru-RU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𝑐𝑜𝑛𝑓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latin typeface="Cambria Math"/>
                                  <a:ea typeface="Cambria Math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\</m:t>
                              </m:r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𝑐𝑜𝑛𝑓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38,48</m:t>
                                  </m:r>
                                </m:e>
                              </m:d>
                              <m:r>
                                <a:rPr lang="ru-RU" i="1">
                                  <a:latin typeface="Cambria Math"/>
                                  <a:ea typeface="Cambria Math"/>
                                </a:rPr>
                                <m:t>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{39}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ru-RU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𝑐𝑜𝑛𝑓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latin typeface="Cambria Math"/>
                                  <a:ea typeface="Cambria Math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\</m:t>
                              </m:r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𝑐𝑜𝑛𝑓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48</m:t>
                                  </m:r>
                                </m:e>
                              </m:d>
                              <m:r>
                                <a:rPr lang="ru-RU" i="1">
                                  <a:latin typeface="Cambria Math"/>
                                  <a:ea typeface="Cambria Math"/>
                                </a:rPr>
                                <m:t>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{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38,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39}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r>
                  <a:rPr lang="en-US" dirty="0" smtClean="0"/>
                  <a:t> 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571750"/>
                <a:ext cx="5040560" cy="2781659"/>
              </a:xfrm>
              <a:prstGeom prst="rect">
                <a:avLst/>
              </a:prstGeom>
              <a:blipFill rotWithShape="1">
                <a:blip r:embed="rId3"/>
                <a:stretch>
                  <a:fillRect l="-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463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Задача поиска ассоциативных правил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1"/>
                <a:ext cx="9144000" cy="2379711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ru-RU" b="1" dirty="0" smtClean="0"/>
                  <a:t>Задача поиска ассоциативных правил </a:t>
                </a:r>
                <a:r>
                  <a:rPr lang="en-US" dirty="0"/>
                  <a:t>(association rules </a:t>
                </a:r>
                <a:r>
                  <a:rPr lang="en-US" dirty="0" smtClean="0"/>
                  <a:t>mining, ARM</a:t>
                </a:r>
                <a:r>
                  <a:rPr lang="ru-RU" dirty="0" smtClean="0"/>
                  <a:t>)</a:t>
                </a:r>
                <a:r>
                  <a:rPr lang="ru-RU" b="1" dirty="0" smtClean="0"/>
                  <a:t> </a:t>
                </a:r>
                <a:r>
                  <a:rPr lang="ru-RU" dirty="0" smtClean="0"/>
                  <a:t>состоит в поиске всех ассоциативных правил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/>
                        <a:ea typeface="Cambria Math"/>
                      </a:rPr>
                      <m:t>⇒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 smtClean="0"/>
                  <a:t>, для которых значения поддержки и достоверности превышают заданные значения:</a:t>
                </a:r>
              </a:p>
              <a:p>
                <a:pPr marL="0" indent="0">
                  <a:buNone/>
                </a:pPr>
                <a:r>
                  <a:rPr lang="ru-RU" dirty="0" smtClean="0"/>
                  <a:t>1.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</a:rPr>
                          <m:t>𝑠𝑢</m:t>
                        </m:r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latin typeface="Cambria Math"/>
                                <a:ea typeface="Cambria Math"/>
                              </a:rPr>
                              <m:t>∪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𝑚𝑖𝑛𝑠𝑢𝑝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2.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i="1">
                            <a:latin typeface="Cambria Math"/>
                          </a:rPr>
                          <m:t>𝑐𝑜𝑛𝑓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latin typeface="Cambria Math"/>
                                <a:ea typeface="Cambria Math"/>
                              </a:rPr>
                              <m:t>⇒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𝑚𝑖𝑛𝑐𝑜𝑛𝑓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ru-RU" dirty="0" smtClean="0"/>
                  <a:t>где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𝑚𝑖𝑛𝑠𝑢𝑝</m:t>
                    </m:r>
                  </m:oMath>
                </a14:m>
                <a:r>
                  <a:rPr lang="ru-RU" dirty="0" smtClean="0"/>
                  <a:t> - минимальная поддержка</a:t>
                </a:r>
                <a:r>
                  <a:rPr lang="en-US" dirty="0" smtClean="0"/>
                  <a:t>,</a:t>
                </a:r>
                <a:r>
                  <a:rPr lang="en-US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𝑚𝑖𝑛𝑐𝑜𝑛𝑓</m:t>
                    </m:r>
                  </m:oMath>
                </a14:m>
                <a:r>
                  <a:rPr lang="ru-RU" dirty="0" smtClean="0"/>
                  <a:t>- минимальная достоверность правила.</a:t>
                </a:r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1"/>
                <a:ext cx="9144000" cy="2379711"/>
              </a:xfrm>
              <a:blipFill rotWithShape="1">
                <a:blip r:embed="rId2"/>
                <a:stretch>
                  <a:fillRect l="-800" t="-4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44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Общий подход решения </a:t>
            </a:r>
            <a:r>
              <a:rPr lang="en-US" b="1" dirty="0">
                <a:solidFill>
                  <a:schemeClr val="bg1"/>
                </a:solidFill>
              </a:rPr>
              <a:t>ARM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200151"/>
            <a:ext cx="9144000" cy="34598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dirty="0" smtClean="0"/>
              <a:t>1 шаг.</a:t>
            </a:r>
            <a:r>
              <a:rPr lang="ru-RU" sz="2800" dirty="0" smtClean="0"/>
              <a:t> Найти все часто встречающиеся наборы товаров.</a:t>
            </a:r>
            <a:endParaRPr lang="en-US" sz="2800" b="0" dirty="0" smtClean="0">
              <a:ea typeface="Cambria Math"/>
            </a:endParaRPr>
          </a:p>
          <a:p>
            <a:pPr marL="0" indent="0">
              <a:buNone/>
            </a:pPr>
            <a:r>
              <a:rPr lang="en-US" sz="2800" b="1" dirty="0" smtClean="0"/>
              <a:t>2</a:t>
            </a:r>
            <a:r>
              <a:rPr lang="ru-RU" sz="2800" b="1" dirty="0" smtClean="0"/>
              <a:t> шаг</a:t>
            </a:r>
            <a:r>
              <a:rPr lang="en-US" sz="2800" b="1" dirty="0" smtClean="0"/>
              <a:t>.</a:t>
            </a:r>
            <a:r>
              <a:rPr lang="ru-RU" sz="2800" dirty="0"/>
              <a:t> </a:t>
            </a:r>
            <a:r>
              <a:rPr lang="ru-RU" sz="2800" dirty="0" smtClean="0"/>
              <a:t>Для найденных часто встречающихся наборов построить достоверные ассоциативные правила.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Первый шаг – наиболее трудоемкий.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Для нахождения всех часто встречающихся наборов разработано большое количество алгоритмов: </a:t>
            </a:r>
            <a:r>
              <a:rPr lang="en-US" sz="2800" dirty="0" err="1" smtClean="0"/>
              <a:t>Apriori</a:t>
            </a:r>
            <a:r>
              <a:rPr lang="en-US" sz="2800" dirty="0" smtClean="0"/>
              <a:t>, </a:t>
            </a:r>
            <a:r>
              <a:rPr lang="en-US" sz="2800" dirty="0" err="1" smtClean="0"/>
              <a:t>Eclat</a:t>
            </a:r>
            <a:r>
              <a:rPr lang="en-US" sz="2800" dirty="0" smtClean="0"/>
              <a:t>, FP-Growth</a:t>
            </a:r>
            <a:r>
              <a:rPr lang="ru-RU" sz="2800" dirty="0" smtClean="0"/>
              <a:t>*.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50667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 </a:t>
            </a:r>
            <a:r>
              <a:rPr lang="en-US" dirty="0"/>
              <a:t>C. C. </a:t>
            </a:r>
            <a:r>
              <a:rPr lang="en-US" dirty="0" err="1" smtClean="0"/>
              <a:t>Aggarwal</a:t>
            </a:r>
            <a:r>
              <a:rPr lang="en-US" dirty="0" smtClean="0"/>
              <a:t>. Data Mining. </a:t>
            </a:r>
            <a:r>
              <a:rPr lang="en-US" dirty="0"/>
              <a:t>Springer International </a:t>
            </a:r>
            <a:r>
              <a:rPr lang="en-US" dirty="0" smtClean="0"/>
              <a:t>Publishing, 2015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0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Построение ассоциативных правил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1"/>
                <a:ext cx="9144000" cy="374786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Процедура построения:</a:t>
                </a:r>
              </a:p>
              <a:p>
                <a:pPr marL="0" indent="0">
                  <a:buNone/>
                </a:pPr>
                <a:r>
                  <a:rPr lang="en-US" dirty="0" smtClean="0"/>
                  <a:t>1. </a:t>
                </a:r>
                <a:r>
                  <a:rPr lang="ru-RU" dirty="0" smtClean="0"/>
                  <a:t>Для каждого часто встречающегося набора товаров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𝐼</m:t>
                    </m:r>
                  </m:oMath>
                </a14:m>
                <a:r>
                  <a:rPr lang="ru-RU" dirty="0" smtClean="0"/>
                  <a:t> рассмотреть все непустые подмножества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⊂</m:t>
                    </m:r>
                    <m:r>
                      <a:rPr lang="en-US" i="1">
                        <a:latin typeface="Cambria Math"/>
                      </a:rPr>
                      <m:t>𝐼</m:t>
                    </m:r>
                  </m:oMath>
                </a14:m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2. Для каждого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/>
                  <a:t>подсчитать достоверность правила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/>
                        <a:ea typeface="Cambria Math"/>
                      </a:rPr>
                      <m:t>⇒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 smtClean="0"/>
                  <a:t>. Если достоверность правила не меньше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𝑚𝑖𝑛𝑐𝑜𝑛𝑓</m:t>
                    </m:r>
                  </m:oMath>
                </a14:m>
                <a:r>
                  <a:rPr lang="ru-RU" dirty="0" smtClean="0"/>
                  <a:t>, то вывести это правило и его достоверность на экран.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ru-RU" dirty="0" smtClean="0"/>
                  <a:t>Данную процедуру можно улучшить, воспользовавшись свойством монотонности достоверности.</a:t>
                </a:r>
                <a:endParaRPr lang="en-US" dirty="0" smtClean="0"/>
              </a:p>
              <a:p>
                <a:pPr marL="0" indent="0">
                  <a:buNone/>
                </a:pPr>
                <a:endParaRPr lang="ru-RU" dirty="0" smtClean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1"/>
                <a:ext cx="9144000" cy="3747863"/>
              </a:xfrm>
              <a:blipFill rotWithShape="1">
                <a:blip r:embed="rId2"/>
                <a:stretch>
                  <a:fillRect l="-1200" t="-3252" r="-6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0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Алгоритм </a:t>
            </a:r>
            <a:r>
              <a:rPr lang="en-US" b="1" dirty="0" err="1" smtClean="0">
                <a:solidFill>
                  <a:schemeClr val="bg1"/>
                </a:solidFill>
              </a:rPr>
              <a:t>Apriori</a:t>
            </a:r>
            <a:r>
              <a:rPr lang="en-US" b="1" dirty="0" smtClean="0">
                <a:solidFill>
                  <a:schemeClr val="bg1"/>
                </a:solidFill>
              </a:rPr>
              <a:t>*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200151"/>
            <a:ext cx="9144000" cy="23797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Алгоритм </a:t>
            </a:r>
            <a:r>
              <a:rPr lang="en-US" dirty="0" err="1" smtClean="0"/>
              <a:t>Apriori</a:t>
            </a:r>
            <a:r>
              <a:rPr lang="en-US" dirty="0" smtClean="0"/>
              <a:t> – </a:t>
            </a:r>
            <a:r>
              <a:rPr lang="ru-RU" dirty="0" smtClean="0"/>
              <a:t>классический алгоритм, находящий все часто встречающиеся наборы товаров.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437195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</a:t>
            </a:r>
            <a:r>
              <a:rPr lang="en-US" dirty="0" err="1" smtClean="0"/>
              <a:t>Rakesh</a:t>
            </a:r>
            <a:r>
              <a:rPr lang="en-US" dirty="0" smtClean="0"/>
              <a:t> </a:t>
            </a:r>
            <a:r>
              <a:rPr lang="en-US" dirty="0" err="1"/>
              <a:t>Agrawal</a:t>
            </a:r>
            <a:r>
              <a:rPr lang="en-US" dirty="0"/>
              <a:t>, </a:t>
            </a:r>
            <a:r>
              <a:rPr lang="en-US" dirty="0" err="1"/>
              <a:t>Ramakrishnan</a:t>
            </a:r>
            <a:r>
              <a:rPr lang="en-US" dirty="0"/>
              <a:t> </a:t>
            </a:r>
            <a:r>
              <a:rPr lang="en-US" dirty="0" err="1"/>
              <a:t>Srikant</a:t>
            </a:r>
            <a:r>
              <a:rPr lang="en-US" dirty="0"/>
              <a:t>. </a:t>
            </a:r>
            <a:r>
              <a:rPr lang="en-US" i="1" dirty="0"/>
              <a:t>Fast Algorithms for Mining </a:t>
            </a:r>
            <a:r>
              <a:rPr lang="en-US" i="1" dirty="0" smtClean="0"/>
              <a:t>Association Rules</a:t>
            </a:r>
            <a:r>
              <a:rPr lang="en-US" dirty="0"/>
              <a:t>. Proceedings of the 20th VLDB Conference Santiago, Chile, 1994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0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Алгоритм </a:t>
            </a:r>
            <a:r>
              <a:rPr lang="en-US" b="1" dirty="0" err="1" smtClean="0">
                <a:solidFill>
                  <a:schemeClr val="bg1"/>
                </a:solidFill>
              </a:rPr>
              <a:t>Apriori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200150"/>
                <a:ext cx="8928992" cy="3943349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dirty="0" smtClean="0"/>
                  <a:t>function </a:t>
                </a:r>
                <a:r>
                  <a:rPr lang="en-US" i="1" dirty="0" err="1" smtClean="0"/>
                  <a:t>Apriori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𝑚𝑖𝑛𝑠𝑢𝑝</m:t>
                    </m:r>
                  </m:oMath>
                </a14:m>
                <a:r>
                  <a:rPr lang="en-US" dirty="0" smtClean="0"/>
                  <a:t>)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en-US" dirty="0" smtClean="0"/>
                  <a:t>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ru-RU" b="0" i="1" smtClean="0">
                            <a:latin typeface="Cambria Math"/>
                          </a:rPr>
                          <m:t>часто встречающиеся товары</m:t>
                        </m:r>
                      </m:e>
                    </m:d>
                  </m:oMath>
                </a14:m>
                <a:endParaRPr lang="ru-RU" b="0" dirty="0" smtClean="0"/>
              </a:p>
              <a:p>
                <a:pPr marL="0" indent="0">
                  <a:buNone/>
                </a:pPr>
                <a:r>
                  <a:rPr lang="ru-RU" dirty="0" smtClean="0"/>
                  <a:t>2)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𝒇𝒐𝒓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=2;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≠∅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++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3)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𝐴𝑝𝑟𝑖𝑜𝑟𝑖𝐺𝑒𝑛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 smtClean="0"/>
                  <a:t> //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b="0" dirty="0" smtClean="0"/>
                  <a:t> </a:t>
                </a:r>
                <a:r>
                  <a:rPr lang="ru-RU" b="0" dirty="0" smtClean="0"/>
                  <a:t>потенциальные часто встречающиеся наборы товаров размера </a:t>
                </a:r>
                <a:r>
                  <a:rPr lang="en-US" i="1" dirty="0"/>
                  <a:t>k</a:t>
                </a:r>
                <a:r>
                  <a:rPr lang="ru-RU" b="0" dirty="0" smtClean="0"/>
                  <a:t> </a:t>
                </a:r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4)	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𝑆𝑢𝑝𝑝𝑜𝑟𝑡𝐶𝑜𝑢𝑛𝑡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5)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={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</a:rPr>
                      <m:t>𝑐𝑜𝑢𝑛𝑡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𝑚𝑖𝑛𝑠𝑢𝑝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r>
                  <a:rPr lang="en-US" dirty="0" smtClean="0"/>
                  <a:t> //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ru-RU" dirty="0" smtClean="0"/>
                  <a:t> часто встречающиеся наборы товаров размера </a:t>
                </a:r>
                <a:r>
                  <a:rPr lang="en-US" i="1" dirty="0"/>
                  <a:t>k</a:t>
                </a:r>
                <a:endParaRPr lang="en-US" i="1" dirty="0" smtClean="0"/>
              </a:p>
              <a:p>
                <a:pPr marL="0" indent="0">
                  <a:buNone/>
                </a:pPr>
                <a:r>
                  <a:rPr lang="en-US" dirty="0" smtClean="0"/>
                  <a:t>6) </a:t>
                </a:r>
                <a:r>
                  <a:rPr lang="en-US" b="1" i="1" dirty="0" smtClean="0"/>
                  <a:t>end</a:t>
                </a:r>
              </a:p>
              <a:p>
                <a:pPr marL="0" indent="0">
                  <a:buNone/>
                </a:pPr>
                <a:r>
                  <a:rPr lang="en-US" dirty="0" smtClean="0"/>
                  <a:t>7) </a:t>
                </a:r>
                <a:r>
                  <a:rPr lang="en-US" b="1" i="1" dirty="0" smtClean="0"/>
                  <a:t>return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…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∪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200150"/>
                <a:ext cx="8928992" cy="3943349"/>
              </a:xfrm>
              <a:blipFill rotWithShape="1">
                <a:blip r:embed="rId2"/>
                <a:stretch>
                  <a:fillRect l="-1161" t="-27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56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Алгоритм </a:t>
            </a:r>
            <a:r>
              <a:rPr lang="en-US" b="1" dirty="0" err="1" smtClean="0">
                <a:solidFill>
                  <a:schemeClr val="bg1"/>
                </a:solidFill>
              </a:rPr>
              <a:t>Apriori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200150"/>
                <a:ext cx="8928992" cy="3943349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:r>
                  <a:rPr lang="en-US" b="1" dirty="0" smtClean="0"/>
                  <a:t>function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𝐴𝑝𝑟𝑖𝑜𝑟𝑖𝐺𝑒𝑛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e>
                    </m:d>
                  </m:oMath>
                </a14:m>
                <a:endParaRPr lang="ru-RU" dirty="0" smtClean="0"/>
              </a:p>
              <a:p>
                <a:pPr marL="0" indent="0">
                  <a:buNone/>
                </a:pPr>
                <a:r>
                  <a:rPr lang="en-US" dirty="0" smtClean="0"/>
                  <a:t>1)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endParaRPr lang="ru-RU" b="0" dirty="0" smtClean="0"/>
              </a:p>
              <a:p>
                <a:pPr marL="0" indent="0">
                  <a:buNone/>
                </a:pPr>
                <a:r>
                  <a:rPr lang="ru-RU" dirty="0" smtClean="0"/>
                  <a:t>2) 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𝒇𝒐𝒓</m:t>
                    </m:r>
                    <m:r>
                      <a:rPr lang="en-US" b="1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=1;</m:t>
                        </m:r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≤|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++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3)	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𝒇𝒐𝒓</m:t>
                    </m:r>
                    <m:r>
                      <a:rPr lang="en-US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+1;</m:t>
                        </m:r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≤|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|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++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4)		</a:t>
                </a:r>
                <a:r>
                  <a:rPr lang="en-US" b="1" i="1" dirty="0" smtClean="0"/>
                  <a:t>if</a:t>
                </a:r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𝑙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=1,…,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−2</m:t>
                    </m:r>
                  </m:oMath>
                </a14:m>
                <a:r>
                  <a:rPr lang="en-US" dirty="0" smtClean="0"/>
                  <a:t>) </a:t>
                </a:r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5)			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∪{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6)		</a:t>
                </a:r>
                <a:r>
                  <a:rPr lang="en-US" b="1" i="1" dirty="0" err="1" smtClean="0"/>
                  <a:t>endif</a:t>
                </a:r>
                <a:endParaRPr lang="en-US" b="1" i="1" dirty="0" smtClean="0"/>
              </a:p>
              <a:p>
                <a:pPr marL="0" indent="0">
                  <a:buNone/>
                </a:pPr>
                <a:r>
                  <a:rPr lang="en-US" dirty="0" smtClean="0"/>
                  <a:t>7)	</a:t>
                </a:r>
                <a:r>
                  <a:rPr lang="en-US" b="1" i="1" dirty="0" err="1" smtClean="0"/>
                  <a:t>endfor</a:t>
                </a:r>
                <a:endParaRPr lang="en-US" b="1" i="1" dirty="0" smtClean="0"/>
              </a:p>
              <a:p>
                <a:pPr marL="0" indent="0">
                  <a:buNone/>
                </a:pPr>
                <a:r>
                  <a:rPr lang="en-US" dirty="0" smtClean="0"/>
                  <a:t>8)   </a:t>
                </a:r>
                <a:r>
                  <a:rPr lang="en-US" b="1" i="1" dirty="0" err="1" smtClean="0"/>
                  <a:t>endfor</a:t>
                </a:r>
                <a:r>
                  <a:rPr lang="en-US" dirty="0" smtClean="0"/>
                  <a:t> 		</a:t>
                </a:r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dirty="0"/>
                  <a:t>9</a:t>
                </a:r>
                <a:r>
                  <a:rPr lang="en-US" dirty="0" smtClean="0"/>
                  <a:t>)  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𝒇𝒐𝒓</m:t>
                    </m:r>
                    <m:r>
                      <a:rPr lang="en-US" b="1" i="1" smtClean="0">
                        <a:latin typeface="Cambria Math"/>
                      </a:rPr>
                      <m:t> </m:t>
                    </m:r>
                    <m:r>
                      <a:rPr lang="en-US" b="1" i="1" smtClean="0">
                        <a:latin typeface="Cambria Math"/>
                      </a:rPr>
                      <m:t>𝒆𝒂𝒄𝒉</m:t>
                    </m:r>
                    <m:r>
                      <a:rPr lang="en-US" b="1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b="1" i="1" dirty="0" smtClean="0"/>
              </a:p>
              <a:p>
                <a:pPr marL="0" indent="0">
                  <a:buNone/>
                </a:pPr>
                <a:r>
                  <a:rPr lang="en-US" dirty="0" smtClean="0"/>
                  <a:t>10)	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={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ru-RU" b="0" i="1" smtClean="0">
                        <a:latin typeface="Cambria Math"/>
                      </a:rPr>
                      <m:t>−элементные подмножества </m:t>
                    </m:r>
                    <m:r>
                      <a:rPr lang="en-US" i="1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ru-RU" dirty="0" smtClean="0"/>
                  <a:t>11</a:t>
                </a:r>
                <a:r>
                  <a:rPr lang="en-US" dirty="0" smtClean="0"/>
                  <a:t>)</a:t>
                </a:r>
                <a:r>
                  <a:rPr lang="ru-RU" dirty="0" smtClean="0"/>
                  <a:t>	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𝒇𝒐𝒓</m:t>
                    </m:r>
                    <m:r>
                      <a:rPr lang="en-US" b="1" i="1">
                        <a:latin typeface="Cambria Math"/>
                      </a:rPr>
                      <m:t> </m:t>
                    </m:r>
                    <m:r>
                      <a:rPr lang="en-US" b="1" i="1">
                        <a:latin typeface="Cambria Math"/>
                      </a:rPr>
                      <m:t>𝒆𝒂𝒄𝒉</m:t>
                    </m:r>
                    <m:r>
                      <a:rPr lang="en-US" b="1" i="1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12)		</a:t>
                </a:r>
                <a:r>
                  <a:rPr lang="en-US" b="1" i="1" dirty="0" smtClean="0"/>
                  <a:t>if</a:t>
                </a:r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∉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 smtClean="0"/>
                  <a:t>) </a:t>
                </a:r>
                <a:r>
                  <a:rPr lang="en-US" b="1" i="1" dirty="0" smtClean="0"/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\</m:t>
                    </m:r>
                    <m:r>
                      <a:rPr lang="en-US" i="1">
                        <a:latin typeface="Cambria Math"/>
                      </a:rPr>
                      <m:t>𝑐</m:t>
                    </m:r>
                  </m:oMath>
                </a14:m>
                <a:r>
                  <a:rPr lang="en-US" b="1" i="1" dirty="0" smtClean="0"/>
                  <a:t> endif</a:t>
                </a:r>
              </a:p>
              <a:p>
                <a:pPr marL="0" indent="0">
                  <a:buNone/>
                </a:pPr>
                <a:r>
                  <a:rPr lang="en-US" dirty="0" smtClean="0"/>
                  <a:t>13)	</a:t>
                </a:r>
                <a:r>
                  <a:rPr lang="en-US" b="1" i="1" dirty="0" err="1" smtClean="0"/>
                  <a:t>endfor</a:t>
                </a:r>
                <a:endParaRPr lang="en-US" b="1" i="1" dirty="0" smtClean="0"/>
              </a:p>
              <a:p>
                <a:pPr marL="0" indent="0">
                  <a:buNone/>
                </a:pPr>
                <a:r>
                  <a:rPr lang="en-US" dirty="0" smtClean="0"/>
                  <a:t>14) </a:t>
                </a:r>
                <a:r>
                  <a:rPr lang="en-US" b="1" i="1" dirty="0" err="1" smtClean="0"/>
                  <a:t>endfor</a:t>
                </a:r>
                <a:endParaRPr lang="en-US" b="1" i="1" dirty="0" smtClean="0"/>
              </a:p>
              <a:p>
                <a:pPr marL="0" indent="0">
                  <a:buNone/>
                </a:pPr>
                <a:r>
                  <a:rPr lang="en-US" dirty="0" smtClean="0"/>
                  <a:t>15) </a:t>
                </a:r>
                <a:r>
                  <a:rPr lang="en-US" b="1" i="1" dirty="0" smtClean="0"/>
                  <a:t>return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200150"/>
                <a:ext cx="8928992" cy="3943349"/>
              </a:xfrm>
              <a:blipFill rotWithShape="1">
                <a:blip r:embed="rId2"/>
                <a:stretch>
                  <a:fillRect l="-273" t="-12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42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Алгоритм </a:t>
            </a:r>
            <a:r>
              <a:rPr lang="en-US" b="1" dirty="0" err="1">
                <a:solidFill>
                  <a:schemeClr val="bg1"/>
                </a:solidFill>
              </a:rPr>
              <a:t>Apriori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DAAL)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200151"/>
            <a:ext cx="91440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В качестве входных данных алгоритм </a:t>
            </a:r>
            <a:r>
              <a:rPr lang="en-US" sz="2800" dirty="0" err="1" smtClean="0"/>
              <a:t>Apriori</a:t>
            </a:r>
            <a:r>
              <a:rPr lang="en-US" sz="2800" dirty="0" smtClean="0"/>
              <a:t> </a:t>
            </a:r>
            <a:r>
              <a:rPr lang="ru-RU" sz="2800" dirty="0" smtClean="0"/>
              <a:t>принимает таблицу размера </a:t>
            </a:r>
            <a:r>
              <a:rPr lang="en-US" sz="2800" dirty="0"/>
              <a:t>n x </a:t>
            </a:r>
            <a:r>
              <a:rPr lang="en-US" sz="2800" dirty="0" smtClean="0"/>
              <a:t>2, </a:t>
            </a:r>
            <a:r>
              <a:rPr lang="ru-RU" sz="2800" dirty="0" smtClean="0"/>
              <a:t>где каждая строка содержит два целых числа:</a:t>
            </a:r>
          </a:p>
          <a:p>
            <a:r>
              <a:rPr lang="ru-RU" sz="2800" dirty="0" smtClean="0"/>
              <a:t>Номер транзакции (число от 0 до </a:t>
            </a:r>
            <a:r>
              <a:rPr lang="en-US" sz="2800" dirty="0"/>
              <a:t>nTransactions-1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Номер товара </a:t>
            </a:r>
            <a:r>
              <a:rPr lang="ru-RU" sz="2800" dirty="0"/>
              <a:t>(число от 0 до </a:t>
            </a:r>
            <a:r>
              <a:rPr lang="en-US" sz="2800" dirty="0"/>
              <a:t>nUniqueItems-1</a:t>
            </a:r>
            <a:r>
              <a:rPr lang="ru-RU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609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Алгоритм </a:t>
            </a:r>
            <a:r>
              <a:rPr lang="en-US" b="1" dirty="0" err="1">
                <a:solidFill>
                  <a:schemeClr val="bg1"/>
                </a:solidFill>
              </a:rPr>
              <a:t>Apriori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DAAL)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238454"/>
              </p:ext>
            </p:extLst>
          </p:nvPr>
        </p:nvGraphicFramePr>
        <p:xfrm>
          <a:off x="72008" y="2427734"/>
          <a:ext cx="8964488" cy="1998221"/>
        </p:xfrm>
        <a:graphic>
          <a:graphicData uri="http://schemas.openxmlformats.org/drawingml/2006/table">
            <a:tbl>
              <a:tblPr firstRow="1" firstCol="1" bandRow="1"/>
              <a:tblGrid>
                <a:gridCol w="8964488"/>
              </a:tblGrid>
              <a:tr h="1998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from </a:t>
                      </a:r>
                      <a:r>
                        <a:rPr lang="en-US" sz="1200" dirty="0" err="1" smtClean="0"/>
                        <a:t>gzip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import </a:t>
                      </a:r>
                      <a:r>
                        <a:rPr lang="en-US" sz="1200" dirty="0" err="1" smtClean="0"/>
                        <a:t>GzipFile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f = </a:t>
                      </a:r>
                      <a:r>
                        <a:rPr lang="en-US" sz="1200" dirty="0" smtClean="0">
                          <a:solidFill>
                            <a:srgbClr val="000080"/>
                          </a:solidFill>
                          <a:effectLst/>
                        </a:rPr>
                        <a:t>open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008080"/>
                          </a:solidFill>
                          <a:effectLst/>
                        </a:rPr>
                        <a:t>'daal_retail.csv'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b="1" dirty="0" smtClean="0">
                          <a:solidFill>
                            <a:srgbClr val="008080"/>
                          </a:solidFill>
                          <a:effectLst/>
                        </a:rPr>
                        <a:t>'w'</a:t>
                      </a:r>
                      <a:r>
                        <a:rPr lang="en-US" sz="1200" dirty="0" smtClean="0"/>
                        <a:t>)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transactionId</a:t>
                      </a:r>
                      <a:r>
                        <a:rPr lang="en-US" sz="1200" dirty="0" smtClean="0"/>
                        <a:t> =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r>
                        <a:rPr lang="en-US" sz="1200" dirty="0" smtClean="0"/>
                        <a:t>;</a:t>
                      </a:r>
                      <a:br>
                        <a:rPr lang="en-US" sz="1200" dirty="0" smtClean="0"/>
                      </a:b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for </a:t>
                      </a:r>
                      <a:r>
                        <a:rPr lang="en-US" sz="1200" dirty="0" smtClean="0"/>
                        <a:t>line </a:t>
                      </a: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in </a:t>
                      </a:r>
                      <a:r>
                        <a:rPr lang="en-US" sz="1200" dirty="0" err="1" smtClean="0"/>
                        <a:t>GzipFile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008080"/>
                          </a:solidFill>
                          <a:effectLst/>
                        </a:rPr>
                        <a:t>'retail.dat.gz'</a:t>
                      </a:r>
                      <a:r>
                        <a:rPr lang="en-US" sz="1200" dirty="0" smtClean="0"/>
                        <a:t>):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    </a:t>
                      </a: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for </a:t>
                      </a:r>
                      <a:r>
                        <a:rPr lang="en-US" sz="1200" dirty="0" smtClean="0"/>
                        <a:t>item </a:t>
                      </a: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in </a:t>
                      </a:r>
                      <a:r>
                        <a:rPr lang="en-US" sz="1200" dirty="0" err="1" smtClean="0"/>
                        <a:t>line.strip</a:t>
                      </a:r>
                      <a:r>
                        <a:rPr lang="en-US" sz="1200" dirty="0" smtClean="0"/>
                        <a:t>().split():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        </a:t>
                      </a:r>
                      <a:r>
                        <a:rPr lang="en-US" sz="1200" dirty="0" err="1" smtClean="0"/>
                        <a:t>f.write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>
                          <a:solidFill>
                            <a:srgbClr val="000080"/>
                          </a:solidFill>
                          <a:effectLst/>
                        </a:rPr>
                        <a:t>str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transactionId</a:t>
                      </a:r>
                      <a:r>
                        <a:rPr lang="en-US" sz="1200" dirty="0" smtClean="0"/>
                        <a:t>) + </a:t>
                      </a:r>
                      <a:r>
                        <a:rPr lang="en-US" sz="1200" b="1" dirty="0" smtClean="0">
                          <a:solidFill>
                            <a:srgbClr val="008080"/>
                          </a:solidFill>
                          <a:effectLst/>
                        </a:rPr>
                        <a:t>',' </a:t>
                      </a:r>
                      <a:r>
                        <a:rPr lang="en-US" sz="1200" dirty="0" smtClean="0"/>
                        <a:t>+ </a:t>
                      </a:r>
                      <a:r>
                        <a:rPr lang="en-US" sz="1200" dirty="0" err="1" smtClean="0">
                          <a:solidFill>
                            <a:srgbClr val="000080"/>
                          </a:solidFill>
                          <a:effectLst/>
                        </a:rPr>
                        <a:t>str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>
                          <a:solidFill>
                            <a:srgbClr val="000080"/>
                          </a:solidFill>
                          <a:effectLst/>
                        </a:rPr>
                        <a:t>int</a:t>
                      </a:r>
                      <a:r>
                        <a:rPr lang="en-US" sz="1200" dirty="0" smtClean="0"/>
                        <a:t>(item)) + </a:t>
                      </a:r>
                      <a:r>
                        <a:rPr lang="en-US" sz="1200" b="1" dirty="0" smtClean="0">
                          <a:solidFill>
                            <a:srgbClr val="008080"/>
                          </a:solidFill>
                          <a:effectLst/>
                        </a:rPr>
                        <a:t>'</a:t>
                      </a: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\n</a:t>
                      </a:r>
                      <a:r>
                        <a:rPr lang="en-US" sz="1200" b="1" dirty="0" smtClean="0">
                          <a:solidFill>
                            <a:srgbClr val="008080"/>
                          </a:solidFill>
                          <a:effectLst/>
                        </a:rPr>
                        <a:t>'</a:t>
                      </a:r>
                      <a:r>
                        <a:rPr lang="en-US" sz="1200" dirty="0" smtClean="0"/>
                        <a:t>)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    </a:t>
                      </a:r>
                      <a:r>
                        <a:rPr lang="en-US" sz="1200" dirty="0" err="1" smtClean="0"/>
                        <a:t>transactionId</a:t>
                      </a:r>
                      <a:r>
                        <a:rPr lang="en-US" sz="1200" dirty="0" smtClean="0"/>
                        <a:t> +=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br>
                        <a:rPr lang="en-US" sz="1200" dirty="0" smtClean="0">
                          <a:solidFill>
                            <a:srgbClr val="0000FF"/>
                          </a:solidFill>
                          <a:effectLst/>
                        </a:rPr>
                      </a:br>
                      <a:r>
                        <a:rPr lang="en-US" sz="1200" dirty="0" err="1" smtClean="0"/>
                        <a:t>f.close</a:t>
                      </a:r>
                      <a:r>
                        <a:rPr lang="en-US" sz="1200" dirty="0" smtClean="0"/>
                        <a:t>()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CB"/>
                    </a:solidFill>
                  </a:tcPr>
                </a:tc>
              </a:tr>
            </a:tbl>
          </a:graphicData>
        </a:graphic>
      </p:graphicFrame>
      <p:sp>
        <p:nvSpPr>
          <p:cNvPr id="6" name="Объект 4"/>
          <p:cNvSpPr>
            <a:spLocks noGrp="1"/>
          </p:cNvSpPr>
          <p:nvPr>
            <p:ph idx="1"/>
          </p:nvPr>
        </p:nvSpPr>
        <p:spPr>
          <a:xfrm>
            <a:off x="0" y="1200151"/>
            <a:ext cx="91440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Преобразуем файл </a:t>
            </a:r>
            <a:r>
              <a:rPr lang="en-US" dirty="0" smtClean="0"/>
              <a:t>retail.dat.gz</a:t>
            </a:r>
            <a:r>
              <a:rPr lang="ru-RU" dirty="0" smtClean="0"/>
              <a:t> в файл </a:t>
            </a:r>
            <a:r>
              <a:rPr lang="en-US" dirty="0" smtClean="0"/>
              <a:t>daal_retail.csv</a:t>
            </a:r>
            <a:r>
              <a:rPr lang="ru-RU" dirty="0"/>
              <a:t>.</a:t>
            </a: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636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Алгоритм </a:t>
            </a:r>
            <a:r>
              <a:rPr lang="en-US" b="1" dirty="0" err="1">
                <a:solidFill>
                  <a:schemeClr val="bg1"/>
                </a:solidFill>
              </a:rPr>
              <a:t>Apriori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DAAL)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712425"/>
              </p:ext>
            </p:extLst>
          </p:nvPr>
        </p:nvGraphicFramePr>
        <p:xfrm>
          <a:off x="72008" y="1221601"/>
          <a:ext cx="8964488" cy="3651504"/>
        </p:xfrm>
        <a:graphic>
          <a:graphicData uri="http://schemas.openxmlformats.org/drawingml/2006/table">
            <a:tbl>
              <a:tblPr firstRow="1" firstCol="1" bandRow="1"/>
              <a:tblGrid>
                <a:gridCol w="8964488"/>
              </a:tblGrid>
              <a:tr h="2268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from </a:t>
                      </a:r>
                      <a:r>
                        <a:rPr lang="en-US" sz="1200" dirty="0" err="1" smtClean="0"/>
                        <a:t>daal.data_management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import </a:t>
                      </a:r>
                      <a:r>
                        <a:rPr lang="en-US" sz="1200" dirty="0" err="1" smtClean="0"/>
                        <a:t>FileDataSource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DataSourceIface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from </a:t>
                      </a:r>
                      <a:r>
                        <a:rPr lang="en-US" sz="1200" dirty="0" err="1" smtClean="0"/>
                        <a:t>daal.algorithms.association_rules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000080"/>
                          </a:solidFill>
                          <a:effectLst/>
                        </a:rPr>
                        <a:t>import </a:t>
                      </a:r>
                      <a:r>
                        <a:rPr lang="en-US" sz="1200" dirty="0" smtClean="0"/>
                        <a:t>(Batch_Float64Apriori, data, </a:t>
                      </a:r>
                      <a:r>
                        <a:rPr lang="en-US" sz="1200" dirty="0" err="1" smtClean="0"/>
                        <a:t>largeItemsets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largeItemsetsSupport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antecedentItemsets</a:t>
                      </a:r>
                      <a:r>
                        <a:rPr lang="en-US" sz="1200" dirty="0" smtClean="0"/>
                        <a:t>,   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          </a:t>
                      </a:r>
                      <a:r>
                        <a:rPr lang="en-US" sz="1200" dirty="0" err="1" smtClean="0"/>
                        <a:t>consequentItemsets</a:t>
                      </a:r>
                      <a:r>
                        <a:rPr lang="en-US" sz="1200" dirty="0" smtClean="0"/>
                        <a:t>, confidence, </a:t>
                      </a:r>
                      <a:r>
                        <a:rPr lang="en-US" sz="1200" dirty="0" err="1" smtClean="0"/>
                        <a:t>itemsetsSortedBySupport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rulesSortedByConfidence</a:t>
                      </a:r>
                      <a:r>
                        <a:rPr lang="en-US" sz="1200" dirty="0" smtClean="0"/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err="1" smtClean="0"/>
                        <a:t>datasetFileName</a:t>
                      </a:r>
                      <a:r>
                        <a:rPr lang="en-US" sz="1200" dirty="0" smtClean="0"/>
                        <a:t> = </a:t>
                      </a:r>
                      <a:r>
                        <a:rPr lang="en-US" sz="1200" b="1" dirty="0" smtClean="0">
                          <a:solidFill>
                            <a:srgbClr val="008080"/>
                          </a:solidFill>
                          <a:effectLst/>
                        </a:rPr>
                        <a:t>'daal_retail.csv'</a:t>
                      </a:r>
                      <a:br>
                        <a:rPr lang="en-US" sz="1200" b="1" dirty="0" smtClean="0">
                          <a:solidFill>
                            <a:srgbClr val="008080"/>
                          </a:solidFill>
                          <a:effectLst/>
                        </a:rPr>
                      </a:br>
                      <a:r>
                        <a:rPr lang="en-US" sz="1200" dirty="0" smtClean="0">
                          <a:solidFill>
                            <a:srgbClr val="0000FF"/>
                          </a:solidFill>
                          <a:effectLst/>
                        </a:rPr>
                        <a:t/>
                      </a:r>
                      <a:br>
                        <a:rPr lang="en-US" sz="1200" dirty="0" smtClean="0">
                          <a:solidFill>
                            <a:srgbClr val="0000FF"/>
                          </a:solidFill>
                          <a:effectLst/>
                        </a:rPr>
                      </a:br>
                      <a:r>
                        <a:rPr lang="en-US" sz="1200" dirty="0" err="1" smtClean="0"/>
                        <a:t>dataSource</a:t>
                      </a:r>
                      <a:r>
                        <a:rPr lang="en-US" sz="1200" dirty="0" smtClean="0"/>
                        <a:t> = </a:t>
                      </a:r>
                      <a:r>
                        <a:rPr lang="en-US" sz="1200" dirty="0" err="1" smtClean="0"/>
                        <a:t>FileDataSource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datasetFileName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DataSourceIface.doAllocateNumericTable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DataSourceIface.doDictionaryFromContext</a:t>
                      </a:r>
                      <a:r>
                        <a:rPr lang="en-US" sz="1200" dirty="0" smtClean="0"/>
                        <a:t>)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          </a:t>
                      </a:r>
                      <a:r>
                        <a:rPr lang="en-US" sz="1200" dirty="0" err="1" smtClean="0"/>
                        <a:t>dataSource.loadDataBlock</a:t>
                      </a:r>
                      <a:r>
                        <a:rPr lang="en-US" sz="1200" dirty="0" smtClean="0"/>
                        <a:t>()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alg</a:t>
                      </a:r>
                      <a:r>
                        <a:rPr lang="en-US" sz="1200" dirty="0" smtClean="0"/>
                        <a:t> = Batch_Float64Apriori()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alg.input.set</a:t>
                      </a:r>
                      <a:r>
                        <a:rPr lang="en-US" sz="1200" dirty="0" smtClean="0"/>
                        <a:t>(data, </a:t>
                      </a:r>
                      <a:r>
                        <a:rPr lang="en-US" sz="1200" dirty="0" err="1" smtClean="0"/>
                        <a:t>dataSource.getNumericTable</a:t>
                      </a:r>
                      <a:r>
                        <a:rPr lang="en-US" sz="1200" dirty="0" smtClean="0"/>
                        <a:t>())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alg.parameter.minSupport</a:t>
                      </a:r>
                      <a:r>
                        <a:rPr lang="en-US" sz="1200" dirty="0" smtClean="0"/>
                        <a:t> =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effectLst/>
                        </a:rPr>
                        <a:t>0.04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alg.parameter.minConfidence</a:t>
                      </a:r>
                      <a:r>
                        <a:rPr lang="en-US" sz="1200" dirty="0" smtClean="0"/>
                        <a:t> =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effectLst/>
                        </a:rPr>
                        <a:t>0.4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alg.parameter.itemsetsOrder</a:t>
                      </a:r>
                      <a:r>
                        <a:rPr lang="en-US" sz="1200" dirty="0" smtClean="0"/>
                        <a:t> = </a:t>
                      </a:r>
                      <a:r>
                        <a:rPr lang="en-US" sz="1200" dirty="0" err="1" smtClean="0"/>
                        <a:t>itemsetsSortedBySupport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alg.parameter.rulesOrder</a:t>
                      </a:r>
                      <a:r>
                        <a:rPr lang="en-US" sz="1200" dirty="0" smtClean="0"/>
                        <a:t> = </a:t>
                      </a:r>
                      <a:r>
                        <a:rPr lang="en-US" sz="1200" dirty="0" err="1" smtClean="0"/>
                        <a:t>rulesSortedByConfidence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res = </a:t>
                      </a:r>
                      <a:r>
                        <a:rPr lang="en-US" sz="1200" dirty="0" err="1" smtClean="0"/>
                        <a:t>alg.compute</a:t>
                      </a:r>
                      <a:r>
                        <a:rPr lang="en-US" sz="1200" dirty="0" smtClean="0"/>
                        <a:t>()</a:t>
                      </a:r>
                      <a:br>
                        <a:rPr lang="en-US" sz="1200" dirty="0" smtClean="0"/>
                      </a:b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9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Бизнес-задача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200151"/>
            <a:ext cx="9144000" cy="339447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Рассмотрим </a:t>
            </a:r>
            <a:r>
              <a:rPr lang="ru-RU" dirty="0"/>
              <a:t>задачу </a:t>
            </a:r>
            <a:r>
              <a:rPr lang="ru-RU" dirty="0" smtClean="0"/>
              <a:t>поиска типичных шаблонов покупок, совершаемых в супермаркетах.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9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Результат работы алгоритма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(𝑚𝑖𝑛𝑠𝑢𝑝=0.04, </a:t>
            </a:r>
            <a:r>
              <a:rPr lang="en-US" i="1" dirty="0" err="1" smtClean="0">
                <a:solidFill>
                  <a:schemeClr val="bg1"/>
                </a:solidFill>
              </a:rPr>
              <a:t>minconf</a:t>
            </a:r>
            <a:r>
              <a:rPr lang="en-US" i="1" dirty="0" smtClean="0">
                <a:solidFill>
                  <a:schemeClr val="bg1"/>
                </a:solidFill>
              </a:rPr>
              <a:t>=0.4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866957"/>
              </p:ext>
            </p:extLst>
          </p:nvPr>
        </p:nvGraphicFramePr>
        <p:xfrm>
          <a:off x="2915816" y="1193653"/>
          <a:ext cx="3384380" cy="3826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90"/>
                <a:gridCol w="1692190"/>
              </a:tblGrid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Itemset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15" marR="6515" marT="6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Support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15" marR="6515" marT="651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15167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15596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50675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{41}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14945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42135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{65}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4472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{89}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3837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{32, 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8455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{32, 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8034</a:t>
                      </a:r>
                    </a:p>
                  </a:txBody>
                  <a:tcPr marL="9525" marR="9525" marT="9525" marB="0" anchor="b"/>
                </a:tc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{38, 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10345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{38, 41}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3897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{38, 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7944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{39, 41}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11414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{39, 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29142</a:t>
                      </a:r>
                    </a:p>
                  </a:txBody>
                  <a:tcPr marL="9525" marR="9525" marT="9525" marB="0" anchor="b"/>
                </a:tc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{41, 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9018</a:t>
                      </a:r>
                    </a:p>
                  </a:txBody>
                  <a:tcPr marL="9525" marR="9525" marT="9525" marB="0" anchor="b"/>
                </a:tc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{32, 39, 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5402</a:t>
                      </a:r>
                    </a:p>
                  </a:txBody>
                  <a:tcPr marL="9525" marR="9525" marT="9525" marB="0" anchor="b"/>
                </a:tc>
              </a:tr>
              <a:tr h="2358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{38, 39, 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6102</a:t>
                      </a:r>
                    </a:p>
                  </a:txBody>
                  <a:tcPr marL="9525" marR="9525" marT="9525" marB="0" anchor="b"/>
                </a:tc>
              </a:tr>
              <a:tr h="130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{39, 41, 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7366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90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Результат работы алгоритма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(𝑚𝑖𝑛𝑠𝑢𝑝=0.04, </a:t>
            </a:r>
            <a:r>
              <a:rPr lang="en-US" i="1" dirty="0" err="1">
                <a:solidFill>
                  <a:schemeClr val="bg1"/>
                </a:solidFill>
              </a:rPr>
              <a:t>minconf</a:t>
            </a:r>
            <a:r>
              <a:rPr lang="en-US" i="1" dirty="0">
                <a:solidFill>
                  <a:schemeClr val="bg1"/>
                </a:solidFill>
              </a:rPr>
              <a:t>=0.4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652024"/>
              </p:ext>
            </p:extLst>
          </p:nvPr>
        </p:nvGraphicFramePr>
        <p:xfrm>
          <a:off x="2123728" y="1131590"/>
          <a:ext cx="5040560" cy="356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</a:rPr>
                        <a:t>Rule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65" marR="4465" marT="44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</a:rPr>
                        <a:t>Confidence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65" marR="4465" marT="446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{32}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0.557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{32}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0.53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0.663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{38}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0.509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{41}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0.764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0.692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{39}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0.575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{41}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0.603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{32, 48}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0.672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{32, 39}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0.639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{38, 48}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0.768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{38, 39}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0.59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{41, 48}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0.817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{39, 41}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0.645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{41} -&gt; {39, 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0.493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5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Результат работы алгоритма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(𝑚𝑖𝑛𝑠𝑢𝑝=0.04, </a:t>
            </a:r>
            <a:r>
              <a:rPr lang="en-US" i="1" dirty="0" err="1">
                <a:solidFill>
                  <a:schemeClr val="bg1"/>
                </a:solidFill>
              </a:rPr>
              <a:t>minconf</a:t>
            </a:r>
            <a:r>
              <a:rPr lang="en-US" i="1" dirty="0">
                <a:solidFill>
                  <a:schemeClr val="bg1"/>
                </a:solidFill>
              </a:rPr>
              <a:t>=0.4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447947"/>
              </p:ext>
            </p:extLst>
          </p:nvPr>
        </p:nvGraphicFramePr>
        <p:xfrm>
          <a:off x="3923928" y="1131590"/>
          <a:ext cx="5040560" cy="356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</a:rPr>
                        <a:t>Rule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65" marR="4465" marT="44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</a:rPr>
                        <a:t>Confidence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65" marR="4465" marT="446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Курица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0.557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{Курица}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{Молоко}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0.53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{Картофель}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0.663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{Картофель}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{Молоко}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0.509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{Вода}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0.764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{Молоко}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0.692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{Молоко}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0.575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{Вода}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{Молоко}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0.603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{Курица, Молоко}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0.672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{Курица, Хлеб}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{Молоко}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0.639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{Картофель, Молоко}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0.768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{Картофель, Хлеб}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{Молоко}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0.59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{Вода, Молоко}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0.817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{Хлеб, Вода}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{Молоко}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0.645</a:t>
                      </a: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{Вода}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-&gt;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{Хлеб, Молоко}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0.493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72942"/>
              </p:ext>
            </p:extLst>
          </p:nvPr>
        </p:nvGraphicFramePr>
        <p:xfrm>
          <a:off x="35496" y="1203598"/>
          <a:ext cx="2520280" cy="96202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0280"/>
              </a:tblGrid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Курица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Картофель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 – Хлеб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Вода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1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Молоко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61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Алгоритм </a:t>
            </a:r>
            <a:r>
              <a:rPr lang="en-US" b="1" dirty="0" err="1">
                <a:solidFill>
                  <a:schemeClr val="bg1"/>
                </a:solidFill>
              </a:rPr>
              <a:t>Apriori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(</a:t>
            </a:r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387921"/>
              </p:ext>
            </p:extLst>
          </p:nvPr>
        </p:nvGraphicFramePr>
        <p:xfrm>
          <a:off x="72008" y="1923678"/>
          <a:ext cx="8964488" cy="1296144"/>
        </p:xfrm>
        <a:graphic>
          <a:graphicData uri="http://schemas.openxmlformats.org/drawingml/2006/table">
            <a:tbl>
              <a:tblPr firstRow="1" firstCol="1" bandRow="1"/>
              <a:tblGrid>
                <a:gridCol w="8964488"/>
              </a:tblGrid>
              <a:tr h="1296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data = 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read.transactions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("retail.dat", format = "basket", 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sep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=" ")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rules = 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apriori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data,parameter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=list(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supp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=.0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conf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=.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minlen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=2, target="rules"))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inspect(rules)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CB"/>
                    </a:solidFill>
                  </a:tcPr>
                </a:tc>
              </a:tr>
            </a:tbl>
          </a:graphicData>
        </a:graphic>
      </p:graphicFrame>
      <p:sp>
        <p:nvSpPr>
          <p:cNvPr id="6" name="Объект 4"/>
          <p:cNvSpPr>
            <a:spLocks noGrp="1"/>
          </p:cNvSpPr>
          <p:nvPr>
            <p:ph idx="1"/>
          </p:nvPr>
        </p:nvSpPr>
        <p:spPr>
          <a:xfrm>
            <a:off x="0" y="1200151"/>
            <a:ext cx="9144000" cy="723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en-US" dirty="0" smtClean="0"/>
              <a:t>R </a:t>
            </a:r>
            <a:r>
              <a:rPr lang="ru-RU" dirty="0" smtClean="0"/>
              <a:t>алгоритм </a:t>
            </a:r>
            <a:r>
              <a:rPr lang="en-US" dirty="0" err="1" smtClean="0"/>
              <a:t>Apriori</a:t>
            </a:r>
            <a:r>
              <a:rPr lang="en-US" dirty="0" smtClean="0"/>
              <a:t> </a:t>
            </a:r>
            <a:r>
              <a:rPr lang="ru-RU" dirty="0" smtClean="0"/>
              <a:t>реализован в пакете </a:t>
            </a:r>
            <a:r>
              <a:rPr lang="en-US" dirty="0" smtClean="0">
                <a:ea typeface="Calibri"/>
                <a:cs typeface="Times New Roman"/>
              </a:rPr>
              <a:t>"</a:t>
            </a:r>
            <a:r>
              <a:rPr lang="en-US" dirty="0" err="1" smtClean="0">
                <a:ea typeface="Calibri"/>
                <a:cs typeface="Times New Roman"/>
              </a:rPr>
              <a:t>arules</a:t>
            </a:r>
            <a:r>
              <a:rPr lang="en-US" dirty="0" smtClean="0">
                <a:ea typeface="Calibri"/>
                <a:cs typeface="Times New Roman"/>
              </a:rPr>
              <a:t>"</a:t>
            </a:r>
            <a:r>
              <a:rPr lang="ru-RU" dirty="0" smtClean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 txBox="1">
                <a:spLocks/>
              </p:cNvSpPr>
              <p:nvPr/>
            </p:nvSpPr>
            <p:spPr>
              <a:xfrm>
                <a:off x="35496" y="3435846"/>
                <a:ext cx="9144000" cy="7235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dirty="0" smtClean="0"/>
                  <a:t>Данная реализация создает только ассоциативные правила</a:t>
                </a:r>
                <a:r>
                  <a:rPr lang="en-US" dirty="0" smtClean="0"/>
                  <a:t> </a:t>
                </a:r>
                <a:r>
                  <a:rPr lang="ru-RU" dirty="0" smtClean="0"/>
                  <a:t>вида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/>
                        <a:ea typeface="Cambria Math"/>
                      </a:rPr>
                      <m:t>⇒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 smtClean="0"/>
                  <a:t>, где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|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|=</m:t>
                    </m:r>
                    <m:r>
                      <a:rPr lang="en-US" b="0" i="0" smtClean="0">
                        <a:latin typeface="Cambria Math"/>
                      </a:rPr>
                      <m:t>1.</m:t>
                    </m:r>
                  </m:oMath>
                </a14:m>
                <a:endParaRPr lang="ru-RU" dirty="0" smtClean="0"/>
              </a:p>
            </p:txBody>
          </p:sp>
        </mc:Choice>
        <mc:Fallback xmlns="">
          <p:sp>
            <p:nvSpPr>
              <p:cNvPr id="5" name="Объект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435846"/>
                <a:ext cx="9144000" cy="723527"/>
              </a:xfrm>
              <a:prstGeom prst="rect">
                <a:avLst/>
              </a:prstGeom>
              <a:blipFill rotWithShape="1">
                <a:blip r:embed="rId2"/>
                <a:stretch>
                  <a:fillRect l="-1133" t="-15254" b="-194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650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Результат работы алгоритма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(𝑚𝑖𝑛𝑠𝑢𝑝=0.04, </a:t>
            </a:r>
            <a:r>
              <a:rPr lang="en-US" i="1" dirty="0" err="1">
                <a:solidFill>
                  <a:schemeClr val="bg1"/>
                </a:solidFill>
              </a:rPr>
              <a:t>minconf</a:t>
            </a:r>
            <a:r>
              <a:rPr lang="en-US" i="1" dirty="0">
                <a:solidFill>
                  <a:schemeClr val="bg1"/>
                </a:solidFill>
              </a:rPr>
              <a:t>=0.4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99005"/>
              </p:ext>
            </p:extLst>
          </p:nvPr>
        </p:nvGraphicFramePr>
        <p:xfrm>
          <a:off x="1043608" y="1219547"/>
          <a:ext cx="7283094" cy="380047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13849"/>
                <a:gridCol w="1213849"/>
                <a:gridCol w="1213849"/>
                <a:gridCol w="1213849"/>
                <a:gridCol w="1213849"/>
                <a:gridCol w="121384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lhs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rhs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support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confidence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[1]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0.509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[2]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[3]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[4]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0.557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[5]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{41}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0.603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[6]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{41}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[7]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[8]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0.575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[9]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{38,48}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[10]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{38,39}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0.590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[11]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{32,48}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[12]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{32,39}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[13]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{41,48}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[14]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{39,41}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2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Сравнение результатов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(𝑚𝑖𝑛𝑠𝑢𝑝=0.04, </a:t>
            </a:r>
            <a:r>
              <a:rPr lang="en-US" i="1" dirty="0" err="1">
                <a:solidFill>
                  <a:schemeClr val="bg1"/>
                </a:solidFill>
              </a:rPr>
              <a:t>minconf</a:t>
            </a:r>
            <a:r>
              <a:rPr lang="en-US" i="1" dirty="0">
                <a:solidFill>
                  <a:schemeClr val="bg1"/>
                </a:solidFill>
              </a:rPr>
              <a:t>=0.4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789251"/>
              </p:ext>
            </p:extLst>
          </p:nvPr>
        </p:nvGraphicFramePr>
        <p:xfrm>
          <a:off x="251520" y="1419617"/>
          <a:ext cx="2376264" cy="3672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080120"/>
              </a:tblGrid>
              <a:tr h="2246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</a:rPr>
                        <a:t>Rule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65" marR="4465" marT="44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</a:rPr>
                        <a:t>Confidence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65" marR="4465" marT="446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{32}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0.557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{32}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0.53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0.663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{38}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0.509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{41}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0.764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0.692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{39}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0.575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{41}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0.603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{32, 48}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0.672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{32, 39}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0.639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{38, 48}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0.768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{38, 39}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0.59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{41, 48} -&gt; 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0.817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{39, 41} -&gt; 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0.645</a:t>
                      </a:r>
                    </a:p>
                  </a:txBody>
                  <a:tcPr marL="9525" marR="9525" marT="9525" marB="0" anchor="b"/>
                </a:tc>
              </a:tr>
              <a:tr h="229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{41} -&gt; {39, 48}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0.493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10595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DAAL</a:t>
            </a:r>
            <a:endParaRPr lang="ru-RU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704922"/>
              </p:ext>
            </p:extLst>
          </p:nvPr>
        </p:nvGraphicFramePr>
        <p:xfrm>
          <a:off x="3533028" y="1419625"/>
          <a:ext cx="5359452" cy="367240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39863"/>
                <a:gridCol w="1339863"/>
                <a:gridCol w="1339863"/>
                <a:gridCol w="1339863"/>
              </a:tblGrid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lhs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rhs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confidence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0.509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0.663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0.530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0.557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{41}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0.603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{41}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0.764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0.692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0.575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{38,48}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0.768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{38,39}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0.590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{32,48}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0.672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{32,39}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0.639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{41,48}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0.817</a:t>
                      </a:r>
                    </a:p>
                  </a:txBody>
                  <a:tcPr marL="9525" marR="9525" marT="9525" marB="0" anchor="b"/>
                </a:tc>
              </a:tr>
              <a:tr h="244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{39,41}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=&gt;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{48}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36096" y="10595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856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Сравнение производительности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Объект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70528669"/>
                  </p:ext>
                </p:extLst>
              </p:nvPr>
            </p:nvGraphicFramePr>
            <p:xfrm>
              <a:off x="35496" y="1131590"/>
              <a:ext cx="9073008" cy="39604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12168"/>
                    <a:gridCol w="1512168"/>
                    <a:gridCol w="1512168"/>
                    <a:gridCol w="1512168"/>
                    <a:gridCol w="1512168"/>
                    <a:gridCol w="1512168"/>
                  </a:tblGrid>
                  <a:tr h="519763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𝑚𝑖𝑛𝑠𝑢𝑝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𝑚𝑖𝑛𝑐𝑜𝑛𝑓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err="1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Apriori</a:t>
                          </a:r>
                          <a:r>
                            <a:rPr lang="en-US" sz="18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/</a:t>
                          </a:r>
                          <a:r>
                            <a:rPr lang="en-US" sz="18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DAAL</a:t>
                          </a:r>
                          <a:endParaRPr lang="ru-RU" sz="18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8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err="1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Apriori</a:t>
                          </a:r>
                          <a:r>
                            <a:rPr lang="ru-RU" sz="18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/</a:t>
                          </a:r>
                          <a:r>
                            <a:rPr lang="en-US" sz="18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R</a:t>
                          </a:r>
                          <a:endParaRPr lang="ru-RU" sz="18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39980">
                    <a:tc vMerge="1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Количество ассоциативных правил</a:t>
                          </a:r>
                          <a:endParaRPr lang="ru-RU" sz="12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Время работы алгоритма </a:t>
                          </a:r>
                          <a:r>
                            <a:rPr lang="en-US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c </a:t>
                          </a:r>
                          <a:r>
                            <a:rPr lang="ru-RU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учетом чтения данных </a:t>
                          </a:r>
                          <a:r>
                            <a:rPr lang="en-US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(c)</a:t>
                          </a:r>
                          <a:endParaRPr lang="ru-RU" sz="12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Количество ассоциативных правил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Время работы алгоритма </a:t>
                          </a:r>
                          <a:r>
                            <a:rPr lang="en-US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c </a:t>
                          </a:r>
                          <a:r>
                            <a:rPr lang="ru-RU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учетом чтения данных </a:t>
                          </a:r>
                          <a:r>
                            <a:rPr lang="en-US" sz="1200" baseline="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(c)</a:t>
                          </a:r>
                          <a:endParaRPr lang="ru-RU" sz="1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17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0.60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17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15.</a:t>
                          </a:r>
                          <a:r>
                            <a:rPr lang="en-US" sz="1600" dirty="0" smtClean="0"/>
                            <a:t>4</a:t>
                          </a:r>
                          <a:r>
                            <a:rPr lang="ru-RU" sz="1600" dirty="0" smtClean="0"/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62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0.82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62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57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</a:t>
                          </a:r>
                          <a:endParaRPr lang="ru-RU" sz="16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162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3.53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159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6</a:t>
                          </a:r>
                          <a:r>
                            <a:rPr lang="ru-RU" sz="1600" dirty="0" smtClean="0"/>
                            <a:t>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0.0015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4855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19.06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3911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80</a:t>
                          </a:r>
                          <a:endParaRPr lang="ru-RU" sz="16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0.0015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3300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18.9</a:t>
                          </a:r>
                          <a:r>
                            <a:rPr lang="en-US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3063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66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0.0015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367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18.77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358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58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Объект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70528669"/>
                  </p:ext>
                </p:extLst>
              </p:nvPr>
            </p:nvGraphicFramePr>
            <p:xfrm>
              <a:off x="35496" y="1131590"/>
              <a:ext cx="9073008" cy="39604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12168"/>
                    <a:gridCol w="1512168"/>
                    <a:gridCol w="1512168"/>
                    <a:gridCol w="1512168"/>
                    <a:gridCol w="1512168"/>
                    <a:gridCol w="1512168"/>
                  </a:tblGrid>
                  <a:tr h="519763"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403" t="-4737" r="-500403" b="-242105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100403" t="-4737" r="-400403" b="-242105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err="1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Apriori</a:t>
                          </a:r>
                          <a:r>
                            <a:rPr lang="en-US" sz="18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/</a:t>
                          </a:r>
                          <a:r>
                            <a:rPr lang="en-US" sz="18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DAAL</a:t>
                          </a:r>
                          <a:endParaRPr lang="ru-RU" sz="18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8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err="1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Apriori</a:t>
                          </a:r>
                          <a:r>
                            <a:rPr lang="ru-RU" sz="18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/</a:t>
                          </a:r>
                          <a:r>
                            <a:rPr lang="en-US" sz="18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R</a:t>
                          </a:r>
                          <a:endParaRPr lang="ru-RU" sz="18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39980">
                    <a:tc vMerge="1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Количество ассоциативных правил</a:t>
                          </a:r>
                          <a:endParaRPr lang="ru-RU" sz="12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Время работы </a:t>
                          </a:r>
                          <a:r>
                            <a:rPr lang="ru-RU" sz="12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алгоритма </a:t>
                          </a:r>
                          <a:r>
                            <a:rPr lang="en-US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c </a:t>
                          </a:r>
                          <a:r>
                            <a:rPr lang="ru-RU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учетом чтения данных </a:t>
                          </a:r>
                          <a:r>
                            <a:rPr lang="en-US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(c)</a:t>
                          </a:r>
                          <a:endParaRPr lang="ru-RU" sz="12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Количество ассоциативных правил</a:t>
                          </a:r>
                          <a:endParaRPr lang="ru-RU" sz="12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Время работы </a:t>
                          </a:r>
                          <a:r>
                            <a:rPr lang="ru-RU" sz="1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алгоритма </a:t>
                          </a:r>
                          <a:r>
                            <a:rPr lang="en-US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c </a:t>
                          </a:r>
                          <a:r>
                            <a:rPr lang="ru-RU" sz="1200" baseline="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учетом чтения данных </a:t>
                          </a:r>
                          <a:r>
                            <a:rPr lang="en-US" sz="1200" baseline="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(c)</a:t>
                          </a:r>
                          <a:endParaRPr lang="ru-RU" sz="12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17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0.60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17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15.</a:t>
                          </a:r>
                          <a:r>
                            <a:rPr lang="en-US" sz="1600" dirty="0" smtClean="0"/>
                            <a:t>4</a:t>
                          </a:r>
                          <a:r>
                            <a:rPr lang="ru-RU" sz="1600" dirty="0" smtClean="0"/>
                            <a:t>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62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0.82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62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57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</a:t>
                          </a:r>
                          <a:endParaRPr lang="ru-RU" sz="16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162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3.53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159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6</a:t>
                          </a:r>
                          <a:r>
                            <a:rPr lang="ru-RU" sz="1600" dirty="0" smtClean="0"/>
                            <a:t>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0.0015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4855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19.06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3911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80</a:t>
                          </a:r>
                          <a:endParaRPr lang="ru-RU" sz="1600" dirty="0" smtClean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0.0015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en-US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3300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18.9</a:t>
                          </a:r>
                          <a:r>
                            <a:rPr lang="en-US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3063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66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667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0.0015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367</a:t>
                          </a:r>
                          <a:endParaRPr lang="ru-RU" sz="1600" dirty="0"/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>
                              <a:effectLst/>
                              <a:latin typeface="+mn-lt"/>
                              <a:ea typeface="Calibri"/>
                              <a:cs typeface="Times New Roman"/>
                            </a:rPr>
                            <a:t>18.77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358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1600" dirty="0" smtClean="0"/>
                            <a:t>1</a:t>
                          </a:r>
                          <a:r>
                            <a:rPr lang="en-US" sz="1600" dirty="0" smtClean="0"/>
                            <a:t>5</a:t>
                          </a:r>
                          <a:r>
                            <a:rPr lang="ru-RU" sz="1600" dirty="0" smtClean="0"/>
                            <a:t>.</a:t>
                          </a:r>
                          <a:r>
                            <a:rPr lang="en-US" sz="1600" dirty="0" smtClean="0"/>
                            <a:t>58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971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Практическое </a:t>
            </a:r>
            <a:r>
              <a:rPr lang="ru-RU" b="1" dirty="0">
                <a:solidFill>
                  <a:schemeClr val="bg1"/>
                </a:solidFill>
              </a:rPr>
              <a:t>задание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0"/>
                <a:ext cx="9144000" cy="3943349"/>
              </a:xfrm>
              <a:noFill/>
            </p:spPr>
            <p:txBody>
              <a:bodyPr>
                <a:noAutofit/>
              </a:bodyPr>
              <a:lstStyle/>
              <a:p>
                <a:pPr marL="457200" indent="-457200">
                  <a:buAutoNum type="arabicPeriod"/>
                </a:pPr>
                <a:r>
                  <a:rPr lang="ru-RU" sz="2000" dirty="0" smtClean="0"/>
                  <a:t>Постройте график зависимости времени работы алгоритма </a:t>
                </a:r>
                <a:r>
                  <a:rPr lang="en-US" sz="2000" dirty="0" err="1" smtClean="0"/>
                  <a:t>Apriori</a:t>
                </a:r>
                <a:r>
                  <a:rPr lang="ru-RU" sz="2000" dirty="0" smtClean="0"/>
                  <a:t> библиотеки </a:t>
                </a:r>
                <a:r>
                  <a:rPr lang="en-US" sz="2000" dirty="0" smtClean="0"/>
                  <a:t>DAAL</a:t>
                </a:r>
                <a:r>
                  <a:rPr lang="ru-RU" sz="2000" dirty="0" smtClean="0"/>
                  <a:t> от значения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𝑚𝑖𝑛𝑠𝑢𝑝</m:t>
                    </m:r>
                  </m:oMath>
                </a14:m>
                <a:r>
                  <a:rPr lang="ru-RU" sz="2000" dirty="0" smtClean="0"/>
                  <a:t> при фиксированном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𝑚𝑖𝑛𝑐𝑜𝑛𝑓</m:t>
                    </m:r>
                    <m:r>
                      <a:rPr lang="ru-RU" sz="2000" b="0" i="1" smtClean="0">
                        <a:latin typeface="Cambria Math"/>
                        <a:ea typeface="Cambria Math"/>
                      </a:rPr>
                      <m:t>=0.2</m:t>
                    </m:r>
                  </m:oMath>
                </a14:m>
                <a:r>
                  <a:rPr lang="ru-RU" sz="2000" dirty="0" smtClean="0"/>
                  <a:t>. </a:t>
                </a:r>
                <a:r>
                  <a:rPr lang="en-US" sz="2000" dirty="0" smtClean="0"/>
                  <a:t> </a:t>
                </a:r>
                <a:endParaRPr lang="ru-RU" sz="2000" dirty="0" smtClean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r>
                  <a:rPr lang="ru-RU" sz="2000" dirty="0"/>
                  <a:t>Постройте график зависимости времени работы алгоритма </a:t>
                </a:r>
                <a:r>
                  <a:rPr lang="en-US" sz="2000" dirty="0" err="1"/>
                  <a:t>Apriori</a:t>
                </a:r>
                <a:r>
                  <a:rPr lang="ru-RU" sz="2000" dirty="0"/>
                  <a:t> библиотеки </a:t>
                </a:r>
                <a:r>
                  <a:rPr lang="en-US" sz="2000" dirty="0"/>
                  <a:t>DAAL</a:t>
                </a:r>
                <a:r>
                  <a:rPr lang="ru-RU" sz="2000" dirty="0"/>
                  <a:t> от </a:t>
                </a:r>
                <a:r>
                  <a:rPr lang="ru-RU" sz="2000" dirty="0" smtClean="0"/>
                  <a:t>значения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𝑚𝑖𝑛𝑐𝑜𝑛𝑓</m:t>
                    </m:r>
                  </m:oMath>
                </a14:m>
                <a:r>
                  <a:rPr lang="ru-RU" sz="2000" dirty="0" smtClean="0"/>
                  <a:t> при </a:t>
                </a:r>
                <a:r>
                  <a:rPr lang="ru-RU" sz="2000" dirty="0"/>
                  <a:t>фиксированном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𝑚𝑖𝑛𝑠𝑢𝑝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 =0.02</m:t>
                    </m:r>
                  </m:oMath>
                </a14:m>
                <a:r>
                  <a:rPr lang="ru-RU" sz="2000" dirty="0"/>
                  <a:t>. </a:t>
                </a:r>
                <a:r>
                  <a:rPr lang="en-US" sz="2000" dirty="0"/>
                  <a:t> </a:t>
                </a:r>
                <a:endParaRPr lang="ru-RU" sz="2000" dirty="0" smtClean="0"/>
              </a:p>
              <a:p>
                <a:pPr marL="457200" indent="-457200">
                  <a:buAutoNum type="arabicPeriod"/>
                </a:pPr>
                <a:r>
                  <a:rPr lang="ru-RU" sz="2000" dirty="0" smtClean="0"/>
                  <a:t>Реализуйте в </a:t>
                </a:r>
                <a:r>
                  <a:rPr lang="en-US" sz="2000" dirty="0" smtClean="0"/>
                  <a:t>Python </a:t>
                </a:r>
                <a:r>
                  <a:rPr lang="ru-RU" sz="2000" dirty="0" smtClean="0"/>
                  <a:t>алгоритм </a:t>
                </a:r>
                <a:r>
                  <a:rPr lang="en-US" sz="2000" dirty="0" err="1" smtClean="0"/>
                  <a:t>Apriori</a:t>
                </a:r>
                <a:r>
                  <a:rPr lang="en-US" sz="2000" dirty="0" smtClean="0"/>
                  <a:t> </a:t>
                </a:r>
                <a:r>
                  <a:rPr lang="ru-RU" sz="2000" dirty="0"/>
                  <a:t>с</a:t>
                </a:r>
                <a:r>
                  <a:rPr lang="ru-RU" sz="2000" dirty="0" smtClean="0"/>
                  <a:t> процедурой построения ассоциативных правил.</a:t>
                </a:r>
                <a:r>
                  <a:rPr lang="en-US" sz="2000" dirty="0"/>
                  <a:t> </a:t>
                </a:r>
                <a:r>
                  <a:rPr lang="ru-RU" sz="2000" dirty="0"/>
                  <a:t>Сравните время работы реализованного алгоритма </a:t>
                </a:r>
                <a:r>
                  <a:rPr lang="ru-RU" sz="2000" dirty="0" smtClean="0"/>
                  <a:t>с </a:t>
                </a:r>
                <a:r>
                  <a:rPr lang="ru-RU" sz="2000" dirty="0"/>
                  <a:t>алгоритмом </a:t>
                </a:r>
                <a:r>
                  <a:rPr lang="en-US" sz="2000" dirty="0" err="1"/>
                  <a:t>Apriori</a:t>
                </a:r>
                <a:r>
                  <a:rPr lang="ru-RU" sz="2000" dirty="0"/>
                  <a:t>, реализованным в </a:t>
                </a:r>
                <a:r>
                  <a:rPr lang="en-US" sz="2000" dirty="0" smtClean="0"/>
                  <a:t>DAAL.</a:t>
                </a:r>
                <a:endParaRPr lang="ru-RU" sz="2000" dirty="0" smtClean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0"/>
                <a:ext cx="9144000" cy="3943349"/>
              </a:xfrm>
              <a:blipFill rotWithShape="1">
                <a:blip r:embed="rId2"/>
                <a:stretch>
                  <a:fillRect l="-667" t="-9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951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Бизнес-задача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200151"/>
            <a:ext cx="9144000" cy="3394472"/>
          </a:xfrm>
        </p:spPr>
        <p:txBody>
          <a:bodyPr/>
          <a:lstStyle/>
          <a:p>
            <a:r>
              <a:rPr lang="ru-RU" dirty="0" smtClean="0"/>
              <a:t>Какими данными о покупках мы можем располагать?</a:t>
            </a:r>
          </a:p>
        </p:txBody>
      </p:sp>
    </p:spTree>
    <p:extLst>
      <p:ext uri="{BB962C8B-B14F-4D97-AF65-F5344CB8AC3E}">
        <p14:creationId xmlns:p14="http://schemas.microsoft.com/office/powerpoint/2010/main" val="189895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Набор данных </a:t>
            </a:r>
            <a:r>
              <a:rPr lang="en-US" b="1" dirty="0" smtClean="0">
                <a:solidFill>
                  <a:schemeClr val="bg1"/>
                </a:solidFill>
              </a:rPr>
              <a:t>retail*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200151"/>
            <a:ext cx="9144000" cy="3394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Рассмотрим задачу поиска типичных шаблонов покупок, совершаемых в </a:t>
            </a:r>
            <a:r>
              <a:rPr lang="ru-RU" dirty="0" smtClean="0"/>
              <a:t>супермаркетах</a:t>
            </a:r>
            <a:r>
              <a:rPr lang="en-US" dirty="0" smtClean="0"/>
              <a:t>, </a:t>
            </a:r>
            <a:r>
              <a:rPr lang="ru-RU" dirty="0" smtClean="0"/>
              <a:t>на примере набора данных </a:t>
            </a:r>
            <a:r>
              <a:rPr lang="en-US" dirty="0" smtClean="0"/>
              <a:t>retail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/>
              <a:t>retail </a:t>
            </a:r>
            <a:r>
              <a:rPr lang="ru-RU" dirty="0"/>
              <a:t>содержит</a:t>
            </a:r>
            <a:r>
              <a:rPr lang="en-US" dirty="0"/>
              <a:t> </a:t>
            </a:r>
            <a:r>
              <a:rPr lang="ru-RU" dirty="0"/>
              <a:t>анонимные данные о покупках в </a:t>
            </a:r>
            <a:r>
              <a:rPr lang="ru-RU" dirty="0" smtClean="0"/>
              <a:t>супермаркете</a:t>
            </a:r>
            <a:r>
              <a:rPr lang="ru-RU" dirty="0"/>
              <a:t>. Все названия товаров заменены на числа.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96" y="4794706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</a:t>
            </a:r>
            <a:r>
              <a:rPr lang="en-US" dirty="0"/>
              <a:t>http://fimi.ua.ac.be/data/retail.dat.gz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22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Набор данных </a:t>
            </a:r>
            <a:r>
              <a:rPr lang="en-US" b="1" dirty="0" smtClean="0">
                <a:solidFill>
                  <a:schemeClr val="bg1"/>
                </a:solidFill>
              </a:rPr>
              <a:t>retail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8918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Каждая строка </a:t>
            </a:r>
            <a:r>
              <a:rPr lang="en-US" dirty="0" smtClean="0"/>
              <a:t>retail</a:t>
            </a:r>
            <a:r>
              <a:rPr lang="ru-RU" dirty="0" smtClean="0"/>
              <a:t> содержит информацию о наборе товаров, приобретенных клиентом в рамках одной транзакции.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500" dirty="0"/>
              <a:t>0 1 2 3 4 5 6 7 8 9 10 11 12 13 14 15 16 17 18 19 20 21 22 23 24 25 26 27 28 29 </a:t>
            </a:r>
          </a:p>
          <a:p>
            <a:pPr marL="0" indent="0">
              <a:buNone/>
            </a:pPr>
            <a:r>
              <a:rPr lang="ru-RU" sz="2500" dirty="0"/>
              <a:t>30 31 32 </a:t>
            </a:r>
          </a:p>
          <a:p>
            <a:pPr marL="0" indent="0">
              <a:buNone/>
            </a:pPr>
            <a:r>
              <a:rPr lang="ru-RU" sz="2500" dirty="0"/>
              <a:t>33 34 35 </a:t>
            </a:r>
          </a:p>
          <a:p>
            <a:pPr marL="0" indent="0">
              <a:buNone/>
            </a:pPr>
            <a:r>
              <a:rPr lang="ru-RU" sz="2500" dirty="0"/>
              <a:t>36 37 38 39 40 41 42 43 44 45 46 </a:t>
            </a:r>
          </a:p>
          <a:p>
            <a:pPr marL="0" indent="0">
              <a:buNone/>
            </a:pPr>
            <a:r>
              <a:rPr lang="ru-RU" sz="2500" dirty="0"/>
              <a:t>38 39 47 48 </a:t>
            </a:r>
          </a:p>
          <a:p>
            <a:pPr marL="0" indent="0">
              <a:buNone/>
            </a:pPr>
            <a:r>
              <a:rPr lang="ru-RU" sz="2500" dirty="0"/>
              <a:t>38 39 48 49 50 51 52 53 54 55 56 57 58 </a:t>
            </a:r>
          </a:p>
          <a:p>
            <a:pPr marL="0" indent="0">
              <a:buNone/>
            </a:pPr>
            <a:r>
              <a:rPr lang="ru-RU" sz="2500" dirty="0"/>
              <a:t>32 41 59 60 61 62 </a:t>
            </a:r>
          </a:p>
          <a:p>
            <a:pPr marL="0" indent="0">
              <a:buNone/>
            </a:pPr>
            <a:r>
              <a:rPr lang="ru-RU" sz="2500" dirty="0"/>
              <a:t>3 39 48 </a:t>
            </a:r>
          </a:p>
          <a:p>
            <a:pPr marL="0" indent="0">
              <a:buNone/>
            </a:pPr>
            <a:r>
              <a:rPr lang="ru-RU" sz="2500" dirty="0"/>
              <a:t>…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9273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Поддержка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1"/>
                <a:ext cx="9144000" cy="3394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b="1" dirty="0" smtClean="0"/>
                  <a:t>Поддержкой</a:t>
                </a:r>
                <a:r>
                  <a:rPr lang="en-US" b="1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𝑠𝑢𝑝</m:t>
                    </m:r>
                    <m:r>
                      <a:rPr lang="en-US" i="1">
                        <a:latin typeface="Cambria Math"/>
                      </a:rPr>
                      <m:t>⁡(</m:t>
                    </m:r>
                    <m:r>
                      <a:rPr lang="en-US" i="1">
                        <a:latin typeface="Cambria Math"/>
                      </a:rPr>
                      <m:t>𝐼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ru-RU" dirty="0" smtClean="0"/>
                  <a:t> набора товаров </a:t>
                </a:r>
                <a:r>
                  <a:rPr lang="en-US" i="1" dirty="0" smtClean="0"/>
                  <a:t>I</a:t>
                </a:r>
                <a:r>
                  <a:rPr lang="ru-RU" dirty="0" smtClean="0"/>
                  <a:t> называется процент транзакций, содержащих </a:t>
                </a:r>
                <a:r>
                  <a:rPr lang="en-US" i="1" dirty="0" smtClean="0"/>
                  <a:t>I</a:t>
                </a:r>
                <a:r>
                  <a:rPr lang="ru-RU" dirty="0" smtClean="0"/>
                  <a:t>.   </a:t>
                </a:r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1"/>
                <a:ext cx="9144000" cy="3394472"/>
              </a:xfrm>
              <a:blipFill rotWithShape="1">
                <a:blip r:embed="rId2"/>
                <a:stretch>
                  <a:fillRect l="-1667" t="-2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07504" y="257175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Транзакции:</a:t>
            </a:r>
            <a:endParaRPr lang="en-US" dirty="0" smtClean="0"/>
          </a:p>
          <a:p>
            <a:r>
              <a:rPr lang="en-US" dirty="0" smtClean="0"/>
              <a:t>1. </a:t>
            </a:r>
            <a:r>
              <a:rPr lang="ru-RU" dirty="0" smtClean="0"/>
              <a:t>30 </a:t>
            </a:r>
            <a:r>
              <a:rPr lang="ru-RU" dirty="0"/>
              <a:t>31 32 </a:t>
            </a:r>
          </a:p>
          <a:p>
            <a:r>
              <a:rPr lang="en-US" dirty="0" smtClean="0"/>
              <a:t>2. </a:t>
            </a:r>
            <a:r>
              <a:rPr lang="ru-RU" dirty="0" smtClean="0"/>
              <a:t>33 </a:t>
            </a:r>
            <a:r>
              <a:rPr lang="ru-RU" dirty="0"/>
              <a:t>34 35 </a:t>
            </a:r>
          </a:p>
          <a:p>
            <a:r>
              <a:rPr lang="en-US" dirty="0" smtClean="0"/>
              <a:t>3. </a:t>
            </a:r>
            <a:r>
              <a:rPr lang="ru-RU" dirty="0" smtClean="0"/>
              <a:t>36 </a:t>
            </a:r>
            <a:r>
              <a:rPr lang="ru-RU" dirty="0"/>
              <a:t>37 38 39 40 41 42 43 44 45 46 </a:t>
            </a:r>
          </a:p>
          <a:p>
            <a:r>
              <a:rPr lang="en-US" dirty="0" smtClean="0"/>
              <a:t>4. </a:t>
            </a:r>
            <a:r>
              <a:rPr lang="ru-RU" dirty="0" smtClean="0"/>
              <a:t>38 </a:t>
            </a:r>
            <a:r>
              <a:rPr lang="ru-RU" dirty="0"/>
              <a:t>39 47 48 </a:t>
            </a:r>
          </a:p>
          <a:p>
            <a:r>
              <a:rPr lang="en-US" dirty="0" smtClean="0"/>
              <a:t>5. </a:t>
            </a:r>
            <a:r>
              <a:rPr lang="ru-RU" dirty="0" smtClean="0"/>
              <a:t>38 </a:t>
            </a:r>
            <a:r>
              <a:rPr lang="ru-RU" dirty="0"/>
              <a:t>39 48 49 50 51 52 53 54 55 56 57 58 </a:t>
            </a:r>
          </a:p>
          <a:p>
            <a:r>
              <a:rPr lang="en-US" dirty="0" smtClean="0"/>
              <a:t>6. </a:t>
            </a:r>
            <a:r>
              <a:rPr lang="ru-RU" dirty="0" smtClean="0"/>
              <a:t>32 </a:t>
            </a:r>
            <a:r>
              <a:rPr lang="ru-RU" dirty="0"/>
              <a:t>41 59 60 61 62 </a:t>
            </a:r>
          </a:p>
          <a:p>
            <a:r>
              <a:rPr lang="en-US" dirty="0" smtClean="0"/>
              <a:t>7. </a:t>
            </a:r>
            <a:r>
              <a:rPr lang="ru-RU" dirty="0" smtClean="0"/>
              <a:t>3 </a:t>
            </a:r>
            <a:r>
              <a:rPr lang="ru-RU" dirty="0"/>
              <a:t>39 48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788024" y="2571750"/>
                <a:ext cx="4320480" cy="24816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30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8,39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38,39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,48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ru-RU" dirty="0" smtClean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571750"/>
                <a:ext cx="4320480" cy="24816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9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Свойство поддержки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1"/>
                <a:ext cx="9144000" cy="3394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b="1" dirty="0" smtClean="0"/>
                  <a:t>Свойство монотонности поддержки</a:t>
                </a:r>
                <a:r>
                  <a:rPr lang="ru-RU" dirty="0" smtClean="0"/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𝑠𝑢𝑝</m:t>
                    </m:r>
                    <m:r>
                      <a:rPr lang="en-US" b="0" i="1" smtClean="0">
                        <a:latin typeface="Cambria Math"/>
                      </a:rPr>
                      <m:t>⁡(</m:t>
                    </m:r>
                    <m:r>
                      <a:rPr lang="en-US" b="0" i="1" smtClean="0">
                        <a:latin typeface="Cambria Math"/>
                      </a:rPr>
                      <m:t>𝐽</m:t>
                    </m:r>
                    <m:r>
                      <a:rPr lang="en-US" b="0" i="1" smtClean="0">
                        <a:latin typeface="Cambria Math"/>
                      </a:rPr>
                      <m:t>)≥</m:t>
                    </m:r>
                    <m:r>
                      <a:rPr lang="en-US" i="1">
                        <a:latin typeface="Cambria Math"/>
                      </a:rPr>
                      <m:t>𝑠𝑢𝑝</m:t>
                    </m:r>
                    <m:r>
                      <a:rPr lang="en-US" i="1">
                        <a:latin typeface="Cambria Math"/>
                      </a:rPr>
                      <m:t>⁡(</m:t>
                    </m:r>
                    <m:r>
                      <a:rPr lang="en-US" b="0" i="1" smtClean="0">
                        <a:latin typeface="Cambria Math"/>
                      </a:rPr>
                      <m:t>𝐼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𝐽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𝐼</m:t>
                    </m:r>
                  </m:oMath>
                </a14:m>
                <a:endParaRPr lang="ru-RU" dirty="0" smtClean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1"/>
                <a:ext cx="9144000" cy="3394472"/>
              </a:xfrm>
              <a:blipFill rotWithShape="1">
                <a:blip r:embed="rId2"/>
                <a:stretch>
                  <a:fillRect l="-1667" t="-23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5496" y="2610389"/>
            <a:ext cx="4176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Транзакции:</a:t>
            </a:r>
            <a:endParaRPr lang="en-US" dirty="0" smtClean="0"/>
          </a:p>
          <a:p>
            <a:r>
              <a:rPr lang="en-US" dirty="0" smtClean="0"/>
              <a:t>1. </a:t>
            </a:r>
            <a:r>
              <a:rPr lang="ru-RU" dirty="0" smtClean="0"/>
              <a:t>30 </a:t>
            </a:r>
            <a:r>
              <a:rPr lang="ru-RU" dirty="0"/>
              <a:t>31 32 </a:t>
            </a:r>
          </a:p>
          <a:p>
            <a:r>
              <a:rPr lang="en-US" dirty="0" smtClean="0"/>
              <a:t>2. </a:t>
            </a:r>
            <a:r>
              <a:rPr lang="ru-RU" dirty="0" smtClean="0"/>
              <a:t>33 </a:t>
            </a:r>
            <a:r>
              <a:rPr lang="ru-RU" dirty="0"/>
              <a:t>34 35 </a:t>
            </a:r>
          </a:p>
          <a:p>
            <a:r>
              <a:rPr lang="en-US" dirty="0" smtClean="0"/>
              <a:t>3. </a:t>
            </a:r>
            <a:r>
              <a:rPr lang="ru-RU" dirty="0" smtClean="0"/>
              <a:t>36 </a:t>
            </a:r>
            <a:r>
              <a:rPr lang="ru-RU" dirty="0"/>
              <a:t>37 38 39 40 41 42 43 44 45 46 </a:t>
            </a:r>
          </a:p>
          <a:p>
            <a:r>
              <a:rPr lang="en-US" dirty="0" smtClean="0"/>
              <a:t>4. </a:t>
            </a:r>
            <a:r>
              <a:rPr lang="ru-RU" dirty="0" smtClean="0"/>
              <a:t>38 </a:t>
            </a:r>
            <a:r>
              <a:rPr lang="ru-RU" dirty="0"/>
              <a:t>39 47 48 </a:t>
            </a:r>
          </a:p>
          <a:p>
            <a:r>
              <a:rPr lang="en-US" dirty="0" smtClean="0"/>
              <a:t>5. </a:t>
            </a:r>
            <a:r>
              <a:rPr lang="ru-RU" dirty="0" smtClean="0"/>
              <a:t>38 </a:t>
            </a:r>
            <a:r>
              <a:rPr lang="ru-RU" dirty="0"/>
              <a:t>39 48 49 50 51 52 53 54 55 56 57 58 </a:t>
            </a:r>
          </a:p>
          <a:p>
            <a:r>
              <a:rPr lang="en-US" dirty="0" smtClean="0"/>
              <a:t>6. </a:t>
            </a:r>
            <a:r>
              <a:rPr lang="ru-RU" dirty="0" smtClean="0"/>
              <a:t>32 </a:t>
            </a:r>
            <a:r>
              <a:rPr lang="ru-RU" dirty="0"/>
              <a:t>41 59 60 61 62 </a:t>
            </a:r>
          </a:p>
          <a:p>
            <a:r>
              <a:rPr lang="en-US" dirty="0" smtClean="0"/>
              <a:t>7. </a:t>
            </a:r>
            <a:r>
              <a:rPr lang="ru-RU" dirty="0" smtClean="0"/>
              <a:t>3 </a:t>
            </a:r>
            <a:r>
              <a:rPr lang="ru-RU" dirty="0"/>
              <a:t>39 48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067944" y="2523000"/>
                <a:ext cx="5040560" cy="2494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38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9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48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i="1">
                            <a:latin typeface="Cambria Math"/>
                          </a:rPr>
                          <m:t>𝑠𝑢𝑝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8,39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,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i="1">
                            <a:latin typeface="Cambria Math"/>
                          </a:rPr>
                          <m:t>𝑠𝑢𝑝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38,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48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i="1">
                            <a:latin typeface="Cambria Math"/>
                          </a:rPr>
                          <m:t>𝑠𝑢𝑝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39,48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38,39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,48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523000"/>
                <a:ext cx="5040560" cy="24940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5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Ассоциативное правило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1"/>
                <a:ext cx="9144000" cy="339447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b="1" dirty="0" smtClean="0"/>
                  <a:t>Ассоциативным правилом </a:t>
                </a:r>
                <a:r>
                  <a:rPr lang="ru-RU" dirty="0" smtClean="0"/>
                  <a:t>называется импликация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/>
                        <a:ea typeface="Cambria Math"/>
                      </a:rPr>
                      <m:t>⇒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 smtClean="0"/>
                  <a:t>, 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ru-RU" dirty="0" smtClean="0"/>
                  <a:t>наборы товаров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=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/>
                        <a:ea typeface="Cambria Math"/>
                      </a:rPr>
                      <m:t>⇒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 smtClean="0"/>
                  <a:t> показывает, что если в транзакции встретился набор товаров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/>
                  <a:t>, то в той же транзакции должен появиться набор товаров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 smtClean="0"/>
                  <a:t>.  </a:t>
                </a:r>
              </a:p>
            </p:txBody>
          </p:sp>
        </mc:Choice>
        <mc:Fallback xmlns="">
          <p:sp>
            <p:nvSpPr>
              <p:cNvPr id="7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1"/>
                <a:ext cx="9144000" cy="3394472"/>
              </a:xfrm>
              <a:blipFill rotWithShape="1">
                <a:blip r:embed="rId2"/>
                <a:stretch>
                  <a:fillRect l="-1667" t="-3770" b="-5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094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Достоверность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1"/>
                <a:ext cx="9144000" cy="1443607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ru-RU" b="1" dirty="0" smtClean="0"/>
                  <a:t>Достоверностью</a:t>
                </a:r>
                <a:r>
                  <a:rPr lang="en-US" b="1" dirty="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i="1">
                            <a:latin typeface="Cambria Math"/>
                          </a:rPr>
                          <m:t>𝑐𝑜𝑛𝑓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latin typeface="Cambria Math"/>
                                <a:ea typeface="Cambria Math"/>
                              </a:rPr>
                              <m:t>⇒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ru-RU" dirty="0" smtClean="0"/>
                  <a:t> ассоциативного правила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i="1" smtClean="0">
                        <a:latin typeface="Cambria Math"/>
                        <a:ea typeface="Cambria Math"/>
                      </a:rPr>
                      <m:t>⇒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 </a:t>
                </a:r>
                <a:r>
                  <a:rPr lang="ru-RU" dirty="0" smtClean="0"/>
                  <a:t>называется следующая величина: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𝑐𝑜𝑛𝑓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latin typeface="Cambria Math"/>
                                  <a:ea typeface="Cambria Math"/>
                                </a:rPr>
                                <m:t>⇒</m:t>
                              </m:r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𝑠𝑢𝑝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⁡(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ru-RU" i="1">
                              <a:latin typeface="Cambria Math"/>
                              <a:ea typeface="Cambria Math"/>
                            </a:rPr>
                            <m:t>∪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  <m:r>
                            <a:rPr lang="en-US" i="1">
                              <a:latin typeface="Cambria Math"/>
                            </a:rPr>
                            <m:t>⁡(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dirty="0" smtClean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1"/>
                <a:ext cx="9144000" cy="1443607"/>
              </a:xfrm>
              <a:blipFill rotWithShape="1">
                <a:blip r:embed="rId2"/>
                <a:stretch>
                  <a:fillRect l="-800" t="-67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35496" y="271169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Транзакции:</a:t>
            </a:r>
            <a:endParaRPr lang="en-US" dirty="0" smtClean="0"/>
          </a:p>
          <a:p>
            <a:r>
              <a:rPr lang="en-US" dirty="0" smtClean="0"/>
              <a:t>1. </a:t>
            </a:r>
            <a:r>
              <a:rPr lang="ru-RU" dirty="0" smtClean="0"/>
              <a:t>30 </a:t>
            </a:r>
            <a:r>
              <a:rPr lang="ru-RU" dirty="0"/>
              <a:t>31 32 </a:t>
            </a:r>
          </a:p>
          <a:p>
            <a:r>
              <a:rPr lang="en-US" dirty="0" smtClean="0"/>
              <a:t>2. </a:t>
            </a:r>
            <a:r>
              <a:rPr lang="ru-RU" dirty="0" smtClean="0"/>
              <a:t>33 </a:t>
            </a:r>
            <a:r>
              <a:rPr lang="ru-RU" dirty="0"/>
              <a:t>34 35 </a:t>
            </a:r>
          </a:p>
          <a:p>
            <a:r>
              <a:rPr lang="en-US" dirty="0" smtClean="0"/>
              <a:t>3. </a:t>
            </a:r>
            <a:r>
              <a:rPr lang="ru-RU" dirty="0" smtClean="0"/>
              <a:t>36 </a:t>
            </a:r>
            <a:r>
              <a:rPr lang="ru-RU" dirty="0"/>
              <a:t>37 38 39 40 41 42 43 44 45 46 </a:t>
            </a:r>
          </a:p>
          <a:p>
            <a:r>
              <a:rPr lang="en-US" dirty="0" smtClean="0"/>
              <a:t>4. </a:t>
            </a:r>
            <a:r>
              <a:rPr lang="ru-RU" dirty="0" smtClean="0"/>
              <a:t>38 </a:t>
            </a:r>
            <a:r>
              <a:rPr lang="ru-RU" dirty="0"/>
              <a:t>39 47 48 </a:t>
            </a:r>
          </a:p>
          <a:p>
            <a:r>
              <a:rPr lang="en-US" dirty="0" smtClean="0"/>
              <a:t>5. </a:t>
            </a:r>
            <a:r>
              <a:rPr lang="ru-RU" dirty="0" smtClean="0"/>
              <a:t>38 </a:t>
            </a:r>
            <a:r>
              <a:rPr lang="ru-RU" dirty="0"/>
              <a:t>39 48 49 50 51 52 53 54 55 56 57 58 </a:t>
            </a:r>
          </a:p>
          <a:p>
            <a:r>
              <a:rPr lang="en-US" dirty="0" smtClean="0"/>
              <a:t>6. </a:t>
            </a:r>
            <a:r>
              <a:rPr lang="ru-RU" dirty="0" smtClean="0"/>
              <a:t>32 </a:t>
            </a:r>
            <a:r>
              <a:rPr lang="ru-RU" dirty="0"/>
              <a:t>41 59 60 61 62 </a:t>
            </a:r>
          </a:p>
          <a:p>
            <a:r>
              <a:rPr lang="en-US" dirty="0" smtClean="0"/>
              <a:t>7. </a:t>
            </a:r>
            <a:r>
              <a:rPr lang="ru-RU" dirty="0" smtClean="0"/>
              <a:t>3 </a:t>
            </a:r>
            <a:r>
              <a:rPr lang="ru-RU" dirty="0"/>
              <a:t>39 48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499992" y="2859782"/>
                <a:ext cx="4644008" cy="1686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8,39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ru-RU" b="0" i="0" smtClean="0">
                          <a:latin typeface="Cambria Math"/>
                        </a:rPr>
                        <m:t>, 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ru-RU" b="0" i="0" smtClean="0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𝑠𝑢𝑝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38,39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,48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𝑐𝑜𝑛𝑓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38,39</m:t>
                                  </m:r>
                                </m:e>
                              </m:d>
                              <m:r>
                                <a:rPr lang="ru-RU" i="1">
                                  <a:latin typeface="Cambria Math"/>
                                  <a:ea typeface="Cambria Math"/>
                                </a:rPr>
                                <m:t>⇒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48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ru-RU" dirty="0" smtClean="0"/>
              </a:p>
              <a:p>
                <a:endParaRPr lang="ru-RU" dirty="0" smtClean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859782"/>
                <a:ext cx="4644008" cy="16861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172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6281</TotalTime>
  <Words>2374</Words>
  <Application>Microsoft Office PowerPoint</Application>
  <PresentationFormat>Экран (16:9)</PresentationFormat>
  <Paragraphs>495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Лабораторная работа № 9 Ассоциативные правила</vt:lpstr>
      <vt:lpstr>Бизнес-задача</vt:lpstr>
      <vt:lpstr>Бизнес-задача</vt:lpstr>
      <vt:lpstr>Набор данных retail* </vt:lpstr>
      <vt:lpstr>Набор данных retail </vt:lpstr>
      <vt:lpstr>Поддержка</vt:lpstr>
      <vt:lpstr>Свойство поддержки</vt:lpstr>
      <vt:lpstr>Ассоциативное правило</vt:lpstr>
      <vt:lpstr>Достоверность</vt:lpstr>
      <vt:lpstr>Свойство достоверности</vt:lpstr>
      <vt:lpstr>Задача поиска ассоциативных правил</vt:lpstr>
      <vt:lpstr>Общий подход решения ARM</vt:lpstr>
      <vt:lpstr>Построение ассоциативных правил</vt:lpstr>
      <vt:lpstr>Алгоритм Apriori*</vt:lpstr>
      <vt:lpstr>Алгоритм Apriori</vt:lpstr>
      <vt:lpstr>Алгоритм Apriori</vt:lpstr>
      <vt:lpstr>Алгоритм Apriori (DAAL)</vt:lpstr>
      <vt:lpstr>Алгоритм Apriori (DAAL)</vt:lpstr>
      <vt:lpstr>Алгоритм Apriori (DAAL)</vt:lpstr>
      <vt:lpstr>Результат работы алгоритма  (𝑚𝑖𝑛𝑠𝑢𝑝=0.04, minconf=0.4)</vt:lpstr>
      <vt:lpstr>Результат работы алгоритма  (𝑚𝑖𝑛𝑠𝑢𝑝=0.04, minconf=0.4)</vt:lpstr>
      <vt:lpstr>Результат работы алгоритма  (𝑚𝑖𝑛𝑠𝑢𝑝=0.04, minconf=0.4)</vt:lpstr>
      <vt:lpstr>Алгоритм Apriori (R)</vt:lpstr>
      <vt:lpstr>Результат работы алгоритма  (𝑚𝑖𝑛𝑠𝑢𝑝=0.04, minconf=0.4)</vt:lpstr>
      <vt:lpstr>Сравнение результатов (𝑚𝑖𝑛𝑠𝑢𝑝=0.04, minconf=0.4)</vt:lpstr>
      <vt:lpstr>Сравнение производительности</vt:lpstr>
      <vt:lpstr>Практическое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 № 3 Линейная регрессия</dc:title>
  <dc:creator>Alexey</dc:creator>
  <cp:lastModifiedBy>Alexey</cp:lastModifiedBy>
  <cp:revision>172</cp:revision>
  <dcterms:created xsi:type="dcterms:W3CDTF">2016-11-29T09:28:30Z</dcterms:created>
  <dcterms:modified xsi:type="dcterms:W3CDTF">2017-01-11T14:10:11Z</dcterms:modified>
</cp:coreProperties>
</file>