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90" r:id="rId3"/>
    <p:sldId id="291" r:id="rId4"/>
    <p:sldId id="292" r:id="rId5"/>
    <p:sldId id="295" r:id="rId6"/>
    <p:sldId id="299" r:id="rId7"/>
    <p:sldId id="294" r:id="rId8"/>
    <p:sldId id="297" r:id="rId9"/>
    <p:sldId id="298" r:id="rId10"/>
    <p:sldId id="300" r:id="rId11"/>
    <p:sldId id="280" r:id="rId12"/>
    <p:sldId id="301" r:id="rId13"/>
    <p:sldId id="281" r:id="rId14"/>
    <p:sldId id="283" r:id="rId15"/>
    <p:sldId id="282" r:id="rId16"/>
    <p:sldId id="284" r:id="rId17"/>
    <p:sldId id="286" r:id="rId18"/>
    <p:sldId id="287" r:id="rId19"/>
    <p:sldId id="288" r:id="rId20"/>
    <p:sldId id="285" r:id="rId21"/>
    <p:sldId id="303" r:id="rId22"/>
    <p:sldId id="289" r:id="rId23"/>
    <p:sldId id="302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CB"/>
    <a:srgbClr val="2B4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5" autoAdjust="0"/>
    <p:restoredTop sz="82853" autoAdjust="0"/>
  </p:normalViewPr>
  <p:slideViewPr>
    <p:cSldViewPr>
      <p:cViewPr>
        <p:scale>
          <a:sx n="70" d="100"/>
          <a:sy n="70" d="100"/>
        </p:scale>
        <p:origin x="-2196" y="-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8EFDC-1C05-405E-9C0E-20753DA5E3DE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3801A-1784-4F41-A8C3-970564BEC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Входные параметры алгоритмов совпадают:</a:t>
            </a:r>
            <a:endParaRPr lang="ru-RU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solver</a:t>
            </a:r>
            <a:r>
              <a:rPr lang="en-US" dirty="0" smtClean="0"/>
              <a:t>=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sgd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en-US" dirty="0" smtClean="0"/>
              <a:t>,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max_iter</a:t>
            </a:r>
            <a:r>
              <a:rPr lang="en-US" dirty="0" smtClean="0"/>
              <a:t>=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</a:t>
            </a:r>
            <a:r>
              <a:rPr lang="en-US" dirty="0" smtClean="0"/>
              <a:t>,</a:t>
            </a:r>
            <a:r>
              <a:rPr lang="ru-RU" baseline="0" dirty="0" smtClean="0"/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batch_size</a:t>
            </a:r>
            <a:r>
              <a:rPr lang="en-US" dirty="0" smtClean="0"/>
              <a:t>=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en-US" dirty="0" smtClean="0"/>
              <a:t>,</a:t>
            </a:r>
            <a:r>
              <a:rPr lang="ru-RU" baseline="0" dirty="0" smtClean="0"/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</a:t>
            </a:r>
            <a:r>
              <a:rPr lang="en-US" dirty="0" smtClean="0"/>
              <a:t>=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1e-4</a:t>
            </a:r>
            <a:r>
              <a:rPr lang="en-US" dirty="0" smtClean="0"/>
              <a:t>,</a:t>
            </a:r>
            <a:r>
              <a:rPr lang="ru-RU" baseline="0" dirty="0" smtClean="0"/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learning_rate_init</a:t>
            </a:r>
            <a:r>
              <a:rPr lang="en-US" dirty="0" smtClean="0"/>
              <a:t>=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801A-1784-4F41-A8C3-970564BEC10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8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1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8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2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7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6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2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2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3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7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958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Лабораторная работа № 7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 smtClean="0"/>
              <a:t>Нейронные </a:t>
            </a:r>
            <a:r>
              <a:rPr lang="ru-RU" b="1" dirty="0"/>
              <a:t>сети</a:t>
            </a:r>
            <a:endParaRPr lang="ru-RU" dirty="0"/>
          </a:p>
        </p:txBody>
      </p:sp>
      <p:sp>
        <p:nvSpPr>
          <p:cNvPr id="4" name="AutoShape 4" descr="Картинки по запросу intel log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intel logo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intel logo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Картинки по запросу intel logo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Картинки по запросу intel logo"/>
          <p:cNvSpPr>
            <a:spLocks noChangeAspect="1" noChangeArrowheads="1"/>
          </p:cNvSpPr>
          <p:nvPr/>
        </p:nvSpPr>
        <p:spPr bwMode="auto">
          <a:xfrm>
            <a:off x="765175" y="3488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asted-image.tif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62202" y="2876550"/>
            <a:ext cx="1300813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95802" y="2724151"/>
            <a:ext cx="2285999" cy="17345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4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бучение нейронной </a:t>
            </a:r>
            <a:r>
              <a:rPr lang="ru-RU" b="1" dirty="0">
                <a:solidFill>
                  <a:schemeClr val="bg1"/>
                </a:solidFill>
              </a:rPr>
              <a:t>сети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1"/>
                <a:ext cx="9144000" cy="33158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Для</a:t>
                </a:r>
                <a:r>
                  <a:rPr lang="en-US" dirty="0" smtClean="0"/>
                  <a:t> </a:t>
                </a:r>
                <a:r>
                  <a:rPr lang="ru-RU" dirty="0" smtClean="0"/>
                  <a:t>обучения классификатора (нахождения оптимальных значений всех весов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e>
                      </m:mr>
                    </m:m>
                  </m:oMath>
                </a14:m>
                <a:r>
                  <a:rPr lang="ru-RU" dirty="0" smtClean="0"/>
                  <a:t>) с помощью нейронной сети необходимо задать:</a:t>
                </a:r>
              </a:p>
              <a:p>
                <a:pPr marL="514350" indent="-514350">
                  <a:buAutoNum type="alphaLcParenR"/>
                </a:pPr>
                <a:r>
                  <a:rPr lang="ru-RU" dirty="0" smtClean="0"/>
                  <a:t>топологию сети</a:t>
                </a:r>
                <a:r>
                  <a:rPr lang="en-US" dirty="0" smtClean="0"/>
                  <a:t> </a:t>
                </a:r>
                <a:r>
                  <a:rPr lang="ru-RU" dirty="0" smtClean="0"/>
                  <a:t>со всеми функциями активации;</a:t>
                </a:r>
              </a:p>
              <a:p>
                <a:pPr marL="514350" indent="-514350">
                  <a:buAutoNum type="alphaLcParenR"/>
                </a:pPr>
                <a:r>
                  <a:rPr lang="ru-RU" dirty="0" smtClean="0"/>
                  <a:t>функцию потерь классификации.</a:t>
                </a:r>
                <a:r>
                  <a:rPr lang="ru-RU" dirty="0"/>
                  <a:t> </a:t>
                </a: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1"/>
                <a:ext cx="9144000" cy="3315815"/>
              </a:xfrm>
              <a:blipFill rotWithShape="1">
                <a:blip r:embed="rId2"/>
                <a:stretch>
                  <a:fillRect l="-1733" t="-2390" r="-12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5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бучение нейронной </a:t>
            </a:r>
            <a:r>
              <a:rPr lang="ru-RU" b="1" dirty="0">
                <a:solidFill>
                  <a:schemeClr val="bg1"/>
                </a:solidFill>
              </a:rPr>
              <a:t>сети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12275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обучения нейронной сети обычно используется </a:t>
            </a:r>
            <a:r>
              <a:rPr lang="ru-RU" b="1" dirty="0" smtClean="0"/>
              <a:t>метод обратного распространения ошибки</a:t>
            </a:r>
            <a:r>
              <a:rPr lang="ru-RU" dirty="0" smtClean="0"/>
              <a:t> (</a:t>
            </a:r>
            <a:r>
              <a:rPr lang="ru-RU" b="1" dirty="0" err="1" smtClean="0"/>
              <a:t>backpropagation</a:t>
            </a:r>
            <a:r>
              <a:rPr lang="ru-RU" dirty="0" smtClean="0"/>
              <a:t>).</a:t>
            </a:r>
            <a:r>
              <a:rPr lang="ru-RU" dirty="0"/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9777" r="7114" b="6432"/>
          <a:stretch/>
        </p:blipFill>
        <p:spPr bwMode="auto">
          <a:xfrm>
            <a:off x="2051720" y="2355726"/>
            <a:ext cx="4985923" cy="27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9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Метод обратного распространения ошибки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131591"/>
                <a:ext cx="9144000" cy="2088231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Используя обучающую выборку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ru-RU" i="1">
                            <a:latin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bSup>
                        <m:r>
                          <a:rPr lang="ru-RU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sup>
                        </m:sSubSup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  <m:r>
                          <a:rPr lang="ru-RU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ru-RU" dirty="0" smtClean="0"/>
                  <a:t>, найдем для заданной сети оптимальные значения весов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e>
                      </m:mr>
                    </m:m>
                  </m:oMath>
                </a14:m>
                <a:r>
                  <a:rPr lang="ru-RU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</m:mr>
                                      </m: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ru-RU" i="1">
                          <a:latin typeface="Cambria Math"/>
                        </a:rPr>
                        <m:t>→</m:t>
                      </m:r>
                      <m:limLow>
                        <m:limLowPr>
                          <m:ctrlPr>
                            <a:rPr lang="ru-RU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lim>
                      </m:limLow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</a:t>
                </a:r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31591"/>
                <a:ext cx="9144000" cy="2088231"/>
              </a:xfrm>
              <a:blipFill rotWithShape="1">
                <a:blip r:embed="rId2"/>
                <a:stretch>
                  <a:fillRect l="-667" t="-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9777" r="7114" b="6432"/>
          <a:stretch/>
        </p:blipFill>
        <p:spPr bwMode="auto">
          <a:xfrm>
            <a:off x="2555776" y="2931790"/>
            <a:ext cx="3960440" cy="217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8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Метод обратного распространения ошибки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4788024" y="1920231"/>
                <a:ext cx="4427984" cy="2235695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𝑎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mr>
                      </m:m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𝜎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mr>
                      </m:m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b="0" i="0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en-US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mr>
                      </m:m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mr>
                      </m:m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𝑗𝑖</m:t>
                                    </m:r>
                                  </m:e>
                                </m:mr>
                              </m:m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e>
                          </m:nary>
                        </m:e>
                      </m:d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mr>
                      </m:m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mr>
                      </m:m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</m:m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𝑗𝑖</m:t>
                                    </m:r>
                                  </m:e>
                                </m:mr>
                              </m:m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mr>
                      </m:m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𝑗𝑖</m:t>
                                    </m:r>
                                  </m:e>
                                </m:mr>
                              </m:m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e>
                          </m:nary>
                        </m:e>
                      </m:d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8024" y="1920231"/>
                <a:ext cx="4427984" cy="223569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9777" r="7114" b="6432"/>
          <a:stretch/>
        </p:blipFill>
        <p:spPr bwMode="auto">
          <a:xfrm>
            <a:off x="4972" y="1635646"/>
            <a:ext cx="471104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0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Метод обратного распространения ошибки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131590"/>
                <a:ext cx="9144000" cy="401191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Cambria Math"/>
                  </a:rPr>
                  <a:t>Зафиксируем объект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)≔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</m:mr>
                                  </m: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ru-RU" i="1">
                          <a:latin typeface="Cambria Math"/>
                        </a:rPr>
                        <m:t>→</m:t>
                      </m:r>
                      <m:limLow>
                        <m:limLowPr>
                          <m:ctrlPr>
                            <a:rPr lang="ru-RU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lim>
                      </m:limLow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mr>
                      </m:m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𝑘𝑗</m:t>
                                </m:r>
                              </m:e>
                            </m:mr>
                          </m:m>
                        </m:e>
                      </m:nary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𝑘𝑗</m:t>
                                </m:r>
                              </m:e>
                            </m:mr>
                          </m:m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𝜀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den>
                          </m:f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den>
                          </m:f>
                        </m:e>
                      </m:nary>
                      <m:r>
                        <a:rPr lang="en-US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𝜀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31590"/>
                <a:ext cx="9144000" cy="4011910"/>
              </a:xfrm>
              <a:blipFill rotWithShape="1">
                <a:blip r:embed="rId2"/>
                <a:stretch>
                  <a:fillRect l="-533" t="-2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8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Метод обратного распространения ошибки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131590"/>
                <a:ext cx="9144000" cy="26642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𝐽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𝐽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       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       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𝜀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      </m:t>
                            </m:r>
                          </m:e>
                        </m:mr>
                      </m:m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     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e>
                        </m:mr>
                      </m:m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0,2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0,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31590"/>
                <a:ext cx="9144000" cy="266429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7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Метод обратного распространения ошибки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2008" y="1097211"/>
                <a:ext cx="9036496" cy="399481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400" b="1" dirty="0" smtClean="0"/>
                  <a:t>function </a:t>
                </a:r>
                <a:r>
                  <a:rPr lang="en-US" sz="1400" i="1" dirty="0" err="1" smtClean="0"/>
                  <a:t>Backpropagation</a:t>
                </a:r>
                <a:r>
                  <a:rPr lang="en-US" sz="1400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ru-RU" sz="1400" i="1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ru-RU" sz="1400" i="1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ru-RU" sz="1400" i="1">
                            <a:latin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bSup>
                        <m:r>
                          <a:rPr lang="ru-RU" sz="1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ru-RU" sz="1400" i="1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en-US" sz="1400" b="0" i="1" smtClean="0">
                            <a:latin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sup>
                        </m:sSubSup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  <m:r>
                          <a:rPr lang="ru-RU" sz="1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400" dirty="0" smtClean="0"/>
                  <a:t>,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US" sz="1400" dirty="0" smtClean="0"/>
                  <a:t>,</a:t>
                </a:r>
                <a:r>
                  <a:rPr lang="en-US" sz="1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1400" dirty="0" smtClean="0"/>
                  <a:t>)</a:t>
                </a:r>
                <a:endParaRPr lang="ru-RU" sz="140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1) </a:t>
                </a:r>
                <a:r>
                  <a:rPr lang="ru-RU" sz="1400" dirty="0" smtClean="0"/>
                  <a:t>Инициализировать веса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𝑤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1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sz="1400" i="1">
                              <a:latin typeface="Cambria Math"/>
                            </a:rPr>
                            <m:t>𝑟</m:t>
                          </m:r>
                        </m:e>
                      </m:mr>
                      <m:mr>
                        <m:e>
                          <m:r>
                            <a:rPr lang="en-US" sz="1400" i="1">
                              <a:latin typeface="Cambria Math"/>
                            </a:rPr>
                            <m:t>𝑘𝑗</m:t>
                          </m:r>
                        </m:e>
                      </m:mr>
                    </m:m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b="0" dirty="0" smtClean="0"/>
                  <a:t> </a:t>
                </a:r>
                <a:r>
                  <a:rPr lang="ru-RU" sz="1400" b="0" dirty="0" smtClean="0"/>
                  <a:t>для всех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𝑟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acc>
                    <m:r>
                      <a:rPr lang="en-US" sz="1400" i="1">
                        <a:latin typeface="Cambria Math"/>
                      </a:rPr>
                      <m:t>, </m:t>
                    </m:r>
                    <m:r>
                      <a:rPr lang="en-US" sz="1400" i="1">
                        <a:latin typeface="Cambria Math"/>
                      </a:rPr>
                      <m:t>𝑘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0,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en-US" sz="1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0,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endParaRPr lang="ru-RU" sz="1400" b="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2)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a:rPr lang="en-US" sz="1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ru-RU" sz="1400" dirty="0"/>
                  <a:t>для всех</a:t>
                </a:r>
                <a:r>
                  <a:rPr lang="ru-RU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𝑟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acc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r>
                  <a:rPr lang="ru-RU" sz="1400" dirty="0" smtClean="0"/>
                  <a:t>3)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𝒓𝒆𝒑𝒆𝒂𝒕</m:t>
                    </m:r>
                  </m:oMath>
                </a14:m>
                <a:endParaRPr lang="en-US" sz="1400" b="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4)	</a:t>
                </a:r>
                <a:r>
                  <a:rPr lang="ru-RU" sz="1400" dirty="0" smtClean="0"/>
                  <a:t>выбрать случайным образом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400" dirty="0" smtClean="0"/>
                  <a:t> из обучающей выборки</a:t>
                </a:r>
                <a:endParaRPr lang="en-US" sz="1400" b="0" dirty="0" smtClean="0"/>
              </a:p>
              <a:p>
                <a:pPr marL="0" indent="0">
                  <a:buNone/>
                </a:pPr>
                <a:r>
                  <a:rPr lang="ru-RU" sz="1400" dirty="0" smtClean="0"/>
                  <a:t>5</a:t>
                </a:r>
                <a:r>
                  <a:rPr lang="en-US" sz="1400" dirty="0" smtClean="0"/>
                  <a:t>)</a:t>
                </a:r>
                <a:r>
                  <a:rPr lang="ru-RU" sz="1400" dirty="0" smtClean="0"/>
                  <a:t>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ru-RU" sz="1400" b="0" i="1" smtClean="0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ru-RU" sz="14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1400" dirty="0" smtClean="0"/>
                  <a:t> </a:t>
                </a:r>
                <a:r>
                  <a:rPr lang="ru-RU" sz="1400" dirty="0" smtClean="0"/>
                  <a:t>для всех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𝑗</m:t>
                    </m:r>
                    <m:r>
                      <a:rPr lang="ru-RU" sz="1400" b="0" i="1" smtClean="0">
                        <a:latin typeface="Cambria Math"/>
                      </a:rPr>
                      <m:t>=1,…,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b="0" dirty="0" smtClean="0"/>
                  <a:t>;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𝑎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1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𝑟</m:t>
                          </m:r>
                        </m:e>
                      </m:mr>
                      <m:mr>
                        <m:e>
                          <m:r>
                            <a:rPr lang="en-US" sz="1400" i="1">
                              <a:latin typeface="Cambria Math"/>
                            </a:rPr>
                            <m:t>𝑗</m:t>
                          </m:r>
                        </m:e>
                      </m:mr>
                    </m:m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𝜎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1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/>
                            </a:rPr>
                            <m:t>𝑟</m:t>
                          </m:r>
                        </m:e>
                      </m:mr>
                      <m:mr>
                        <m:e>
                          <m:r>
                            <a:rPr lang="en-US" sz="1400" i="1">
                              <a:latin typeface="Cambria Math"/>
                            </a:rPr>
                            <m:t>𝑗</m:t>
                          </m:r>
                        </m:e>
                      </m:mr>
                    </m:m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𝑤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       </m:t>
                                  </m:r>
                                </m:e>
                              </m:mr>
                            </m:m>
                            <m:r>
                              <a:rPr lang="en-US" sz="1400" i="1">
                                <a:latin typeface="Cambria Math"/>
                              </a:rPr>
                              <m:t>𝑎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        </m:t>
                                  </m:r>
                                </m:e>
                              </m:mr>
                            </m:m>
                          </m:e>
                        </m:nary>
                      </m:e>
                    </m:d>
                    <m:r>
                      <m:rPr>
                        <m:nor/>
                      </m:rPr>
                      <a:rPr lang="ru-RU" sz="1400" dirty="0" smtClean="0"/>
                      <m:t>для всех</m:t>
                    </m:r>
                    <m:r>
                      <a:rPr lang="ru-RU" sz="1400" b="0" i="1" dirty="0" smtClean="0">
                        <a:latin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</a:rPr>
                      <m:t>𝑟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  <m:r>
                      <a:rPr lang="ru-RU" sz="1400" b="0" i="1" smtClean="0">
                        <a:latin typeface="Cambria Math"/>
                        <a:ea typeface="Cambria Math"/>
                      </a:rPr>
                      <m:t> и 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1,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endParaRPr lang="ru-RU" sz="1400" b="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6</a:t>
                </a:r>
                <a:r>
                  <a:rPr lang="ru-RU" sz="1400" b="0" dirty="0" smtClean="0"/>
                  <a:t>)	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𝜀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e>
                      </m:mr>
                      <m:m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mr>
                    </m:m>
                    <m:r>
                      <a:rPr lang="ru-RU" sz="1400" b="0" i="1" smtClean="0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𝑎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1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e>
                      </m:mr>
                      <m:m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mr>
                    </m:m>
                    <m:r>
                      <a:rPr lang="en-US" sz="1400" b="1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14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400" dirty="0"/>
                      <m:t>для всех</m:t>
                    </m:r>
                    <m:r>
                      <a:rPr lang="ru-RU" sz="1400" i="1" dirty="0">
                        <a:latin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1,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b="0" dirty="0" smtClean="0"/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  <m:r>
                          <a:rPr lang="en-US" sz="1400" i="1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sz="1400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4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400" b="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7</a:t>
                </a:r>
                <a:r>
                  <a:rPr lang="en-US" sz="1400" b="0" dirty="0" smtClean="0"/>
                  <a:t>)	</a:t>
                </a:r>
                <a:r>
                  <a:rPr lang="en-US" sz="1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𝜀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/>
                            </a:rPr>
                            <m:t>𝑟</m:t>
                          </m:r>
                        </m:e>
                      </m:mr>
                      <m:m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𝑗</m:t>
                          </m:r>
                        </m:e>
                      </m:mr>
                    </m:m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1400" i="1">
                            <a:latin typeface="Cambria Math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sup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𝜀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       </m:t>
                              </m:r>
                            </m:e>
                          </m:mr>
                        </m:m>
                        <m:sSup>
                          <m:sSupPr>
                            <m:ctrlPr>
                              <a:rPr lang="en-US" sz="1400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       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p>
                            <m:r>
                              <a:rPr lang="en-US" sz="14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400" i="1">
                            <a:latin typeface="Cambria Math"/>
                          </a:rPr>
                          <m:t>𝑤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nary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ru-RU" sz="1400" dirty="0"/>
                      <m:t>для всех</m:t>
                    </m:r>
                    <m:r>
                      <a:rPr lang="ru-RU" sz="1400" i="1" dirty="0">
                        <a:latin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</a:rPr>
                      <m:t>𝑟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−1,…,1 и 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endParaRPr lang="en-US" sz="1400" b="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8</a:t>
                </a:r>
                <a:r>
                  <a:rPr lang="en-US" sz="1400" b="0" dirty="0" smtClean="0"/>
                  <a:t>)	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𝑤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1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sz="1400" i="1">
                              <a:latin typeface="Cambria Math"/>
                            </a:rPr>
                            <m:t>𝑟</m:t>
                          </m:r>
                        </m:e>
                      </m:mr>
                      <m:mr>
                        <m:e>
                          <m:r>
                            <a:rPr lang="en-US" sz="1400" i="1">
                              <a:latin typeface="Cambria Math"/>
                            </a:rPr>
                            <m:t>𝑘𝑗</m:t>
                          </m:r>
                        </m:e>
                      </m:mr>
                    </m:m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𝑤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1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sz="1400" i="1">
                              <a:latin typeface="Cambria Math"/>
                            </a:rPr>
                            <m:t>𝑟</m:t>
                          </m:r>
                        </m:e>
                      </m:mr>
                      <m:mr>
                        <m:e>
                          <m:r>
                            <a:rPr lang="en-US" sz="1400" i="1">
                              <a:latin typeface="Cambria Math"/>
                            </a:rPr>
                            <m:t>𝑘𝑗</m:t>
                          </m:r>
                        </m:e>
                      </m:mr>
                    </m:m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𝜀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sz="1400" i="1">
                              <a:latin typeface="Cambria Math"/>
                            </a:rPr>
                            <m:t>𝑟</m:t>
                          </m:r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sz="1400" i="1">
                              <a:latin typeface="Cambria Math"/>
                            </a:rPr>
                            <m:t>𝑗</m:t>
                          </m:r>
                          <m:r>
                            <a:rPr lang="en-US" sz="1400" i="1">
                              <a:latin typeface="Cambria Math"/>
                            </a:rPr>
                            <m:t>       </m:t>
                          </m:r>
                        </m:e>
                      </m:mr>
                    </m:m>
                    <m:sSup>
                      <m:sSupPr>
                        <m:ctrlPr>
                          <a:rPr lang="en-US" sz="1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       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1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𝑎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1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sz="1400" i="1">
                              <a:latin typeface="Cambria Math"/>
                            </a:rPr>
                            <m:t>𝑟</m:t>
                          </m:r>
                        </m:e>
                      </m:mr>
                      <m:mr>
                        <m:e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e>
                      </m:mr>
                    </m:m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ru-RU" sz="1400" dirty="0"/>
                      <m:t>для всех </m:t>
                    </m:r>
                    <m:r>
                      <a:rPr lang="en-US" sz="1400" i="1">
                        <a:latin typeface="Cambria Math"/>
                      </a:rPr>
                      <m:t>𝑟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acc>
                    <m:r>
                      <a:rPr lang="en-US" sz="1400" i="1">
                        <a:latin typeface="Cambria Math"/>
                      </a:rPr>
                      <m:t>, </m:t>
                    </m:r>
                    <m:r>
                      <a:rPr lang="en-US" sz="1400" i="1">
                        <a:latin typeface="Cambria Math"/>
                      </a:rPr>
                      <m:t>𝑘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0,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en-US" sz="1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0,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endParaRPr lang="en-US" sz="140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ru-RU" sz="1400" dirty="0"/>
                  <a:t>9</a:t>
                </a:r>
                <a:r>
                  <a:rPr lang="en-US" sz="1400" dirty="0" smtClean="0"/>
                  <a:t>) </a:t>
                </a:r>
                <a:r>
                  <a:rPr lang="en-US" sz="1400" b="1" dirty="0" smtClean="0"/>
                  <a:t>until </a:t>
                </a:r>
                <a:r>
                  <a:rPr lang="ru-RU" sz="1400" dirty="0" smtClean="0"/>
                  <a:t>не выполнен критерий останова</a:t>
                </a:r>
                <a:endParaRPr lang="ru-RU" sz="1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8" y="1097211"/>
                <a:ext cx="9036496" cy="3994819"/>
              </a:xfrm>
              <a:blipFill rotWithShape="1">
                <a:blip r:embed="rId2"/>
                <a:stretch>
                  <a:fillRect l="-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9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Нейронные сети </a:t>
            </a:r>
            <a:r>
              <a:rPr lang="en-US" b="1" dirty="0" smtClean="0">
                <a:solidFill>
                  <a:schemeClr val="bg1"/>
                </a:solidFill>
              </a:rPr>
              <a:t>(DAAL)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7246"/>
              </p:ext>
            </p:extLst>
          </p:nvPr>
        </p:nvGraphicFramePr>
        <p:xfrm>
          <a:off x="107505" y="1647790"/>
          <a:ext cx="8928991" cy="3368040"/>
        </p:xfrm>
        <a:graphic>
          <a:graphicData uri="http://schemas.openxmlformats.org/drawingml/2006/table">
            <a:tbl>
              <a:tblPr firstRow="1" firstCol="1" bandRow="1"/>
              <a:tblGrid>
                <a:gridCol w="8928991"/>
              </a:tblGrid>
              <a:tr h="2873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</a:rPr>
                        <a:t>from </a:t>
                      </a:r>
                      <a:r>
                        <a:rPr lang="en-US" sz="1300" dirty="0" err="1" smtClean="0"/>
                        <a:t>daal.algorithms.neural_networks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</a:rPr>
                        <a:t>import </a:t>
                      </a:r>
                      <a:r>
                        <a:rPr lang="en-US" sz="1300" dirty="0" smtClean="0"/>
                        <a:t>training, prediction, initializers, layers</a:t>
                      </a:r>
                      <a:br>
                        <a:rPr lang="en-US" sz="1300" dirty="0" smtClean="0"/>
                      </a:b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</a:rPr>
                        <a:t>from </a:t>
                      </a:r>
                      <a:r>
                        <a:rPr lang="en-US" sz="1300" dirty="0" err="1" smtClean="0"/>
                        <a:t>daal.algorithms.neural_networks.layers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</a:rPr>
                        <a:t>import </a:t>
                      </a:r>
                      <a:r>
                        <a:rPr lang="en-US" sz="1300" dirty="0" err="1" smtClean="0"/>
                        <a:t>fullyconnected</a:t>
                      </a:r>
                      <a:r>
                        <a:rPr lang="en-US" sz="1300" dirty="0" smtClean="0"/>
                        <a:t>, loss</a:t>
                      </a:r>
                      <a:br>
                        <a:rPr lang="en-US" sz="1300" dirty="0" smtClean="0"/>
                      </a:b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</a:rPr>
                        <a:t>from </a:t>
                      </a:r>
                      <a:r>
                        <a:rPr lang="en-US" sz="1300" dirty="0" err="1" smtClean="0"/>
                        <a:t>daal.algorithms.neural_networks.initializers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</a:rPr>
                        <a:t>import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uniform</a:t>
                      </a:r>
                      <a:r>
                        <a:rPr lang="en-US" sz="1300" dirty="0" smtClean="0"/>
                        <a:t/>
                      </a:r>
                      <a:br>
                        <a:rPr lang="en-US" sz="1300" dirty="0" smtClean="0"/>
                      </a:b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</a:rPr>
                        <a:t>from </a:t>
                      </a:r>
                      <a:r>
                        <a:rPr lang="en-US" sz="1300" dirty="0" err="1" smtClean="0"/>
                        <a:t>daal.algorithms.neural_networks.layers.loss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</a:rPr>
                        <a:t>import </a:t>
                      </a:r>
                      <a:r>
                        <a:rPr lang="en-US" sz="1300" dirty="0" err="1" smtClean="0"/>
                        <a:t>softmax_cross</a:t>
                      </a:r>
                      <a:r>
                        <a:rPr lang="en-US" sz="1300" dirty="0" smtClean="0"/>
                        <a:t/>
                      </a:r>
                      <a:br>
                        <a:rPr lang="en-US" sz="1300" dirty="0" smtClean="0"/>
                      </a:br>
                      <a:endParaRPr lang="en-US" sz="13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def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configureNet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():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                                         </a:t>
                      </a:r>
                      <a:r>
                        <a:rPr lang="en-US" sz="1400" dirty="0" smtClean="0"/>
                        <a:t># </a:t>
                      </a:r>
                      <a:r>
                        <a:rPr lang="ru-RU" sz="1400" dirty="0" smtClean="0"/>
                        <a:t>топология </a:t>
                      </a:r>
                      <a:r>
                        <a:rPr lang="ru-RU" sz="1400" baseline="0" dirty="0" smtClean="0"/>
                        <a:t> 1-слойной нейронной сети с </a:t>
                      </a:r>
                      <a:r>
                        <a:rPr lang="en-US" sz="1400" baseline="0" dirty="0" err="1" smtClean="0"/>
                        <a:t>softmax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функцией активации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/>
                      </a:r>
                      <a:b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 topology =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training.Topology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fullyConnectedLayer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=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layers.fullyconnected.Batch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10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                                             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#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выходной слой состоит из 10 нейронов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fullyConnectedLayer.parameter.weightsInitializer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=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initializers.uniform.Batch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(-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0.01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0.01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#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инициализация весов связей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при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/>
                      </a:r>
                      <a:b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fullyConnectedLayer.parameter.biasesInitializer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= 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initializers.uniform.Batch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(-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0.1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0.1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#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помощи равномерного распределения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/>
                      </a:r>
                      <a:b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topology.push_back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fullyConnectedLayer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softmaxCrossEntropyLayer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=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layers.loss.softmax_cross.Batch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()                                    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#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функция потерь - перекрестная энтропия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b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topology.push_back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softmaxCrossEntropyLayer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 for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index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range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topology.size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()-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):</a:t>
                      </a:r>
                      <a:b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    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topology.get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(index).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addNext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(index +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                                                                         #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задание последовательности слоев в сети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/>
                      </a:r>
                      <a:b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return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topology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36512" y="1059582"/>
            <a:ext cx="9144000" cy="57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Задание топологии нейронной сети: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1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Нейронные сети </a:t>
            </a:r>
            <a:r>
              <a:rPr lang="en-US" b="1" dirty="0" smtClean="0">
                <a:solidFill>
                  <a:schemeClr val="bg1"/>
                </a:solidFill>
              </a:rPr>
              <a:t>(DAAL)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93237"/>
              </p:ext>
            </p:extLst>
          </p:nvPr>
        </p:nvGraphicFramePr>
        <p:xfrm>
          <a:off x="107505" y="1695480"/>
          <a:ext cx="8928991" cy="3342132"/>
        </p:xfrm>
        <a:graphic>
          <a:graphicData uri="http://schemas.openxmlformats.org/drawingml/2006/table">
            <a:tbl>
              <a:tblPr firstRow="1" firstCol="1" bandRow="1"/>
              <a:tblGrid>
                <a:gridCol w="8928991"/>
              </a:tblGrid>
              <a:tr h="2873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rgbClr val="000080"/>
                          </a:solidFill>
                          <a:effectLst/>
                        </a:rPr>
                        <a:t>from </a:t>
                      </a:r>
                      <a:r>
                        <a:rPr lang="en-US" sz="1400" dirty="0" err="1" smtClean="0"/>
                        <a:t>daal.algorithms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dirty="0" smtClean="0">
                          <a:solidFill>
                            <a:srgbClr val="000080"/>
                          </a:solidFill>
                          <a:effectLst/>
                        </a:rPr>
                        <a:t>import </a:t>
                      </a:r>
                      <a:r>
                        <a:rPr lang="en-US" sz="1400" dirty="0" err="1" smtClean="0"/>
                        <a:t>optimization_solver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endParaRPr lang="en-US" sz="1400" b="1" dirty="0" smtClean="0">
                        <a:solidFill>
                          <a:srgbClr val="00008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80"/>
                          </a:solidFill>
                          <a:effectLst/>
                        </a:rPr>
                        <a:t>def</a:t>
                      </a:r>
                      <a:r>
                        <a:rPr lang="en-US" sz="1400" b="1" dirty="0" smtClean="0">
                          <a:solidFill>
                            <a:srgbClr val="000080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 smtClean="0"/>
                        <a:t>trainModel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trainingData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trainingGroundTruth</a:t>
                      </a:r>
                      <a:r>
                        <a:rPr lang="en-US" sz="1400" dirty="0" smtClean="0"/>
                        <a:t>):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 </a:t>
                      </a:r>
                      <a:r>
                        <a:rPr lang="en-US" sz="1400" dirty="0" smtClean="0"/>
                        <a:t>net = </a:t>
                      </a:r>
                      <a:r>
                        <a:rPr lang="en-US" sz="1400" dirty="0" err="1" smtClean="0"/>
                        <a:t>training.Batch</a:t>
                      </a:r>
                      <a:r>
                        <a:rPr lang="en-US" sz="1400" dirty="0" smtClean="0"/>
                        <a:t>()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   </a:t>
                      </a:r>
                      <a:r>
                        <a:rPr lang="en-US" sz="1400" dirty="0" err="1" smtClean="0"/>
                        <a:t>net.initialize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trainingData.getDimensions</a:t>
                      </a:r>
                      <a:r>
                        <a:rPr lang="en-US" sz="1400" dirty="0" smtClean="0"/>
                        <a:t>(), </a:t>
                      </a:r>
                      <a:r>
                        <a:rPr lang="en-US" sz="1400" dirty="0" err="1" smtClean="0"/>
                        <a:t>configureNet</a:t>
                      </a:r>
                      <a:r>
                        <a:rPr lang="en-US" sz="1400" dirty="0" smtClean="0"/>
                        <a:t>())</a:t>
                      </a:r>
                      <a:br>
                        <a:rPr lang="en-US" sz="1400" dirty="0" smtClean="0"/>
                      </a:br>
                      <a:r>
                        <a:rPr lang="ru-RU" sz="1400" dirty="0" smtClean="0"/>
                        <a:t>    </a:t>
                      </a:r>
                      <a:r>
                        <a:rPr lang="en-US" sz="1400" dirty="0" err="1" smtClean="0"/>
                        <a:t>net.input.setInput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training.data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trainingData</a:t>
                      </a:r>
                      <a:r>
                        <a:rPr lang="en-US" sz="1400" dirty="0" smtClean="0"/>
                        <a:t>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 </a:t>
                      </a:r>
                      <a:r>
                        <a:rPr lang="en-US" sz="1400" dirty="0" err="1" smtClean="0"/>
                        <a:t>net.input.setInput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training.groundTruth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trainingGroundTruth</a:t>
                      </a:r>
                      <a:r>
                        <a:rPr lang="en-US" sz="1400" dirty="0" smtClean="0"/>
                        <a:t>)</a:t>
                      </a:r>
                      <a:br>
                        <a:rPr lang="en-US" sz="1400" dirty="0" smtClean="0"/>
                      </a:br>
                      <a:r>
                        <a:rPr lang="ru-RU" sz="1400" dirty="0" smtClean="0"/>
                        <a:t>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    </a:t>
                      </a:r>
                      <a:r>
                        <a:rPr lang="en-US" sz="1400" dirty="0" smtClean="0"/>
                        <a:t># </a:t>
                      </a:r>
                      <a:r>
                        <a:rPr lang="ru-RU" sz="1400" dirty="0" smtClean="0"/>
                        <a:t>использование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стохастического градиентного</a:t>
                      </a:r>
                      <a:r>
                        <a:rPr lang="ru-RU" sz="1400" baseline="0" dirty="0" smtClean="0"/>
                        <a:t> спуска </a:t>
                      </a:r>
                      <a:r>
                        <a:rPr lang="ru-RU" sz="1400" dirty="0" smtClean="0"/>
                        <a:t>для обучения сети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 </a:t>
                      </a:r>
                      <a:r>
                        <a:rPr lang="en-US" sz="1400" dirty="0" err="1" smtClean="0"/>
                        <a:t>sgdAlgorithm</a:t>
                      </a:r>
                      <a:r>
                        <a:rPr lang="en-US" sz="1400" dirty="0" smtClean="0"/>
                        <a:t> = </a:t>
                      </a:r>
                      <a:r>
                        <a:rPr lang="en-US" sz="1400" dirty="0" err="1" smtClean="0"/>
                        <a:t>optimization_solver.sgd.Batch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>
                          <a:solidFill>
                            <a:srgbClr val="660099"/>
                          </a:solidFill>
                          <a:effectLst/>
                        </a:rPr>
                        <a:t>fptype</a:t>
                      </a:r>
                      <a:r>
                        <a:rPr lang="en-US" sz="1400" dirty="0" smtClean="0"/>
                        <a:t>=np.float32)</a:t>
                      </a:r>
                      <a:r>
                        <a:rPr lang="ru-RU" sz="1400" dirty="0" smtClean="0"/>
                        <a:t>  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 </a:t>
                      </a:r>
                      <a:r>
                        <a:rPr lang="en-US" sz="1400" dirty="0" err="1" smtClean="0"/>
                        <a:t>sgdAlgorithm.parameter.nIterations</a:t>
                      </a:r>
                      <a:r>
                        <a:rPr lang="en-US" sz="1400" dirty="0" smtClean="0"/>
                        <a:t> =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</a:rPr>
                        <a:t>300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                                                                             </a:t>
                      </a:r>
                      <a:r>
                        <a:rPr lang="en-US" sz="1400" dirty="0" smtClean="0"/>
                        <a:t># </a:t>
                      </a:r>
                      <a:r>
                        <a:rPr lang="ru-RU" sz="1400" dirty="0" smtClean="0"/>
                        <a:t>максимальное</a:t>
                      </a:r>
                      <a:r>
                        <a:rPr lang="ru-RU" sz="1400" baseline="0" dirty="0" smtClean="0"/>
                        <a:t> число итераций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   </a:t>
                      </a:r>
                      <a:r>
                        <a:rPr lang="en-US" sz="1400" dirty="0" err="1" smtClean="0"/>
                        <a:t>net.parameter.optimizationSolver</a:t>
                      </a:r>
                      <a:r>
                        <a:rPr lang="en-US" sz="1400" dirty="0" smtClean="0"/>
                        <a:t> = </a:t>
                      </a:r>
                      <a:r>
                        <a:rPr lang="en-US" sz="1400" dirty="0" err="1" smtClean="0"/>
                        <a:t>sgdAlgorithm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 </a:t>
                      </a:r>
                      <a:r>
                        <a:rPr lang="en-US" sz="1400" b="1" dirty="0" smtClean="0">
                          <a:solidFill>
                            <a:srgbClr val="000080"/>
                          </a:solidFill>
                          <a:effectLst/>
                        </a:rPr>
                        <a:t>return </a:t>
                      </a:r>
                      <a:r>
                        <a:rPr lang="en-US" sz="1400" dirty="0" err="1" smtClean="0"/>
                        <a:t>net.compute</a:t>
                      </a:r>
                      <a:r>
                        <a:rPr lang="en-US" sz="1400" dirty="0" smtClean="0"/>
                        <a:t>().get(</a:t>
                      </a:r>
                      <a:r>
                        <a:rPr lang="en-US" sz="1400" dirty="0" err="1" smtClean="0"/>
                        <a:t>training.model</a:t>
                      </a:r>
                      <a:r>
                        <a:rPr lang="en-US" sz="1400" dirty="0" smtClean="0"/>
                        <a:t>).getPredictionModel_Float32()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36512" y="1059582"/>
            <a:ext cx="9144000" cy="57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Обучение нейронной сети: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0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Нейронные сети </a:t>
            </a:r>
            <a:r>
              <a:rPr lang="en-US" b="1" dirty="0" smtClean="0">
                <a:solidFill>
                  <a:schemeClr val="bg1"/>
                </a:solidFill>
              </a:rPr>
              <a:t>(DAAL)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598035"/>
              </p:ext>
            </p:extLst>
          </p:nvPr>
        </p:nvGraphicFramePr>
        <p:xfrm>
          <a:off x="107505" y="1695481"/>
          <a:ext cx="8928991" cy="1596350"/>
        </p:xfrm>
        <a:graphic>
          <a:graphicData uri="http://schemas.openxmlformats.org/drawingml/2006/table">
            <a:tbl>
              <a:tblPr firstRow="1" firstCol="1" bandRow="1"/>
              <a:tblGrid>
                <a:gridCol w="8928991"/>
              </a:tblGrid>
              <a:tr h="1596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80"/>
                          </a:solidFill>
                          <a:effectLst/>
                        </a:rPr>
                        <a:t>def</a:t>
                      </a:r>
                      <a:r>
                        <a:rPr lang="en-US" sz="1400" b="1" dirty="0" smtClean="0">
                          <a:solidFill>
                            <a:srgbClr val="000080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 smtClean="0"/>
                        <a:t>testModel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predictionModel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predictionData</a:t>
                      </a:r>
                      <a:r>
                        <a:rPr lang="en-US" sz="1400" dirty="0" smtClean="0"/>
                        <a:t>):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 </a:t>
                      </a:r>
                      <a:r>
                        <a:rPr lang="en-US" sz="1400" dirty="0" smtClean="0"/>
                        <a:t>net = </a:t>
                      </a:r>
                      <a:r>
                        <a:rPr lang="en-US" sz="1400" dirty="0" err="1" smtClean="0"/>
                        <a:t>prediction.Batch</a:t>
                      </a:r>
                      <a:r>
                        <a:rPr lang="en-US" sz="1400" dirty="0" smtClean="0"/>
                        <a:t>()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 </a:t>
                      </a:r>
                      <a:r>
                        <a:rPr lang="en-US" sz="1400" dirty="0" err="1" smtClean="0"/>
                        <a:t>net.input.setModelInput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prediction.model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predictionModel</a:t>
                      </a:r>
                      <a:r>
                        <a:rPr lang="en-US" sz="1400" dirty="0" smtClean="0"/>
                        <a:t>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 </a:t>
                      </a:r>
                      <a:r>
                        <a:rPr lang="en-US" sz="1400" dirty="0" err="1" smtClean="0"/>
                        <a:t>net.input.setTensorInput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prediction.data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predictionData</a:t>
                      </a:r>
                      <a:r>
                        <a:rPr lang="en-US" sz="1400" dirty="0" smtClean="0"/>
                        <a:t>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 </a:t>
                      </a:r>
                      <a:r>
                        <a:rPr lang="en-US" sz="1400" b="1" dirty="0" smtClean="0">
                          <a:solidFill>
                            <a:srgbClr val="000080"/>
                          </a:solidFill>
                          <a:effectLst/>
                        </a:rPr>
                        <a:t>return </a:t>
                      </a:r>
                      <a:r>
                        <a:rPr lang="en-US" sz="1400" dirty="0" err="1" smtClean="0"/>
                        <a:t>net.compute</a:t>
                      </a:r>
                      <a:r>
                        <a:rPr lang="en-US" sz="1400" dirty="0" smtClean="0"/>
                        <a:t>()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36512" y="1059582"/>
            <a:ext cx="9144000" cy="57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Тестирование обученной нейронной сети: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6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Бизнес-задача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Рассмотрим </a:t>
            </a:r>
            <a:r>
              <a:rPr lang="ru-RU" dirty="0"/>
              <a:t>задачу </a:t>
            </a:r>
            <a:r>
              <a:rPr lang="ru-RU" dirty="0" smtClean="0"/>
              <a:t>распознавания рукописных цифр.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7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Полносвязные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нейронные </a:t>
            </a:r>
            <a:r>
              <a:rPr lang="ru-RU" b="1" dirty="0">
                <a:solidFill>
                  <a:schemeClr val="bg1"/>
                </a:solidFill>
              </a:rPr>
              <a:t>сети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Scikit</a:t>
            </a:r>
            <a:r>
              <a:rPr lang="en-US" b="1" dirty="0" smtClean="0">
                <a:solidFill>
                  <a:schemeClr val="bg1"/>
                </a:solidFill>
              </a:rPr>
              <a:t>-learn)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727909"/>
                  </p:ext>
                </p:extLst>
              </p:nvPr>
            </p:nvGraphicFramePr>
            <p:xfrm>
              <a:off x="107505" y="1240152"/>
              <a:ext cx="8928991" cy="34183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928991"/>
                  </a:tblGrid>
                  <a:tr h="15476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000080"/>
                              </a:solidFill>
                              <a:effectLst/>
                            </a:rPr>
                            <a:t>from </a:t>
                          </a:r>
                          <a:r>
                            <a:rPr lang="en-US" sz="1400" dirty="0" err="1" smtClean="0"/>
                            <a:t>sklearn.neural_network</a:t>
                          </a:r>
                          <a:r>
                            <a:rPr lang="en-US" sz="1400" dirty="0" smtClean="0"/>
                            <a:t> </a:t>
                          </a:r>
                          <a:r>
                            <a:rPr lang="en-US" sz="1400" b="1" dirty="0" smtClean="0">
                              <a:solidFill>
                                <a:srgbClr val="000080"/>
                              </a:solidFill>
                              <a:effectLst/>
                            </a:rPr>
                            <a:t>import </a:t>
                          </a:r>
                          <a:r>
                            <a:rPr lang="en-US" sz="1400" dirty="0" err="1" smtClean="0">
                              <a:effectLst/>
                            </a:rPr>
                            <a:t>MLPClassifier</a:t>
                          </a:r>
                          <a:endParaRPr lang="en-US" sz="1400" dirty="0" smtClean="0"/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400" dirty="0" err="1" smtClean="0"/>
                            <a:t>mlp</a:t>
                          </a:r>
                          <a:r>
                            <a:rPr lang="en-US" sz="1400" dirty="0" smtClean="0"/>
                            <a:t> = </a:t>
                          </a:r>
                          <a:r>
                            <a:rPr lang="en-US" sz="1400" dirty="0" err="1" smtClean="0"/>
                            <a:t>MLPClassifier</a:t>
                          </a:r>
                          <a:r>
                            <a:rPr lang="en-US" sz="1400" dirty="0" smtClean="0"/>
                            <a:t>(</a:t>
                          </a:r>
                          <a:r>
                            <a:rPr lang="en-US" sz="1400" dirty="0" err="1" smtClean="0">
                              <a:solidFill>
                                <a:srgbClr val="660099"/>
                              </a:solidFill>
                              <a:effectLst/>
                            </a:rPr>
                            <a:t>hidden_layer_sizes</a:t>
                          </a:r>
                          <a:r>
                            <a:rPr lang="en-US" sz="1400" dirty="0" smtClean="0"/>
                            <a:t>=(100,100), # </a:t>
                          </a:r>
                          <a:r>
                            <a:rPr lang="ru-RU" sz="1400" dirty="0" smtClean="0"/>
                            <a:t>создание</a:t>
                          </a:r>
                          <a:r>
                            <a:rPr lang="ru-RU" sz="1400" baseline="0" dirty="0" smtClean="0"/>
                            <a:t> </a:t>
                          </a:r>
                          <a:r>
                            <a:rPr lang="ru-RU" sz="1400" baseline="0" dirty="0" err="1" smtClean="0"/>
                            <a:t>полносвязной</a:t>
                          </a:r>
                          <a:r>
                            <a:rPr lang="ru-RU" sz="1400" baseline="0" dirty="0" smtClean="0"/>
                            <a:t> нейронной сети с двумя скрытыми</a:t>
                          </a:r>
                          <a:r>
                            <a:rPr lang="en-US" sz="1400" dirty="0" smtClean="0"/>
                            <a:t/>
                          </a:r>
                          <a:br>
                            <a:rPr lang="en-US" sz="1400" dirty="0" smtClean="0"/>
                          </a:br>
                          <a:r>
                            <a:rPr lang="en-US" sz="1400" dirty="0" smtClean="0"/>
                            <a:t>                    </a:t>
                          </a:r>
                          <a:r>
                            <a:rPr lang="ru-RU" sz="1400" dirty="0" smtClean="0"/>
                            <a:t>                                                                             </a:t>
                          </a:r>
                          <a:r>
                            <a:rPr lang="ru-RU" sz="1400" baseline="0" dirty="0" smtClean="0"/>
                            <a:t>слоями размера 100</a:t>
                          </a:r>
                          <a:endParaRPr lang="ru-RU" sz="1400" dirty="0" smtClean="0"/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400" dirty="0" smtClean="0">
                              <a:solidFill>
                                <a:srgbClr val="660099"/>
                              </a:solidFill>
                              <a:effectLst/>
                            </a:rPr>
                            <a:t>                    </a:t>
                          </a:r>
                          <a:r>
                            <a:rPr lang="en-US" sz="1400" dirty="0" smtClean="0">
                              <a:solidFill>
                                <a:srgbClr val="660099"/>
                              </a:solidFill>
                              <a:effectLst/>
                            </a:rPr>
                            <a:t>activation</a:t>
                          </a:r>
                          <a:r>
                            <a:rPr lang="en-US" sz="1400" dirty="0" smtClean="0"/>
                            <a:t>=</a:t>
                          </a:r>
                          <a:r>
                            <a:rPr lang="en-US" sz="1400" b="1" dirty="0" smtClean="0">
                              <a:solidFill>
                                <a:srgbClr val="008080"/>
                              </a:solidFill>
                              <a:effectLst/>
                            </a:rPr>
                            <a:t>'identity'</a:t>
                          </a:r>
                          <a:r>
                            <a:rPr lang="en-US" sz="1400" dirty="0" smtClean="0"/>
                            <a:t>,</a:t>
                          </a:r>
                          <a:r>
                            <a:rPr lang="ru-RU" sz="1400" dirty="0" smtClean="0"/>
                            <a:t> </a:t>
                          </a:r>
                          <a:r>
                            <a:rPr lang="en-US" sz="1400" dirty="0" smtClean="0"/>
                            <a:t>                            # </a:t>
                          </a:r>
                          <a:r>
                            <a:rPr lang="ru-RU" sz="1400" baseline="0" dirty="0" smtClean="0"/>
                            <a:t>использование линейной функции активации для всей сети</a:t>
                          </a:r>
                          <a:r>
                            <a:rPr lang="en-US" sz="1400" dirty="0" smtClean="0"/>
                            <a:t/>
                          </a:r>
                          <a:br>
                            <a:rPr lang="en-US" sz="1400" dirty="0" smtClean="0"/>
                          </a:br>
                          <a:r>
                            <a:rPr lang="en-US" sz="1400" dirty="0" smtClean="0"/>
                            <a:t>                    </a:t>
                          </a:r>
                          <a:r>
                            <a:rPr lang="en-US" sz="1400" dirty="0" smtClean="0">
                              <a:solidFill>
                                <a:srgbClr val="660099"/>
                              </a:solidFill>
                              <a:effectLst/>
                            </a:rPr>
                            <a:t>alpha</a:t>
                          </a:r>
                          <a:r>
                            <a:rPr lang="en-US" sz="1400" dirty="0" smtClean="0"/>
                            <a:t>=</a:t>
                          </a:r>
                          <a:r>
                            <a:rPr lang="en-US" sz="1400" dirty="0" smtClean="0">
                              <a:solidFill>
                                <a:srgbClr val="0000FF"/>
                              </a:solidFill>
                              <a:effectLst/>
                            </a:rPr>
                            <a:t>0.0</a:t>
                          </a:r>
                          <a:r>
                            <a:rPr lang="en-US" sz="1400" dirty="0" smtClean="0"/>
                            <a:t>, </a:t>
                          </a:r>
                          <a:r>
                            <a:rPr lang="en-US" sz="1400" baseline="0" dirty="0" smtClean="0"/>
                            <a:t>                                               </a:t>
                          </a:r>
                          <a:r>
                            <a:rPr lang="en-US" sz="1400" dirty="0" smtClean="0"/>
                            <a:t># </a:t>
                          </a:r>
                          <a:r>
                            <a:rPr lang="ru-RU" sz="1400" dirty="0" smtClean="0"/>
                            <a:t>коэффициент</a:t>
                          </a:r>
                          <a:r>
                            <a:rPr lang="en-US" sz="14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 smtClean="0"/>
                            <a:t>-</a:t>
                          </a:r>
                          <a:r>
                            <a:rPr lang="ru-RU" sz="1400" dirty="0" smtClean="0"/>
                            <a:t>регуляризатора</a:t>
                          </a:r>
                          <a:r>
                            <a:rPr lang="en-US" sz="1400" i="1" dirty="0" smtClean="0">
                              <a:solidFill>
                                <a:srgbClr val="808080"/>
                              </a:solidFill>
                              <a:effectLst/>
                            </a:rPr>
                            <a:t/>
                          </a:r>
                          <a:br>
                            <a:rPr lang="en-US" sz="1400" i="1" dirty="0" smtClean="0">
                              <a:solidFill>
                                <a:srgbClr val="808080"/>
                              </a:solidFill>
                              <a:effectLst/>
                            </a:rPr>
                          </a:br>
                          <a:r>
                            <a:rPr lang="en-US" sz="1400" i="1" dirty="0" smtClean="0">
                              <a:solidFill>
                                <a:srgbClr val="808080"/>
                              </a:solidFill>
                              <a:effectLst/>
                            </a:rPr>
                            <a:t>                    </a:t>
                          </a:r>
                          <a:r>
                            <a:rPr lang="en-US" sz="1400" dirty="0" smtClean="0">
                              <a:solidFill>
                                <a:srgbClr val="660099"/>
                              </a:solidFill>
                              <a:effectLst/>
                            </a:rPr>
                            <a:t>solver</a:t>
                          </a:r>
                          <a:r>
                            <a:rPr lang="en-US" sz="1400" dirty="0" smtClean="0"/>
                            <a:t>=</a:t>
                          </a:r>
                          <a:r>
                            <a:rPr lang="en-US" sz="1400" b="1" dirty="0" smtClean="0">
                              <a:solidFill>
                                <a:srgbClr val="008080"/>
                              </a:solidFill>
                              <a:effectLst/>
                            </a:rPr>
                            <a:t>'</a:t>
                          </a:r>
                          <a:r>
                            <a:rPr lang="en-US" sz="1400" b="1" dirty="0" err="1" smtClean="0">
                              <a:solidFill>
                                <a:srgbClr val="008080"/>
                              </a:solidFill>
                              <a:effectLst/>
                            </a:rPr>
                            <a:t>sgd</a:t>
                          </a:r>
                          <a:r>
                            <a:rPr lang="en-US" sz="1400" b="1" dirty="0" smtClean="0">
                              <a:solidFill>
                                <a:srgbClr val="008080"/>
                              </a:solidFill>
                              <a:effectLst/>
                            </a:rPr>
                            <a:t>'</a:t>
                          </a:r>
                          <a:r>
                            <a:rPr lang="en-US" sz="1400" dirty="0" smtClean="0"/>
                            <a:t>,                                            # </a:t>
                          </a:r>
                          <a:r>
                            <a:rPr lang="ru-RU" sz="1400" dirty="0" smtClean="0"/>
                            <a:t>для обучения сети используется стохастический градиентный</a:t>
                          </a:r>
                          <a:r>
                            <a:rPr lang="ru-RU" sz="1400" baseline="0" dirty="0" smtClean="0"/>
                            <a:t> спуск</a:t>
                          </a:r>
                          <a:r>
                            <a:rPr lang="en-US" sz="1400" dirty="0" smtClean="0"/>
                            <a:t/>
                          </a:r>
                          <a:br>
                            <a:rPr lang="en-US" sz="1400" dirty="0" smtClean="0"/>
                          </a:br>
                          <a:r>
                            <a:rPr lang="en-US" sz="1400" dirty="0" smtClean="0"/>
                            <a:t>                    </a:t>
                          </a:r>
                          <a:r>
                            <a:rPr lang="en-US" sz="1400" dirty="0" err="1" smtClean="0">
                              <a:solidFill>
                                <a:srgbClr val="660099"/>
                              </a:solidFill>
                              <a:effectLst/>
                            </a:rPr>
                            <a:t>max_iter</a:t>
                          </a:r>
                          <a:r>
                            <a:rPr lang="en-US" sz="1400" dirty="0" smtClean="0"/>
                            <a:t>=</a:t>
                          </a:r>
                          <a:r>
                            <a:rPr lang="en-US" sz="1400" dirty="0" smtClean="0">
                              <a:solidFill>
                                <a:srgbClr val="0000FF"/>
                              </a:solidFill>
                              <a:effectLst/>
                            </a:rPr>
                            <a:t>300</a:t>
                          </a:r>
                          <a:r>
                            <a:rPr lang="en-US" sz="1400" dirty="0" smtClean="0"/>
                            <a:t>,</a:t>
                          </a:r>
                          <a:r>
                            <a:rPr lang="ru-RU" sz="1400" dirty="0" smtClean="0"/>
                            <a:t> </a:t>
                          </a:r>
                          <a:r>
                            <a:rPr lang="en-US" sz="1400" dirty="0" smtClean="0"/>
                            <a:t>                                       # </a:t>
                          </a:r>
                          <a:r>
                            <a:rPr lang="ru-RU" sz="1400" dirty="0" smtClean="0"/>
                            <a:t> максимальное</a:t>
                          </a:r>
                          <a:r>
                            <a:rPr lang="ru-RU" sz="1400" baseline="0" dirty="0" smtClean="0"/>
                            <a:t> число итераций</a:t>
                          </a:r>
                          <a:r>
                            <a:rPr lang="ru-RU" sz="1400" dirty="0" smtClean="0"/>
                            <a:t> </a:t>
                          </a:r>
                          <a:r>
                            <a:rPr lang="en-US" sz="1400" dirty="0" smtClean="0"/>
                            <a:t/>
                          </a:r>
                          <a:br>
                            <a:rPr lang="en-US" sz="1400" dirty="0" smtClean="0"/>
                          </a:br>
                          <a:r>
                            <a:rPr lang="en-US" sz="1400" dirty="0" smtClean="0"/>
                            <a:t>                    </a:t>
                          </a:r>
                          <a:r>
                            <a:rPr lang="en-US" sz="1400" dirty="0" err="1" smtClean="0">
                              <a:solidFill>
                                <a:srgbClr val="660099"/>
                              </a:solidFill>
                              <a:effectLst/>
                            </a:rPr>
                            <a:t>batch_size</a:t>
                          </a:r>
                          <a:r>
                            <a:rPr lang="en-US" sz="1400" dirty="0" smtClean="0"/>
                            <a:t>=</a:t>
                          </a:r>
                          <a:r>
                            <a:rPr lang="en-US" sz="1400" dirty="0" smtClean="0">
                              <a:solidFill>
                                <a:srgbClr val="0000FF"/>
                              </a:solidFill>
                              <a:effectLst/>
                            </a:rPr>
                            <a:t>200</a:t>
                          </a:r>
                          <a:r>
                            <a:rPr lang="en-US" sz="1400" dirty="0" smtClean="0"/>
                            <a:t>,</a:t>
                          </a:r>
                          <a:r>
                            <a:rPr lang="ru-RU" sz="1400" dirty="0" smtClean="0"/>
                            <a:t> </a:t>
                          </a:r>
                          <a:r>
                            <a:rPr lang="en-US" sz="1400" dirty="0" smtClean="0"/>
                            <a:t>                                    # </a:t>
                          </a:r>
                          <a:r>
                            <a:rPr lang="ru-RU" sz="1400" dirty="0" smtClean="0"/>
                            <a:t> количество объектов, рассматриваемых</a:t>
                          </a:r>
                          <a:r>
                            <a:rPr lang="ru-RU" sz="1400" baseline="0" dirty="0" smtClean="0"/>
                            <a:t> в течение одной итерации</a:t>
                          </a:r>
                          <a:r>
                            <a:rPr lang="en-US" sz="1400" dirty="0" smtClean="0"/>
                            <a:t/>
                          </a:r>
                          <a:br>
                            <a:rPr lang="en-US" sz="1400" dirty="0" smtClean="0"/>
                          </a:br>
                          <a:r>
                            <a:rPr lang="en-US" sz="1400" dirty="0" smtClean="0"/>
                            <a:t>                    </a:t>
                          </a:r>
                          <a:r>
                            <a:rPr lang="en-US" sz="1400" dirty="0" err="1" smtClean="0">
                              <a:solidFill>
                                <a:srgbClr val="660099"/>
                              </a:solidFill>
                              <a:effectLst/>
                            </a:rPr>
                            <a:t>tol</a:t>
                          </a:r>
                          <a:r>
                            <a:rPr lang="en-US" sz="1400" dirty="0" smtClean="0"/>
                            <a:t>=</a:t>
                          </a:r>
                          <a:r>
                            <a:rPr lang="en-US" sz="1400" dirty="0" smtClean="0">
                              <a:solidFill>
                                <a:srgbClr val="0000FF"/>
                              </a:solidFill>
                              <a:effectLst/>
                            </a:rPr>
                            <a:t>1e-4</a:t>
                          </a:r>
                          <a:r>
                            <a:rPr lang="en-US" sz="1400" dirty="0" smtClean="0"/>
                            <a:t>,</a:t>
                          </a:r>
                          <a:r>
                            <a:rPr lang="ru-RU" sz="1400" dirty="0" smtClean="0"/>
                            <a:t> </a:t>
                          </a:r>
                          <a:r>
                            <a:rPr lang="en-US" sz="1400" dirty="0" smtClean="0"/>
                            <a:t>                                                 # </a:t>
                          </a:r>
                          <a:r>
                            <a:rPr lang="ru-RU" sz="1400" dirty="0" smtClean="0"/>
                            <a:t>точность</a:t>
                          </a:r>
                          <a:r>
                            <a:rPr lang="ru-RU" sz="1400" baseline="0" dirty="0" smtClean="0"/>
                            <a:t> решения. </a:t>
                          </a:r>
                          <a:r>
                            <a:rPr lang="en-US" sz="1400" dirty="0" smtClean="0"/>
                            <a:t/>
                          </a:r>
                          <a:br>
                            <a:rPr lang="en-US" sz="1400" dirty="0" smtClean="0"/>
                          </a:br>
                          <a:r>
                            <a:rPr lang="en-US" sz="1400" dirty="0" smtClean="0"/>
                            <a:t>                    </a:t>
                          </a:r>
                          <a:r>
                            <a:rPr lang="en-US" sz="1400" dirty="0" err="1" smtClean="0">
                              <a:solidFill>
                                <a:srgbClr val="660099"/>
                              </a:solidFill>
                              <a:effectLst/>
                            </a:rPr>
                            <a:t>learning_rate_init</a:t>
                          </a:r>
                          <a:r>
                            <a:rPr lang="en-US" sz="1400" dirty="0" smtClean="0"/>
                            <a:t>=</a:t>
                          </a:r>
                          <a:r>
                            <a:rPr lang="en-US" sz="1400" dirty="0" smtClean="0">
                              <a:solidFill>
                                <a:srgbClr val="0000FF"/>
                              </a:solidFill>
                              <a:effectLst/>
                            </a:rPr>
                            <a:t>0.001</a:t>
                          </a:r>
                          <a:r>
                            <a:rPr lang="en-US" sz="1400" dirty="0" smtClean="0"/>
                            <a:t>,</a:t>
                          </a:r>
                          <a:r>
                            <a:rPr lang="ru-RU" sz="1400" dirty="0" smtClean="0"/>
                            <a:t> </a:t>
                          </a:r>
                          <a:r>
                            <a:rPr lang="en-US" sz="1400" dirty="0" smtClean="0"/>
                            <a:t>                   # </a:t>
                          </a:r>
                          <a:r>
                            <a:rPr lang="ru-RU" sz="1400" baseline="0" dirty="0" smtClean="0"/>
                            <a:t> темп обучения</a:t>
                          </a:r>
                          <a:r>
                            <a:rPr lang="en-US" sz="1400" i="1" dirty="0" smtClean="0">
                              <a:solidFill>
                                <a:srgbClr val="808080"/>
                              </a:solidFill>
                              <a:effectLst/>
                            </a:rPr>
                            <a:t/>
                          </a:r>
                          <a:br>
                            <a:rPr lang="en-US" sz="1400" i="1" dirty="0" smtClean="0">
                              <a:solidFill>
                                <a:srgbClr val="808080"/>
                              </a:solidFill>
                              <a:effectLst/>
                            </a:rPr>
                          </a:br>
                          <a:r>
                            <a:rPr lang="en-US" sz="1400" i="1" dirty="0" smtClean="0">
                              <a:solidFill>
                                <a:srgbClr val="808080"/>
                              </a:solidFill>
                              <a:effectLst/>
                            </a:rPr>
                            <a:t>                    </a:t>
                          </a:r>
                          <a:r>
                            <a:rPr lang="en-US" sz="1400" dirty="0" err="1" smtClean="0">
                              <a:solidFill>
                                <a:srgbClr val="660099"/>
                              </a:solidFill>
                              <a:effectLst/>
                            </a:rPr>
                            <a:t>random_state</a:t>
                          </a:r>
                          <a:r>
                            <a:rPr lang="en-US" sz="1400" dirty="0" smtClean="0"/>
                            <a:t>=</a:t>
                          </a:r>
                          <a:r>
                            <a:rPr lang="en-US" sz="1400" dirty="0" smtClean="0">
                              <a:solidFill>
                                <a:srgbClr val="0000FF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sz="1400" dirty="0" smtClean="0"/>
                            <a:t>,</a:t>
                          </a:r>
                          <a:r>
                            <a:rPr lang="ru-RU" sz="1400" dirty="0" smtClean="0"/>
                            <a:t> </a:t>
                          </a:r>
                          <a:r>
                            <a:rPr lang="en-US" sz="1400" dirty="0" smtClean="0"/>
                            <a:t>                                # </a:t>
                          </a:r>
                          <a:r>
                            <a:rPr lang="ru-RU" sz="1400" dirty="0" smtClean="0"/>
                            <a:t> начальное</a:t>
                          </a:r>
                          <a:r>
                            <a:rPr lang="ru-RU" sz="1400" baseline="0" dirty="0" smtClean="0"/>
                            <a:t> состояние генератора случайных чисел</a:t>
                          </a:r>
                          <a:r>
                            <a:rPr lang="en-US" sz="1400" dirty="0" smtClean="0"/>
                            <a:t/>
                          </a:r>
                          <a:br>
                            <a:rPr lang="en-US" sz="1400" dirty="0" smtClean="0"/>
                          </a:br>
                          <a:r>
                            <a:rPr lang="en-US" sz="1400" dirty="0" smtClean="0"/>
                            <a:t>                    </a:t>
                          </a:r>
                          <a:r>
                            <a:rPr lang="en-US" sz="1400" dirty="0" smtClean="0">
                              <a:solidFill>
                                <a:srgbClr val="660099"/>
                              </a:solidFill>
                              <a:effectLst/>
                            </a:rPr>
                            <a:t>verbose</a:t>
                          </a:r>
                          <a:r>
                            <a:rPr lang="en-US" sz="1400" dirty="0" smtClean="0"/>
                            <a:t>=</a:t>
                          </a:r>
                          <a:r>
                            <a:rPr lang="en-US" sz="1400" b="1" dirty="0" smtClean="0">
                              <a:solidFill>
                                <a:srgbClr val="000080"/>
                              </a:solidFill>
                              <a:effectLst/>
                            </a:rPr>
                            <a:t>True</a:t>
                          </a:r>
                          <a:r>
                            <a:rPr lang="en-US" sz="1400" dirty="0" smtClean="0"/>
                            <a:t>)</a:t>
                          </a:r>
                          <a:r>
                            <a:rPr lang="ru-RU" sz="1400" dirty="0" smtClean="0"/>
                            <a:t> </a:t>
                          </a:r>
                          <a:r>
                            <a:rPr lang="en-US" sz="1400" dirty="0" smtClean="0"/>
                            <a:t>                                       # </a:t>
                          </a:r>
                          <a:r>
                            <a:rPr lang="ru-RU" sz="1400" dirty="0" smtClean="0"/>
                            <a:t>отображение состояния вычислений</a:t>
                          </a:r>
                          <a:endParaRPr lang="en-US" sz="1400" dirty="0" smtClean="0"/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400" dirty="0" err="1" smtClean="0"/>
                            <a:t>mlp.fit</a:t>
                          </a:r>
                          <a:r>
                            <a:rPr lang="en-US" sz="1400" dirty="0" smtClean="0"/>
                            <a:t>(</a:t>
                          </a:r>
                          <a:r>
                            <a:rPr lang="en-US" sz="1400" dirty="0" err="1" smtClean="0"/>
                            <a:t>trainX</a:t>
                          </a:r>
                          <a:r>
                            <a:rPr lang="en-US" sz="1400" dirty="0" smtClean="0"/>
                            <a:t>, </a:t>
                          </a:r>
                          <a:r>
                            <a:rPr lang="en-US" sz="1400" dirty="0" err="1" smtClean="0"/>
                            <a:t>trainY</a:t>
                          </a:r>
                          <a:r>
                            <a:rPr lang="en-US" sz="1400" dirty="0" smtClean="0"/>
                            <a:t>)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BCB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727909"/>
                  </p:ext>
                </p:extLst>
              </p:nvPr>
            </p:nvGraphicFramePr>
            <p:xfrm>
              <a:off x="107505" y="1240152"/>
              <a:ext cx="8928991" cy="34039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928991"/>
                  </a:tblGrid>
                  <a:tr h="34039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8" t="-894" r="-68" b="-3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147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Сравнение результатов и </a:t>
            </a:r>
            <a:r>
              <a:rPr lang="ru-RU" b="1" dirty="0">
                <a:solidFill>
                  <a:schemeClr val="bg1"/>
                </a:solidFill>
              </a:rPr>
              <a:t>производительности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753301"/>
              </p:ext>
            </p:extLst>
          </p:nvPr>
        </p:nvGraphicFramePr>
        <p:xfrm>
          <a:off x="18000" y="1203598"/>
          <a:ext cx="9108506" cy="383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03648"/>
                <a:gridCol w="1296144"/>
                <a:gridCol w="972616"/>
                <a:gridCol w="792088"/>
                <a:gridCol w="1224136"/>
                <a:gridCol w="1152128"/>
                <a:gridCol w="827586"/>
              </a:tblGrid>
              <a:tr h="46412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Нейронная сеть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Функция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активации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DAAL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Scikit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-learn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19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Точность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Время,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Точность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Время,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8015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Обучающая выборка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Тестовая выборка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Обучающая выборка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Тестовая выборка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7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2-слойная (100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линейная</a:t>
                      </a:r>
                      <a:endParaRPr lang="ru-RU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0.899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0.90</a:t>
                      </a:r>
                      <a:r>
                        <a:rPr lang="en-US" sz="1600" dirty="0" smtClean="0">
                          <a:latin typeface="+mj-lt"/>
                        </a:rPr>
                        <a:t>4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5.87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0.92</a:t>
                      </a:r>
                      <a:r>
                        <a:rPr lang="en-US" sz="1600" dirty="0" smtClean="0">
                          <a:latin typeface="+mj-lt"/>
                        </a:rPr>
                        <a:t>9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0.91</a:t>
                      </a:r>
                      <a:r>
                        <a:rPr lang="en-US" sz="1600" dirty="0" smtClean="0">
                          <a:latin typeface="+mj-lt"/>
                        </a:rPr>
                        <a:t>9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56.9</a:t>
                      </a:r>
                      <a:r>
                        <a:rPr lang="en-US" sz="1600" dirty="0" smtClean="0">
                          <a:latin typeface="+mj-lt"/>
                        </a:rPr>
                        <a:t>5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</a:tr>
              <a:tr h="4089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j-lt"/>
                          <a:ea typeface="Cambria Math"/>
                          <a:cs typeface="+mn-cs"/>
                        </a:rPr>
                        <a:t>логистическая</a:t>
                      </a:r>
                      <a:endParaRPr lang="ru-RU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0.86</a:t>
                      </a:r>
                      <a:r>
                        <a:rPr lang="en-US" sz="1600" dirty="0" smtClean="0">
                          <a:latin typeface="+mj-lt"/>
                        </a:rPr>
                        <a:t>8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0.880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5.74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0.9999</a:t>
                      </a:r>
                      <a:r>
                        <a:rPr lang="en-US" sz="1600" dirty="0" smtClean="0">
                          <a:latin typeface="+mj-lt"/>
                        </a:rPr>
                        <a:t>7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0.979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137.20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</a:tr>
              <a:tr h="39727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3-слойная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(100/100/10)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линейная</a:t>
                      </a:r>
                      <a:endParaRPr lang="ru-RU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0.893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0.89</a:t>
                      </a:r>
                      <a:r>
                        <a:rPr lang="en-US" sz="1600" dirty="0" smtClean="0">
                          <a:latin typeface="+mj-lt"/>
                        </a:rPr>
                        <a:t>5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5.75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0.924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0.914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44.67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</a:tr>
              <a:tr h="35298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j-lt"/>
                          <a:ea typeface="Cambria Math"/>
                          <a:cs typeface="+mn-cs"/>
                        </a:rPr>
                        <a:t>логистическая</a:t>
                      </a:r>
                      <a:endParaRPr lang="ru-RU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0.75</a:t>
                      </a:r>
                      <a:r>
                        <a:rPr lang="en-US" sz="1600" dirty="0" smtClean="0">
                          <a:latin typeface="+mj-lt"/>
                        </a:rPr>
                        <a:t>7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0.763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5.7</a:t>
                      </a:r>
                      <a:r>
                        <a:rPr lang="en-US" sz="1600" dirty="0" smtClean="0">
                          <a:latin typeface="+mj-lt"/>
                        </a:rPr>
                        <a:t>1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1.000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0.9</a:t>
                      </a:r>
                      <a:r>
                        <a:rPr lang="en-US" sz="1600" dirty="0" smtClean="0">
                          <a:latin typeface="+mj-lt"/>
                        </a:rPr>
                        <a:t>80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113.28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</a:tr>
              <a:tr h="36210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4-слойная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(100/100/100/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10)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линейная</a:t>
                      </a:r>
                      <a:endParaRPr lang="ru-RU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0.88</a:t>
                      </a:r>
                      <a:r>
                        <a:rPr lang="en-US" sz="1600" dirty="0" smtClean="0">
                          <a:latin typeface="+mj-lt"/>
                        </a:rPr>
                        <a:t>9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0.890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5.91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0.92</a:t>
                      </a:r>
                      <a:r>
                        <a:rPr lang="en-US" sz="1600" dirty="0" smtClean="0">
                          <a:latin typeface="+mj-lt"/>
                        </a:rPr>
                        <a:t>2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0.915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27.57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</a:tr>
              <a:tr h="31781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j-lt"/>
                          <a:ea typeface="Cambria Math"/>
                          <a:cs typeface="+mn-cs"/>
                        </a:rPr>
                        <a:t>логистическая</a:t>
                      </a:r>
                      <a:endParaRPr lang="ru-RU" sz="16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0.35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0.35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5.94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0.99998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0.976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108.5</a:t>
                      </a:r>
                      <a:r>
                        <a:rPr lang="en-US" sz="1600" dirty="0" smtClean="0">
                          <a:latin typeface="+mj-lt"/>
                        </a:rPr>
                        <a:t>1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6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Практическое </a:t>
            </a:r>
            <a:r>
              <a:rPr lang="ru-RU" b="1" dirty="0">
                <a:solidFill>
                  <a:schemeClr val="bg1"/>
                </a:solidFill>
              </a:rPr>
              <a:t>задание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49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1. Сравните точность классификации нейронной сети с различными нелинейными функциями активации с точностью классификации </a:t>
            </a:r>
            <a:r>
              <a:rPr lang="ru-RU" sz="1800" dirty="0"/>
              <a:t>нейронной сети с </a:t>
            </a:r>
            <a:r>
              <a:rPr lang="ru-RU" sz="1800" dirty="0" smtClean="0"/>
              <a:t>линейной функцией активации.</a:t>
            </a:r>
          </a:p>
          <a:p>
            <a:pPr marL="0" indent="0">
              <a:buNone/>
            </a:pPr>
            <a:r>
              <a:rPr lang="en-US" sz="1800" dirty="0" smtClean="0"/>
              <a:t>2</a:t>
            </a:r>
            <a:r>
              <a:rPr lang="ru-RU" sz="1800" dirty="0" smtClean="0"/>
              <a:t>. Для </a:t>
            </a:r>
            <a:r>
              <a:rPr lang="ru-RU" sz="1800" dirty="0"/>
              <a:t>двуслойной нейронной сети с фиксированной функцией </a:t>
            </a:r>
            <a:r>
              <a:rPr lang="ru-RU" sz="1800" dirty="0" smtClean="0"/>
              <a:t>активации постройте график зависимости времени обучения нейронной сети и точности классификации от количества нейронов в скрытом слое сети.</a:t>
            </a:r>
            <a:endParaRPr lang="ru-RU" sz="1800" dirty="0"/>
          </a:p>
          <a:p>
            <a:pPr marL="0" indent="0">
              <a:buNone/>
            </a:pPr>
            <a:r>
              <a:rPr lang="en-US" sz="1800" dirty="0"/>
              <a:t>3</a:t>
            </a:r>
            <a:r>
              <a:rPr lang="ru-RU" sz="1800" dirty="0" smtClean="0"/>
              <a:t>. </a:t>
            </a:r>
            <a:r>
              <a:rPr lang="ru-RU" sz="1800" dirty="0"/>
              <a:t>Постройте график зависимости времени обучения нейронной сети и точности классификации от количества скрытых слоев (все скрытые слои одинакового размера) для многослойной нейронной сети с фиксированной функцией </a:t>
            </a:r>
            <a:r>
              <a:rPr lang="ru-RU" sz="1800" dirty="0" smtClean="0"/>
              <a:t>активации.  </a:t>
            </a:r>
          </a:p>
        </p:txBody>
      </p:sp>
    </p:spTree>
    <p:extLst>
      <p:ext uri="{BB962C8B-B14F-4D97-AF65-F5344CB8AC3E}">
        <p14:creationId xmlns:p14="http://schemas.microsoft.com/office/powerpoint/2010/main" val="33498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Практическое </a:t>
            </a:r>
            <a:r>
              <a:rPr lang="ru-RU" b="1" dirty="0">
                <a:solidFill>
                  <a:schemeClr val="bg1"/>
                </a:solidFill>
              </a:rPr>
              <a:t>задание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49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4</a:t>
            </a:r>
            <a:r>
              <a:rPr lang="ru-RU" sz="1800" dirty="0" smtClean="0"/>
              <a:t>. Реализуйте </a:t>
            </a:r>
            <a:r>
              <a:rPr lang="ru-RU" sz="1800" dirty="0"/>
              <a:t>в </a:t>
            </a:r>
            <a:r>
              <a:rPr lang="en-US" sz="1800" dirty="0"/>
              <a:t>Python </a:t>
            </a:r>
            <a:r>
              <a:rPr lang="ru-RU" sz="1800" dirty="0" smtClean="0"/>
              <a:t>метод обратного распространения ошибки. Сравните различные показатели работы реализованного метода с </a:t>
            </a:r>
            <a:r>
              <a:rPr lang="ru-RU" sz="1800" dirty="0"/>
              <a:t>алгоритмами </a:t>
            </a:r>
            <a:r>
              <a:rPr lang="ru-RU" sz="1800" dirty="0" smtClean="0"/>
              <a:t>обучения нейронных сетей в </a:t>
            </a:r>
            <a:r>
              <a:rPr lang="en-US" sz="1800" dirty="0"/>
              <a:t>DAAL</a:t>
            </a:r>
            <a:r>
              <a:rPr lang="ru-RU" sz="1800" dirty="0"/>
              <a:t> и </a:t>
            </a:r>
            <a:r>
              <a:rPr lang="en-US" sz="1800" dirty="0" err="1"/>
              <a:t>Scikit</a:t>
            </a:r>
            <a:r>
              <a:rPr lang="en-US" sz="1800" dirty="0"/>
              <a:t>-learn </a:t>
            </a:r>
            <a:r>
              <a:rPr lang="en-US" sz="1800" dirty="0" smtClean="0"/>
              <a:t>:</a:t>
            </a:r>
            <a:r>
              <a:rPr lang="ru-RU" sz="1800" dirty="0" smtClean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smtClean="0"/>
              <a:t>	а) найденные веса связей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б) значение функции потерь для найденных весов</a:t>
            </a:r>
          </a:p>
          <a:p>
            <a:pPr marL="0" indent="0">
              <a:buNone/>
            </a:pPr>
            <a:r>
              <a:rPr lang="ru-RU" sz="1800" dirty="0"/>
              <a:t>	в</a:t>
            </a:r>
            <a:r>
              <a:rPr lang="ru-RU" sz="1800" dirty="0" smtClean="0"/>
              <a:t>) время обучения нейронной сети</a:t>
            </a:r>
          </a:p>
          <a:p>
            <a:pPr marL="0" indent="0">
              <a:buNone/>
            </a:pPr>
            <a:r>
              <a:rPr lang="ru-RU" sz="1800" dirty="0"/>
              <a:t>	г</a:t>
            </a:r>
            <a:r>
              <a:rPr lang="ru-RU" sz="1800" dirty="0" smtClean="0"/>
              <a:t>) точность построенных классификаторов</a:t>
            </a:r>
          </a:p>
        </p:txBody>
      </p:sp>
    </p:spTree>
    <p:extLst>
      <p:ext uri="{BB962C8B-B14F-4D97-AF65-F5344CB8AC3E}">
        <p14:creationId xmlns:p14="http://schemas.microsoft.com/office/powerpoint/2010/main" val="12329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Бизнес-задача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3598"/>
            <a:ext cx="9144000" cy="3394472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Какими данными мы можем располагать?</a:t>
            </a:r>
          </a:p>
        </p:txBody>
      </p:sp>
    </p:spTree>
    <p:extLst>
      <p:ext uri="{BB962C8B-B14F-4D97-AF65-F5344CB8AC3E}">
        <p14:creationId xmlns:p14="http://schemas.microsoft.com/office/powerpoint/2010/main" val="22949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Набор данных </a:t>
            </a:r>
            <a:r>
              <a:rPr lang="en-US" b="1" dirty="0" smtClean="0">
                <a:solidFill>
                  <a:schemeClr val="bg1"/>
                </a:solidFill>
              </a:rPr>
              <a:t>MNIST*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Рассмотрим задачу распознавания рукописных цифр на примере набора данных </a:t>
            </a:r>
            <a:r>
              <a:rPr lang="en-US" dirty="0" smtClean="0"/>
              <a:t>MNIST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MNIST </a:t>
            </a:r>
            <a:r>
              <a:rPr lang="ru-RU" dirty="0" smtClean="0"/>
              <a:t>состоит из </a:t>
            </a:r>
            <a:r>
              <a:rPr lang="en-US" dirty="0"/>
              <a:t>7</a:t>
            </a:r>
            <a:r>
              <a:rPr lang="ru-RU" dirty="0" smtClean="0"/>
              <a:t>0 000 полутоновых черно-белых</a:t>
            </a:r>
            <a:r>
              <a:rPr lang="ru-RU" dirty="0"/>
              <a:t> </a:t>
            </a:r>
            <a:r>
              <a:rPr lang="ru-RU" dirty="0" smtClean="0"/>
              <a:t>изображений </a:t>
            </a:r>
            <a:r>
              <a:rPr lang="ru-RU" dirty="0"/>
              <a:t>размера 28х28</a:t>
            </a:r>
            <a:r>
              <a:rPr lang="ru-RU" dirty="0" smtClean="0"/>
              <a:t>, содержащих одну рукописную цифру. Набор данных разделен на обучающую (60 000 изображений) и тестовую выборку (10 </a:t>
            </a:r>
            <a:r>
              <a:rPr lang="ru-RU" dirty="0"/>
              <a:t>000 изображений</a:t>
            </a:r>
            <a:r>
              <a:rPr lang="ru-RU" dirty="0" smtClean="0"/>
              <a:t>).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Интенсивность каждого пикселя изображения меняется в диапазоне от 0 до 255 (где 0 - белый, а 255 - черный).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496" y="4794706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/>
              <a:t> http://</a:t>
            </a:r>
            <a:r>
              <a:rPr lang="en-US" dirty="0" smtClean="0"/>
              <a:t>yann.lecun.com/exdb/mnist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2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Предобработка данных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566998"/>
              </p:ext>
            </p:extLst>
          </p:nvPr>
        </p:nvGraphicFramePr>
        <p:xfrm>
          <a:off x="179512" y="2355726"/>
          <a:ext cx="8856984" cy="2582418"/>
        </p:xfrm>
        <a:graphic>
          <a:graphicData uri="http://schemas.openxmlformats.org/drawingml/2006/table">
            <a:tbl>
              <a:tblPr firstRow="1" firstCol="1" bandRow="1"/>
              <a:tblGrid>
                <a:gridCol w="8856984"/>
              </a:tblGrid>
              <a:tr h="159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</a:rPr>
                        <a:t>import </a:t>
                      </a:r>
                      <a:r>
                        <a:rPr lang="en-US" sz="1300" dirty="0" err="1" smtClean="0"/>
                        <a:t>numpy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</a:rPr>
                        <a:t>as </a:t>
                      </a:r>
                      <a:r>
                        <a:rPr lang="en-US" sz="1300" dirty="0" err="1" smtClean="0"/>
                        <a:t>np</a:t>
                      </a:r>
                      <a:r>
                        <a:rPr lang="en-US" sz="1300" dirty="0" smtClean="0"/>
                        <a:t/>
                      </a:r>
                      <a:br>
                        <a:rPr lang="en-US" sz="1300" dirty="0" smtClean="0"/>
                      </a:b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</a:rPr>
                        <a:t>import </a:t>
                      </a:r>
                      <a:r>
                        <a:rPr lang="en-US" sz="1300" dirty="0" smtClean="0"/>
                        <a:t>idx2numpy</a:t>
                      </a:r>
                      <a:br>
                        <a:rPr lang="en-US" sz="1300" dirty="0" smtClean="0"/>
                      </a:br>
                      <a:r>
                        <a:rPr lang="en-US" sz="1300" dirty="0" smtClean="0"/>
                        <a:t>X_train = idx2numpy.convert_from_file(</a:t>
                      </a:r>
                      <a:r>
                        <a:rPr lang="en-US" sz="1300" b="1" dirty="0" smtClean="0">
                          <a:solidFill>
                            <a:srgbClr val="008080"/>
                          </a:solidFill>
                          <a:effectLst/>
                        </a:rPr>
                        <a:t>'train-images.idx3-ubyte'</a:t>
                      </a:r>
                      <a:r>
                        <a:rPr lang="en-US" sz="1300" dirty="0" smtClean="0"/>
                        <a:t>)</a:t>
                      </a:r>
                      <a:br>
                        <a:rPr lang="en-US" sz="1300" dirty="0" smtClean="0"/>
                      </a:br>
                      <a:r>
                        <a:rPr lang="en-US" sz="1300" dirty="0" err="1" smtClean="0"/>
                        <a:t>y_train</a:t>
                      </a:r>
                      <a:r>
                        <a:rPr lang="en-US" sz="1300" dirty="0" smtClean="0"/>
                        <a:t> = idx2numpy.convert_from_file(</a:t>
                      </a:r>
                      <a:r>
                        <a:rPr lang="en-US" sz="1300" b="1" dirty="0" smtClean="0">
                          <a:solidFill>
                            <a:srgbClr val="008080"/>
                          </a:solidFill>
                          <a:effectLst/>
                        </a:rPr>
                        <a:t>'train-labels.idx1-ubyte'</a:t>
                      </a:r>
                      <a:r>
                        <a:rPr lang="en-US" sz="1300" dirty="0" smtClean="0"/>
                        <a:t>)</a:t>
                      </a:r>
                      <a:br>
                        <a:rPr lang="en-US" sz="1300" dirty="0" smtClean="0"/>
                      </a:br>
                      <a:r>
                        <a:rPr lang="en-US" sz="1300" dirty="0" err="1" smtClean="0"/>
                        <a:t>X_test</a:t>
                      </a:r>
                      <a:r>
                        <a:rPr lang="en-US" sz="1300" dirty="0" smtClean="0"/>
                        <a:t> = idx2numpy.convert_from_file(</a:t>
                      </a:r>
                      <a:r>
                        <a:rPr lang="en-US" sz="1300" b="1" dirty="0" smtClean="0">
                          <a:solidFill>
                            <a:srgbClr val="008080"/>
                          </a:solidFill>
                          <a:effectLst/>
                        </a:rPr>
                        <a:t>'t10k-images.idx3-ubyte'</a:t>
                      </a:r>
                      <a:r>
                        <a:rPr lang="en-US" sz="1300" dirty="0" smtClean="0"/>
                        <a:t>)</a:t>
                      </a:r>
                      <a:br>
                        <a:rPr lang="en-US" sz="1300" dirty="0" smtClean="0"/>
                      </a:br>
                      <a:r>
                        <a:rPr lang="en-US" sz="1300" dirty="0" err="1" smtClean="0"/>
                        <a:t>y_test</a:t>
                      </a:r>
                      <a:r>
                        <a:rPr lang="en-US" sz="1300" dirty="0" smtClean="0"/>
                        <a:t> = idx2numpy.convert_from_file(</a:t>
                      </a:r>
                      <a:r>
                        <a:rPr lang="en-US" sz="1300" b="1" dirty="0" smtClean="0">
                          <a:solidFill>
                            <a:srgbClr val="008080"/>
                          </a:solidFill>
                          <a:effectLst/>
                        </a:rPr>
                        <a:t>'t10k-labels.idx1-ubyte'</a:t>
                      </a:r>
                      <a:r>
                        <a:rPr lang="en-US" sz="1300" dirty="0" smtClean="0"/>
                        <a:t>)</a:t>
                      </a:r>
                      <a:br>
                        <a:rPr lang="en-US" sz="1300" dirty="0" smtClean="0"/>
                      </a:br>
                      <a:endParaRPr lang="en-US" sz="13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X_train = </a:t>
                      </a:r>
                      <a:r>
                        <a:rPr lang="en-US" sz="1300" dirty="0" err="1" smtClean="0"/>
                        <a:t>np.reshape</a:t>
                      </a:r>
                      <a:r>
                        <a:rPr lang="en-US" sz="1300" dirty="0" smtClean="0"/>
                        <a:t>(X_train, (</a:t>
                      </a:r>
                      <a:r>
                        <a:rPr lang="en-US" sz="1300" dirty="0" smtClean="0">
                          <a:solidFill>
                            <a:srgbClr val="0000FF"/>
                          </a:solidFill>
                          <a:effectLst/>
                        </a:rPr>
                        <a:t>60000</a:t>
                      </a:r>
                      <a:r>
                        <a:rPr lang="en-US" sz="1300" dirty="0" smtClean="0"/>
                        <a:t>, </a:t>
                      </a:r>
                      <a:r>
                        <a:rPr lang="en-US" sz="1300" dirty="0" smtClean="0">
                          <a:solidFill>
                            <a:srgbClr val="0000FF"/>
                          </a:solidFill>
                          <a:effectLst/>
                        </a:rPr>
                        <a:t>784</a:t>
                      </a:r>
                      <a:r>
                        <a:rPr lang="en-US" sz="1300" dirty="0" smtClean="0"/>
                        <a:t>))</a:t>
                      </a:r>
                      <a:br>
                        <a:rPr lang="en-US" sz="1300" dirty="0" smtClean="0"/>
                      </a:br>
                      <a:r>
                        <a:rPr lang="en-US" sz="1300" dirty="0" err="1" smtClean="0"/>
                        <a:t>X_test</a:t>
                      </a:r>
                      <a:r>
                        <a:rPr lang="en-US" sz="1300" dirty="0" smtClean="0"/>
                        <a:t> = </a:t>
                      </a:r>
                      <a:r>
                        <a:rPr lang="en-US" sz="1300" dirty="0" err="1" smtClean="0"/>
                        <a:t>np.reshape</a:t>
                      </a:r>
                      <a:r>
                        <a:rPr lang="en-US" sz="1300" dirty="0" smtClean="0"/>
                        <a:t>(</a:t>
                      </a:r>
                      <a:r>
                        <a:rPr lang="en-US" sz="1300" dirty="0" err="1" smtClean="0"/>
                        <a:t>X_test</a:t>
                      </a:r>
                      <a:r>
                        <a:rPr lang="en-US" sz="1300" dirty="0" smtClean="0"/>
                        <a:t>, (</a:t>
                      </a:r>
                      <a:r>
                        <a:rPr lang="en-US" sz="1300" dirty="0" smtClean="0">
                          <a:solidFill>
                            <a:srgbClr val="0000FF"/>
                          </a:solidFill>
                          <a:effectLst/>
                        </a:rPr>
                        <a:t>10000</a:t>
                      </a:r>
                      <a:r>
                        <a:rPr lang="en-US" sz="1300" dirty="0" smtClean="0"/>
                        <a:t>, </a:t>
                      </a:r>
                      <a:r>
                        <a:rPr lang="en-US" sz="1300" dirty="0" smtClean="0">
                          <a:solidFill>
                            <a:srgbClr val="0000FF"/>
                          </a:solidFill>
                          <a:effectLst/>
                        </a:rPr>
                        <a:t>784</a:t>
                      </a:r>
                      <a:r>
                        <a:rPr lang="en-US" sz="1300" dirty="0" smtClean="0"/>
                        <a:t>))</a:t>
                      </a:r>
                      <a:br>
                        <a:rPr lang="en-US" sz="1300" dirty="0" smtClean="0"/>
                      </a:br>
                      <a:r>
                        <a:rPr lang="en-US" sz="1300" dirty="0" smtClean="0"/>
                        <a:t>X_train / </a:t>
                      </a:r>
                      <a:r>
                        <a:rPr lang="en-US" sz="1300" dirty="0" smtClean="0">
                          <a:solidFill>
                            <a:srgbClr val="0000FF"/>
                          </a:solidFill>
                          <a:effectLst/>
                        </a:rPr>
                        <a:t>255.0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 smtClean="0"/>
                        <a:t>X_test</a:t>
                      </a:r>
                      <a:r>
                        <a:rPr lang="en-US" sz="1300" dirty="0" smtClean="0"/>
                        <a:t> / </a:t>
                      </a:r>
                      <a:r>
                        <a:rPr lang="en-US" sz="1300" dirty="0" smtClean="0">
                          <a:solidFill>
                            <a:srgbClr val="0000FF"/>
                          </a:solidFill>
                          <a:effectLst/>
                        </a:rPr>
                        <a:t>255.0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  <p:sp>
        <p:nvSpPr>
          <p:cNvPr id="5" name="Объект 4"/>
          <p:cNvSpPr txBox="1">
            <a:spLocks/>
          </p:cNvSpPr>
          <p:nvPr/>
        </p:nvSpPr>
        <p:spPr>
          <a:xfrm>
            <a:off x="0" y="1200151"/>
            <a:ext cx="9144000" cy="10835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 smtClean="0"/>
              <a:t>Будем рассматривать каждое изображение как объект с 784 стандартизованными</a:t>
            </a:r>
            <a:r>
              <a:rPr lang="en-US" sz="3000" dirty="0" smtClean="0"/>
              <a:t> </a:t>
            </a:r>
            <a:r>
              <a:rPr lang="ru-RU" sz="3000" dirty="0" smtClean="0"/>
              <a:t>на </a:t>
            </a:r>
            <a:r>
              <a:rPr lang="ru-RU" sz="3000" dirty="0"/>
              <a:t>[0,1]</a:t>
            </a:r>
            <a:r>
              <a:rPr lang="ru-RU" sz="3000" dirty="0" smtClean="0"/>
              <a:t> признаками.</a:t>
            </a:r>
            <a:r>
              <a:rPr lang="en-US" sz="3000" dirty="0" smtClean="0"/>
              <a:t> 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4942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Нейронные сети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0" y="1200151"/>
            <a:ext cx="9144000" cy="32438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 smtClean="0"/>
              <a:t>Для решения задачи </a:t>
            </a:r>
            <a:r>
              <a:rPr lang="ru-RU" sz="2800" dirty="0"/>
              <a:t>распознавания рукописных цифр</a:t>
            </a:r>
            <a:r>
              <a:rPr lang="ru-RU" sz="3000" dirty="0" smtClean="0"/>
              <a:t> построим с помощью искусственной нейронной сети классификатор, который возвращает в качестве значения класса значение распознанной цифры.</a:t>
            </a:r>
          </a:p>
        </p:txBody>
      </p:sp>
    </p:spTree>
    <p:extLst>
      <p:ext uri="{BB962C8B-B14F-4D97-AF65-F5344CB8AC3E}">
        <p14:creationId xmlns:p14="http://schemas.microsoft.com/office/powerpoint/2010/main" val="12604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Однослойные нейронные сети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8" t="9651" r="13731" b="7881"/>
          <a:stretch/>
        </p:blipFill>
        <p:spPr bwMode="auto">
          <a:xfrm>
            <a:off x="1964698" y="1995686"/>
            <a:ext cx="491155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авая фигурная скобка 5"/>
          <p:cNvSpPr/>
          <p:nvPr/>
        </p:nvSpPr>
        <p:spPr>
          <a:xfrm rot="16200000">
            <a:off x="2096241" y="1447110"/>
            <a:ext cx="432048" cy="809121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3392385" y="1447110"/>
            <a:ext cx="432048" cy="809121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59632" y="105958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входной </a:t>
            </a:r>
          </a:p>
          <a:p>
            <a:pPr algn="ctr"/>
            <a:r>
              <a:rPr lang="ru-RU" dirty="0" smtClean="0"/>
              <a:t>слой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105958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выходной </a:t>
            </a:r>
          </a:p>
          <a:p>
            <a:pPr algn="ctr"/>
            <a:r>
              <a:rPr lang="ru-RU" dirty="0" smtClean="0"/>
              <a:t>слой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220072" y="2805776"/>
            <a:ext cx="288032" cy="45005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88024" y="249045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функция активации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3663383" y="3507854"/>
            <a:ext cx="1340665" cy="108012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83968" y="451596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нейрон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1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Примеры функции активации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72159"/>
                <a:ext cx="9144000" cy="3747863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– </a:t>
                </a:r>
                <a:r>
                  <a:rPr lang="ru-RU" b="0" dirty="0" smtClean="0">
                    <a:ea typeface="Cambria Math"/>
                  </a:rPr>
                  <a:t>линейная функция</a:t>
                </a:r>
                <a:endParaRPr lang="ru-RU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0, если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 если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–</a:t>
                </a:r>
                <a:r>
                  <a:rPr lang="en-US" dirty="0" smtClean="0"/>
                  <a:t> </a:t>
                </a:r>
                <a:r>
                  <a:rPr lang="ru-RU" dirty="0" smtClean="0"/>
                  <a:t>пороговая функция </a:t>
                </a:r>
                <a:r>
                  <a:rPr lang="ru-RU" dirty="0" err="1" smtClean="0"/>
                  <a:t>Хевисайда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ea typeface="Cambria Math"/>
                  </a:rPr>
                  <a:t> – </a:t>
                </a:r>
                <a:r>
                  <a:rPr lang="ru-RU" dirty="0" smtClean="0">
                    <a:ea typeface="Cambria Math"/>
                  </a:rPr>
                  <a:t>логистическая функция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/>
                            <a:ea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en-US" dirty="0">
                    <a:ea typeface="Cambria Math"/>
                  </a:rPr>
                  <a:t> – </a:t>
                </a:r>
                <a:r>
                  <a:rPr lang="ru-RU" dirty="0" smtClean="0">
                    <a:ea typeface="Cambria Math"/>
                  </a:rPr>
                  <a:t>гиперболический тангенс</a:t>
                </a:r>
                <a:endParaRPr lang="ru-RU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ea typeface="Cambria Math"/>
                  </a:rPr>
                  <a:t>– </a:t>
                </a:r>
                <a:r>
                  <a:rPr lang="ru-RU" dirty="0" smtClean="0">
                    <a:ea typeface="Cambria Math"/>
                  </a:rPr>
                  <a:t>гауссова функция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ru-RU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,∀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/>
                  </a:rPr>
                  <a:t> – </a:t>
                </a:r>
                <a:r>
                  <a:rPr lang="ru-RU" dirty="0" smtClean="0">
                    <a:ea typeface="Cambria Math"/>
                  </a:rPr>
                  <a:t>функция</a:t>
                </a:r>
                <a:r>
                  <a:rPr lang="en-US" dirty="0" smtClean="0">
                    <a:ea typeface="Cambria Math"/>
                  </a:rPr>
                  <a:t> </a:t>
                </a:r>
                <a:r>
                  <a:rPr lang="en-US" dirty="0" err="1" smtClean="0">
                    <a:ea typeface="Cambria Math"/>
                  </a:rPr>
                  <a:t>softmax</a:t>
                </a:r>
                <a:endParaRPr lang="en-US" dirty="0"/>
              </a:p>
              <a:p>
                <a:endParaRPr lang="ru-RU" dirty="0">
                  <a:ea typeface="Cambria Math"/>
                </a:endParaRPr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72159"/>
                <a:ext cx="9144000" cy="3747863"/>
              </a:xfrm>
              <a:blipFill rotWithShape="1">
                <a:blip r:embed="rId2"/>
                <a:stretch>
                  <a:fillRect t="-32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1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Многослойные нейронные сети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9777" r="7114" b="6432"/>
          <a:stretch/>
        </p:blipFill>
        <p:spPr bwMode="auto">
          <a:xfrm>
            <a:off x="1432652" y="1772424"/>
            <a:ext cx="6163684" cy="3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авая фигурная скобка 13"/>
          <p:cNvSpPr/>
          <p:nvPr/>
        </p:nvSpPr>
        <p:spPr>
          <a:xfrm rot="16200000">
            <a:off x="1664193" y="1303093"/>
            <a:ext cx="432048" cy="809121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16200000">
            <a:off x="7119767" y="1303093"/>
            <a:ext cx="432048" cy="809121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27584" y="112229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входной слой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92" y="112229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выходной слой</a:t>
            </a:r>
            <a:endParaRPr lang="ru-RU" dirty="0"/>
          </a:p>
        </p:txBody>
      </p:sp>
      <p:sp>
        <p:nvSpPr>
          <p:cNvPr id="19" name="Правая фигурная скобка 18"/>
          <p:cNvSpPr/>
          <p:nvPr/>
        </p:nvSpPr>
        <p:spPr>
          <a:xfrm rot="16200000">
            <a:off x="4383465" y="438996"/>
            <a:ext cx="432048" cy="2393299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491880" y="113159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скрытые слои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0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11130</TotalTime>
  <Words>1337</Words>
  <Application>Microsoft Office PowerPoint</Application>
  <PresentationFormat>Экран (16:9)</PresentationFormat>
  <Paragraphs>163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Лабораторная работа № 7 Нейронные сети</vt:lpstr>
      <vt:lpstr>Бизнес-задача</vt:lpstr>
      <vt:lpstr>Бизнес-задача</vt:lpstr>
      <vt:lpstr>Набор данных MNIST* </vt:lpstr>
      <vt:lpstr>Предобработка данных</vt:lpstr>
      <vt:lpstr>Нейронные сети</vt:lpstr>
      <vt:lpstr>Однослойные нейронные сети</vt:lpstr>
      <vt:lpstr>Примеры функции активации</vt:lpstr>
      <vt:lpstr>Многослойные нейронные сети</vt:lpstr>
      <vt:lpstr>Обучение нейронной сети</vt:lpstr>
      <vt:lpstr>Обучение нейронной сети</vt:lpstr>
      <vt:lpstr>Метод обратного распространения ошибки</vt:lpstr>
      <vt:lpstr>Метод обратного распространения ошибки</vt:lpstr>
      <vt:lpstr>Метод обратного распространения ошибки</vt:lpstr>
      <vt:lpstr>Метод обратного распространения ошибки</vt:lpstr>
      <vt:lpstr>Метод обратного распространения ошибки</vt:lpstr>
      <vt:lpstr>Нейронные сети (DAAL)</vt:lpstr>
      <vt:lpstr>Нейронные сети (DAAL)</vt:lpstr>
      <vt:lpstr>Нейронные сети (DAAL)</vt:lpstr>
      <vt:lpstr>Полносвязные нейронные сети  (Scikit-learn)</vt:lpstr>
      <vt:lpstr>Сравнение результатов и производительности</vt:lpstr>
      <vt:lpstr>Практическое задание</vt:lpstr>
      <vt:lpstr>Практическое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 3 Линейная регрессия</dc:title>
  <dc:creator>Alexey</dc:creator>
  <cp:lastModifiedBy>Alexey</cp:lastModifiedBy>
  <cp:revision>275</cp:revision>
  <dcterms:created xsi:type="dcterms:W3CDTF">2016-11-29T09:28:30Z</dcterms:created>
  <dcterms:modified xsi:type="dcterms:W3CDTF">2017-01-16T14:31:25Z</dcterms:modified>
</cp:coreProperties>
</file>