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3" r:id="rId2"/>
    <p:sldId id="258" r:id="rId3"/>
    <p:sldId id="259" r:id="rId4"/>
    <p:sldId id="261" r:id="rId5"/>
    <p:sldId id="265" r:id="rId6"/>
    <p:sldId id="264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851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5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5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477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8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80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9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32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1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9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4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0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6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8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3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302C8D-255E-45E7-AEAD-DF7633CA45F7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EBC2EF-413D-45BF-ADED-525AD06D3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0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9656"/>
            <a:ext cx="2231448" cy="92866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sz="quarter" idx="13"/>
          </p:nvPr>
        </p:nvSpPr>
        <p:spPr>
          <a:xfrm>
            <a:off x="495062" y="2060848"/>
            <a:ext cx="7796030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Соколов Юрий Игоревич,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заведующий кафедрой «Финансы и кредит» МИИТ,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д.э.н., профессор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Picture 6" descr="mi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285" y="352138"/>
            <a:ext cx="2044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7-04-02_15-58-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51499"/>
            <a:ext cx="1059265" cy="120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1556792"/>
            <a:ext cx="779766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Динамика грузооборота видов транспорта общего пользования </a:t>
            </a:r>
            <a:br>
              <a:rPr lang="ru-RU" sz="3600" dirty="0" smtClean="0"/>
            </a:br>
            <a:r>
              <a:rPr lang="ru-RU" sz="3600" dirty="0" smtClean="0"/>
              <a:t>(млрд. </a:t>
            </a:r>
            <a:r>
              <a:rPr lang="ru-RU" sz="3600" dirty="0" err="1" smtClean="0"/>
              <a:t>ткм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8" name="Содержимое 7" descr="2017-04-01_10-09-58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520" y="3088635"/>
            <a:ext cx="8424136" cy="2462081"/>
          </a:xfrm>
        </p:spPr>
      </p:pic>
      <p:pic>
        <p:nvPicPr>
          <p:cNvPr id="5" name="Picture 6" descr="mi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9604"/>
            <a:ext cx="2044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7-04-02_15-58-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537" y="69711"/>
            <a:ext cx="973309" cy="1107203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7869"/>
            <a:ext cx="2231448" cy="928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94" y="1428775"/>
            <a:ext cx="5769652" cy="19109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Нереализованные железнодорожные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проекты</a:t>
            </a:r>
            <a:endParaRPr lang="ru-RU" dirty="0"/>
          </a:p>
        </p:txBody>
      </p:sp>
      <p:pic>
        <p:nvPicPr>
          <p:cNvPr id="4" name="Содержимое 3" descr="7880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74824" y="3485795"/>
            <a:ext cx="2842622" cy="1999988"/>
          </a:xfrm>
        </p:spPr>
      </p:pic>
      <p:pic>
        <p:nvPicPr>
          <p:cNvPr id="5" name="Рисунок 4" descr="sxe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616" y="1851286"/>
            <a:ext cx="2502895" cy="2224796"/>
          </a:xfrm>
          <a:prstGeom prst="rect">
            <a:avLst/>
          </a:prstGeom>
        </p:spPr>
      </p:pic>
      <p:pic>
        <p:nvPicPr>
          <p:cNvPr id="6" name="Рисунок 5" descr="00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94" y="3501819"/>
            <a:ext cx="2795636" cy="1859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894" y="3659011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Севсиб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29053" y="2271187"/>
            <a:ext cx="123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ВСМ</a:t>
            </a:r>
          </a:p>
          <a:p>
            <a:r>
              <a:rPr lang="ru-RU" sz="1400" dirty="0" smtClean="0"/>
              <a:t>Москва-СПб</a:t>
            </a:r>
            <a:endParaRPr lang="ru-RU" sz="1400" dirty="0"/>
          </a:p>
        </p:txBody>
      </p:sp>
      <p:pic>
        <p:nvPicPr>
          <p:cNvPr id="12" name="Picture 6" descr="mi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189604"/>
            <a:ext cx="2044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Объект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7869"/>
            <a:ext cx="2231448" cy="928669"/>
          </a:xfrm>
          <a:prstGeom prst="rect">
            <a:avLst/>
          </a:prstGeom>
        </p:spPr>
      </p:pic>
      <p:pic>
        <p:nvPicPr>
          <p:cNvPr id="15" name="Рисунок 14" descr="2017-04-02_15-58-2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6537" y="69711"/>
            <a:ext cx="973309" cy="1107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5"/>
            <a:ext cx="7797662" cy="1511045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/>
              <a:t>Ввод в действие основных производственных мощностей транспорта</a:t>
            </a:r>
            <a:endParaRPr lang="ru-RU" sz="3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2013939"/>
              </p:ext>
            </p:extLst>
          </p:nvPr>
        </p:nvGraphicFramePr>
        <p:xfrm>
          <a:off x="359444" y="2906154"/>
          <a:ext cx="8280918" cy="2604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9965"/>
                <a:gridCol w="625713"/>
                <a:gridCol w="703927"/>
                <a:gridCol w="645266"/>
                <a:gridCol w="625714"/>
                <a:gridCol w="635751"/>
                <a:gridCol w="576828"/>
                <a:gridCol w="586606"/>
                <a:gridCol w="551148"/>
              </a:tblGrid>
              <a:tr h="245039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2000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2005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2010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2011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2012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2013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2014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2015</a:t>
                      </a:r>
                      <a:endParaRPr lang="ru-RU" sz="1100" dirty="0"/>
                    </a:p>
                  </a:txBody>
                  <a:tcPr marL="68580" marR="68580"/>
                </a:tc>
              </a:tr>
              <a:tr h="24503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Новые</a:t>
                      </a:r>
                      <a:r>
                        <a:rPr lang="ru-RU" sz="1100" baseline="0" dirty="0" smtClean="0"/>
                        <a:t> железнодорожные линии, км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1,7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127,8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111,1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93,4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39,3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29,4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13,0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17,8</a:t>
                      </a:r>
                      <a:endParaRPr lang="ru-RU" sz="1100" dirty="0"/>
                    </a:p>
                  </a:txBody>
                  <a:tcPr marL="68580" marR="68580"/>
                </a:tc>
              </a:tr>
              <a:tr h="24503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Вторые пути, км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45,8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119,7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104,5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95,0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76,6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55,9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31,8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97,3</a:t>
                      </a:r>
                      <a:endParaRPr lang="ru-RU" sz="1100" dirty="0"/>
                    </a:p>
                  </a:txBody>
                  <a:tcPr marL="68580" marR="68580"/>
                </a:tc>
              </a:tr>
              <a:tr h="4029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Электрификация</a:t>
                      </a:r>
                      <a:r>
                        <a:rPr lang="ru-RU" sz="1100" baseline="0" dirty="0" smtClean="0"/>
                        <a:t> железных дорог, км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558,3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507,4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22,2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194,3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103,8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4,5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5,9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marL="68580" marR="68580"/>
                </a:tc>
              </a:tr>
              <a:tr h="56881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Автомобильные дороги с твердым покрытием общего пользования, </a:t>
                      </a:r>
                    </a:p>
                    <a:p>
                      <a:r>
                        <a:rPr lang="ru-RU" sz="1100" dirty="0" smtClean="0"/>
                        <a:t>тыс. км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6,6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2,0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2,2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1,9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2,0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2,5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2,0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2,3</a:t>
                      </a:r>
                      <a:endParaRPr lang="ru-RU" sz="1100" dirty="0"/>
                    </a:p>
                  </a:txBody>
                  <a:tcPr marL="68580" marR="68580"/>
                </a:tc>
              </a:tr>
              <a:tr h="40359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Магистральные газопроводы и отводы от них, тыс.</a:t>
                      </a:r>
                      <a:r>
                        <a:rPr lang="ru-RU" sz="1100" baseline="0" dirty="0" smtClean="0"/>
                        <a:t> км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2,0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2,2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2,0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1,0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3,8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1,1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2,0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2,5</a:t>
                      </a:r>
                      <a:endParaRPr lang="ru-RU" sz="1100" dirty="0"/>
                    </a:p>
                  </a:txBody>
                  <a:tcPr marL="68580" marR="68580"/>
                </a:tc>
              </a:tr>
              <a:tr h="4029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Магистральные нефтепроводы,</a:t>
                      </a:r>
                      <a:r>
                        <a:rPr lang="ru-RU" sz="1100" baseline="0" dirty="0" smtClean="0"/>
                        <a:t> тыс. км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0,7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0,5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1,1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1,2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2,1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0,9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0,8</a:t>
                      </a:r>
                      <a:endParaRPr lang="ru-RU" sz="11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0,7</a:t>
                      </a:r>
                      <a:endParaRPr lang="ru-RU" sz="1100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7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7869"/>
            <a:ext cx="2231448" cy="928669"/>
          </a:xfrm>
          <a:prstGeom prst="rect">
            <a:avLst/>
          </a:prstGeom>
        </p:spPr>
      </p:pic>
      <p:pic>
        <p:nvPicPr>
          <p:cNvPr id="9" name="Picture 6" descr="mi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9604"/>
            <a:ext cx="2044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017-04-02_15-58-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537" y="69711"/>
            <a:ext cx="973309" cy="1107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1484784"/>
            <a:ext cx="7797662" cy="1656184"/>
          </a:xfrm>
        </p:spPr>
        <p:txBody>
          <a:bodyPr/>
          <a:lstStyle/>
          <a:p>
            <a:pPr algn="ctr"/>
            <a:r>
              <a:rPr lang="ru-RU" dirty="0" smtClean="0"/>
              <a:t>Средняя дальность грузовых перевозок по видам транспорта, км </a:t>
            </a:r>
            <a:endParaRPr lang="ru-RU" dirty="0"/>
          </a:p>
        </p:txBody>
      </p:sp>
      <p:pic>
        <p:nvPicPr>
          <p:cNvPr id="4" name="Содержимое 3" descr="2017-04-01_10-17-36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4351" y="3284984"/>
            <a:ext cx="7796213" cy="2237085"/>
          </a:xfrm>
        </p:spPr>
      </p:pic>
      <p:pic>
        <p:nvPicPr>
          <p:cNvPr id="5" name="Picture 6" descr="mi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9604"/>
            <a:ext cx="2044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7-04-02_15-58-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537" y="69711"/>
            <a:ext cx="973309" cy="1107203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7869"/>
            <a:ext cx="2231448" cy="9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5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1176914"/>
            <a:ext cx="7797662" cy="1459998"/>
          </a:xfrm>
        </p:spPr>
        <p:txBody>
          <a:bodyPr/>
          <a:lstStyle/>
          <a:p>
            <a:pPr algn="ctr"/>
            <a:r>
              <a:rPr lang="ru-RU" sz="3600" dirty="0" smtClean="0"/>
              <a:t>Индекс  общего уровня удовлетворенности качеством услуг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"/>
          <a:stretch/>
        </p:blipFill>
        <p:spPr>
          <a:xfrm>
            <a:off x="3872625" y="2420888"/>
            <a:ext cx="4439388" cy="3096344"/>
          </a:xfrm>
        </p:spPr>
      </p:pic>
      <p:pic>
        <p:nvPicPr>
          <p:cNvPr id="5" name="Picture 6" descr="mi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9604"/>
            <a:ext cx="2044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7-04-02_15-58-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537" y="69711"/>
            <a:ext cx="973309" cy="1107203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7869"/>
            <a:ext cx="2231448" cy="928669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3302967" cy="22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7797662" cy="1656184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pic>
        <p:nvPicPr>
          <p:cNvPr id="5" name="Picture 6" descr="mi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9604"/>
            <a:ext cx="2044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7869"/>
            <a:ext cx="2231448" cy="928669"/>
          </a:xfrm>
          <a:prstGeom prst="rect">
            <a:avLst/>
          </a:prstGeom>
        </p:spPr>
      </p:pic>
      <p:pic>
        <p:nvPicPr>
          <p:cNvPr id="8" name="Рисунок 7" descr="2017-04-02_15-58-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537" y="69711"/>
            <a:ext cx="973309" cy="1107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80</TotalTime>
  <Words>149</Words>
  <Application>Microsoft Office PowerPoint</Application>
  <PresentationFormat>Экран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Презентация PowerPoint</vt:lpstr>
      <vt:lpstr>Динамика грузооборота видов транспорта общего пользования  (млрд. ткм)</vt:lpstr>
      <vt:lpstr>Нереализованные железнодорожные  проекты</vt:lpstr>
      <vt:lpstr>Ввод в действие основных производственных мощностей транспорта</vt:lpstr>
      <vt:lpstr>Средняя дальность грузовых перевозок по видам транспорта, км </vt:lpstr>
      <vt:lpstr>Индекс  общего уровня удовлетворенности качеством услуг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кафедры «Финансы и кредит» у президента МИИТа 07 апреля 2017 г.</dc:title>
  <dc:creator>дом</dc:creator>
  <cp:lastModifiedBy>Admin</cp:lastModifiedBy>
  <cp:revision>11</cp:revision>
  <dcterms:created xsi:type="dcterms:W3CDTF">2017-05-23T04:13:41Z</dcterms:created>
  <dcterms:modified xsi:type="dcterms:W3CDTF">2017-05-24T09:21:12Z</dcterms:modified>
</cp:coreProperties>
</file>