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79" r:id="rId4"/>
    <p:sldId id="276" r:id="rId5"/>
    <p:sldId id="277" r:id="rId6"/>
    <p:sldId id="281" r:id="rId7"/>
    <p:sldId id="280" r:id="rId8"/>
    <p:sldId id="282" r:id="rId9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8AA"/>
    <a:srgbClr val="003F82"/>
    <a:srgbClr val="21386F"/>
    <a:srgbClr val="1C2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556" autoAdjust="0"/>
  </p:normalViewPr>
  <p:slideViewPr>
    <p:cSldViewPr snapToGrid="0" snapToObjects="1">
      <p:cViewPr>
        <p:scale>
          <a:sx n="100" d="100"/>
          <a:sy n="100" d="100"/>
        </p:scale>
        <p:origin x="-29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83D47-24B1-7342-8A0B-9C9ED593523F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A17CF-28EC-F546-B711-20E99AFED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729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1AA34-86BA-F940-978D-172C7B43ACC6}" type="datetimeFigureOut">
              <a:rPr lang="ru-RU" smtClean="0"/>
              <a:t>30.05.2017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1E6D7-5C26-964B-B076-F494B68AB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7232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F398-4BCD-0C47-92B0-F5499A2D177F}" type="datetime1">
              <a:rPr lang="ru-RU" smtClean="0"/>
              <a:t>30.05.2017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1B012-DF5A-B14A-A5E8-F7F887B0C33D}" type="datetime1">
              <a:rPr lang="ru-RU" smtClean="0"/>
              <a:t>30.05.2017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17E6F-F034-D142-BFAE-E9F9B92A8498}" type="datetime1">
              <a:rPr lang="ru-RU" smtClean="0"/>
              <a:t>30.05.2017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820F4-5DC9-A140-87E7-34CB6C417245}" type="datetime1">
              <a:rPr lang="ru-RU" smtClean="0"/>
              <a:t>30.05.2017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08444-7C3C-B24F-BD18-D11F5DCBF1AD}" type="datetime1">
              <a:rPr lang="ru-RU" smtClean="0"/>
              <a:t>30.05.2017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C90D6-94FD-A346-BD1F-6B1492B286CD}" type="datetime1">
              <a:rPr lang="ru-RU" smtClean="0"/>
              <a:t>30.05.2017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EB58E-D869-FE49-A862-B107AA730C45}" type="datetime1">
              <a:rPr lang="ru-RU" smtClean="0"/>
              <a:t>30.05.2017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EA7D7-7FBC-354A-BB1F-473D83FF7DBB}" type="datetime1">
              <a:rPr lang="ru-RU" smtClean="0"/>
              <a:t>30.05.2017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88FAB-C32B-8549-BFBF-790D43FC735F}" type="datetime1">
              <a:rPr lang="ru-RU" smtClean="0"/>
              <a:t>30.05.2017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F04AE-DFDC-654D-AA85-FA61CA937967}" type="datetime1">
              <a:rPr lang="ru-RU" smtClean="0"/>
              <a:t>30.05.2017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131F9-5F9A-1D47-BCE4-7ADA9F9BF35B}" type="datetime1">
              <a:rPr lang="ru-RU" smtClean="0"/>
              <a:t>30.05.2017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394D193-C464-ED4D-98D1-AF0A98171A9F}" type="datetime1">
              <a:rPr lang="ru-RU" smtClean="0"/>
              <a:t>30.05.2017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1F37826-9FC6-4A47-B435-94C6280B7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06081"/>
            <a:ext cx="9144000" cy="4644306"/>
          </a:xfrm>
          <a:prstGeom prst="rect">
            <a:avLst/>
          </a:prstGeom>
          <a:solidFill>
            <a:schemeClr val="bg1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421255"/>
            <a:ext cx="7772400" cy="2206625"/>
          </a:xfrm>
        </p:spPr>
        <p:txBody>
          <a:bodyPr/>
          <a:lstStyle/>
          <a:p>
            <a:pPr eaLnBrk="1" hangingPunct="1"/>
            <a:r>
              <a:rPr lang="ru-RU" sz="1600" dirty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>Формы реализации дополнительных образовательных услуг </a:t>
            </a:r>
            <a:r>
              <a:rPr lang="en-US" sz="1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/>
            </a:r>
            <a:br>
              <a:rPr lang="en-US" sz="1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</a:br>
            <a:r>
              <a:rPr lang="ru-RU" sz="1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>факультета </a:t>
            </a:r>
            <a:r>
              <a:rPr lang="ru-RU" sz="1600" dirty="0" err="1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>довузовской</a:t>
            </a:r>
            <a:r>
              <a:rPr lang="ru-RU" sz="1600" dirty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> подготовки </a:t>
            </a:r>
            <a:r>
              <a:rPr lang="en-US" sz="1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/>
            </a:r>
            <a:br>
              <a:rPr lang="en-US" sz="1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</a:br>
            <a:r>
              <a:rPr lang="ru-RU" sz="1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>для </a:t>
            </a:r>
            <a:r>
              <a:rPr lang="ru-RU" sz="1600" dirty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>участников Университетского образовательного округа НИУ </a:t>
            </a:r>
            <a:r>
              <a:rPr lang="ru-RU" sz="1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>ВШЭ</a:t>
            </a:r>
            <a:r>
              <a:rPr lang="en-US" sz="1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/>
            </a:r>
            <a:br>
              <a:rPr lang="en-US" sz="1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</a:br>
            <a:r>
              <a:rPr lang="en-US" sz="3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/>
            </a:r>
            <a:br>
              <a:rPr lang="en-US" sz="3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</a:br>
            <a:r>
              <a:rPr lang="ru-RU" sz="3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>Интернет-школа </a:t>
            </a:r>
            <a:r>
              <a:rPr lang="ru-RU" sz="3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>ФДП НИУ ВШЭ</a:t>
            </a:r>
            <a:r>
              <a:rPr lang="en-US" sz="3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/>
            </a:r>
            <a:br>
              <a:rPr lang="en-US" sz="36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</a:br>
            <a:r>
              <a:rPr lang="en-US" sz="3600" u="sng" dirty="0" err="1" smtClean="0">
                <a:solidFill>
                  <a:schemeClr val="accent2">
                    <a:lumMod val="50000"/>
                  </a:schemeClr>
                </a:solidFill>
                <a:latin typeface="Helvetica Neue Light"/>
                <a:ea typeface="ＭＳ Ｐゴシック"/>
                <a:cs typeface="Helvetica Neue Light"/>
              </a:rPr>
              <a:t>fdp.hse.ru</a:t>
            </a:r>
            <a:r>
              <a:rPr lang="en-US" sz="3600" u="sng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ea typeface="ＭＳ Ｐゴシック"/>
                <a:cs typeface="Helvetica Neue Light"/>
              </a:rPr>
              <a:t>/</a:t>
            </a:r>
            <a:r>
              <a:rPr lang="en-US" sz="3600" u="sng" dirty="0" err="1" smtClean="0">
                <a:solidFill>
                  <a:schemeClr val="accent2">
                    <a:lumMod val="50000"/>
                  </a:schemeClr>
                </a:solidFill>
                <a:latin typeface="Helvetica Neue Light"/>
                <a:ea typeface="ＭＳ Ｐゴシック"/>
                <a:cs typeface="Helvetica Neue Light"/>
              </a:rPr>
              <a:t>ischool</a:t>
            </a:r>
            <a:endParaRPr lang="en-US" sz="3600" u="sng" dirty="0">
              <a:solidFill>
                <a:schemeClr val="accent2">
                  <a:lumMod val="50000"/>
                </a:schemeClr>
              </a:solidFill>
              <a:latin typeface="Helvetica Neue Light"/>
              <a:ea typeface="ＭＳ Ｐゴシック"/>
              <a:cs typeface="Helvetica Neue Light"/>
            </a:endParaRP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34051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900" dirty="0">
                <a:solidFill>
                  <a:schemeClr val="bg1"/>
                </a:solidFill>
                <a:latin typeface="Helvetica Neue Light"/>
                <a:cs typeface="Helvetica Neue Light"/>
              </a:rPr>
              <a:t>Высшая школа экономики, Москва, </a:t>
            </a:r>
            <a:r>
              <a:rPr lang="ru-RU" sz="9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2016</a:t>
            </a:r>
            <a:endParaRPr lang="ru-RU" sz="900" dirty="0">
              <a:solidFill>
                <a:schemeClr val="bg1"/>
              </a:solidFill>
              <a:latin typeface="Helvetica Neue Light"/>
              <a:cs typeface="Helvetica Neue Light"/>
            </a:endParaRPr>
          </a:p>
          <a:p>
            <a:pPr algn="ctr">
              <a:spcBef>
                <a:spcPct val="20000"/>
              </a:spcBef>
            </a:pPr>
            <a:r>
              <a:rPr lang="en-US" sz="900" dirty="0">
                <a:solidFill>
                  <a:schemeClr val="bg1"/>
                </a:solidFill>
                <a:latin typeface="Helvetica Neue Light"/>
                <a:cs typeface="Helvetica Neue Light"/>
              </a:rPr>
              <a:t>www.hse.ru</a:t>
            </a:r>
            <a:r>
              <a:rPr lang="ru-RU" sz="900" dirty="0">
                <a:solidFill>
                  <a:schemeClr val="bg1"/>
                </a:solidFill>
                <a:latin typeface="Helvetica Neue Light"/>
                <a:cs typeface="Helvetica Neue Light"/>
              </a:rPr>
              <a:t> </a:t>
            </a:r>
            <a:endParaRPr kumimoji="1" lang="ru-RU" sz="9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201</a:t>
            </a: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6</a:t>
            </a:r>
            <a:endParaRPr kumimoji="1" lang="ru-RU" sz="8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203200"/>
            <a:ext cx="7274983" cy="795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Задачи Интернет-школы 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ФДП НИУ ВШЭ</a:t>
            </a:r>
            <a:endParaRPr lang="en-US" sz="28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0" y="1303501"/>
            <a:ext cx="9144000" cy="50803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FFFF"/>
                </a:solidFill>
              </a:rPr>
              <a:t>ç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86" y="1570885"/>
            <a:ext cx="86503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Helvetica Neue"/>
                <a:cs typeface="Helvetica Neue"/>
              </a:rPr>
              <a:t>Задачи Интернет-</a:t>
            </a:r>
            <a:r>
              <a:rPr lang="ru-RU" sz="2400" b="1" dirty="0" smtClean="0">
                <a:latin typeface="Helvetica Neue"/>
                <a:cs typeface="Helvetica Neue"/>
              </a:rPr>
              <a:t>школы</a:t>
            </a:r>
            <a:r>
              <a:rPr lang="ru-RU" sz="2400" b="1" dirty="0">
                <a:latin typeface="Helvetica Neue"/>
                <a:cs typeface="Helvetica Neue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Helvetica Neue Light"/>
                <a:cs typeface="Helvetica Neue Light"/>
              </a:rPr>
              <a:t>содействие в подготовке </a:t>
            </a:r>
            <a:r>
              <a:rPr lang="ru-RU" sz="2400" dirty="0">
                <a:latin typeface="Helvetica Neue Light"/>
                <a:cs typeface="Helvetica Neue Light"/>
              </a:rPr>
              <a:t>старшеклассников к </a:t>
            </a:r>
            <a:r>
              <a:rPr lang="ru-RU" sz="2400" dirty="0" smtClean="0">
                <a:latin typeface="Helvetica Neue Light"/>
                <a:cs typeface="Helvetica Neue Light"/>
              </a:rPr>
              <a:t>олимпиадам;</a:t>
            </a:r>
            <a:endParaRPr lang="ru-RU" sz="2400" dirty="0">
              <a:latin typeface="Helvetica Neue Light"/>
              <a:cs typeface="Helvetica Neue Ligh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Helvetica Neue Light"/>
                <a:cs typeface="Helvetica Neue Light"/>
              </a:rPr>
              <a:t>содействие в подготовке </a:t>
            </a:r>
            <a:r>
              <a:rPr lang="ru-RU" sz="2400" dirty="0">
                <a:latin typeface="Helvetica Neue Light"/>
                <a:cs typeface="Helvetica Neue Light"/>
              </a:rPr>
              <a:t>старшеклассников к </a:t>
            </a:r>
            <a:r>
              <a:rPr lang="ru-RU" sz="2400" dirty="0" smtClean="0">
                <a:latin typeface="Helvetica Neue Light"/>
                <a:cs typeface="Helvetica Neue Light"/>
              </a:rPr>
              <a:t>ЕГЭ.</a:t>
            </a:r>
            <a:endParaRPr lang="ru-RU" sz="2400" dirty="0">
              <a:latin typeface="Helvetica Neue Light"/>
              <a:cs typeface="Helvetica Neue Light"/>
            </a:endParaRPr>
          </a:p>
          <a:p>
            <a:endParaRPr lang="ru-RU" sz="2400" dirty="0">
              <a:latin typeface="Helvetica Neue Light"/>
              <a:cs typeface="Helvetica Neue Light"/>
            </a:endParaRPr>
          </a:p>
          <a:p>
            <a:r>
              <a:rPr lang="ru-RU" sz="2400" b="1" dirty="0">
                <a:latin typeface="Helvetica Neue"/>
                <a:cs typeface="Helvetica Neue"/>
              </a:rPr>
              <a:t>Чему учит</a:t>
            </a:r>
            <a:r>
              <a:rPr lang="en-US" sz="2400" b="1" dirty="0">
                <a:latin typeface="Helvetica Neue"/>
                <a:cs typeface="Helvetica Neue"/>
              </a:rPr>
              <a:t> </a:t>
            </a:r>
            <a:r>
              <a:rPr lang="ru-RU" sz="2400" b="1" dirty="0">
                <a:latin typeface="Helvetica Neue"/>
                <a:cs typeface="Helvetica Neue"/>
              </a:rPr>
              <a:t>Интернет-школа: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Helvetica Neue Light"/>
                <a:cs typeface="Helvetica Neue Light"/>
              </a:rPr>
              <a:t>технологии решения олимпиадных </a:t>
            </a:r>
            <a:r>
              <a:rPr lang="ru-RU" sz="2400" dirty="0" smtClean="0">
                <a:latin typeface="Helvetica Neue Light"/>
                <a:cs typeface="Helvetica Neue Light"/>
              </a:rPr>
              <a:t>задач;</a:t>
            </a:r>
            <a:endParaRPr lang="ru-RU" sz="2400" dirty="0">
              <a:latin typeface="Helvetica Neue Light"/>
              <a:cs typeface="Helvetica Neue Ligh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Helvetica Neue Light"/>
                <a:cs typeface="Helvetica Neue Light"/>
              </a:rPr>
              <a:t>технологии сдачи </a:t>
            </a:r>
            <a:r>
              <a:rPr lang="ru-RU" sz="2400" dirty="0" smtClean="0">
                <a:latin typeface="Helvetica Neue Light"/>
                <a:cs typeface="Helvetica Neue Light"/>
              </a:rPr>
              <a:t>ЕГЭ.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latin typeface="Helvetica Neue Light"/>
              <a:cs typeface="Helvetica Neue Light"/>
            </a:endParaRPr>
          </a:p>
          <a:p>
            <a:r>
              <a:rPr lang="ru-RU" sz="2400" b="1" dirty="0" smtClean="0">
                <a:latin typeface="Helvetica Neue"/>
                <a:cs typeface="Helvetica Neue"/>
              </a:rPr>
              <a:t>Целевая аудитория:</a:t>
            </a:r>
          </a:p>
          <a:p>
            <a:pPr marL="457200" indent="-457200">
              <a:buFont typeface="Arial"/>
              <a:buChar char="•"/>
            </a:pPr>
            <a:r>
              <a:rPr lang="ru-RU" sz="2400" dirty="0">
                <a:latin typeface="Helvetica Neue Light"/>
                <a:cs typeface="Helvetica Neue Light"/>
              </a:rPr>
              <a:t>у</a:t>
            </a:r>
            <a:r>
              <a:rPr lang="ru-RU" sz="2400" dirty="0" smtClean="0">
                <a:latin typeface="Helvetica Neue Light"/>
                <a:cs typeface="Helvetica Neue Light"/>
              </a:rPr>
              <a:t>чащиеся 10-11 классов </a:t>
            </a:r>
          </a:p>
          <a:p>
            <a:r>
              <a:rPr lang="ru-RU" sz="2400" dirty="0">
                <a:latin typeface="Helvetica Neue Light"/>
                <a:cs typeface="Helvetica Neue Light"/>
              </a:rPr>
              <a:t>	</a:t>
            </a:r>
            <a:r>
              <a:rPr lang="ru-RU" sz="2400" dirty="0" smtClean="0">
                <a:latin typeface="Helvetica Neue Light"/>
                <a:cs typeface="Helvetica Neue Light"/>
              </a:rPr>
              <a:t>(+1 курс для учащихся 8-9 классов).</a:t>
            </a:r>
          </a:p>
        </p:txBody>
      </p:sp>
    </p:spTree>
    <p:extLst>
      <p:ext uri="{BB962C8B-B14F-4D97-AF65-F5344CB8AC3E}">
        <p14:creationId xmlns:p14="http://schemas.microsoft.com/office/powerpoint/2010/main" val="258014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201</a:t>
            </a: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6</a:t>
            </a:r>
            <a:endParaRPr kumimoji="1" lang="ru-RU" sz="8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203200"/>
            <a:ext cx="7274983" cy="795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Преимущества</a:t>
            </a:r>
            <a:r>
              <a:rPr lang="ru-RU" sz="2800" dirty="0">
                <a:solidFill>
                  <a:schemeClr val="bg1"/>
                </a:solidFill>
                <a:latin typeface="Helvetica Neue Light"/>
                <a:cs typeface="Helvetica Neue Light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Интернет-школы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 ФДП НИУ ВШЭ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0" y="1303501"/>
            <a:ext cx="9144000" cy="50803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588" y="1937116"/>
            <a:ext cx="87004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/>
              <a:buChar char="•"/>
            </a:pPr>
            <a:r>
              <a:rPr lang="ru-RU" sz="2800" dirty="0">
                <a:latin typeface="Helvetica Neue Light"/>
                <a:cs typeface="Helvetica Neue Light"/>
              </a:rPr>
              <a:t>Возможность учиться когда угодно и в любом месте, где есть доступ в </a:t>
            </a:r>
            <a:r>
              <a:rPr lang="ru-RU" sz="2800" dirty="0" smtClean="0">
                <a:latin typeface="Helvetica Neue Light"/>
                <a:cs typeface="Helvetica Neue Light"/>
              </a:rPr>
              <a:t>Интернет.</a:t>
            </a:r>
            <a:endParaRPr lang="ru-RU" sz="2800" dirty="0">
              <a:latin typeface="Helvetica Neue Light"/>
              <a:cs typeface="Helvetica Neue Light"/>
            </a:endParaRPr>
          </a:p>
          <a:p>
            <a:pPr marL="457200" lvl="0" indent="-457200">
              <a:buFont typeface="Arial"/>
              <a:buChar char="•"/>
            </a:pPr>
            <a:endParaRPr lang="ru-RU" sz="2800" dirty="0">
              <a:latin typeface="Helvetica Neue Light"/>
              <a:cs typeface="Helvetica Neue Light"/>
            </a:endParaRPr>
          </a:p>
          <a:p>
            <a:pPr marL="457200" lvl="0" indent="-457200">
              <a:buFont typeface="Arial"/>
              <a:buChar char="•"/>
            </a:pPr>
            <a:r>
              <a:rPr lang="ru-RU" sz="2800" dirty="0" smtClean="0">
                <a:latin typeface="Helvetica Neue Light"/>
                <a:cs typeface="Helvetica Neue Light"/>
              </a:rPr>
              <a:t>Возможность подготовиться к поступлению с преподавателями университета.</a:t>
            </a:r>
          </a:p>
          <a:p>
            <a:pPr marL="457200" lvl="0" indent="-457200">
              <a:buFont typeface="Arial"/>
              <a:buChar char="•"/>
            </a:pPr>
            <a:endParaRPr lang="ru-RU" sz="2800" dirty="0">
              <a:latin typeface="Helvetica Neue Light"/>
              <a:cs typeface="Helvetica Neue Light"/>
            </a:endParaRPr>
          </a:p>
          <a:p>
            <a:pPr marL="457200" lvl="0" indent="-457200">
              <a:buFont typeface="Arial"/>
              <a:buChar char="•"/>
            </a:pPr>
            <a:r>
              <a:rPr lang="ru-RU" sz="2800" dirty="0" smtClean="0">
                <a:latin typeface="Helvetica Neue Light"/>
                <a:cs typeface="Helvetica Neue Light"/>
              </a:rPr>
              <a:t>Дешевле репетиторов и развивает необходимые навыки самообучения.</a:t>
            </a:r>
          </a:p>
          <a:p>
            <a:pPr lvl="0"/>
            <a:endParaRPr lang="ru-RU" sz="2800" dirty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34715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201</a:t>
            </a: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6</a:t>
            </a:r>
            <a:endParaRPr kumimoji="1" lang="ru-RU" sz="8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203200"/>
            <a:ext cx="7274983" cy="795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Содержание Интернет-школы 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ФДП НИУ ВШЭ</a:t>
            </a:r>
            <a:endParaRPr lang="en-US" sz="28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0" y="1303501"/>
            <a:ext cx="9144000" cy="50803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FFFF"/>
                </a:solidFill>
              </a:rPr>
              <a:t>ç</a:t>
            </a:r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204758"/>
              </p:ext>
            </p:extLst>
          </p:nvPr>
        </p:nvGraphicFramePr>
        <p:xfrm>
          <a:off x="255586" y="1487327"/>
          <a:ext cx="8650310" cy="47866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5155"/>
                <a:gridCol w="4325155"/>
              </a:tblGrid>
              <a:tr h="852682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Helvetica Neue Light"/>
                          <a:cs typeface="Helvetica Neue Light"/>
                        </a:rPr>
                        <a:t>Подготовка</a:t>
                      </a:r>
                      <a:r>
                        <a:rPr lang="ru-RU" b="1" i="0" baseline="0" dirty="0" smtClean="0">
                          <a:latin typeface="Helvetica Neue Light"/>
                          <a:cs typeface="Helvetica Neue Light"/>
                        </a:rPr>
                        <a:t> к олимпиадам и творческим испытаниям</a:t>
                      </a:r>
                      <a:endParaRPr lang="ru-RU" b="1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Helvetica Neue Light"/>
                          <a:cs typeface="Helvetica Neue Light"/>
                        </a:rPr>
                        <a:t>Подготовка к ЕГЭ</a:t>
                      </a:r>
                      <a:endParaRPr lang="ru-RU" b="1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7106"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Экономика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Математика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06"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Право 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Обществознание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06"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Социальные науки (8-9 класс)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История России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06"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Социальные науки (10-11 класс)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Биология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06"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Дизайн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Физика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06"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Психология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Информатика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06"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Журналистика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Русский язык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06"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Востоковедение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Английский язык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106"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Helvetica Neue Light"/>
                          <a:cs typeface="Helvetica Neue Light"/>
                        </a:rPr>
                        <a:t>Информатика</a:t>
                      </a:r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7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201</a:t>
            </a: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6</a:t>
            </a:r>
            <a:endParaRPr kumimoji="1" lang="ru-RU" sz="8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203200"/>
            <a:ext cx="7274983" cy="795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Содержание курсов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Интернет-школы ФДП НИУ ВШЭ</a:t>
            </a:r>
            <a:endParaRPr lang="en-US" sz="28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0" y="1303501"/>
            <a:ext cx="9144000" cy="50803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88" y="1509014"/>
            <a:ext cx="870043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ru-RU" sz="2400" dirty="0" smtClean="0">
                <a:latin typeface="Helvetica Neue Light"/>
                <a:cs typeface="Helvetica Neue Light"/>
              </a:rPr>
              <a:t>Программа и календарно-тематический план каждого курса.</a:t>
            </a:r>
          </a:p>
          <a:p>
            <a:pPr lvl="0"/>
            <a:endParaRPr lang="ru-RU" sz="1000" dirty="0" smtClean="0">
              <a:latin typeface="Helvetica Neue Light"/>
              <a:cs typeface="Helvetica Neue Light"/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400" dirty="0" smtClean="0">
                <a:latin typeface="Helvetica Neue Light"/>
                <a:cs typeface="Helvetica Neue Light"/>
              </a:rPr>
              <a:t>Подборки материалов для самостоятельного изучения (теоретические текстовые, видеоматериалы, примеры решения задач).</a:t>
            </a:r>
          </a:p>
          <a:p>
            <a:pPr marL="342900" lvl="0" indent="-342900">
              <a:buFont typeface="Arial"/>
              <a:buChar char="•"/>
            </a:pPr>
            <a:endParaRPr lang="ru-RU" sz="1000" dirty="0">
              <a:latin typeface="Helvetica Neue Light"/>
              <a:cs typeface="Helvetica Neue Light"/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400" dirty="0" smtClean="0">
                <a:latin typeface="Helvetica Neue Light"/>
                <a:cs typeface="Helvetica Neue Light"/>
              </a:rPr>
              <a:t>Задания с автоматической проверкой.</a:t>
            </a:r>
          </a:p>
          <a:p>
            <a:pPr marL="342900" lvl="0" indent="-342900">
              <a:buFont typeface="Arial"/>
              <a:buChar char="•"/>
            </a:pPr>
            <a:endParaRPr lang="ru-RU" sz="1000" dirty="0">
              <a:latin typeface="Helvetica Neue Light"/>
              <a:cs typeface="Helvetica Neue Light"/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400" dirty="0" smtClean="0">
                <a:latin typeface="Helvetica Neue Light"/>
                <a:cs typeface="Helvetica Neue Light"/>
              </a:rPr>
              <a:t>Задания, предполагающие письменное решение и индивидуальные рекомендации от преподавателя.</a:t>
            </a:r>
          </a:p>
          <a:p>
            <a:pPr marL="342900" lvl="0" indent="-342900">
              <a:buFont typeface="Arial"/>
              <a:buChar char="•"/>
            </a:pPr>
            <a:endParaRPr lang="ru-RU" sz="1000" dirty="0" smtClean="0">
              <a:latin typeface="Helvetica Neue Light"/>
              <a:cs typeface="Helvetica Neue Light"/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400" dirty="0" smtClean="0">
                <a:latin typeface="Helvetica Neue Light"/>
                <a:cs typeface="Helvetica Neue Light"/>
              </a:rPr>
              <a:t>Форум</a:t>
            </a:r>
            <a:r>
              <a:rPr lang="ru-RU" sz="2400" dirty="0">
                <a:latin typeface="Helvetica Neue Light"/>
                <a:cs typeface="Helvetica Neue Light"/>
              </a:rPr>
              <a:t> с </a:t>
            </a:r>
            <a:r>
              <a:rPr lang="ru-RU" sz="2400" dirty="0" smtClean="0">
                <a:latin typeface="Helvetica Neue Light"/>
                <a:cs typeface="Helvetica Neue Light"/>
              </a:rPr>
              <a:t>преподавателями </a:t>
            </a:r>
            <a:r>
              <a:rPr lang="ru-RU" sz="2400" dirty="0">
                <a:latin typeface="Helvetica Neue Light"/>
                <a:cs typeface="Helvetica Neue Light"/>
              </a:rPr>
              <a:t>НИУ ВШЭ – </a:t>
            </a:r>
            <a:r>
              <a:rPr lang="ru-RU" sz="2400" dirty="0" smtClean="0">
                <a:latin typeface="Helvetica Neue Light"/>
                <a:cs typeface="Helvetica Neue Light"/>
              </a:rPr>
              <a:t>кураторами курсов Интернет-школы.</a:t>
            </a:r>
          </a:p>
          <a:p>
            <a:pPr marL="342900" lvl="0" indent="-342900">
              <a:buFont typeface="Arial"/>
              <a:buChar char="•"/>
            </a:pPr>
            <a:endParaRPr lang="ru-RU" sz="1000" dirty="0" smtClean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70479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201</a:t>
            </a: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6</a:t>
            </a:r>
            <a:endParaRPr kumimoji="1" lang="ru-RU" sz="8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203200"/>
            <a:ext cx="7274983" cy="795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800" dirty="0" smtClean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0" y="1303501"/>
            <a:ext cx="9144000" cy="50803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201</a:t>
            </a: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6</a:t>
            </a:r>
            <a:endParaRPr kumimoji="1" lang="ru-RU" sz="8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428750" y="203200"/>
            <a:ext cx="7274983" cy="795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Стоимость курсов в 2016 -2017 учебном году 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(на 2017-2018 год будет уточнена и объявлена на сайте перед началом учебного года)</a:t>
            </a:r>
            <a:r>
              <a:rPr lang="en-US" sz="20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 </a:t>
            </a:r>
            <a:endParaRPr lang="en-US" sz="20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0" name="Номер слайда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/>
                <a:cs typeface="ＭＳ Ｐゴシック"/>
              </a:defRPr>
            </a:lvl9pPr>
          </a:lstStyle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1303501"/>
            <a:ext cx="9144000" cy="50803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FFFF"/>
                </a:solidFill>
              </a:rPr>
              <a:t>ç</a:t>
            </a:r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116513"/>
              </p:ext>
            </p:extLst>
          </p:nvPr>
        </p:nvGraphicFramePr>
        <p:xfrm>
          <a:off x="255586" y="1399987"/>
          <a:ext cx="8650312" cy="49086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6087"/>
                <a:gridCol w="1289069"/>
                <a:gridCol w="3038562"/>
                <a:gridCol w="1286594"/>
              </a:tblGrid>
              <a:tr h="1160230">
                <a:tc>
                  <a:txBody>
                    <a:bodyPr/>
                    <a:lstStyle/>
                    <a:p>
                      <a:pPr algn="ctr"/>
                      <a:r>
                        <a:rPr lang="ru-RU" sz="1700" b="1" i="0" dirty="0" smtClean="0">
                          <a:latin typeface="Helvetica Neue Light"/>
                          <a:cs typeface="Helvetica Neue Light"/>
                        </a:rPr>
                        <a:t>Подготовка</a:t>
                      </a:r>
                      <a:r>
                        <a:rPr lang="ru-RU" sz="1700" b="1" i="0" baseline="0" dirty="0" smtClean="0">
                          <a:latin typeface="Helvetica Neue Light"/>
                          <a:cs typeface="Helvetica Neue Light"/>
                        </a:rPr>
                        <a:t> к олимпиадам и творческим испытаниям</a:t>
                      </a:r>
                      <a:endParaRPr lang="ru-RU" sz="1700" b="1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i="0" dirty="0" smtClean="0">
                          <a:latin typeface="Helvetica Neue Light"/>
                          <a:cs typeface="Helvetica Neue Light"/>
                        </a:rPr>
                        <a:t>цена годового доступа</a:t>
                      </a:r>
                      <a:endParaRPr lang="ru-RU" sz="1700" b="1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i="0" dirty="0" smtClean="0">
                          <a:latin typeface="Helvetica Neue Light"/>
                          <a:cs typeface="Helvetica Neue Light"/>
                        </a:rPr>
                        <a:t>Подготовка к ЕГЭ</a:t>
                      </a:r>
                      <a:endParaRPr lang="ru-RU" sz="1700" b="1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i="0" dirty="0" smtClean="0">
                          <a:latin typeface="Helvetica Neue Light"/>
                          <a:cs typeface="Helvetica Neue Light"/>
                        </a:rPr>
                        <a:t>цена годового доступа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6994"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Экономика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16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 2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00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Математика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6840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94"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Право 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16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 2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00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Обществознание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6840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39"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Социальные науки </a:t>
                      </a:r>
                    </a:p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(8-9 класс)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16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 2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00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История России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6840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739"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Социальные науки </a:t>
                      </a:r>
                    </a:p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(10-11 класс)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16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 2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00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Биология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6840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94"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Дизайн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23 0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00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Физика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6840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94"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Психология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16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 2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00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Информатика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6840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94"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Журналистика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16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 2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00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Русский язык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6840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94"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Востоковедение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16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 2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00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Английский язык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6840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94"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Информатика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16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 2</a:t>
                      </a:r>
                      <a:r>
                        <a:rPr lang="en-US" sz="1700" b="0" i="0" dirty="0" smtClean="0">
                          <a:latin typeface="Helvetica Neue Light"/>
                          <a:cs typeface="Helvetica Neue Light"/>
                        </a:rPr>
                        <a:t>00 </a:t>
                      </a: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р.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-</a:t>
                      </a:r>
                      <a:endParaRPr lang="ru-RU" sz="1700" b="0" i="0" dirty="0">
                        <a:latin typeface="Helvetica Neue Light"/>
                        <a:cs typeface="Helvetica Neue Light"/>
                      </a:endParaRP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i="0" dirty="0" smtClean="0">
                          <a:latin typeface="Helvetica Neue Light"/>
                          <a:cs typeface="Helvetica Neue Light"/>
                        </a:rPr>
                        <a:t>-</a:t>
                      </a:r>
                    </a:p>
                  </a:txBody>
                  <a:tcPr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78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Высшая школа экономики, Москва, </a:t>
            </a:r>
            <a:r>
              <a:rPr lang="ru-RU" sz="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201</a:t>
            </a:r>
            <a:r>
              <a:rPr lang="ru-RU" sz="800" dirty="0">
                <a:solidFill>
                  <a:schemeClr val="bg1"/>
                </a:solidFill>
                <a:latin typeface="Helvetica Neue Light"/>
                <a:cs typeface="Helvetica Neue Light"/>
              </a:rPr>
              <a:t>6</a:t>
            </a:r>
            <a:endParaRPr kumimoji="1" lang="ru-RU" sz="8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50" y="203200"/>
            <a:ext cx="7274983" cy="795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chemeClr val="bg1"/>
                </a:solidFill>
                <a:latin typeface="Helvetica Neue Light"/>
                <a:cs typeface="Helvetica Neue Light"/>
              </a:rPr>
              <a:t>Специальное предложение Интернет-школы для партнерских школ НИУ ВШЭ</a:t>
            </a:r>
            <a:endParaRPr lang="en-US" sz="2800" dirty="0">
              <a:solidFill>
                <a:schemeClr val="bg1"/>
              </a:solidFill>
              <a:latin typeface="Helvetica Neue Light"/>
              <a:cs typeface="Helvetica Neue Ligh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5F501-F5CC-4E12-934E-78BB5E4DA20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0" y="1303501"/>
            <a:ext cx="9144000" cy="50803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417912"/>
              </p:ext>
            </p:extLst>
          </p:nvPr>
        </p:nvGraphicFramePr>
        <p:xfrm>
          <a:off x="526658" y="2462082"/>
          <a:ext cx="8177075" cy="15354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94706"/>
                <a:gridCol w="3482369"/>
              </a:tblGrid>
              <a:tr h="379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Партнерское соглашение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Скидка на обучение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в Интернет-школе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9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Школа партнер НИУ ВШЭ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10%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379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Базовая школа НИУ ВШЭ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15%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379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Школа Распределенного лицея, Лицей НИУ ВШЭ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20%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13562" y="1692974"/>
            <a:ext cx="82732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3561" y="1538752"/>
            <a:ext cx="82901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Учащиеся </a:t>
            </a:r>
            <a:r>
              <a:rPr lang="ru-RU" dirty="0"/>
              <a:t>партнерских образовательных организаций </a:t>
            </a:r>
            <a:r>
              <a:rPr lang="ru-RU" dirty="0" smtClean="0"/>
              <a:t>в 2016-2017 учебном году получали </a:t>
            </a:r>
            <a:r>
              <a:rPr lang="ru-RU" dirty="0"/>
              <a:t>возможность подключения к Интернет-школе со скидкой:</a:t>
            </a:r>
            <a:endParaRPr lang="ru-RU" dirty="0"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6658" y="3865831"/>
            <a:ext cx="8177075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endParaRPr lang="ru-RU" dirty="0" smtClean="0"/>
          </a:p>
          <a:p>
            <a:r>
              <a:rPr lang="ru-RU" dirty="0" smtClean="0"/>
              <a:t>Порядок предоставления скидок в 2017-2018 учебном году для партнерских образовательных организаций будет уточнен и объявлен </a:t>
            </a:r>
            <a:r>
              <a:rPr lang="ru-RU" dirty="0"/>
              <a:t>на сайте перед началом учебного </a:t>
            </a:r>
            <a:r>
              <a:rPr lang="ru-RU" dirty="0" smtClean="0"/>
              <a:t>года.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1371600" y="4468813"/>
            <a:ext cx="6400800" cy="908050"/>
          </a:xfrm>
        </p:spPr>
        <p:txBody>
          <a:bodyPr/>
          <a:lstStyle/>
          <a:p>
            <a:r>
              <a:rPr lang="ru-RU" sz="120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101000, Россия, Москва, Мясницкая ул., д. 20</a:t>
            </a:r>
          </a:p>
          <a:p>
            <a:r>
              <a:rPr lang="ru-RU" sz="120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Тел.: (495) 621-7983, факс: (495) 628-7931</a:t>
            </a:r>
            <a:endParaRPr lang="en-US" sz="1200" smtClean="0">
              <a:solidFill>
                <a:srgbClr val="003F82"/>
              </a:solidFill>
              <a:latin typeface="Myriad Pro"/>
              <a:ea typeface="ＭＳ Ｐゴシック"/>
              <a:cs typeface="ＭＳ Ｐゴシック"/>
            </a:endParaRPr>
          </a:p>
          <a:p>
            <a:r>
              <a:rPr lang="en-US" sz="1200" smtClean="0">
                <a:solidFill>
                  <a:srgbClr val="003F82"/>
                </a:solidFill>
                <a:latin typeface="Myriad Pro"/>
                <a:ea typeface="ＭＳ Ｐゴシック"/>
                <a:cs typeface="ＭＳ Ｐゴシック"/>
              </a:rPr>
              <a:t>www.hse.ru</a:t>
            </a:r>
            <a:endParaRPr lang="ru-RU" sz="1200" smtClean="0">
              <a:solidFill>
                <a:srgbClr val="003F82"/>
              </a:solidFill>
              <a:latin typeface="Myriad Pro"/>
              <a:ea typeface="ＭＳ Ｐゴシック"/>
              <a:cs typeface="ＭＳ Ｐゴシック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2229071"/>
            <a:ext cx="7772400" cy="3147791"/>
          </a:xfrm>
          <a:solidFill>
            <a:srgbClr val="FFFFFF"/>
          </a:solidFill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>Интернет-школа ФДП НИУ ВШЭ</a:t>
            </a:r>
            <a:br>
              <a:rPr lang="ru-RU" sz="28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</a:br>
            <a:r>
              <a:rPr lang="ru-RU" sz="8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> </a:t>
            </a:r>
            <a:r>
              <a:rPr lang="en-US" sz="28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  <a:t/>
            </a:r>
            <a:br>
              <a:rPr lang="en-US" sz="2800" dirty="0" smtClean="0">
                <a:solidFill>
                  <a:srgbClr val="000066"/>
                </a:solidFill>
                <a:latin typeface="Helvetica Neue Light"/>
                <a:ea typeface="ＭＳ Ｐゴシック"/>
                <a:cs typeface="Helvetica Neue Light"/>
              </a:rPr>
            </a:b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ea typeface="ＭＳ Ｐゴシック"/>
                <a:cs typeface="Helvetica Neue Light"/>
              </a:rPr>
              <a:t>ischool.hse.ru</a:t>
            </a:r>
            <a:r>
              <a:rPr lang="ru-RU" sz="2800" u="sng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ea typeface="ＭＳ Ｐゴシック"/>
                <a:cs typeface="Helvetica Neue Light"/>
              </a:rPr>
              <a:t/>
            </a:r>
            <a:br>
              <a:rPr lang="ru-RU" sz="2800" u="sng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ea typeface="ＭＳ Ｐゴシック"/>
                <a:cs typeface="Helvetica Neue Light"/>
              </a:rPr>
            </a:b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Helvetica Neue Light"/>
                <a:ea typeface="ＭＳ Ｐゴシック"/>
                <a:cs typeface="Helvetica Neue Light"/>
              </a:rPr>
              <a:t>Следите за обновлениями!</a:t>
            </a:r>
            <a:endParaRPr lang="en-US" sz="2800" u="sng" dirty="0">
              <a:solidFill>
                <a:schemeClr val="accent2">
                  <a:lumMod val="50000"/>
                </a:schemeClr>
              </a:solidFill>
              <a:latin typeface="Helvetica Neue Light"/>
              <a:ea typeface="ＭＳ Ｐゴシック"/>
              <a:cs typeface="Helvetica Neue Light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517802" y="4056435"/>
            <a:ext cx="2110681" cy="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6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2102</TotalTime>
  <Words>454</Words>
  <Application>Microsoft Office PowerPoint</Application>
  <PresentationFormat>Экран (4:3)</PresentationFormat>
  <Paragraphs>134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Формы реализации дополнительных образовательных услуг  факультета довузовской подготовки  для участников Университетского образовательного округа НИУ ВШЭ  Интернет-школа ФДП НИУ ВШЭ fdp.hse.ru/ischool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Интернет-школа ФДП НИУ ВШЭ   ischool.hse.ru Следите за обновлениями!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Пользователь Windows</cp:lastModifiedBy>
  <cp:revision>143</cp:revision>
  <cp:lastPrinted>2015-12-22T16:48:26Z</cp:lastPrinted>
  <dcterms:created xsi:type="dcterms:W3CDTF">2010-09-30T06:45:29Z</dcterms:created>
  <dcterms:modified xsi:type="dcterms:W3CDTF">2017-05-30T14:02:32Z</dcterms:modified>
</cp:coreProperties>
</file>