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7" r:id="rId1"/>
  </p:sldMasterIdLst>
  <p:notesMasterIdLst>
    <p:notesMasterId r:id="rId36"/>
  </p:notesMasterIdLst>
  <p:handoutMasterIdLst>
    <p:handoutMasterId r:id="rId37"/>
  </p:handoutMasterIdLst>
  <p:sldIdLst>
    <p:sldId id="1316" r:id="rId2"/>
    <p:sldId id="980" r:id="rId3"/>
    <p:sldId id="987" r:id="rId4"/>
    <p:sldId id="990" r:id="rId5"/>
    <p:sldId id="1317" r:id="rId6"/>
    <p:sldId id="1017" r:id="rId7"/>
    <p:sldId id="1300" r:id="rId8"/>
    <p:sldId id="1019" r:id="rId9"/>
    <p:sldId id="1302" r:id="rId10"/>
    <p:sldId id="1301" r:id="rId11"/>
    <p:sldId id="1021" r:id="rId12"/>
    <p:sldId id="1060" r:id="rId13"/>
    <p:sldId id="1303" r:id="rId14"/>
    <p:sldId id="1059" r:id="rId15"/>
    <p:sldId id="1063" r:id="rId16"/>
    <p:sldId id="1333" r:id="rId17"/>
    <p:sldId id="1319" r:id="rId18"/>
    <p:sldId id="1320" r:id="rId19"/>
    <p:sldId id="1321" r:id="rId20"/>
    <p:sldId id="1325" r:id="rId21"/>
    <p:sldId id="1308" r:id="rId22"/>
    <p:sldId id="1309" r:id="rId23"/>
    <p:sldId id="1310" r:id="rId24"/>
    <p:sldId id="1180" r:id="rId25"/>
    <p:sldId id="1181" r:id="rId26"/>
    <p:sldId id="1182" r:id="rId27"/>
    <p:sldId id="1184" r:id="rId28"/>
    <p:sldId id="1312" r:id="rId29"/>
    <p:sldId id="1313" r:id="rId30"/>
    <p:sldId id="1188" r:id="rId31"/>
    <p:sldId id="1198" r:id="rId32"/>
    <p:sldId id="1314" r:id="rId33"/>
    <p:sldId id="1293" r:id="rId34"/>
    <p:sldId id="417" r:id="rId35"/>
  </p:sldIdLst>
  <p:sldSz cx="9144000" cy="6858000" type="screen4x3"/>
  <p:notesSz cx="9144000" cy="685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Arial" charset="0"/>
        <a:cs typeface="Times New Roman" charset="0"/>
      </a:defRPr>
    </a:lvl9pPr>
  </p:defaultTextStyle>
  <p:extLst>
    <p:ext uri="{521415D9-36F7-43E2-AB2F-B90AF26B5E84}">
      <p14:sectionLst xmlns="" xmlns:p14="http://schemas.microsoft.com/office/powerpoint/2010/main">
        <p14:section name="Стандартный раздел" id="{F3E2E505-6EE3-6642-A8DD-2EEB744E6E27}">
          <p14:sldIdLst>
            <p14:sldId id="419"/>
            <p14:sldId id="980"/>
            <p14:sldId id="987"/>
            <p14:sldId id="990"/>
            <p14:sldId id="1017"/>
            <p14:sldId id="1300"/>
            <p14:sldId id="1019"/>
            <p14:sldId id="1301"/>
            <p14:sldId id="1302"/>
            <p14:sldId id="1021"/>
            <p14:sldId id="1060"/>
            <p14:sldId id="1303"/>
            <p14:sldId id="1059"/>
            <p14:sldId id="1063"/>
            <p14:sldId id="1076"/>
            <p14:sldId id="1096"/>
            <p14:sldId id="1304"/>
            <p14:sldId id="1305"/>
            <p14:sldId id="1306"/>
            <p14:sldId id="1308"/>
            <p14:sldId id="1309"/>
            <p14:sldId id="1310"/>
            <p14:sldId id="1180"/>
            <p14:sldId id="1181"/>
            <p14:sldId id="1182"/>
            <p14:sldId id="1184"/>
            <p14:sldId id="1312"/>
            <p14:sldId id="1313"/>
            <p14:sldId id="1188"/>
            <p14:sldId id="1198"/>
            <p14:sldId id="1191"/>
            <p14:sldId id="1197"/>
            <p14:sldId id="1314"/>
            <p14:sldId id="1315"/>
            <p14:sldId id="1293"/>
            <p14:sldId id="41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2FCD6"/>
    <a:srgbClr val="F6FFE7"/>
    <a:srgbClr val="EFFFD3"/>
    <a:srgbClr val="F3FEC2"/>
    <a:srgbClr val="EDFEA6"/>
    <a:srgbClr val="FFF3D3"/>
    <a:srgbClr val="FFE291"/>
    <a:srgbClr val="CDD87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8" autoAdjust="0"/>
    <p:restoredTop sz="88153" autoAdjust="0"/>
  </p:normalViewPr>
  <p:slideViewPr>
    <p:cSldViewPr>
      <p:cViewPr>
        <p:scale>
          <a:sx n="62" d="100"/>
          <a:sy n="62" d="100"/>
        </p:scale>
        <p:origin x="-1494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1458"/>
    </p:cViewPr>
  </p:sorterViewPr>
  <p:notesViewPr>
    <p:cSldViewPr>
      <p:cViewPr varScale="1">
        <p:scale>
          <a:sx n="53" d="100"/>
          <a:sy n="53" d="100"/>
        </p:scale>
        <p:origin x="-1872" y="-90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2F28D702-D673-C44B-A64B-A59B616EFF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9860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B86FFBD2-83F4-344B-96AA-10074AE612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181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AE2C7-E9CB-4645-B548-4645ED1EDC6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/>
              <a:t>автоматизация построения шаблонов для повышения </a:t>
            </a:r>
            <a:r>
              <a:rPr lang="ru-RU" sz="2800" u="sng" dirty="0" smtClean="0"/>
              <a:t>полноты</a:t>
            </a:r>
            <a:r>
              <a:rPr lang="ru-RU" sz="2800" dirty="0" smtClean="0"/>
              <a:t> распознавания отношений и фактов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/>
          </a:p>
          <a:p>
            <a:r>
              <a:rPr lang="ru-RU" b="1" dirty="0" smtClean="0"/>
              <a:t>Статистический </a:t>
            </a:r>
            <a:r>
              <a:rPr lang="ru-RU" b="1" dirty="0" err="1" smtClean="0"/>
              <a:t>бутстрэп</a:t>
            </a:r>
            <a:r>
              <a:rPr lang="ru-RU" dirty="0" smtClean="0"/>
              <a:t> - практический компьютерный метод определения статистик вероятностных распределений, основанный на многократной генерации выборок методом Монте-Карло на базе имеющейся выборки. Позволяет просто и быстро оценивать самые разные статистики (доверительные интервалы, дисперсию, корреляцию и так далее) для сложных моделей.</a:t>
            </a:r>
          </a:p>
          <a:p>
            <a:r>
              <a:rPr lang="ru-RU" dirty="0" smtClean="0"/>
              <a:t>Предложен в 1977 году Брэдли Эфроном</a:t>
            </a:r>
            <a:r>
              <a:rPr lang="ru-RU" baseline="0" dirty="0" smtClean="0"/>
              <a:t> </a:t>
            </a:r>
            <a:r>
              <a:rPr lang="ru-RU" dirty="0" smtClean="0"/>
              <a:t>(первая публикация относится к 1979 году). Суть метода в том, чтобы из имеющейся выборки сформировать достаточно большое количество (5-10 тыс.) </a:t>
            </a:r>
            <a:r>
              <a:rPr lang="ru-RU" dirty="0" err="1" smtClean="0"/>
              <a:t>псевдовыборок</a:t>
            </a:r>
            <a:r>
              <a:rPr lang="ru-RU" dirty="0" smtClean="0"/>
              <a:t>, размер каждой из которых совпадает с исходной, состоящих из случайных комбинаций исходного набора элементов (в результате в одной </a:t>
            </a:r>
            <a:r>
              <a:rPr lang="ru-RU" dirty="0" err="1" smtClean="0"/>
              <a:t>псевдовыборке</a:t>
            </a:r>
            <a:r>
              <a:rPr lang="ru-RU" dirty="0" smtClean="0"/>
              <a:t> некоторые исходные элементы могут встретиться несколько раз, тогда как другие - отсутствовать), и для каждой полученной </a:t>
            </a:r>
            <a:r>
              <a:rPr lang="ru-RU" dirty="0" err="1" smtClean="0"/>
              <a:t>псевдовыборки</a:t>
            </a:r>
            <a:r>
              <a:rPr lang="ru-RU" dirty="0" smtClean="0"/>
              <a:t> определить значения анализируемых статистических характеристик с целью изучить их разброс, устойчивость, распределение.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89B70-5594-B746-A388-7D83613B6ABB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4303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cs typeface="Times New Roman" charset="0"/>
              </a:rPr>
              <a:t>General Architecture for Text Engineering</a:t>
            </a:r>
            <a:r>
              <a:rPr lang="ru-RU" sz="1200" dirty="0" smtClean="0">
                <a:cs typeface="Times New Roman" charset="0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FFBD2-83F4-344B-96AA-10074AE61230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6771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rgbClr val="006633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FFBD2-83F4-344B-96AA-10074AE61230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3818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Извлечение информации из текстов (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Extraction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особенности задачи и типы извлекаемых объектов, применяемые подходы. Понятие лингвистического шаблона для извлечения информации. Инструментальные программные средства для построения систем извлечения информации из текстов. </a:t>
            </a:r>
          </a:p>
          <a:p>
            <a:endParaRPr lang="ru-RU" dirty="0" smtClean="0"/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Декларати́вное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программи́рование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это парадигма программирования, в которой задаётся спецификация решения задачи, то есть описывается, </a:t>
            </a: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представляет собой проблема и ожидаемый результат. Противоположностью декларативного является императивное программирование, описывающее на том или ином уровне детализации, </a:t>
            </a: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решить задачу и представить результат. В общем и целом, декларативное программирование идёт от человека к машине, тогда как императивное — от машины к человеку. Как следствие, декларативные программы не используют понятия состояния, то есть не содержат переменных и операторов присваивания (см. также ссылочная прозрачность).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Императивная программа похожа на приказы (англ. 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imperative</a:t>
            </a:r>
            <a:r>
              <a:rPr lang="ru-RU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приказ, повелительное наклонение), выражаемые повелительным наклонением в естественных языках, то есть представляют собой последовательность команд, которые должен выполнить компьютер.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45B26-2AF2-DD42-813C-8C32AD4EC79F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8284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Извлечение информации из текстов (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Extraction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особенности задачи и типы извлекаемых объектов, применяемые подходы. Понятие лингвистического шаблона для извлечения информации. Инструментальные программные средства для построения систем извлечения информации из текстов. 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45B26-2AF2-DD42-813C-8C32AD4EC79F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828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Извлечение информации из текстов (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Extraction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особенности задачи и типы извлекаемых объектов, применяемые подходы. Понятие лингвистического шаблона для извлечения информации. Инструментальные программные средства для построения систем извлечения информации из текстов. 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45B26-2AF2-DD42-813C-8C32AD4EC79F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828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FFBD2-83F4-344B-96AA-10074AE6123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035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Arial" charset="0"/>
              </a:rPr>
              <a:t>Трактовка зависит от задачи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FFBD2-83F4-344B-96AA-10074AE6123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7163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Географические названия:</a:t>
            </a:r>
            <a:r>
              <a:rPr lang="en-US" sz="1200" dirty="0" smtClean="0">
                <a:latin typeface="Arial" charset="0"/>
                <a:sym typeface="Symbol" charset="0"/>
              </a:rPr>
              <a:t> </a:t>
            </a:r>
            <a:r>
              <a:rPr lang="en-US" sz="1200" i="1" dirty="0" smtClean="0">
                <a:solidFill>
                  <a:schemeClr val="accent2"/>
                </a:solidFill>
                <a:latin typeface="Arial" charset="0"/>
                <a:sym typeface="Symbol" charset="0"/>
              </a:rPr>
              <a:t>Apple Str.</a:t>
            </a:r>
            <a:endParaRPr lang="ru-RU" sz="1200" dirty="0" smtClean="0">
              <a:latin typeface="Arial" charset="0"/>
              <a:sym typeface="Symbol" charset="0"/>
            </a:endParaRPr>
          </a:p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Имена персоналий: </a:t>
            </a:r>
            <a:r>
              <a:rPr lang="ru-RU" sz="1200" i="1" dirty="0" err="1" smtClean="0">
                <a:solidFill>
                  <a:schemeClr val="accent2"/>
                </a:solidFill>
                <a:latin typeface="Arial" charset="0"/>
                <a:sym typeface="Symbol" charset="0"/>
              </a:rPr>
              <a:t>И.Сечин</a:t>
            </a:r>
            <a:r>
              <a:rPr lang="ru-RU" sz="1200" i="1" dirty="0" smtClean="0">
                <a:solidFill>
                  <a:schemeClr val="accent2"/>
                </a:solidFill>
                <a:latin typeface="Arial" charset="0"/>
                <a:sym typeface="Symbol" charset="0"/>
              </a:rPr>
              <a:t>, </a:t>
            </a:r>
            <a:r>
              <a:rPr lang="en-US" sz="1200" i="1" dirty="0" smtClean="0">
                <a:solidFill>
                  <a:schemeClr val="accent2"/>
                </a:solidFill>
                <a:latin typeface="Arial" charset="0"/>
                <a:sym typeface="Symbol" charset="0"/>
              </a:rPr>
              <a:t>Ben White</a:t>
            </a:r>
            <a:r>
              <a:rPr lang="ru-RU" sz="1200" i="1" dirty="0" smtClean="0">
                <a:solidFill>
                  <a:schemeClr val="accent2"/>
                </a:solidFill>
                <a:latin typeface="Arial" charset="0"/>
                <a:sym typeface="Symbol" charset="0"/>
              </a:rPr>
              <a:t>, </a:t>
            </a:r>
            <a:r>
              <a:rPr lang="en-US" sz="1200" i="1" dirty="0" smtClean="0">
                <a:solidFill>
                  <a:schemeClr val="accent2"/>
                </a:solidFill>
                <a:latin typeface="Arial" charset="0"/>
                <a:sym typeface="Symbol" charset="0"/>
              </a:rPr>
              <a:t>Ng A.</a:t>
            </a:r>
            <a:endParaRPr lang="ru-RU" sz="1200" i="1" dirty="0" smtClean="0">
              <a:solidFill>
                <a:schemeClr val="accent2"/>
              </a:solidFill>
              <a:latin typeface="Arial" charset="0"/>
              <a:sym typeface="Symbol" charset="0"/>
            </a:endParaRPr>
          </a:p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Названия фирм, компаний, организаций</a:t>
            </a:r>
          </a:p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Адреса</a:t>
            </a:r>
          </a:p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Даты и временные отрезки</a:t>
            </a:r>
          </a:p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Марки товаров</a:t>
            </a:r>
          </a:p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Ссылки на литературу</a:t>
            </a:r>
          </a:p>
          <a:p>
            <a:pPr marL="228600" lvl="0" indent="-22860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latin typeface="Arial" charset="0"/>
                <a:sym typeface="Symbol" charset="0"/>
              </a:rPr>
              <a:t>Гены, белки, хим. вещества</a:t>
            </a:r>
          </a:p>
          <a:p>
            <a:endParaRPr lang="ru-RU" dirty="0" smtClean="0"/>
          </a:p>
          <a:p>
            <a:pPr algn="ctr" eaLnBrk="1" hangingPunct="1">
              <a:spcBef>
                <a:spcPct val="0"/>
              </a:spcBef>
              <a:buFont typeface="Wingdings" charset="0"/>
              <a:buNone/>
            </a:pPr>
            <a:endParaRPr lang="ru-RU" sz="1000" dirty="0" smtClean="0">
              <a:latin typeface="Arial" charset="0"/>
              <a:sym typeface="Symbo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sz="2800" dirty="0" smtClean="0">
                <a:latin typeface="Arial" charset="0"/>
              </a:rPr>
              <a:t>Пример:</a:t>
            </a:r>
            <a:br>
              <a:rPr lang="ru-RU" sz="2800" dirty="0" smtClean="0">
                <a:latin typeface="Arial" charset="0"/>
              </a:rPr>
            </a:br>
            <a:r>
              <a:rPr lang="ru-RU" sz="2400" i="1" dirty="0" smtClean="0">
                <a:solidFill>
                  <a:schemeClr val="accent2"/>
                </a:solidFill>
                <a:latin typeface="Arial" charset="0"/>
              </a:rPr>
              <a:t>Очередной долгосрочный государственный кредит в размере 300 млн. евро получило правительство Греции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2800" dirty="0" smtClean="0">
                <a:latin typeface="Arial" charset="0"/>
              </a:rPr>
              <a:t>Извлекаются:</a:t>
            </a:r>
            <a:r>
              <a:rPr lang="ru-RU" sz="2800" baseline="0" dirty="0" smtClean="0">
                <a:latin typeface="Arial" charset="0"/>
                <a:sym typeface="Symbol" charset="0"/>
              </a:rPr>
              <a:t> </a:t>
            </a:r>
            <a:r>
              <a:rPr lang="ru-RU" sz="2400" dirty="0" smtClean="0">
                <a:latin typeface="Arial" charset="0"/>
                <a:sym typeface="Symbol" charset="0"/>
              </a:rPr>
              <a:t>имена сущностей,</a:t>
            </a:r>
            <a:r>
              <a:rPr lang="ru-RU" sz="2400" baseline="0" dirty="0" smtClean="0">
                <a:latin typeface="Arial" charset="0"/>
                <a:sym typeface="Symbol" charset="0"/>
              </a:rPr>
              <a:t> </a:t>
            </a:r>
            <a:r>
              <a:rPr lang="ru-RU" sz="2400" dirty="0" smtClean="0">
                <a:latin typeface="Arial" charset="0"/>
                <a:sym typeface="Symbol" charset="0"/>
              </a:rPr>
              <a:t>их атрибуты, отношения,</a:t>
            </a:r>
            <a:r>
              <a:rPr lang="ru-RU" sz="2400" baseline="0" dirty="0" smtClean="0">
                <a:latin typeface="Arial" charset="0"/>
                <a:sym typeface="Symbol" charset="0"/>
              </a:rPr>
              <a:t> </a:t>
            </a:r>
            <a:r>
              <a:rPr lang="ru-RU" sz="2400" dirty="0" smtClean="0">
                <a:latin typeface="Arial" charset="0"/>
                <a:sym typeface="Symbol" charset="0"/>
              </a:rPr>
              <a:t>факты (события)</a:t>
            </a:r>
          </a:p>
          <a:p>
            <a:pPr eaLnBrk="1" hangingPunct="1">
              <a:spcBef>
                <a:spcPct val="30000"/>
              </a:spcBef>
            </a:pPr>
            <a:r>
              <a:rPr lang="ru-RU" sz="2800" dirty="0" smtClean="0">
                <a:latin typeface="Arial" charset="0"/>
              </a:rPr>
              <a:t>Структурирование: </a:t>
            </a:r>
          </a:p>
          <a:p>
            <a:pPr eaLnBrk="1" hangingPunct="1">
              <a:lnSpc>
                <a:spcPct val="70000"/>
              </a:lnSpc>
              <a:spcBef>
                <a:spcPct val="30000"/>
              </a:spcBef>
              <a:buFont typeface="Wingdings" charset="0"/>
              <a:buNone/>
            </a:pPr>
            <a:r>
              <a:rPr lang="ru-RU" sz="2800" dirty="0" smtClean="0">
                <a:latin typeface="Arial" charset="0"/>
              </a:rPr>
              <a:t>		</a:t>
            </a:r>
            <a:r>
              <a:rPr lang="ru-RU" sz="2400" b="1" i="1" u="sng" dirty="0" smtClean="0">
                <a:solidFill>
                  <a:schemeClr val="tx2"/>
                </a:solidFill>
                <a:latin typeface="Arial" charset="0"/>
              </a:rPr>
              <a:t>фрейм</a:t>
            </a:r>
            <a:r>
              <a:rPr lang="ru-RU" sz="2400" u="sng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400" u="sng" dirty="0" smtClean="0">
                <a:latin typeface="Arial" charset="0"/>
              </a:rPr>
              <a:t>получения </a:t>
            </a:r>
            <a:r>
              <a:rPr lang="ru-RU" sz="2400" u="sng" dirty="0" smtClean="0">
                <a:solidFill>
                  <a:schemeClr val="tx2"/>
                </a:solidFill>
                <a:latin typeface="Arial" charset="0"/>
              </a:rPr>
              <a:t>кредита</a:t>
            </a:r>
            <a:r>
              <a:rPr lang="ru-RU" sz="2400" u="sng" dirty="0" smtClean="0">
                <a:latin typeface="Arial" charset="0"/>
              </a:rPr>
              <a:t>:</a:t>
            </a:r>
            <a:r>
              <a:rPr lang="ru-RU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70000"/>
              </a:lnSpc>
              <a:spcBef>
                <a:spcPct val="30000"/>
              </a:spcBef>
              <a:buFont typeface="Wingdings" charset="0"/>
              <a:buNone/>
            </a:pPr>
            <a:r>
              <a:rPr lang="ru-RU" sz="2400" dirty="0" smtClean="0">
                <a:latin typeface="Arial" charset="0"/>
              </a:rPr>
              <a:t>   атрибуты:  </a:t>
            </a:r>
            <a:r>
              <a:rPr lang="ru-RU" sz="2400" dirty="0" smtClean="0">
                <a:solidFill>
                  <a:schemeClr val="tx2"/>
                </a:solidFill>
                <a:latin typeface="Arial" charset="0"/>
              </a:rPr>
              <a:t>сумма</a:t>
            </a:r>
            <a:r>
              <a:rPr lang="ru-RU" sz="2400" dirty="0" smtClean="0">
                <a:latin typeface="Arial" charset="0"/>
              </a:rPr>
              <a:t>      </a:t>
            </a:r>
            <a:r>
              <a:rPr lang="ru-RU" sz="2400" dirty="0" smtClean="0">
                <a:solidFill>
                  <a:schemeClr val="tx2"/>
                </a:solidFill>
                <a:latin typeface="Arial" charset="0"/>
              </a:rPr>
              <a:t>получатель        вид</a:t>
            </a:r>
          </a:p>
          <a:p>
            <a:pPr eaLnBrk="1" hangingPunct="1">
              <a:lnSpc>
                <a:spcPct val="70000"/>
              </a:lnSpc>
              <a:spcBef>
                <a:spcPct val="30000"/>
              </a:spcBef>
              <a:buFont typeface="Wingdings" charset="0"/>
              <a:buNone/>
            </a:pPr>
            <a:r>
              <a:rPr lang="ru-RU" sz="2400" dirty="0" smtClean="0">
                <a:latin typeface="Arial" charset="0"/>
              </a:rPr>
              <a:t>                     300 млн.   пр-во Греции     долгосрочный</a:t>
            </a:r>
            <a:endParaRPr lang="es-ES" sz="2400" dirty="0" smtClean="0">
              <a:latin typeface="Arial" charset="0"/>
              <a:sym typeface="Symbol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89B70-5594-B746-A388-7D83613B6AB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474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Извлечение информации из текстов (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Extraction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особенности задачи и типы извлекаемых объектов, применяемые подходы. Понятие лингвистического шаблона для извлечения информации. Инструментальные программные средства для построения систем извлечения информации из текстов. </a:t>
            </a:r>
          </a:p>
          <a:p>
            <a:endParaRPr lang="ru-RU" dirty="0" smtClean="0"/>
          </a:p>
          <a:p>
            <a:pPr lvl="1">
              <a:lnSpc>
                <a:spcPct val="9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i="1" dirty="0" smtClean="0">
                <a:solidFill>
                  <a:srgbClr val="5039C6"/>
                </a:solidFill>
              </a:rPr>
              <a:t>ВВП</a:t>
            </a:r>
            <a:r>
              <a:rPr lang="ru-RU" sz="2400" dirty="0" smtClean="0"/>
              <a:t>, </a:t>
            </a:r>
            <a:r>
              <a:rPr lang="ru-RU" sz="2400" i="1" dirty="0" smtClean="0">
                <a:solidFill>
                  <a:srgbClr val="5039C6"/>
                </a:solidFill>
              </a:rPr>
              <a:t>ЗАМКОМ по МОРДЕ </a:t>
            </a:r>
            <a:r>
              <a:rPr lang="ru-RU" sz="2400" dirty="0" smtClean="0">
                <a:solidFill>
                  <a:srgbClr val="000000"/>
                </a:solidFill>
              </a:rPr>
              <a:t>(сокращения)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i="1" dirty="0" smtClean="0">
                <a:solidFill>
                  <a:srgbClr val="5039C6"/>
                </a:solidFill>
              </a:rPr>
              <a:t>штрафной удар </a:t>
            </a:r>
            <a:r>
              <a:rPr lang="ru-RU" sz="2400" i="1" dirty="0" smtClean="0">
                <a:solidFill>
                  <a:srgbClr val="000000"/>
                </a:solidFill>
              </a:rPr>
              <a:t>– </a:t>
            </a:r>
            <a:r>
              <a:rPr lang="ru-RU" sz="2400" i="1" dirty="0" smtClean="0">
                <a:solidFill>
                  <a:srgbClr val="5039C6"/>
                </a:solidFill>
              </a:rPr>
              <a:t>штрафной</a:t>
            </a:r>
            <a:r>
              <a:rPr lang="ru-RU" sz="2400" dirty="0" smtClean="0"/>
              <a:t>, </a:t>
            </a:r>
            <a:r>
              <a:rPr lang="ru-RU" sz="2400" i="1" dirty="0" smtClean="0">
                <a:solidFill>
                  <a:srgbClr val="5039C6"/>
                </a:solidFill>
              </a:rPr>
              <a:t>я домой </a:t>
            </a:r>
            <a:r>
              <a:rPr lang="ru-RU" sz="2400" dirty="0" smtClean="0"/>
              <a:t>(эллипсис) </a:t>
            </a:r>
          </a:p>
          <a:p>
            <a:endParaRPr lang="ru-RU" sz="2400" b="1" u="none" kern="1200" dirty="0" smtClean="0">
              <a:solidFill>
                <a:schemeClr val="tx1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endParaRPr lang="ru-RU" sz="2400" b="1" u="none" kern="1200" dirty="0" smtClean="0">
              <a:solidFill>
                <a:schemeClr val="tx1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r>
              <a:rPr lang="ru-RU" sz="2400" b="1" u="none" kern="1200" dirty="0" err="1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Ана́фора</a:t>
            </a:r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лингвистическое</a:t>
            </a:r>
            <a:r>
              <a:rPr lang="ru-RU" sz="2400" b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</a:t>
            </a:r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явление,</a:t>
            </a:r>
            <a:r>
              <a:rPr lang="ru-RU" sz="2400" b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</a:t>
            </a:r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когда</a:t>
            </a:r>
            <a:r>
              <a:rPr lang="ru-RU" sz="2400" b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</a:t>
            </a:r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интерпретация некоторого выражения зависит от другого выражения, обычно ранее встречавшегося в тексте. </a:t>
            </a:r>
            <a:endParaRPr lang="ru-RU" sz="2400" b="0" u="none" kern="1200" baseline="0" dirty="0" smtClean="0">
              <a:solidFill>
                <a:schemeClr val="tx1"/>
              </a:solidFill>
              <a:latin typeface="Times New Roman" pitchFamily="18" charset="0"/>
              <a:ea typeface="Arial" charset="0"/>
              <a:cs typeface="Times New Roman" pitchFamily="18" charset="0"/>
            </a:endParaRPr>
          </a:p>
          <a:p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Это определяющее выражение называется антецедент</a:t>
            </a:r>
            <a:r>
              <a:rPr lang="ru-RU" sz="2400" b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</a:t>
            </a:r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(если оно появляется до анафорического выражения)</a:t>
            </a:r>
            <a:r>
              <a:rPr lang="ru-RU" sz="2400" b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</a:t>
            </a:r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или </a:t>
            </a:r>
            <a:r>
              <a:rPr lang="ru-RU" sz="2400" b="0" u="none" kern="1200" dirty="0" err="1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постцедент</a:t>
            </a:r>
            <a:r>
              <a:rPr lang="ru-RU" sz="2400" b="0" u="none" kern="1200" baseline="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</a:t>
            </a:r>
            <a:r>
              <a:rPr lang="ru-RU" sz="2400" b="0" u="none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(если появляется после). </a:t>
            </a:r>
          </a:p>
          <a:p>
            <a:r>
              <a:rPr lang="ru-RU" sz="2400" b="0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Например, в высказывании «Мама мыла пол. Она вымыла его дочиста» анафорическое выражение «она» отсылает к антецеденту </a:t>
            </a:r>
            <a:r>
              <a:rPr lang="ru-RU" sz="2400" b="0" i="1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мама</a:t>
            </a:r>
            <a:r>
              <a:rPr lang="ru-RU" sz="2400" b="0" i="0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, а выражение «его» — к антецеденту </a:t>
            </a:r>
            <a:r>
              <a:rPr lang="ru-RU" sz="2400" b="0" i="1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пол</a:t>
            </a:r>
            <a:r>
              <a:rPr lang="ru-RU" sz="2400" b="0" i="0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. Само анафорическое выражение часто именуется </a:t>
            </a:r>
            <a:r>
              <a:rPr lang="ru-RU" sz="2400" b="1" i="0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анафор</a:t>
            </a:r>
            <a:r>
              <a:rPr lang="ru-RU" sz="24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 </a:t>
            </a:r>
            <a:r>
              <a:rPr lang="ru-RU" sz="2400" b="0" i="0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(англ. </a:t>
            </a:r>
            <a:r>
              <a:rPr lang="ru-RU" sz="2400" b="0" i="1" kern="1200" dirty="0" err="1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anaphor</a:t>
            </a:r>
            <a:r>
              <a:rPr lang="ru-RU" sz="2400" b="0" i="0" kern="1200" dirty="0" smtClean="0">
                <a:solidFill>
                  <a:schemeClr val="tx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) и обычно является местоимением или иным дейктическим элементом.</a:t>
            </a:r>
          </a:p>
          <a:p>
            <a:r>
              <a:rPr lang="ru-RU" sz="2400" dirty="0" err="1" smtClean="0"/>
              <a:t>Кореференция</a:t>
            </a:r>
            <a:r>
              <a:rPr lang="ru-RU" sz="2400" dirty="0" smtClean="0"/>
              <a:t>: </a:t>
            </a:r>
          </a:p>
          <a:p>
            <a:pPr marL="171450" indent="-171450">
              <a:buFontTx/>
              <a:buChar char="-"/>
            </a:pPr>
            <a:r>
              <a:rPr lang="ru-RU" sz="2400" dirty="0" smtClean="0"/>
              <a:t>возвратные местоимения</a:t>
            </a:r>
          </a:p>
          <a:p>
            <a:pPr marL="171450" indent="-171450">
              <a:buFontTx/>
              <a:buChar char="-"/>
            </a:pPr>
            <a:r>
              <a:rPr lang="ru-RU" sz="2400" dirty="0" smtClean="0"/>
              <a:t>который/где</a:t>
            </a:r>
          </a:p>
          <a:p>
            <a:pPr marL="0" indent="0">
              <a:buFontTx/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ru-RU" sz="2400" dirty="0" err="1" smtClean="0">
                <a:latin typeface="Arial" charset="0"/>
              </a:rPr>
              <a:t>Кореференция</a:t>
            </a:r>
            <a:r>
              <a:rPr lang="ru-RU" sz="2400" dirty="0" smtClean="0">
                <a:latin typeface="Arial" charset="0"/>
              </a:rPr>
              <a:t> – возможно привлечение экстралингвистической информации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ru-RU" sz="2400" dirty="0" smtClean="0">
                <a:latin typeface="Arial" charset="0"/>
              </a:rPr>
              <a:t>Анафора –</a:t>
            </a:r>
            <a:r>
              <a:rPr lang="ru-RU" sz="2400" baseline="0" dirty="0" smtClean="0">
                <a:latin typeface="Arial" charset="0"/>
              </a:rPr>
              <a:t> статистика и эвристики</a:t>
            </a:r>
            <a:endParaRPr lang="en-US" sz="2400" baseline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endParaRPr lang="en-US" sz="2400" baseline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ru-RU" sz="2400" dirty="0" err="1" smtClean="0"/>
              <a:t>ЗАМеститель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КОМандира</a:t>
            </a:r>
            <a:r>
              <a:rPr lang="ru-RU" sz="2400" dirty="0" smtClean="0"/>
              <a:t> ПО </a:t>
            </a:r>
            <a:r>
              <a:rPr lang="ru-RU" sz="2400" dirty="0" err="1" smtClean="0"/>
              <a:t>МОРским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ДЕлам</a:t>
            </a:r>
            <a:endParaRPr lang="ru-RU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endParaRPr lang="ru-RU" sz="2400" dirty="0" smtClean="0">
              <a:latin typeface="Arial" charset="0"/>
            </a:endParaRPr>
          </a:p>
          <a:p>
            <a:pPr marL="0" marR="0" lvl="1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/>
              <a:t>Нужны специальные правила, основанные на сопоставлении атрибутов фрейма</a:t>
            </a:r>
            <a:r>
              <a:rPr lang="en-US" sz="2800" dirty="0" smtClean="0"/>
              <a:t>,</a:t>
            </a:r>
            <a:r>
              <a:rPr lang="ru-RU" sz="2800" dirty="0" smtClean="0"/>
              <a:t> идентификация по связям и по контексту, энциклопедические знания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45B26-2AF2-DD42-813C-8C32AD4EC79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82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SzPct val="80000"/>
              <a:buNone/>
            </a:pPr>
            <a:r>
              <a:rPr lang="ru-RU" dirty="0" smtClean="0"/>
              <a:t>для </a:t>
            </a:r>
            <a:r>
              <a:rPr lang="ru-RU" i="1" dirty="0" smtClean="0"/>
              <a:t>компаний</a:t>
            </a:r>
            <a:r>
              <a:rPr lang="ru-RU" dirty="0" smtClean="0"/>
              <a:t>: </a:t>
            </a:r>
            <a:r>
              <a:rPr lang="ru-RU" i="1" dirty="0" smtClean="0"/>
              <a:t>слияние/поглощение</a:t>
            </a:r>
            <a:r>
              <a:rPr lang="ru-RU" dirty="0" smtClean="0"/>
              <a:t>, </a:t>
            </a:r>
            <a:r>
              <a:rPr lang="ru-RU" i="1" dirty="0" smtClean="0"/>
              <a:t>вывод</a:t>
            </a:r>
            <a:r>
              <a:rPr lang="ru-RU" i="1" baseline="0" dirty="0" smtClean="0"/>
              <a:t> </a:t>
            </a:r>
            <a:r>
              <a:rPr lang="ru-RU" i="1" dirty="0" smtClean="0"/>
              <a:t>нового товара на рынок</a:t>
            </a:r>
            <a:r>
              <a:rPr lang="ru-RU" dirty="0" smtClean="0"/>
              <a:t>, 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FFBD2-83F4-344B-96AA-10074AE6123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6452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Извлечение информации из текстов (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Extraction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): особенности задачи и типы извлекаемых объектов, применяемые подходы. Понятие лингвистического шаблона для извлечения информации. Инструментальные программные средства для построения систем извлечения информации из текстов. </a:t>
            </a:r>
          </a:p>
          <a:p>
            <a:endParaRPr lang="en-US" dirty="0" smtClean="0"/>
          </a:p>
          <a:p>
            <a:r>
              <a:rPr lang="ru-RU" dirty="0" smtClean="0"/>
              <a:t>Событие</a:t>
            </a:r>
            <a:r>
              <a:rPr lang="ru-RU" baseline="0" dirty="0" smtClean="0"/>
              <a:t> – минимальное описание ситуации или изменение в положении вещей, отвечающее на основные вопросы о том, что произошло, кто это сделал, когда, где и почему. 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Новости об одних участниках об одном событии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45B26-2AF2-DD42-813C-8C32AD4EC79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82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dirty="0" smtClean="0"/>
              <a:t>Машинное обучение</a:t>
            </a:r>
            <a:r>
              <a:rPr lang="ru-RU" sz="1200" dirty="0" smtClean="0"/>
              <a:t> находится на стыке математической статистики, методов оптимизации и классических математических дисциплин, но имеет также и собственную специфику, связанную с проблемами вычислительной эффективности и переобучения. </a:t>
            </a:r>
          </a:p>
          <a:p>
            <a:endParaRPr lang="ru-RU" sz="1200" dirty="0" smtClean="0"/>
          </a:p>
          <a:p>
            <a:r>
              <a:rPr lang="ru-RU" dirty="0" smtClean="0"/>
              <a:t>Требуется по этим </a:t>
            </a:r>
            <a:r>
              <a:rPr lang="ru-RU" i="1" dirty="0" smtClean="0"/>
              <a:t>частным</a:t>
            </a:r>
            <a:r>
              <a:rPr lang="ru-RU" dirty="0" smtClean="0"/>
              <a:t> данным выявить </a:t>
            </a:r>
            <a:r>
              <a:rPr lang="ru-RU" i="1" dirty="0" smtClean="0"/>
              <a:t>общие</a:t>
            </a:r>
            <a:r>
              <a:rPr lang="ru-RU" dirty="0" smtClean="0"/>
              <a:t> зависимости, закономерности, взаимосвязи, присущие не только этой конкретной выборке, но вообще всем прецедентам, в том числе тем, которые ещё не наблюдались.</a:t>
            </a:r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>Наиболее распространённым способом описания прецедентов является признаковое описание. Фиксируется совокупность </a:t>
            </a:r>
            <a:r>
              <a:rPr lang="ru-RU" sz="1200" dirty="0" err="1" smtClean="0"/>
              <a:t>n</a:t>
            </a:r>
            <a:r>
              <a:rPr lang="ru-RU" sz="1200" dirty="0" smtClean="0"/>
              <a:t> показателей, измеряемых у всех прецедентов. Если все </a:t>
            </a:r>
            <a:r>
              <a:rPr lang="ru-RU" sz="1200" dirty="0" err="1" smtClean="0"/>
              <a:t>n</a:t>
            </a:r>
            <a:r>
              <a:rPr lang="ru-RU" sz="1200" dirty="0" smtClean="0"/>
              <a:t> показателей числовые, то признаковые описания представляют собой числовые векторы размерности </a:t>
            </a:r>
            <a:r>
              <a:rPr lang="ru-RU" sz="1200" dirty="0" err="1" smtClean="0"/>
              <a:t>n</a:t>
            </a:r>
            <a:r>
              <a:rPr lang="ru-RU" sz="120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Возможны и более сложные случаи, когда прецеденты описываются временными рядами или сигналами, изображениями, видеорядами, текстами, попарными отношениями сходства или интенсивности взаимодействия, и т. д.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FFBD2-83F4-344B-96AA-10074AE6123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2856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/>
              <a:t>автоматизация построения шаблонов для повышения </a:t>
            </a:r>
            <a:r>
              <a:rPr lang="ru-RU" sz="2800" u="sng" dirty="0" smtClean="0"/>
              <a:t>полноты</a:t>
            </a:r>
            <a:r>
              <a:rPr lang="ru-RU" sz="2800" dirty="0" smtClean="0"/>
              <a:t> распознавания отношений и фактов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/>
          </a:p>
          <a:p>
            <a:r>
              <a:rPr lang="ru-RU" b="1" dirty="0" smtClean="0"/>
              <a:t>Статистический </a:t>
            </a:r>
            <a:r>
              <a:rPr lang="ru-RU" b="1" dirty="0" err="1" smtClean="0"/>
              <a:t>бутстрэп</a:t>
            </a:r>
            <a:r>
              <a:rPr lang="ru-RU" dirty="0" smtClean="0"/>
              <a:t> - практический компьютерный метод определения статистик вероятностных распределений, основанный на многократной генерации выборок методом Монте-Карло на базе имеющейся выборки. Позволяет просто и быстро оценивать самые разные статистики (доверительные интервалы, дисперсию, корреляцию и так далее) для сложных моделей.</a:t>
            </a:r>
          </a:p>
          <a:p>
            <a:r>
              <a:rPr lang="ru-RU" dirty="0" smtClean="0"/>
              <a:t>Предложен в 1977 году Брэдли Эфроном</a:t>
            </a:r>
            <a:r>
              <a:rPr lang="ru-RU" baseline="0" dirty="0" smtClean="0"/>
              <a:t> </a:t>
            </a:r>
            <a:r>
              <a:rPr lang="ru-RU" dirty="0" smtClean="0"/>
              <a:t>(первая публикация относится к 1979 году). Суть метода в том, чтобы из имеющейся выборки сформировать достаточно большое количество (5-10 тыс.) </a:t>
            </a:r>
            <a:r>
              <a:rPr lang="ru-RU" dirty="0" err="1" smtClean="0"/>
              <a:t>псевдовыборок</a:t>
            </a:r>
            <a:r>
              <a:rPr lang="ru-RU" dirty="0" smtClean="0"/>
              <a:t>, размер каждой из которых совпадает с исходной, состоящих из случайных комбинаций исходного набора элементов (в результате в одной </a:t>
            </a:r>
            <a:r>
              <a:rPr lang="ru-RU" dirty="0" err="1" smtClean="0"/>
              <a:t>псевдовыборке</a:t>
            </a:r>
            <a:r>
              <a:rPr lang="ru-RU" dirty="0" smtClean="0"/>
              <a:t> некоторые исходные элементы могут встретиться несколько раз, тогда как другие - отсутствовать), и для каждой полученной </a:t>
            </a:r>
            <a:r>
              <a:rPr lang="ru-RU" dirty="0" err="1" smtClean="0"/>
              <a:t>псевдовыборки</a:t>
            </a:r>
            <a:r>
              <a:rPr lang="ru-RU" dirty="0" smtClean="0"/>
              <a:t> определить значения анализируемых статистических характеристик с целью изучить их разброс, устойчивость, распределение.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28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89B70-5594-B746-A388-7D83613B6AB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4303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115CFE1-4D41-4AA1-A892-C2EAA4723036}" type="datetime1">
              <a:rPr lang="ru-RU" smtClean="0"/>
              <a:t>24.07.2017</a:t>
            </a:fld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9BD387-4AE4-3548-A2D6-F51D60ED96F4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8602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602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2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2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2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2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3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4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5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5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5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5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5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605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C70EED-6489-4705-95ED-E84B6E040A32}" type="datetime1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28A7B-83EB-D843-AA6D-2D07668DBA9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754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71DD33-B6DE-46E0-97EC-A526EDA0B58B}" type="datetime1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88852-E93E-9F42-A813-5E584A0303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19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366204-2DB8-49EA-B8D8-006AB21C3B6E}" type="datetime1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07450-FA58-ED44-9635-1AC8288B2DC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4858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0DBA4A-61C0-451F-8B97-DB546C09FAA5}" type="datetime1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A44EB-2269-7949-9E63-A4152A05E0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676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27684D-35A4-4A45-A1A6-3A38B708999F}" type="datetime1">
              <a:rPr lang="ru-RU" smtClean="0"/>
              <a:t>24.07.2017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9A07E-BFF2-C241-A644-382E48204AE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290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7F687A-FFAE-4DDE-A15E-3FBA6741B450}" type="datetime1">
              <a:rPr lang="ru-RU" smtClean="0"/>
              <a:t>24.07.2017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B5CC2-1A5F-D046-A451-62C410834B6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118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4D991B-061B-4AA0-A9C3-DE9CD93B6046}" type="datetime1">
              <a:rPr lang="ru-RU" smtClean="0"/>
              <a:t>24.07.2017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0E2CF-E5CC-CC49-A31F-C79EED8900C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775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27D5C-904F-4F03-BBB6-8CAC63773094}" type="datetime1">
              <a:rPr lang="ru-RU" smtClean="0"/>
              <a:t>24.07.2017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72CD1-2FC9-BC4D-9D7E-F39D69C300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55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67805F-28D5-4BA3-B53D-6F650F4E8DAA}" type="datetime1">
              <a:rPr lang="ru-RU" smtClean="0"/>
              <a:t>24.07.2017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B3B96-4701-6547-A2AF-D0AE18DA70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052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63237D-C133-474C-91FC-2DEC8C276F35}" type="datetime1">
              <a:rPr lang="ru-RU" smtClean="0"/>
              <a:t>24.07.2017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C94A8-1995-C040-A365-5E62B752A9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239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/>
                <a:latin typeface="+mn-lt"/>
              </a:defRPr>
            </a:lvl1pPr>
          </a:lstStyle>
          <a:p>
            <a:fld id="{CB10E5FA-7915-438A-8C66-07E7B92F9854}" type="datetime1">
              <a:rPr lang="ru-RU" smtClean="0"/>
              <a:t>24.07.2017</a:t>
            </a:fld>
            <a:endParaRPr lang="ru-RU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/>
                <a:latin typeface="+mn-lt"/>
              </a:defRPr>
            </a:lvl1pPr>
          </a:lstStyle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29C88B5-5D1E-E54B-9944-8495474FBD5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500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50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0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gate.ac.uk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.yandex.ru/tomita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spl.ru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2" y="1988840"/>
            <a:ext cx="8352928" cy="2016224"/>
          </a:xfrm>
        </p:spPr>
        <p:txBody>
          <a:bodyPr anchor="t"/>
          <a:lstStyle/>
          <a:p>
            <a:pPr algn="ctr" eaLnBrk="1" hangingPunct="1">
              <a:lnSpc>
                <a:spcPct val="120000"/>
              </a:lnSpc>
            </a:pPr>
            <a:r>
              <a:rPr lang="ru-RU" sz="3600" dirty="0" smtClean="0"/>
              <a:t>ИЗВЛЕЧЕНИЕ ИНФОРМАЦИИ </a:t>
            </a:r>
            <a:br>
              <a:rPr lang="ru-RU" sz="3600" dirty="0" smtClean="0"/>
            </a:br>
            <a:r>
              <a:rPr lang="ru-RU" sz="3600" dirty="0" smtClean="0"/>
              <a:t>ИЗ ТЕКСТОВ:</a:t>
            </a:r>
            <a:br>
              <a:rPr lang="ru-RU" sz="3600" dirty="0" smtClean="0"/>
            </a:br>
            <a:r>
              <a:rPr lang="ru-RU" sz="3600" dirty="0" smtClean="0"/>
              <a:t>ПОРТРЕТ НАПРАВЛЕНИЯ</a:t>
            </a:r>
            <a:endParaRPr lang="es-ES" sz="36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699792" y="4581128"/>
            <a:ext cx="6444208" cy="1296144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ru-RU" sz="2600" dirty="0" smtClean="0"/>
              <a:t>Большакова </a:t>
            </a:r>
            <a:r>
              <a:rPr lang="ru-RU" sz="2600" dirty="0" smtClean="0"/>
              <a:t>Елена Игоревна</a:t>
            </a: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ru-RU" sz="2800" i="1" dirty="0" smtClean="0"/>
              <a:t>  </a:t>
            </a:r>
            <a:r>
              <a:rPr lang="ru-RU" sz="2400" i="1" dirty="0" smtClean="0">
                <a:solidFill>
                  <a:schemeClr val="accent6"/>
                </a:solidFill>
              </a:rPr>
              <a:t>МГУ </a:t>
            </a:r>
            <a:r>
              <a:rPr lang="ru-RU" sz="2400" i="1" dirty="0" smtClean="0">
                <a:solidFill>
                  <a:schemeClr val="accent6"/>
                </a:solidFill>
              </a:rPr>
              <a:t>имени</a:t>
            </a:r>
            <a:r>
              <a:rPr lang="en-US" sz="2400" i="1" dirty="0" smtClean="0">
                <a:solidFill>
                  <a:schemeClr val="accent6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М.В.Ломоносова, </a:t>
            </a:r>
            <a:r>
              <a:rPr lang="ru-RU" sz="2400" i="1" dirty="0" err="1" smtClean="0">
                <a:solidFill>
                  <a:schemeClr val="accent6"/>
                </a:solidFill>
              </a:rPr>
              <a:t>фак-т</a:t>
            </a:r>
            <a:r>
              <a:rPr lang="ru-RU" sz="2400" i="1" dirty="0" smtClean="0">
                <a:solidFill>
                  <a:schemeClr val="accent6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ВМК</a:t>
            </a:r>
            <a:endParaRPr lang="en-US" sz="2400" i="1" dirty="0" smtClean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/>
              <a:t> </a:t>
            </a:r>
            <a:endParaRPr lang="es-ES" b="1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787208" cy="1012974"/>
          </a:xfrm>
        </p:spPr>
        <p:txBody>
          <a:bodyPr anchor="ctr"/>
          <a:lstStyle/>
          <a:p>
            <a:pPr algn="ctr"/>
            <a:r>
              <a:rPr lang="ru-RU" sz="3200" dirty="0" smtClean="0"/>
              <a:t>ОСОБЕННОСТИ ИЗВЛЕЧЕНИЯ </a:t>
            </a:r>
            <a:r>
              <a:rPr lang="ru-RU" sz="3200" dirty="0"/>
              <a:t>ИМЕНОВАННЫХ СУЩНОСТЕЙ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28800"/>
            <a:ext cx="8136904" cy="4536504"/>
          </a:xfrm>
        </p:spPr>
        <p:txBody>
          <a:bodyPr/>
          <a:lstStyle/>
          <a:p>
            <a:pPr eaLnBrk="1" hangingPunct="1">
              <a:spcBef>
                <a:spcPts val="0"/>
              </a:spcBef>
              <a:buSzPct val="80000"/>
            </a:pPr>
            <a:r>
              <a:rPr lang="ru-RU" sz="2500" dirty="0" smtClean="0"/>
              <a:t>Опора на </a:t>
            </a:r>
            <a:r>
              <a:rPr lang="ru-RU" sz="2500" dirty="0"/>
              <a:t>соответствующие словари </a:t>
            </a:r>
            <a:r>
              <a:rPr lang="ru-RU" sz="2500" dirty="0" smtClean="0"/>
              <a:t>: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личных имен, </a:t>
            </a:r>
            <a:r>
              <a:rPr lang="ru-RU" sz="2500" dirty="0"/>
              <a:t>географических </a:t>
            </a:r>
            <a:r>
              <a:rPr lang="ru-RU" sz="2500" dirty="0" smtClean="0"/>
              <a:t>названий</a:t>
            </a:r>
            <a:r>
              <a:rPr lang="ru-RU" sz="2500" dirty="0" smtClean="0"/>
              <a:t> </a:t>
            </a:r>
            <a:r>
              <a:rPr lang="ru-RU" sz="2500" dirty="0"/>
              <a:t>и т.п</a:t>
            </a:r>
            <a:r>
              <a:rPr lang="ru-RU" sz="2500" dirty="0" smtClean="0"/>
              <a:t>.</a:t>
            </a:r>
            <a:endParaRPr lang="ru-RU" sz="2500" dirty="0"/>
          </a:p>
          <a:p>
            <a:pPr eaLnBrk="1" hangingPunct="1">
              <a:spcBef>
                <a:spcPts val="600"/>
              </a:spcBef>
              <a:buSzPct val="80000"/>
            </a:pPr>
            <a:r>
              <a:rPr lang="ru-RU" sz="2500" dirty="0" smtClean="0"/>
              <a:t>Учет особенностей </a:t>
            </a:r>
            <a:r>
              <a:rPr lang="ru-RU" sz="2500" dirty="0" smtClean="0"/>
              <a:t>наименований</a:t>
            </a:r>
            <a:r>
              <a:rPr lang="ru-RU" sz="2500" dirty="0" smtClean="0"/>
              <a:t>:</a:t>
            </a:r>
            <a:endParaRPr lang="ru-RU" sz="2500" dirty="0"/>
          </a:p>
          <a:p>
            <a:pPr lvl="1" eaLnBrk="1" hangingPunct="1">
              <a:spcBef>
                <a:spcPts val="200"/>
              </a:spcBef>
              <a:buClr>
                <a:schemeClr val="tx2"/>
              </a:buClr>
              <a:buSzPct val="80000"/>
              <a:buFont typeface="Wingdings" charset="2"/>
              <a:buChar char="ü"/>
            </a:pPr>
            <a:r>
              <a:rPr lang="ru-RU" sz="2500" dirty="0"/>
              <a:t>регистр букв (первая </a:t>
            </a:r>
            <a:r>
              <a:rPr lang="ru-RU" sz="2500" dirty="0" smtClean="0"/>
              <a:t>или </a:t>
            </a:r>
            <a:r>
              <a:rPr lang="ru-RU" sz="2500" dirty="0"/>
              <a:t>все большие)</a:t>
            </a:r>
          </a:p>
          <a:p>
            <a:pPr lvl="1" eaLnBrk="1" hangingPunct="1">
              <a:spcBef>
                <a:spcPts val="200"/>
              </a:spcBef>
              <a:buClr>
                <a:schemeClr val="tx2"/>
              </a:buClr>
              <a:buSzPct val="80000"/>
              <a:buFont typeface="Wingdings" charset="2"/>
              <a:buChar char="ü"/>
            </a:pPr>
            <a:r>
              <a:rPr lang="ru-RU" sz="2500" dirty="0"/>
              <a:t>определенные последовательности букв               </a:t>
            </a:r>
          </a:p>
          <a:p>
            <a:pPr marL="344487" lvl="1" indent="0" eaLnBrk="1" hangingPunct="1">
              <a:spcBef>
                <a:spcPts val="200"/>
              </a:spcBef>
              <a:buSzPct val="80000"/>
              <a:buNone/>
            </a:pPr>
            <a:r>
              <a:rPr lang="ru-RU" sz="2500" dirty="0"/>
              <a:t>  </a:t>
            </a:r>
            <a:r>
              <a:rPr lang="ru-RU" sz="2500" dirty="0" smtClean="0"/>
              <a:t>( </a:t>
            </a:r>
            <a:r>
              <a:rPr lang="ru-RU" sz="2500" i="1" dirty="0" smtClean="0">
                <a:solidFill>
                  <a:schemeClr val="accent6"/>
                </a:solidFill>
              </a:rPr>
              <a:t>-</a:t>
            </a:r>
            <a:r>
              <a:rPr lang="ru-RU" sz="2500" i="1" dirty="0" err="1">
                <a:solidFill>
                  <a:schemeClr val="accent6"/>
                </a:solidFill>
              </a:rPr>
              <a:t>ов</a:t>
            </a:r>
            <a:r>
              <a:rPr lang="ru-RU" sz="2500" dirty="0"/>
              <a:t>,</a:t>
            </a:r>
            <a:r>
              <a:rPr lang="ru-RU" sz="2500" i="1" dirty="0"/>
              <a:t> </a:t>
            </a:r>
            <a:r>
              <a:rPr lang="ru-RU" sz="2500" i="1" dirty="0">
                <a:solidFill>
                  <a:srgbClr val="669999"/>
                </a:solidFill>
              </a:rPr>
              <a:t>-</a:t>
            </a:r>
            <a:r>
              <a:rPr lang="ru-RU" sz="2500" i="1" dirty="0" err="1">
                <a:solidFill>
                  <a:schemeClr val="accent6"/>
                </a:solidFill>
              </a:rPr>
              <a:t>дзе</a:t>
            </a:r>
            <a:r>
              <a:rPr lang="ru-RU" sz="2500" i="1" dirty="0">
                <a:solidFill>
                  <a:schemeClr val="accent6"/>
                </a:solidFill>
              </a:rPr>
              <a:t> </a:t>
            </a:r>
            <a:r>
              <a:rPr lang="ru-RU" sz="2500" i="1" dirty="0"/>
              <a:t>– </a:t>
            </a:r>
            <a:r>
              <a:rPr lang="ru-RU" sz="2500" dirty="0"/>
              <a:t>окончания фамилий, </a:t>
            </a:r>
          </a:p>
          <a:p>
            <a:pPr marL="344487" lvl="1" indent="0" eaLnBrk="1" hangingPunct="1">
              <a:spcBef>
                <a:spcPts val="200"/>
              </a:spcBef>
              <a:buSzPct val="80000"/>
              <a:buNone/>
            </a:pPr>
            <a:r>
              <a:rPr lang="ru-RU" sz="2500" i="1" dirty="0">
                <a:solidFill>
                  <a:schemeClr val="accent2"/>
                </a:solidFill>
              </a:rPr>
              <a:t>  </a:t>
            </a:r>
            <a:r>
              <a:rPr lang="ru-RU" sz="2500" i="1" dirty="0">
                <a:solidFill>
                  <a:srgbClr val="006633"/>
                </a:solidFill>
              </a:rPr>
              <a:t> </a:t>
            </a:r>
            <a:r>
              <a:rPr lang="ru-RU" sz="2500" i="1" dirty="0">
                <a:solidFill>
                  <a:schemeClr val="accent6"/>
                </a:solidFill>
              </a:rPr>
              <a:t>-банк</a:t>
            </a:r>
            <a:r>
              <a:rPr lang="ru-RU" sz="2500" i="1" dirty="0"/>
              <a:t>, </a:t>
            </a:r>
            <a:r>
              <a:rPr lang="ru-RU" sz="2500" i="1" dirty="0">
                <a:solidFill>
                  <a:schemeClr val="accent6"/>
                </a:solidFill>
              </a:rPr>
              <a:t>-</a:t>
            </a:r>
            <a:r>
              <a:rPr lang="ru-RU" sz="2500" i="1" dirty="0" err="1">
                <a:solidFill>
                  <a:schemeClr val="accent6"/>
                </a:solidFill>
              </a:rPr>
              <a:t>инвест</a:t>
            </a:r>
            <a:r>
              <a:rPr lang="ru-RU" sz="2500" dirty="0">
                <a:solidFill>
                  <a:schemeClr val="accent6"/>
                </a:solidFill>
              </a:rPr>
              <a:t> </a:t>
            </a:r>
            <a:r>
              <a:rPr lang="ru-RU" sz="2500" dirty="0"/>
              <a:t>– окончания названий </a:t>
            </a:r>
            <a:r>
              <a:rPr lang="ru-RU" sz="2500" dirty="0" smtClean="0"/>
              <a:t>компаний)</a:t>
            </a:r>
            <a:endParaRPr lang="ru-RU" sz="2500" dirty="0"/>
          </a:p>
          <a:p>
            <a:pPr lvl="1" eaLnBrk="1" hangingPunct="1">
              <a:spcBef>
                <a:spcPts val="200"/>
              </a:spcBef>
              <a:buClr>
                <a:schemeClr val="tx2"/>
              </a:buClr>
              <a:buSzPct val="80000"/>
              <a:buFont typeface="Wingdings" charset="2"/>
              <a:buChar char="ü"/>
            </a:pPr>
            <a:r>
              <a:rPr lang="ru-RU" sz="2500" dirty="0" smtClean="0"/>
              <a:t>внутренняя структура:  </a:t>
            </a:r>
            <a:r>
              <a:rPr lang="ru-RU" sz="2500" i="1" dirty="0" smtClean="0">
                <a:solidFill>
                  <a:schemeClr val="accent6"/>
                </a:solidFill>
              </a:rPr>
              <a:t>ООО</a:t>
            </a:r>
            <a:r>
              <a:rPr lang="ru-RU" sz="2500" dirty="0" smtClean="0">
                <a:solidFill>
                  <a:schemeClr val="accent6"/>
                </a:solidFill>
              </a:rPr>
              <a:t>, </a:t>
            </a:r>
            <a:r>
              <a:rPr lang="ru-RU" sz="2500" i="1" dirty="0">
                <a:solidFill>
                  <a:schemeClr val="accent6"/>
                </a:solidFill>
              </a:rPr>
              <a:t>+</a:t>
            </a:r>
            <a:r>
              <a:rPr lang="ru-RU" sz="2500" i="1" dirty="0" smtClean="0">
                <a:solidFill>
                  <a:schemeClr val="accent6"/>
                </a:solidFill>
              </a:rPr>
              <a:t>1(23)45-67</a:t>
            </a:r>
            <a:endParaRPr lang="ru-RU" sz="2500" dirty="0">
              <a:latin typeface="Arial" charset="0"/>
            </a:endParaRPr>
          </a:p>
          <a:p>
            <a:pPr eaLnBrk="1" hangingPunct="1">
              <a:spcBef>
                <a:spcPts val="600"/>
              </a:spcBef>
              <a:buSzPct val="80000"/>
            </a:pPr>
            <a:r>
              <a:rPr lang="ru-RU" sz="2500" dirty="0" smtClean="0">
                <a:latin typeface="Arial" charset="0"/>
              </a:rPr>
              <a:t>Учет контекста </a:t>
            </a:r>
            <a:r>
              <a:rPr lang="ru-RU" sz="2500" dirty="0" smtClean="0">
                <a:latin typeface="Arial" charset="0"/>
              </a:rPr>
              <a:t>(м.б. проверка </a:t>
            </a:r>
            <a:r>
              <a:rPr lang="ru-RU" sz="2500" dirty="0">
                <a:latin typeface="Arial" charset="0"/>
              </a:rPr>
              <a:t>по </a:t>
            </a:r>
            <a:r>
              <a:rPr lang="ru-RU" sz="2500" dirty="0" smtClean="0">
                <a:latin typeface="Arial" charset="0"/>
              </a:rPr>
              <a:t>всему тексту)</a:t>
            </a:r>
            <a:endParaRPr lang="ru-RU" sz="2500" dirty="0">
              <a:latin typeface="Arial" charset="0"/>
            </a:endParaRPr>
          </a:p>
          <a:p>
            <a:pPr marL="344487" lvl="1" indent="0" eaLnBrk="1" hangingPunct="1">
              <a:spcBef>
                <a:spcPts val="300"/>
              </a:spcBef>
              <a:buClr>
                <a:schemeClr val="tx2"/>
              </a:buClr>
              <a:buSzPct val="80000"/>
              <a:buNone/>
            </a:pPr>
            <a:r>
              <a:rPr lang="ru-RU" sz="2500" dirty="0" smtClean="0">
                <a:latin typeface="Arial" charset="0"/>
              </a:rPr>
              <a:t> </a:t>
            </a:r>
            <a:r>
              <a:rPr lang="ru-RU" sz="2500" i="1" dirty="0" smtClean="0">
                <a:solidFill>
                  <a:schemeClr val="accent6"/>
                </a:solidFill>
                <a:latin typeface="Arial" charset="0"/>
              </a:rPr>
              <a:t>…станция Зима.., …увидел Зиму…</a:t>
            </a:r>
            <a:endParaRPr lang="ru-RU" sz="2500" i="1" dirty="0">
              <a:solidFill>
                <a:schemeClr val="accent6"/>
              </a:solidFill>
              <a:latin typeface="Arial" charset="0"/>
            </a:endParaRPr>
          </a:p>
          <a:p>
            <a:pPr marL="344487" lvl="1" indent="0" eaLnBrk="1" hangingPunct="1">
              <a:spcBef>
                <a:spcPts val="0"/>
              </a:spcBef>
              <a:buClr>
                <a:schemeClr val="tx2"/>
              </a:buClr>
              <a:buSzPct val="80000"/>
              <a:buNone/>
            </a:pPr>
            <a:endParaRPr lang="ru-RU" sz="2500" dirty="0"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14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787208" cy="1012974"/>
          </a:xfrm>
        </p:spPr>
        <p:txBody>
          <a:bodyPr anchor="ctr"/>
          <a:lstStyle/>
          <a:p>
            <a:pPr algn="ctr"/>
            <a:r>
              <a:rPr lang="ru-RU" sz="3200" dirty="0" smtClean="0">
                <a:latin typeface="Arial" charset="0"/>
              </a:rPr>
              <a:t>ОТНОШЕНИЯ И АТРИБУТЫ </a:t>
            </a:r>
            <a:r>
              <a:rPr lang="ru-RU" sz="3200" dirty="0">
                <a:latin typeface="Arial" charset="0"/>
              </a:rPr>
              <a:t>СУЩНОСТЕЙ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556792"/>
            <a:ext cx="8064896" cy="4536504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400" dirty="0" smtClean="0">
                <a:latin typeface="Arial" charset="0"/>
              </a:rPr>
              <a:t>Атрибуты конкретных объектов</a:t>
            </a:r>
            <a:endParaRPr lang="ru-RU" sz="2400" dirty="0" smtClean="0">
              <a:latin typeface="Arial" charset="0"/>
              <a:sym typeface="Symbol" charset="0"/>
            </a:endParaRPr>
          </a:p>
          <a:p>
            <a:pPr marL="0" indent="0">
              <a:spcBef>
                <a:spcPts val="0"/>
              </a:spcBef>
              <a:buSzPct val="80000"/>
              <a:buNone/>
            </a:pPr>
            <a:r>
              <a:rPr lang="ru-RU" sz="2400" b="1" i="1" dirty="0" smtClean="0">
                <a:solidFill>
                  <a:srgbClr val="669999"/>
                </a:solidFill>
                <a:latin typeface="Arial" charset="0"/>
                <a:sym typeface="Symbol" charset="0"/>
              </a:rPr>
              <a:t>    </a:t>
            </a:r>
            <a:r>
              <a:rPr lang="ru-RU" sz="2400" b="1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квартира </a:t>
            </a:r>
            <a:r>
              <a:rPr lang="ru-RU" sz="2400" dirty="0" smtClean="0">
                <a:latin typeface="Arial" charset="0"/>
                <a:sym typeface="Symbol" charset="0"/>
              </a:rPr>
              <a:t>(продажа/покупка): 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адрес, 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этаж,</a:t>
            </a:r>
          </a:p>
          <a:p>
            <a:pPr marL="0" indent="0">
              <a:spcBef>
                <a:spcPts val="0"/>
              </a:spcBef>
              <a:buSzPct val="80000"/>
              <a:buNone/>
            </a:pP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	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метраж, 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количество 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комнат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, лифт, 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газ, …</a:t>
            </a:r>
            <a:endParaRPr lang="ru-RU" sz="2400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ts val="300"/>
              </a:spcBef>
            </a:pPr>
            <a:r>
              <a:rPr lang="ru-RU" sz="2400" dirty="0" smtClean="0">
                <a:latin typeface="Arial" charset="0"/>
              </a:rPr>
              <a:t>Отношения </a:t>
            </a:r>
            <a:r>
              <a:rPr lang="ru-RU" sz="2400" dirty="0">
                <a:latin typeface="Arial" charset="0"/>
              </a:rPr>
              <a:t>(связи) конкретных </a:t>
            </a:r>
            <a:r>
              <a:rPr lang="ru-RU" sz="2400" dirty="0" smtClean="0">
                <a:latin typeface="Arial" charset="0"/>
              </a:rPr>
              <a:t>объектов</a:t>
            </a:r>
            <a:endParaRPr lang="ru-RU" sz="2400" dirty="0" smtClean="0">
              <a:solidFill>
                <a:schemeClr val="tx2"/>
              </a:solidFill>
              <a:latin typeface="Arial" charset="0"/>
              <a:sym typeface="Symbol" charset="0"/>
            </a:endParaRPr>
          </a:p>
          <a:p>
            <a:pPr marL="0" indent="0">
              <a:spcBef>
                <a:spcPts val="0"/>
              </a:spcBef>
              <a:buSzPct val="80000"/>
              <a:buNone/>
            </a:pPr>
            <a:r>
              <a:rPr lang="ru-RU" sz="2400" dirty="0" smtClean="0">
                <a:latin typeface="Arial" charset="0"/>
                <a:sym typeface="Symbol" charset="0"/>
              </a:rPr>
              <a:t>    </a:t>
            </a:r>
            <a:r>
              <a:rPr lang="ru-RU" sz="2400" u="sng" dirty="0" smtClean="0">
                <a:latin typeface="Arial" charset="0"/>
                <a:sym typeface="Symbol" charset="0"/>
              </a:rPr>
              <a:t>Виды </a:t>
            </a:r>
            <a:r>
              <a:rPr lang="ru-RU" sz="2400" u="sng" dirty="0">
                <a:latin typeface="Arial" charset="0"/>
                <a:sym typeface="Symbol" charset="0"/>
              </a:rPr>
              <a:t>отношений</a:t>
            </a:r>
            <a:r>
              <a:rPr lang="ru-RU" sz="2400" dirty="0">
                <a:latin typeface="Arial" charset="0"/>
                <a:sym typeface="Symbol" charset="0"/>
              </a:rPr>
              <a:t>: </a:t>
            </a:r>
            <a:endParaRPr lang="ru-RU" sz="2400" dirty="0" smtClean="0">
              <a:latin typeface="Arial" charset="0"/>
              <a:sym typeface="Symbol" charset="0"/>
            </a:endParaRPr>
          </a:p>
          <a:p>
            <a:pPr lvl="1">
              <a:spcBef>
                <a:spcPts val="600"/>
              </a:spcBef>
              <a:buSzPct val="90000"/>
              <a:buFont typeface="Wingdings" pitchFamily="2" charset="2"/>
              <a:buChar char="v"/>
            </a:pPr>
            <a:r>
              <a:rPr lang="ru-RU" sz="2400" dirty="0" smtClean="0">
                <a:sym typeface="Symbol" charset="0"/>
              </a:rPr>
              <a:t>Общие: </a:t>
            </a:r>
            <a:r>
              <a:rPr lang="ru-RU" sz="2400" i="1" dirty="0" smtClean="0">
                <a:solidFill>
                  <a:schemeClr val="tx2"/>
                </a:solidFill>
                <a:sym typeface="Symbol" charset="0"/>
              </a:rPr>
              <a:t>часть-целое</a:t>
            </a:r>
            <a:r>
              <a:rPr lang="ru-RU" sz="2400" dirty="0">
                <a:solidFill>
                  <a:schemeClr val="tx2"/>
                </a:solidFill>
                <a:sym typeface="Symbol" charset="0"/>
              </a:rPr>
              <a:t>, </a:t>
            </a:r>
            <a:r>
              <a:rPr lang="ru-RU" sz="2400" i="1" dirty="0">
                <a:solidFill>
                  <a:schemeClr val="tx2"/>
                </a:solidFill>
                <a:sym typeface="Symbol" charset="0"/>
              </a:rPr>
              <a:t>причина-</a:t>
            </a:r>
            <a:r>
              <a:rPr lang="ru-RU" sz="2400" i="1" dirty="0" smtClean="0">
                <a:solidFill>
                  <a:schemeClr val="tx2"/>
                </a:solidFill>
                <a:sym typeface="Symbol" charset="0"/>
              </a:rPr>
              <a:t>следствие</a:t>
            </a:r>
            <a:r>
              <a:rPr lang="ru-RU" sz="2400" dirty="0" smtClean="0">
                <a:sym typeface="Symbol" charset="0"/>
              </a:rPr>
              <a:t>)</a:t>
            </a:r>
            <a:endParaRPr lang="ru-RU" sz="2400" dirty="0">
              <a:sym typeface="Symbol" charset="0"/>
            </a:endParaRPr>
          </a:p>
          <a:p>
            <a:pPr lvl="1">
              <a:spcBef>
                <a:spcPts val="600"/>
              </a:spcBef>
              <a:buSzPct val="90000"/>
              <a:buFont typeface="Wingdings" pitchFamily="2" charset="2"/>
              <a:buChar char="v"/>
            </a:pPr>
            <a:r>
              <a:rPr lang="ru-RU" sz="2400" dirty="0" smtClean="0">
                <a:sym typeface="Symbol" charset="0"/>
              </a:rPr>
              <a:t>З</a:t>
            </a:r>
            <a:r>
              <a:rPr lang="ru-RU" sz="2400" dirty="0" smtClean="0">
                <a:sym typeface="Symbol" charset="0"/>
              </a:rPr>
              <a:t>ависящие </a:t>
            </a:r>
            <a:r>
              <a:rPr lang="ru-RU" sz="2400" dirty="0">
                <a:sym typeface="Symbol" charset="0"/>
              </a:rPr>
              <a:t>от </a:t>
            </a:r>
            <a:r>
              <a:rPr lang="ru-RU" sz="2400" dirty="0" smtClean="0">
                <a:sym typeface="Symbol" charset="0"/>
              </a:rPr>
              <a:t>ПО текста: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400" i="1" dirty="0" smtClean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ru-RU" sz="2400" i="1" dirty="0" err="1" smtClean="0">
                <a:solidFill>
                  <a:schemeClr val="tx2"/>
                </a:solidFill>
                <a:latin typeface="Arial" charset="0"/>
              </a:rPr>
              <a:t>работать_в</a:t>
            </a:r>
            <a:r>
              <a:rPr lang="ru-RU" sz="2400" dirty="0" smtClean="0">
                <a:solidFill>
                  <a:schemeClr val="tx2"/>
                </a:solidFill>
                <a:sym typeface="Symbol" charset="0"/>
              </a:rPr>
              <a:t>, </a:t>
            </a:r>
            <a:r>
              <a:rPr lang="ru-RU" sz="2400" dirty="0" smtClean="0">
                <a:solidFill>
                  <a:schemeClr val="tx2"/>
                </a:solidFill>
                <a:sym typeface="Symbol" charset="0"/>
              </a:rPr>
              <a:t>	</a:t>
            </a:r>
            <a:r>
              <a:rPr lang="ru-RU" sz="2400" i="1" dirty="0" err="1" smtClean="0">
                <a:solidFill>
                  <a:schemeClr val="tx2"/>
                </a:solidFill>
                <a:latin typeface="Arial" charset="0"/>
              </a:rPr>
              <a:t>быть_владельцем</a:t>
            </a:r>
            <a:r>
              <a:rPr lang="ru-RU" sz="2400" dirty="0" smtClean="0">
                <a:solidFill>
                  <a:schemeClr val="tx2"/>
                </a:solidFill>
                <a:latin typeface="Arial" charset="0"/>
              </a:rPr>
              <a:t>,</a:t>
            </a:r>
            <a:r>
              <a:rPr lang="ru-RU" sz="2400" i="1" dirty="0" smtClean="0">
                <a:solidFill>
                  <a:schemeClr val="tx2"/>
                </a:solidFill>
                <a:sym typeface="Symbol" charset="0"/>
              </a:rPr>
              <a:t> </a:t>
            </a:r>
            <a:r>
              <a:rPr lang="ru-RU" sz="2400" i="1" dirty="0" err="1" smtClean="0">
                <a:solidFill>
                  <a:schemeClr val="tx2"/>
                </a:solidFill>
              </a:rPr>
              <a:t>вступать_в</a:t>
            </a:r>
            <a:r>
              <a:rPr lang="ru-RU" sz="2400" i="1" dirty="0" err="1" smtClean="0">
                <a:solidFill>
                  <a:schemeClr val="tx2"/>
                </a:solidFill>
              </a:rPr>
              <a:t>_</a:t>
            </a:r>
            <a:r>
              <a:rPr lang="ru-RU" sz="2400" i="1" dirty="0" err="1" smtClean="0">
                <a:solidFill>
                  <a:schemeClr val="tx2"/>
                </a:solidFill>
              </a:rPr>
              <a:t>реакцию</a:t>
            </a:r>
            <a:r>
              <a:rPr lang="ru-RU" sz="2400" dirty="0" smtClean="0">
                <a:sym typeface="Symbol" charset="0"/>
              </a:rPr>
              <a:t> </a:t>
            </a:r>
            <a:endParaRPr lang="en-US" sz="2400" dirty="0">
              <a:sym typeface="Symbol" charset="0"/>
            </a:endParaRPr>
          </a:p>
          <a:p>
            <a:pPr marL="352425" lvl="1" indent="-352425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ingdings" charset="2"/>
              <a:buChar char="u"/>
              <a:tabLst>
                <a:tab pos="352425" algn="l"/>
              </a:tabLst>
            </a:pPr>
            <a:r>
              <a:rPr lang="ru-RU" sz="2400" dirty="0" smtClean="0"/>
              <a:t>При </a:t>
            </a:r>
            <a:r>
              <a:rPr lang="ru-RU" sz="2400" dirty="0"/>
              <a:t>извлечении учитываются типичные конструкции </a:t>
            </a:r>
            <a:r>
              <a:rPr lang="ru-RU" sz="2400" dirty="0" smtClean="0"/>
              <a:t>описания атрибутов  и </a:t>
            </a:r>
            <a:r>
              <a:rPr lang="ru-RU" sz="2400" dirty="0" smtClean="0"/>
              <a:t>отношений</a:t>
            </a:r>
            <a:endParaRPr lang="en-US" sz="2400" dirty="0"/>
          </a:p>
          <a:p>
            <a:pPr marL="352425" lvl="1" indent="-352425">
              <a:lnSpc>
                <a:spcPct val="90000"/>
              </a:lnSpc>
              <a:buClr>
                <a:schemeClr val="accent1"/>
              </a:buClr>
              <a:buFont typeface="Wingdings" charset="2"/>
              <a:buChar char="u"/>
              <a:tabLst>
                <a:tab pos="352425" algn="l"/>
              </a:tabLst>
            </a:pPr>
            <a:r>
              <a:rPr lang="ru-RU" sz="2400" dirty="0" smtClean="0"/>
              <a:t>Сложность: о</a:t>
            </a:r>
            <a:r>
              <a:rPr lang="ru-RU" sz="2400" dirty="0" smtClean="0"/>
              <a:t>тношения непостоянны</a:t>
            </a:r>
            <a:endParaRPr lang="ru-RU" sz="2400" i="1" dirty="0">
              <a:solidFill>
                <a:srgbClr val="669999"/>
              </a:solidFill>
              <a:latin typeface="Arial" charset="0"/>
              <a:sym typeface="Symbol" charset="0"/>
            </a:endParaRPr>
          </a:p>
          <a:p>
            <a:pPr marL="0" lvl="1" indent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30000"/>
              <a:buNone/>
            </a:pPr>
            <a:endParaRPr lang="es-ES" sz="2400" dirty="0">
              <a:latin typeface="Arial" charset="0"/>
              <a:sym typeface="Symbo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04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715200" cy="792088"/>
          </a:xfrm>
        </p:spPr>
        <p:txBody>
          <a:bodyPr anchor="ctr"/>
          <a:lstStyle/>
          <a:p>
            <a:pPr algn="ctr"/>
            <a:r>
              <a:rPr lang="ru-RU" sz="3200" dirty="0">
                <a:latin typeface="Arial" charset="0"/>
              </a:rPr>
              <a:t>ФАКТЫ И СОБЫТИЯ (</a:t>
            </a:r>
            <a:r>
              <a:rPr lang="en-US" sz="3200" i="1" dirty="0">
                <a:latin typeface="Arial" charset="0"/>
              </a:rPr>
              <a:t>EVENTS</a:t>
            </a:r>
            <a:r>
              <a:rPr lang="ru-RU" sz="3200" dirty="0">
                <a:latin typeface="Arial" charset="0"/>
              </a:rPr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8460432" cy="5184576"/>
          </a:xfrm>
        </p:spPr>
        <p:txBody>
          <a:bodyPr/>
          <a:lstStyle/>
          <a:p>
            <a:pPr marL="342900" lvl="1" indent="-342900">
              <a:spcBef>
                <a:spcPct val="0"/>
              </a:spcBef>
              <a:buClr>
                <a:schemeClr val="tx2"/>
              </a:buClr>
              <a:buSzPct val="80000"/>
              <a:buFont typeface="Wingdings" charset="2"/>
              <a:buChar char="q"/>
            </a:pPr>
            <a:r>
              <a:rPr lang="ru-RU" sz="2300" dirty="0" smtClean="0">
                <a:latin typeface="Arial" charset="0"/>
                <a:sym typeface="Symbol" charset="0"/>
              </a:rPr>
              <a:t>При извлечении факта/события информация структурируется в виде </a:t>
            </a:r>
            <a:r>
              <a:rPr lang="ru-RU" sz="2300" i="1" dirty="0" smtClean="0">
                <a:solidFill>
                  <a:schemeClr val="tx2"/>
                </a:solidFill>
                <a:latin typeface="Arial" charset="0"/>
                <a:sym typeface="Symbol" charset="0"/>
              </a:rPr>
              <a:t>семантического фрейма</a:t>
            </a:r>
            <a:r>
              <a:rPr lang="ru-RU" sz="2300" dirty="0" smtClean="0">
                <a:latin typeface="Arial" charset="0"/>
                <a:sym typeface="Symbol" charset="0"/>
              </a:rPr>
              <a:t>:</a:t>
            </a:r>
            <a:br>
              <a:rPr lang="ru-RU" sz="2300" dirty="0" smtClean="0">
                <a:latin typeface="Arial" charset="0"/>
                <a:sym typeface="Symbol" charset="0"/>
              </a:rPr>
            </a:br>
            <a:r>
              <a:rPr lang="ru-RU" sz="2300" dirty="0" smtClean="0">
                <a:latin typeface="Arial" charset="0"/>
                <a:sym typeface="Symbol" charset="0"/>
              </a:rPr>
              <a:t>(набора параметров-атрибутов события)</a:t>
            </a:r>
            <a:endParaRPr lang="ru-RU" sz="2300" dirty="0" smtClean="0">
              <a:latin typeface="Arial" charset="0"/>
              <a:sym typeface="Symbol" charset="0"/>
            </a:endParaRPr>
          </a:p>
          <a:p>
            <a:pPr marL="342900" lvl="1" indent="-342900">
              <a:spcBef>
                <a:spcPts val="300"/>
              </a:spcBef>
              <a:buClr>
                <a:schemeClr val="tx2"/>
              </a:buClr>
              <a:buSzPct val="80000"/>
              <a:buFont typeface="Wingdings" charset="2"/>
              <a:buChar char="q"/>
            </a:pPr>
            <a:r>
              <a:rPr lang="ru-RU" sz="2300" dirty="0" smtClean="0">
                <a:latin typeface="Arial" charset="0"/>
                <a:sym typeface="Symbol" charset="0"/>
              </a:rPr>
              <a:t> </a:t>
            </a:r>
            <a:r>
              <a:rPr lang="ru-RU" sz="2300" dirty="0" smtClean="0">
                <a:sym typeface="Symbol" charset="0"/>
              </a:rPr>
              <a:t>Примеры: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i="1" dirty="0" err="1" smtClean="0">
                <a:solidFill>
                  <a:schemeClr val="accent6"/>
                </a:solidFill>
              </a:rPr>
              <a:t>Яндекс</a:t>
            </a:r>
            <a:r>
              <a:rPr lang="ru-RU" sz="2300" i="1" dirty="0" smtClean="0">
                <a:solidFill>
                  <a:schemeClr val="accent6"/>
                </a:solidFill>
              </a:rPr>
              <a:t> купил </a:t>
            </a:r>
            <a:r>
              <a:rPr lang="ru-RU" sz="2300" i="1" dirty="0" err="1" smtClean="0">
                <a:solidFill>
                  <a:schemeClr val="accent6"/>
                </a:solidFill>
              </a:rPr>
              <a:t>Кинопоиск</a:t>
            </a:r>
            <a:r>
              <a:rPr lang="ru-RU" sz="2300" i="1" dirty="0" smtClean="0">
                <a:solidFill>
                  <a:schemeClr val="accent6"/>
                </a:solidFill>
              </a:rPr>
              <a:t> за 80</a:t>
            </a:r>
            <a:r>
              <a:rPr lang="en-US" sz="2300" i="1" dirty="0" smtClean="0">
                <a:solidFill>
                  <a:schemeClr val="accent6"/>
                </a:solidFill>
              </a:rPr>
              <a:t>$</a:t>
            </a:r>
            <a:r>
              <a:rPr lang="ru-RU" sz="2300" i="1" dirty="0" smtClean="0">
                <a:solidFill>
                  <a:schemeClr val="accent6"/>
                </a:solidFill>
              </a:rPr>
              <a:t> млн. в октябре 2013 г.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ru-RU" sz="2300" dirty="0" smtClean="0"/>
              <a:t>			</a:t>
            </a:r>
            <a:r>
              <a:rPr lang="ru-RU" sz="2300" u="sng" dirty="0" smtClean="0"/>
              <a:t>Фрейм </a:t>
            </a:r>
            <a:r>
              <a:rPr lang="ru-RU" sz="2300" u="sng" dirty="0" smtClean="0"/>
              <a:t>покупки:</a:t>
            </a:r>
            <a:r>
              <a:rPr lang="ru-RU" sz="2300" dirty="0" smtClean="0"/>
              <a:t>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300" dirty="0" smtClean="0"/>
              <a:t>   атрибуты</a:t>
            </a:r>
            <a:r>
              <a:rPr lang="ru-RU" sz="2300" dirty="0" smtClean="0"/>
              <a:t>:  </a:t>
            </a:r>
            <a:r>
              <a:rPr lang="ru-RU" sz="2300" i="1" dirty="0" smtClean="0"/>
              <a:t>Сумма     </a:t>
            </a:r>
            <a:r>
              <a:rPr lang="ru-RU" sz="2300" i="1" dirty="0" smtClean="0"/>
              <a:t>П</a:t>
            </a:r>
            <a:r>
              <a:rPr lang="ru-RU" sz="2300" i="1" dirty="0" smtClean="0"/>
              <a:t>окупатель     Объект      Продавец</a:t>
            </a:r>
            <a:endParaRPr lang="ru-RU" sz="2300" i="1" dirty="0" smtClean="0"/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300" dirty="0" smtClean="0"/>
              <a:t>                      </a:t>
            </a:r>
            <a:r>
              <a:rPr lang="ru-RU" sz="2300" dirty="0" smtClean="0">
                <a:solidFill>
                  <a:schemeClr val="tx2"/>
                </a:solidFill>
              </a:rPr>
              <a:t>80 млн.</a:t>
            </a:r>
            <a:r>
              <a:rPr lang="en-US" sz="2300" dirty="0" smtClean="0">
                <a:solidFill>
                  <a:schemeClr val="tx2"/>
                </a:solidFill>
              </a:rPr>
              <a:t>$</a:t>
            </a:r>
            <a:r>
              <a:rPr lang="ru-RU" sz="2300" dirty="0" smtClean="0">
                <a:solidFill>
                  <a:schemeClr val="tx2"/>
                </a:solidFill>
              </a:rPr>
              <a:t>      </a:t>
            </a:r>
            <a:r>
              <a:rPr lang="ru-RU" sz="2300" dirty="0" err="1" smtClean="0">
                <a:solidFill>
                  <a:schemeClr val="tx2"/>
                </a:solidFill>
              </a:rPr>
              <a:t>Яндекс</a:t>
            </a:r>
            <a:r>
              <a:rPr lang="ru-RU" sz="2300" dirty="0" smtClean="0">
                <a:solidFill>
                  <a:schemeClr val="tx2"/>
                </a:solidFill>
              </a:rPr>
              <a:t>       </a:t>
            </a:r>
            <a:r>
              <a:rPr lang="ru-RU" sz="2300" dirty="0" err="1" smtClean="0">
                <a:solidFill>
                  <a:schemeClr val="tx2"/>
                </a:solidFill>
              </a:rPr>
              <a:t>Кинопоиск</a:t>
            </a:r>
            <a:r>
              <a:rPr lang="ru-RU" sz="2300" dirty="0" smtClean="0">
                <a:solidFill>
                  <a:schemeClr val="tx2"/>
                </a:solidFill>
              </a:rPr>
              <a:t>         </a:t>
            </a:r>
            <a:r>
              <a:rPr lang="ru-RU" sz="2300" dirty="0" smtClean="0">
                <a:solidFill>
                  <a:schemeClr val="tx2"/>
                </a:solidFill>
              </a:rPr>
              <a:t>?</a:t>
            </a:r>
            <a:endParaRPr lang="ru-RU" sz="2300" u="sng" dirty="0"/>
          </a:p>
          <a:p>
            <a:pPr marL="0" indent="0">
              <a:spcBef>
                <a:spcPts val="1200"/>
              </a:spcBef>
              <a:buNone/>
            </a:pPr>
            <a:r>
              <a:rPr lang="ru-RU" sz="2300" i="1" dirty="0"/>
              <a:t> </a:t>
            </a:r>
            <a:r>
              <a:rPr lang="ru-RU" sz="2300" i="1" dirty="0" smtClean="0"/>
              <a:t> </a:t>
            </a:r>
            <a:r>
              <a:rPr lang="ru-RU" sz="2300" i="1" dirty="0" smtClean="0"/>
              <a:t>  </a:t>
            </a:r>
            <a:r>
              <a:rPr lang="ru-RU" sz="2300" i="1" dirty="0" smtClean="0">
                <a:solidFill>
                  <a:schemeClr val="accent6"/>
                </a:solidFill>
              </a:rPr>
              <a:t>Премьер-министр </a:t>
            </a:r>
            <a:r>
              <a:rPr lang="ru-RU" sz="2300" i="1" dirty="0" smtClean="0">
                <a:solidFill>
                  <a:schemeClr val="accent6"/>
                </a:solidFill>
              </a:rPr>
              <a:t>Казахстана </a:t>
            </a:r>
            <a:r>
              <a:rPr lang="ru-RU" sz="2300" i="1" dirty="0" err="1" smtClean="0">
                <a:solidFill>
                  <a:schemeClr val="accent6"/>
                </a:solidFill>
              </a:rPr>
              <a:t>Бакытжан</a:t>
            </a:r>
            <a:r>
              <a:rPr lang="ru-RU" sz="2300" i="1" dirty="0" smtClean="0">
                <a:solidFill>
                  <a:schemeClr val="accent6"/>
                </a:solidFill>
              </a:rPr>
              <a:t> </a:t>
            </a:r>
            <a:r>
              <a:rPr lang="ru-RU" sz="2300" i="1" dirty="0" err="1" smtClean="0">
                <a:solidFill>
                  <a:schemeClr val="accent6"/>
                </a:solidFill>
              </a:rPr>
              <a:t>Сагинтаев</a:t>
            </a:r>
            <a:r>
              <a:rPr lang="ru-RU" sz="2300" i="1" dirty="0" smtClean="0">
                <a:solidFill>
                  <a:schemeClr val="accent6"/>
                </a:solidFill>
              </a:rPr>
              <a:t/>
            </a:r>
            <a:br>
              <a:rPr lang="ru-RU" sz="2300" i="1" dirty="0" smtClean="0">
                <a:solidFill>
                  <a:schemeClr val="accent6"/>
                </a:solidFill>
              </a:rPr>
            </a:br>
            <a:r>
              <a:rPr lang="ru-RU" sz="2300" i="1" dirty="0" smtClean="0">
                <a:solidFill>
                  <a:schemeClr val="accent6"/>
                </a:solidFill>
              </a:rPr>
              <a:t>    в </a:t>
            </a:r>
            <a:r>
              <a:rPr lang="ru-RU" sz="2300" i="1" dirty="0" smtClean="0">
                <a:solidFill>
                  <a:schemeClr val="accent6"/>
                </a:solidFill>
              </a:rPr>
              <a:t> </a:t>
            </a:r>
            <a:r>
              <a:rPr lang="ru-RU" sz="2300" i="1" dirty="0" smtClean="0">
                <a:solidFill>
                  <a:schemeClr val="accent6"/>
                </a:solidFill>
              </a:rPr>
              <a:t>апреле 2017 </a:t>
            </a:r>
            <a:r>
              <a:rPr lang="ru-RU" sz="2300" i="1" dirty="0" smtClean="0">
                <a:solidFill>
                  <a:schemeClr val="accent6"/>
                </a:solidFill>
              </a:rPr>
              <a:t>посетил офис </a:t>
            </a:r>
            <a:r>
              <a:rPr lang="ru-RU" sz="2300" i="1" dirty="0" err="1" smtClean="0">
                <a:solidFill>
                  <a:schemeClr val="accent6"/>
                </a:solidFill>
              </a:rPr>
              <a:t>Microsoft</a:t>
            </a:r>
            <a:r>
              <a:rPr lang="ru-RU" sz="2300" i="1" dirty="0" smtClean="0">
                <a:solidFill>
                  <a:schemeClr val="accent6"/>
                </a:solidFill>
              </a:rPr>
              <a:t> в </a:t>
            </a:r>
            <a:r>
              <a:rPr lang="ru-RU" sz="2300" i="1" dirty="0" smtClean="0">
                <a:solidFill>
                  <a:schemeClr val="accent6"/>
                </a:solidFill>
              </a:rPr>
              <a:t> Сан-Франциско</a:t>
            </a:r>
            <a:endParaRPr lang="ru-RU" sz="2300" i="1" dirty="0">
              <a:solidFill>
                <a:schemeClr val="accent6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300" dirty="0" smtClean="0">
                <a:latin typeface="Arial" charset="0"/>
              </a:rPr>
              <a:t>		</a:t>
            </a:r>
            <a:r>
              <a:rPr lang="ru-RU" sz="2300" u="sng" dirty="0" smtClean="0">
                <a:latin typeface="Arial" charset="0"/>
              </a:rPr>
              <a:t>Фрейм </a:t>
            </a:r>
            <a:r>
              <a:rPr lang="ru-RU" sz="2300" u="sng" dirty="0" smtClean="0">
                <a:latin typeface="Arial" charset="0"/>
              </a:rPr>
              <a:t>делового </a:t>
            </a:r>
            <a:r>
              <a:rPr lang="ru-RU" sz="2300" u="sng" dirty="0" smtClean="0">
                <a:latin typeface="Arial" charset="0"/>
              </a:rPr>
              <a:t>визита: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ru-RU" sz="2300" dirty="0" smtClean="0">
                <a:latin typeface="Arial" charset="0"/>
              </a:rPr>
              <a:t>	</a:t>
            </a:r>
            <a:r>
              <a:rPr lang="ru-RU" sz="2300" i="1" dirty="0" smtClean="0">
                <a:latin typeface="Arial" charset="0"/>
              </a:rPr>
              <a:t>Визитер 	 Принимающая сторона 	Дата</a:t>
            </a:r>
            <a:endParaRPr lang="ru-RU" sz="2300" i="1" dirty="0" smtClean="0">
              <a:latin typeface="Arial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2300" dirty="0" err="1" smtClean="0">
                <a:solidFill>
                  <a:schemeClr val="tx2"/>
                </a:solidFill>
              </a:rPr>
              <a:t>Бакытжан</a:t>
            </a:r>
            <a:r>
              <a:rPr lang="ru-RU" sz="2300" dirty="0" smtClean="0">
                <a:solidFill>
                  <a:schemeClr val="tx2"/>
                </a:solidFill>
              </a:rPr>
              <a:t> </a:t>
            </a:r>
            <a:r>
              <a:rPr lang="ru-RU" sz="2300" dirty="0" err="1" smtClean="0">
                <a:solidFill>
                  <a:schemeClr val="tx2"/>
                </a:solidFill>
              </a:rPr>
              <a:t>Сагинтаев</a:t>
            </a:r>
            <a:r>
              <a:rPr lang="ru-RU" sz="2300" dirty="0" smtClean="0">
                <a:solidFill>
                  <a:schemeClr val="tx2"/>
                </a:solidFill>
              </a:rPr>
              <a:t> </a:t>
            </a:r>
            <a:r>
              <a:rPr lang="ru-RU" sz="2300" dirty="0" smtClean="0">
                <a:solidFill>
                  <a:schemeClr val="tx2"/>
                </a:solidFill>
              </a:rPr>
              <a:t> офис </a:t>
            </a:r>
            <a:r>
              <a:rPr lang="ru-RU" sz="2300" dirty="0" err="1" smtClean="0">
                <a:solidFill>
                  <a:schemeClr val="tx2"/>
                </a:solidFill>
              </a:rPr>
              <a:t>Microsoft</a:t>
            </a:r>
            <a:r>
              <a:rPr lang="ru-RU" sz="2300" dirty="0" smtClean="0">
                <a:solidFill>
                  <a:schemeClr val="tx2"/>
                </a:solidFill>
              </a:rPr>
              <a:t> </a:t>
            </a:r>
            <a:r>
              <a:rPr lang="ru-RU" sz="2300" dirty="0" smtClean="0">
                <a:solidFill>
                  <a:schemeClr val="tx2"/>
                </a:solidFill>
              </a:rPr>
              <a:t>		04.2017</a:t>
            </a:r>
            <a:endParaRPr lang="ru-RU" sz="23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623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787207" cy="1008112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200" dirty="0" smtClean="0"/>
              <a:t>СЛОЖНОСТИ ИЗВЛЕЧЕНИЯ </a:t>
            </a:r>
            <a:br>
              <a:rPr lang="ru-RU" sz="3200" dirty="0" smtClean="0"/>
            </a:br>
            <a:r>
              <a:rPr lang="ru-RU" sz="3200" dirty="0" smtClean="0"/>
              <a:t>ФАКТОВ И СОБЫТИЙ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566334"/>
            <a:ext cx="8248764" cy="4531608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sz="2400" dirty="0" smtClean="0"/>
              <a:t>Событие/факт </a:t>
            </a:r>
            <a:r>
              <a:rPr lang="ru-RU" sz="2400" dirty="0"/>
              <a:t>в тексте может выражаться </a:t>
            </a:r>
            <a:r>
              <a:rPr lang="ru-RU" sz="2400" dirty="0" smtClean="0"/>
              <a:t>по-разному</a:t>
            </a:r>
          </a:p>
          <a:p>
            <a:pPr marL="352425" lvl="1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ru-RU" sz="2400" i="1" dirty="0" smtClean="0">
                <a:solidFill>
                  <a:schemeClr val="accent6"/>
                </a:solidFill>
              </a:rPr>
              <a:t>Минобороны РФ ответило британскому министру </a:t>
            </a:r>
            <a:r>
              <a:rPr lang="ru-RU" sz="2400" i="1" dirty="0" smtClean="0">
                <a:solidFill>
                  <a:schemeClr val="accent6"/>
                </a:solidFill>
              </a:rPr>
              <a:t>обороны…</a:t>
            </a:r>
            <a:endParaRPr lang="ru-RU" sz="2400" i="1" dirty="0" smtClean="0">
              <a:solidFill>
                <a:schemeClr val="accent6"/>
              </a:solidFill>
            </a:endParaRPr>
          </a:p>
          <a:p>
            <a:pPr marL="352425" lvl="1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ru-RU" sz="2400" i="1" dirty="0" smtClean="0">
                <a:solidFill>
                  <a:schemeClr val="accent6"/>
                </a:solidFill>
              </a:rPr>
              <a:t>В Минобороны РФ ответили на обвинения британского </a:t>
            </a:r>
            <a:r>
              <a:rPr lang="ru-RU" sz="2400" i="1" dirty="0" smtClean="0">
                <a:solidFill>
                  <a:schemeClr val="accent6"/>
                </a:solidFill>
              </a:rPr>
              <a:t>министра…</a:t>
            </a:r>
            <a:endParaRPr lang="ru-RU" sz="2400" dirty="0" smtClean="0"/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Часто сложно </a:t>
            </a:r>
            <a:r>
              <a:rPr lang="ru-RU" sz="2400" dirty="0" smtClean="0"/>
              <a:t>найти слово или словосочетание, которое выражает суть </a:t>
            </a:r>
            <a:r>
              <a:rPr lang="ru-RU" sz="2400" dirty="0" smtClean="0"/>
              <a:t>события</a:t>
            </a:r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Могут встречаться слова, меняющие </a:t>
            </a:r>
            <a:r>
              <a:rPr lang="ru-RU" sz="2400" dirty="0" smtClean="0"/>
              <a:t>суть (</a:t>
            </a:r>
            <a:r>
              <a:rPr lang="ru-RU" sz="2400" i="1" dirty="0" smtClean="0">
                <a:solidFill>
                  <a:schemeClr val="accent6"/>
                </a:solidFill>
              </a:rPr>
              <a:t>почти</a:t>
            </a:r>
            <a:r>
              <a:rPr lang="ru-RU" sz="2400" dirty="0" smtClean="0">
                <a:solidFill>
                  <a:schemeClr val="accent6"/>
                </a:solidFill>
              </a:rPr>
              <a:t>, </a:t>
            </a:r>
            <a:r>
              <a:rPr lang="ru-RU" sz="2400" i="1" dirty="0" smtClean="0">
                <a:solidFill>
                  <a:schemeClr val="accent6"/>
                </a:solidFill>
              </a:rPr>
              <a:t>не</a:t>
            </a:r>
            <a:r>
              <a:rPr lang="ru-RU" sz="2400" dirty="0" smtClean="0"/>
              <a:t>)</a:t>
            </a:r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Нередко </a:t>
            </a:r>
            <a:r>
              <a:rPr lang="ru-RU" sz="2400" dirty="0" smtClean="0"/>
              <a:t>необходимо слияние частичных описаний, полученных из разных предложений</a:t>
            </a:r>
            <a:endParaRPr lang="ru-RU" sz="2400" dirty="0" smtClean="0"/>
          </a:p>
          <a:p>
            <a:pPr marL="352425" lvl="1" indent="0">
              <a:lnSpc>
                <a:spcPct val="90000"/>
              </a:lnSpc>
              <a:buClr>
                <a:schemeClr val="accent1"/>
              </a:buClr>
              <a:buNone/>
            </a:pPr>
            <a:endParaRPr lang="ru-RU" sz="2400" i="1" dirty="0">
              <a:solidFill>
                <a:schemeClr val="accent6"/>
              </a:solidFill>
            </a:endParaRP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SzPct val="100000"/>
              <a:buFont typeface="Wingdings" charset="0"/>
              <a:buChar char="n"/>
            </a:pPr>
            <a:endParaRPr lang="ru-RU" sz="2400" dirty="0" smtClean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SzPct val="100000"/>
              <a:buFont typeface="Wingdings" charset="0"/>
              <a:buChar char="n"/>
            </a:pPr>
            <a:endParaRPr lang="ru-RU" sz="2400" dirty="0"/>
          </a:p>
        </p:txBody>
      </p:sp>
      <p:sp>
        <p:nvSpPr>
          <p:cNvPr id="4" name="Номер слайда 3"/>
          <p:cNvSpPr txBox="1">
            <a:spLocks/>
          </p:cNvSpPr>
          <p:nvPr/>
        </p:nvSpPr>
        <p:spPr>
          <a:xfrm>
            <a:off x="8207904" y="6219056"/>
            <a:ext cx="6096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6CC888B-D9F9-4E54-B722-F151A9F45E95}" type="slidenum">
              <a:rPr lang="en-US" sz="1400" smtClean="0">
                <a:latin typeface="Arial"/>
                <a:cs typeface="Arial"/>
              </a:rPr>
              <a:pPr algn="r"/>
              <a:t>13</a:t>
            </a:fld>
            <a:endParaRPr lang="en-US" sz="14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7450-FA58-ED44-9635-1AC8288B2DCF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3048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859216" cy="1152128"/>
          </a:xfrm>
        </p:spPr>
        <p:txBody>
          <a:bodyPr anchor="ctr"/>
          <a:lstStyle/>
          <a:p>
            <a:pPr algn="ctr"/>
            <a:r>
              <a:rPr lang="ru-RU" sz="3200" dirty="0"/>
              <a:t>ПОДХОДЫ К </a:t>
            </a:r>
            <a:r>
              <a:rPr lang="ru-RU" sz="3200" dirty="0" smtClean="0"/>
              <a:t>ИЗВЛЕЧЕНИЮ ИНФОРМАЦИИ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556792"/>
            <a:ext cx="8208912" cy="448367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</a:rPr>
              <a:t>Машинное </a:t>
            </a:r>
            <a:r>
              <a:rPr lang="ru-RU" sz="2400" dirty="0" smtClean="0">
                <a:solidFill>
                  <a:schemeClr val="tx2"/>
                </a:solidFill>
              </a:rPr>
              <a:t>обучение:</a:t>
            </a:r>
            <a:r>
              <a:rPr lang="ru-RU" sz="2400" dirty="0" smtClean="0"/>
              <a:t> </a:t>
            </a:r>
            <a:r>
              <a:rPr lang="ru-RU" sz="2400" dirty="0" smtClean="0"/>
              <a:t>необходим обучающий корпус</a:t>
            </a:r>
            <a:r>
              <a:rPr lang="en-US" sz="2400" dirty="0" smtClean="0"/>
              <a:t> +</a:t>
            </a:r>
            <a:endParaRPr lang="ru-RU" sz="24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tx2"/>
              </a:buClr>
              <a:buSzPct val="90000"/>
              <a:buFont typeface="Wingdings" charset="2"/>
              <a:buChar char="ü"/>
            </a:pPr>
            <a:r>
              <a:rPr lang="ru-RU" sz="2400" dirty="0" smtClean="0"/>
              <a:t>д</a:t>
            </a:r>
            <a:r>
              <a:rPr lang="ru-RU" sz="2400" dirty="0" smtClean="0"/>
              <a:t>еревья </a:t>
            </a:r>
            <a:r>
              <a:rPr lang="ru-RU" sz="2400" dirty="0" smtClean="0"/>
              <a:t>принятия решений</a:t>
            </a:r>
            <a:r>
              <a:rPr lang="en-US" sz="2400" dirty="0" smtClean="0"/>
              <a:t> (</a:t>
            </a:r>
            <a:r>
              <a:rPr lang="en-US" sz="2400" i="1" dirty="0" smtClean="0"/>
              <a:t>DT</a:t>
            </a:r>
            <a:r>
              <a:rPr lang="en-US" sz="2400" dirty="0" smtClean="0"/>
              <a:t>)</a:t>
            </a:r>
            <a:endParaRPr lang="ru-RU" sz="2400" dirty="0"/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tx2"/>
              </a:buClr>
              <a:buSzPct val="90000"/>
              <a:buFont typeface="Wingdings" charset="2"/>
              <a:buChar char="ü"/>
            </a:pPr>
            <a:r>
              <a:rPr lang="ru-RU" sz="2400" dirty="0" smtClean="0"/>
              <a:t>скрытая </a:t>
            </a:r>
            <a:r>
              <a:rPr lang="ru-RU" sz="2400" dirty="0" err="1" smtClean="0"/>
              <a:t>марковская</a:t>
            </a:r>
            <a:r>
              <a:rPr lang="ru-RU" sz="2400" dirty="0" smtClean="0"/>
              <a:t> модель</a:t>
            </a:r>
            <a:r>
              <a:rPr lang="en-US" sz="2400" dirty="0" smtClean="0"/>
              <a:t> (</a:t>
            </a:r>
            <a:r>
              <a:rPr lang="en-US" sz="2400" i="1" dirty="0" smtClean="0"/>
              <a:t>HMM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tx2"/>
              </a:buClr>
              <a:buSzPct val="90000"/>
              <a:buFont typeface="Wingdings" charset="2"/>
              <a:buChar char="ü"/>
            </a:pPr>
            <a:r>
              <a:rPr lang="ru-RU" sz="2400" dirty="0" smtClean="0"/>
              <a:t>модель </a:t>
            </a:r>
            <a:r>
              <a:rPr lang="ru-RU" sz="2400" dirty="0" smtClean="0"/>
              <a:t>максимальной энтропии</a:t>
            </a:r>
            <a:r>
              <a:rPr lang="en-US" sz="2400" dirty="0" smtClean="0"/>
              <a:t> (</a:t>
            </a:r>
            <a:r>
              <a:rPr lang="en-US" sz="2400" i="1" dirty="0" smtClean="0"/>
              <a:t>MI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tx2"/>
              </a:buClr>
              <a:buSzPct val="90000"/>
              <a:buFont typeface="Wingdings" charset="2"/>
              <a:buChar char="ü"/>
            </a:pPr>
            <a:r>
              <a:rPr lang="ru-RU" sz="2400" dirty="0" smtClean="0"/>
              <a:t>и</a:t>
            </a:r>
            <a:r>
              <a:rPr lang="ru-RU" sz="2400" dirty="0" smtClean="0"/>
              <a:t> др.</a:t>
            </a:r>
            <a:endParaRPr lang="ru-RU" sz="2400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ru-RU" sz="2400" dirty="0">
                <a:solidFill>
                  <a:schemeClr val="tx2"/>
                </a:solidFill>
              </a:rPr>
              <a:t>Инженерный </a:t>
            </a:r>
            <a:r>
              <a:rPr lang="ru-RU" sz="2400" dirty="0" smtClean="0">
                <a:solidFill>
                  <a:schemeClr val="tx2"/>
                </a:solidFill>
              </a:rPr>
              <a:t>подход: </a:t>
            </a:r>
            <a:r>
              <a:rPr lang="ru-RU" sz="2400" dirty="0" smtClean="0"/>
              <a:t>применение </a:t>
            </a:r>
            <a:r>
              <a:rPr lang="ru-RU" sz="2400" dirty="0"/>
              <a:t>лингвистических </a:t>
            </a:r>
            <a:r>
              <a:rPr lang="ru-RU" sz="2400" dirty="0" smtClean="0"/>
              <a:t>правил и </a:t>
            </a:r>
            <a:r>
              <a:rPr lang="ru-RU" sz="2400" dirty="0" smtClean="0"/>
              <a:t>шаблонов, содержащих </a:t>
            </a:r>
            <a:r>
              <a:rPr lang="ru-RU" sz="2400" u="sng" dirty="0" smtClean="0"/>
              <a:t>лексическую</a:t>
            </a:r>
            <a:r>
              <a:rPr lang="ru-RU" sz="2400" u="sng" dirty="0" smtClean="0"/>
              <a:t> </a:t>
            </a:r>
            <a:r>
              <a:rPr lang="ru-RU" sz="2400" u="sng" dirty="0" smtClean="0"/>
              <a:t>и грамматическую </a:t>
            </a:r>
            <a:r>
              <a:rPr lang="ru-RU" sz="2400" u="sng" dirty="0" smtClean="0"/>
              <a:t>информацию</a:t>
            </a:r>
            <a:r>
              <a:rPr lang="ru-RU" sz="2400" dirty="0" smtClean="0"/>
              <a:t> об извлекаемой </a:t>
            </a:r>
            <a:r>
              <a:rPr lang="ru-RU" sz="2400" dirty="0" smtClean="0"/>
              <a:t>конструкциях </a:t>
            </a:r>
            <a:endParaRPr lang="ru-RU" sz="2400" dirty="0"/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tx2"/>
              </a:buClr>
              <a:buSzPct val="90000"/>
              <a:buFont typeface="Wingdings" charset="2"/>
              <a:buChar char="ü"/>
            </a:pPr>
            <a:r>
              <a:rPr lang="ru-RU" sz="2400" dirty="0" smtClean="0"/>
              <a:t>правила и </a:t>
            </a:r>
            <a:r>
              <a:rPr lang="ru-RU" sz="2400" dirty="0" smtClean="0"/>
              <a:t>шаблоны составляют </a:t>
            </a:r>
            <a:r>
              <a:rPr lang="ru-RU" sz="2400" dirty="0"/>
              <a:t>эксперты</a:t>
            </a:r>
          </a:p>
          <a:p>
            <a:pPr lvl="1" eaLnBrk="1" hangingPunct="1">
              <a:lnSpc>
                <a:spcPct val="90000"/>
              </a:lnSpc>
              <a:spcBef>
                <a:spcPts val="200"/>
              </a:spcBef>
              <a:buClr>
                <a:schemeClr val="tx2"/>
              </a:buClr>
              <a:buSzPct val="90000"/>
              <a:buFont typeface="Wingdings" charset="2"/>
              <a:buChar char="ü"/>
            </a:pPr>
            <a:r>
              <a:rPr lang="ru-RU" sz="2400" dirty="0" smtClean="0"/>
              <a:t>ч</a:t>
            </a:r>
            <a:r>
              <a:rPr lang="ru-RU" sz="2400" dirty="0" smtClean="0"/>
              <a:t>асто применяются</a:t>
            </a:r>
            <a:r>
              <a:rPr lang="ru-RU" sz="2400" dirty="0" smtClean="0"/>
              <a:t> </a:t>
            </a:r>
            <a:r>
              <a:rPr lang="ru-RU" sz="2400" dirty="0"/>
              <a:t>специальные языки </a:t>
            </a:r>
            <a:r>
              <a:rPr lang="ru-RU" sz="2400" dirty="0" smtClean="0"/>
              <a:t>записи правил и поддерживающие их системы</a:t>
            </a:r>
            <a:endParaRPr lang="en-US" sz="2400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ru-RU" sz="2400" dirty="0">
                <a:solidFill>
                  <a:schemeClr val="tx2"/>
                </a:solidFill>
              </a:rPr>
              <a:t>Комбинирование</a:t>
            </a:r>
            <a:r>
              <a:rPr lang="ru-RU" sz="2400" dirty="0"/>
              <a:t> </a:t>
            </a:r>
            <a:r>
              <a:rPr lang="ru-RU" sz="2400" dirty="0" smtClean="0"/>
              <a:t>этих подходов</a:t>
            </a:r>
            <a:endParaRPr lang="ru-RU" sz="2400" dirty="0"/>
          </a:p>
          <a:p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03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792088"/>
          </a:xfrm>
        </p:spPr>
        <p:txBody>
          <a:bodyPr anchor="ctr"/>
          <a:lstStyle/>
          <a:p>
            <a:pPr algn="ctr"/>
            <a:r>
              <a:rPr lang="ru-RU" sz="3200" dirty="0"/>
              <a:t>МАШИННОЕ ОБУЧЕНИЕ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24744"/>
            <a:ext cx="8208912" cy="4771702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2400" dirty="0" smtClean="0"/>
              <a:t>Например, для именованных сущностей: </a:t>
            </a:r>
            <a:endParaRPr lang="ru-RU" sz="2400" dirty="0"/>
          </a:p>
          <a:p>
            <a:pPr eaLnBrk="1" hangingPunct="1">
              <a:spcBef>
                <a:spcPts val="300"/>
              </a:spcBef>
            </a:pPr>
            <a:r>
              <a:rPr lang="ru-RU" sz="2400" dirty="0" smtClean="0"/>
              <a:t>Имена и названия размечаются: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	</a:t>
            </a:r>
            <a:r>
              <a:rPr lang="ru-RU" sz="2200" i="1" dirty="0" smtClean="0">
                <a:solidFill>
                  <a:schemeClr val="tx2"/>
                </a:solidFill>
              </a:rPr>
              <a:t>[</a:t>
            </a:r>
            <a:r>
              <a:rPr lang="ru-RU" sz="2200" i="1" dirty="0" smtClean="0">
                <a:solidFill>
                  <a:schemeClr val="tx2"/>
                </a:solidFill>
              </a:rPr>
              <a:t>Владислав]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PERS</a:t>
            </a:r>
            <a:r>
              <a:rPr lang="ru-RU" sz="2200" i="1" dirty="0" smtClean="0">
                <a:solidFill>
                  <a:schemeClr val="tx2"/>
                </a:solidFill>
              </a:rPr>
              <a:t> [Сурков]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PERS</a:t>
            </a:r>
            <a:r>
              <a:rPr lang="ru-RU" sz="2200" i="1" dirty="0" smtClean="0">
                <a:solidFill>
                  <a:schemeClr val="tx2"/>
                </a:solidFill>
              </a:rPr>
              <a:t> [встретится]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O</a:t>
            </a:r>
            <a:r>
              <a:rPr lang="ru-RU" sz="2200" i="1" dirty="0" smtClean="0">
                <a:solidFill>
                  <a:schemeClr val="tx2"/>
                </a:solidFill>
              </a:rPr>
              <a:t> [с]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O</a:t>
            </a:r>
            <a:r>
              <a:rPr lang="ru-RU" sz="2200" i="1" dirty="0" smtClean="0">
                <a:solidFill>
                  <a:schemeClr val="tx2"/>
                </a:solidFill>
              </a:rPr>
              <a:t>  </a:t>
            </a:r>
            <a:r>
              <a:rPr lang="ru-RU" sz="2200" i="1" dirty="0" smtClean="0">
                <a:solidFill>
                  <a:schemeClr val="tx2"/>
                </a:solidFill>
              </a:rPr>
              <a:t> [</a:t>
            </a:r>
            <a:r>
              <a:rPr lang="ru-RU" sz="2200" i="1" dirty="0" smtClean="0">
                <a:solidFill>
                  <a:schemeClr val="tx2"/>
                </a:solidFill>
              </a:rPr>
              <a:t>президентом]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O</a:t>
            </a:r>
            <a:r>
              <a:rPr lang="ru-RU" sz="2200" i="1" dirty="0" smtClean="0">
                <a:solidFill>
                  <a:schemeClr val="tx2"/>
                </a:solidFill>
              </a:rPr>
              <a:t> [Абхазии]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LOC</a:t>
            </a:r>
            <a:r>
              <a:rPr lang="ru-RU" sz="2200" i="1" dirty="0" smtClean="0">
                <a:solidFill>
                  <a:schemeClr val="tx2"/>
                </a:solidFill>
              </a:rPr>
              <a:t> [Раулем]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PERS</a:t>
            </a:r>
            <a:r>
              <a:rPr lang="ru-RU" sz="2200" i="1" dirty="0" smtClean="0">
                <a:solidFill>
                  <a:schemeClr val="tx2"/>
                </a:solidFill>
              </a:rPr>
              <a:t> [</a:t>
            </a:r>
            <a:r>
              <a:rPr lang="ru-RU" sz="2200" i="1" dirty="0" err="1" smtClean="0">
                <a:solidFill>
                  <a:schemeClr val="tx2"/>
                </a:solidFill>
              </a:rPr>
              <a:t>Хаджимба</a:t>
            </a:r>
            <a:r>
              <a:rPr lang="ru-RU" sz="2200" i="1" dirty="0" smtClean="0">
                <a:solidFill>
                  <a:schemeClr val="tx2"/>
                </a:solidFill>
              </a:rPr>
              <a:t>]</a:t>
            </a:r>
            <a:r>
              <a:rPr lang="ru-RU" sz="2200" i="1" baseline="-25000" dirty="0" smtClean="0">
                <a:solidFill>
                  <a:schemeClr val="tx2"/>
                </a:solidFill>
              </a:rPr>
              <a:t>PERS</a:t>
            </a:r>
            <a:endParaRPr lang="ru-RU" sz="2200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Определяются</a:t>
            </a:r>
            <a:r>
              <a:rPr lang="ru-RU" sz="2400" dirty="0" smtClean="0"/>
              <a:t> различные признаки слов: </a:t>
            </a:r>
            <a:endParaRPr lang="ru-RU" sz="24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ru-RU" sz="2400" dirty="0" smtClean="0"/>
              <a:t>	 – </a:t>
            </a:r>
            <a:r>
              <a:rPr lang="ru-RU" sz="2400" dirty="0" smtClean="0"/>
              <a:t>признаки </a:t>
            </a:r>
            <a:r>
              <a:rPr lang="ru-RU" sz="2400" dirty="0" smtClean="0"/>
              <a:t>самого </a:t>
            </a:r>
            <a:r>
              <a:rPr lang="ru-RU" sz="2400" dirty="0" err="1" smtClean="0"/>
              <a:t>токена</a:t>
            </a:r>
            <a:r>
              <a:rPr lang="ru-RU" sz="2400" dirty="0" smtClean="0"/>
              <a:t> (слова): </a:t>
            </a:r>
            <a:r>
              <a:rPr lang="ru-RU" sz="2400" dirty="0" smtClean="0"/>
              <a:t>регистр букв, </a:t>
            </a:r>
            <a:r>
              <a:rPr lang="ru-RU" sz="2400" dirty="0" smtClean="0"/>
              <a:t>	лемма, часть </a:t>
            </a:r>
            <a:r>
              <a:rPr lang="ru-RU" sz="2400" dirty="0" smtClean="0"/>
              <a:t>речи</a:t>
            </a:r>
            <a:r>
              <a:rPr lang="ru-RU" sz="2400" dirty="0" smtClean="0"/>
              <a:t>, длина и др.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ru-RU" sz="2400" dirty="0" smtClean="0"/>
              <a:t>	 – </a:t>
            </a:r>
            <a:r>
              <a:rPr lang="ru-RU" sz="2400" dirty="0" smtClean="0"/>
              <a:t>словарные признаки (вхождение в </a:t>
            </a:r>
            <a:r>
              <a:rPr lang="ru-RU" sz="2400" dirty="0" err="1" smtClean="0"/>
              <a:t>опред</a:t>
            </a:r>
            <a:r>
              <a:rPr lang="ru-RU" sz="2400" dirty="0" smtClean="0"/>
              <a:t>. словарь)</a:t>
            </a:r>
            <a:endParaRPr lang="ru-RU" sz="2400" dirty="0"/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П</a:t>
            </a:r>
            <a:r>
              <a:rPr lang="ru-RU" sz="2400" dirty="0" smtClean="0"/>
              <a:t>о </a:t>
            </a:r>
            <a:r>
              <a:rPr lang="ru-RU" sz="2400" dirty="0"/>
              <a:t>этим </a:t>
            </a:r>
            <a:r>
              <a:rPr lang="ru-RU" sz="2400" u="sng" dirty="0"/>
              <a:t>частным</a:t>
            </a:r>
            <a:r>
              <a:rPr lang="ru-RU" sz="2400" dirty="0"/>
              <a:t> данным </a:t>
            </a:r>
            <a:r>
              <a:rPr lang="ru-RU" sz="2400" dirty="0" smtClean="0"/>
              <a:t>выявляются </a:t>
            </a:r>
            <a:r>
              <a:rPr lang="ru-RU" sz="2400" u="sng" dirty="0"/>
              <a:t>общие</a:t>
            </a:r>
            <a:r>
              <a:rPr lang="ru-RU" sz="2400" dirty="0"/>
              <a:t> </a:t>
            </a:r>
            <a:r>
              <a:rPr lang="ru-RU" sz="2400" dirty="0" smtClean="0"/>
              <a:t>закономерности</a:t>
            </a:r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Методы</a:t>
            </a:r>
            <a:r>
              <a:rPr lang="ru-RU" sz="2400" dirty="0" smtClean="0"/>
              <a:t> машинного обучения различаются </a:t>
            </a:r>
            <a:br>
              <a:rPr lang="ru-RU" sz="2400" dirty="0" smtClean="0"/>
            </a:br>
            <a:r>
              <a:rPr lang="ru-RU" sz="2400" dirty="0" smtClean="0"/>
              <a:t>способами </a:t>
            </a:r>
            <a:r>
              <a:rPr lang="ru-RU" sz="2400" dirty="0"/>
              <a:t>учета признаков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39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931224" cy="1224136"/>
          </a:xfrm>
        </p:spPr>
        <p:txBody>
          <a:bodyPr/>
          <a:lstStyle/>
          <a:p>
            <a:pPr algn="ctr"/>
            <a:r>
              <a:rPr lang="ru-RU" sz="3200" b="1" dirty="0" smtClean="0"/>
              <a:t>МАШИННОЕ ОБУЧЕНИЕ:</a:t>
            </a:r>
            <a:br>
              <a:rPr lang="ru-RU" sz="3200" b="1" dirty="0" smtClean="0"/>
            </a:br>
            <a:r>
              <a:rPr lang="ru-RU" sz="3200" b="1" dirty="0" smtClean="0"/>
              <a:t>СОВРЕМЕННЫЕ </a:t>
            </a:r>
            <a:r>
              <a:rPr lang="ru-RU" sz="3200" b="1" dirty="0" smtClean="0"/>
              <a:t>ТЕНДЕНЦИИ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700808"/>
            <a:ext cx="8316416" cy="446449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2500" dirty="0" smtClean="0"/>
              <a:t>Применение лингв. ресурсов (</a:t>
            </a:r>
            <a:r>
              <a:rPr lang="en-US" sz="2500" dirty="0" smtClean="0"/>
              <a:t>Wikipedia</a:t>
            </a:r>
            <a:r>
              <a:rPr lang="ru-RU" sz="2500" dirty="0" smtClean="0"/>
              <a:t>, </a:t>
            </a:r>
            <a:r>
              <a:rPr lang="en-US" sz="2500" dirty="0" smtClean="0"/>
              <a:t>Freebase</a:t>
            </a:r>
            <a:r>
              <a:rPr lang="ru-RU" sz="2500" dirty="0" smtClean="0"/>
              <a:t>): классификация </a:t>
            </a:r>
            <a:r>
              <a:rPr lang="ru-RU" sz="2500" dirty="0" smtClean="0"/>
              <a:t>сущностей, атрибутов и </a:t>
            </a:r>
            <a:r>
              <a:rPr lang="ru-RU" sz="2500" dirty="0" smtClean="0"/>
              <a:t>т.д.</a:t>
            </a:r>
            <a:endParaRPr lang="ru-RU" sz="2500" dirty="0" smtClean="0"/>
          </a:p>
          <a:p>
            <a:pPr>
              <a:spcBef>
                <a:spcPts val="600"/>
              </a:spcBef>
            </a:pPr>
            <a:r>
              <a:rPr lang="ru-RU" sz="2500" dirty="0" smtClean="0"/>
              <a:t>П</a:t>
            </a:r>
            <a:r>
              <a:rPr lang="ru-RU" sz="2500" dirty="0" smtClean="0"/>
              <a:t>оиск </a:t>
            </a:r>
            <a:r>
              <a:rPr lang="ru-RU" sz="2500" dirty="0"/>
              <a:t>естественно размеченных </a:t>
            </a:r>
            <a:r>
              <a:rPr lang="ru-RU" sz="2500" dirty="0" smtClean="0"/>
              <a:t>данных</a:t>
            </a:r>
          </a:p>
          <a:p>
            <a:pPr>
              <a:spcBef>
                <a:spcPts val="600"/>
              </a:spcBef>
            </a:pPr>
            <a:r>
              <a:rPr lang="ru-RU" sz="2500" dirty="0" smtClean="0"/>
              <a:t>У</a:t>
            </a:r>
            <a:r>
              <a:rPr lang="ru-RU" sz="2500" dirty="0" smtClean="0"/>
              <a:t>чет </a:t>
            </a:r>
            <a:r>
              <a:rPr lang="ru-RU" sz="2500" dirty="0" smtClean="0"/>
              <a:t>большого </a:t>
            </a:r>
            <a:r>
              <a:rPr lang="ru-RU" sz="2500" dirty="0" smtClean="0"/>
              <a:t>числа </a:t>
            </a:r>
            <a:r>
              <a:rPr lang="ru-RU" sz="2500" dirty="0" smtClean="0"/>
              <a:t>признаков разного </a:t>
            </a:r>
            <a:r>
              <a:rPr lang="ru-RU" sz="2500" dirty="0" smtClean="0"/>
              <a:t>вида</a:t>
            </a:r>
          </a:p>
          <a:p>
            <a:pPr>
              <a:spcBef>
                <a:spcPts val="600"/>
              </a:spcBef>
            </a:pPr>
            <a:r>
              <a:rPr lang="ru-RU" sz="2500" dirty="0" err="1" smtClean="0"/>
              <a:t>Ипользование</a:t>
            </a:r>
            <a:r>
              <a:rPr lang="ru-RU" sz="2500" dirty="0" smtClean="0"/>
              <a:t> </a:t>
            </a:r>
            <a:r>
              <a:rPr lang="ru-RU" sz="2500" dirty="0" smtClean="0"/>
              <a:t>сложной </a:t>
            </a:r>
            <a:r>
              <a:rPr lang="ru-RU" sz="2500" dirty="0" smtClean="0"/>
              <a:t>разметки</a:t>
            </a:r>
          </a:p>
          <a:p>
            <a:pPr>
              <a:spcBef>
                <a:spcPts val="600"/>
              </a:spcBef>
            </a:pPr>
            <a:r>
              <a:rPr lang="ru-RU" sz="2500" dirty="0" smtClean="0"/>
              <a:t>П</a:t>
            </a:r>
            <a:r>
              <a:rPr lang="ru-RU" sz="2500" dirty="0" smtClean="0"/>
              <a:t>рименение </a:t>
            </a:r>
            <a:r>
              <a:rPr lang="ru-RU" sz="2500" dirty="0" err="1" smtClean="0"/>
              <a:t>мета-алгоритмов</a:t>
            </a:r>
            <a:r>
              <a:rPr lang="ru-RU" sz="2500" dirty="0" smtClean="0"/>
              <a:t> </a:t>
            </a:r>
            <a:r>
              <a:rPr lang="ru-RU" sz="2500" dirty="0" smtClean="0"/>
              <a:t>обучения,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en-US" sz="2500" i="1" dirty="0" smtClean="0">
                <a:solidFill>
                  <a:schemeClr val="tx2"/>
                </a:solidFill>
              </a:rPr>
              <a:t>bootstrapping</a:t>
            </a:r>
            <a:r>
              <a:rPr lang="en-US" sz="2500" i="1" dirty="0" smtClean="0"/>
              <a:t>: </a:t>
            </a:r>
            <a:r>
              <a:rPr lang="ru-RU" sz="2500" dirty="0" smtClean="0"/>
              <a:t>обучение </a:t>
            </a:r>
            <a:r>
              <a:rPr lang="ru-RU" sz="2500" dirty="0" smtClean="0"/>
              <a:t>начинается с небольшого количества размеченных данных, итеративное расширение обучающего </a:t>
            </a:r>
            <a:r>
              <a:rPr lang="ru-RU" sz="2500" dirty="0" smtClean="0"/>
              <a:t>множества </a:t>
            </a:r>
            <a:endParaRPr lang="ru-RU" sz="25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A14C-B28E-CA41-AF04-BCA8C4C008B7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29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476672"/>
            <a:ext cx="8064896" cy="864096"/>
          </a:xfrm>
        </p:spPr>
        <p:txBody>
          <a:bodyPr anchor="t"/>
          <a:lstStyle/>
          <a:p>
            <a:pPr algn="ctr" eaLnBrk="1" hangingPunct="1">
              <a:lnSpc>
                <a:spcPct val="90000"/>
              </a:lnSpc>
            </a:pPr>
            <a:r>
              <a:rPr lang="ru-RU" sz="3000" b="1" dirty="0" smtClean="0"/>
              <a:t>ЭТАПЫ </a:t>
            </a:r>
            <a:r>
              <a:rPr lang="ru-RU" sz="3000" b="1" dirty="0" smtClean="0"/>
              <a:t>ОБРАБОТКИ ТЕКСТА </a:t>
            </a:r>
            <a:r>
              <a:rPr lang="ru-RU" sz="3000" b="1" dirty="0" smtClean="0"/>
              <a:t/>
            </a:r>
            <a:br>
              <a:rPr lang="ru-RU" sz="3000" b="1" dirty="0" smtClean="0"/>
            </a:br>
            <a:r>
              <a:rPr lang="ru-RU" sz="3000" b="1" dirty="0" smtClean="0"/>
              <a:t>ПРИ </a:t>
            </a:r>
            <a:r>
              <a:rPr lang="ru-RU" sz="3000" b="1" dirty="0" smtClean="0"/>
              <a:t>ПОДХОДЕ НА ПРАВИЛАХ </a:t>
            </a:r>
            <a:endParaRPr lang="es-ES" sz="3000" b="1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600" y="1412776"/>
            <a:ext cx="7993013" cy="4752528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ru-RU" sz="2400" dirty="0" err="1" smtClean="0"/>
              <a:t>Графематика</a:t>
            </a:r>
            <a:r>
              <a:rPr lang="ru-RU" sz="2400" dirty="0" smtClean="0"/>
              <a:t> (</a:t>
            </a:r>
            <a:r>
              <a:rPr lang="ru-RU" sz="2400" dirty="0" err="1" smtClean="0"/>
              <a:t>токенизация</a:t>
            </a:r>
            <a:r>
              <a:rPr lang="ru-RU" sz="2400" dirty="0" smtClean="0"/>
              <a:t>)</a:t>
            </a:r>
          </a:p>
          <a:p>
            <a:pPr eaLnBrk="1" hangingPunct="1">
              <a:lnSpc>
                <a:spcPct val="95000"/>
              </a:lnSpc>
              <a:spcBef>
                <a:spcPts val="600"/>
              </a:spcBef>
            </a:pPr>
            <a:r>
              <a:rPr lang="ru-RU" sz="2400" dirty="0" smtClean="0"/>
              <a:t>Морфологический анализ</a:t>
            </a:r>
          </a:p>
          <a:p>
            <a:pPr eaLnBrk="1" hangingPunct="1">
              <a:lnSpc>
                <a:spcPct val="95000"/>
              </a:lnSpc>
              <a:spcBef>
                <a:spcPts val="600"/>
              </a:spcBef>
            </a:pPr>
            <a:r>
              <a:rPr lang="ru-RU" sz="2400" dirty="0" smtClean="0"/>
              <a:t>Лексический анализ</a:t>
            </a:r>
          </a:p>
          <a:p>
            <a:pPr marL="669925" lvl="1" indent="-325438" eaLnBrk="1" hangingPunct="1">
              <a:lnSpc>
                <a:spcPct val="95000"/>
              </a:lnSpc>
              <a:spcBef>
                <a:spcPts val="200"/>
              </a:spcBef>
            </a:pPr>
            <a:r>
              <a:rPr lang="ru-RU" sz="2400" dirty="0" smtClean="0"/>
              <a:t>разрешение лексической многозначности</a:t>
            </a:r>
          </a:p>
          <a:p>
            <a:pPr eaLnBrk="1" hangingPunct="1">
              <a:lnSpc>
                <a:spcPct val="95000"/>
              </a:lnSpc>
              <a:spcBef>
                <a:spcPts val="600"/>
              </a:spcBef>
            </a:pPr>
            <a:r>
              <a:rPr lang="ru-RU" sz="2400" dirty="0" smtClean="0"/>
              <a:t>Синтаксический анализ</a:t>
            </a:r>
          </a:p>
          <a:p>
            <a:pPr marL="669925" lvl="1" indent="-325438">
              <a:lnSpc>
                <a:spcPct val="95000"/>
              </a:lnSpc>
              <a:spcBef>
                <a:spcPts val="200"/>
              </a:spcBef>
            </a:pPr>
            <a:r>
              <a:rPr lang="ru-RU" sz="2400" dirty="0" smtClean="0"/>
              <a:t>п</a:t>
            </a:r>
            <a:r>
              <a:rPr lang="ru-RU" sz="2400" dirty="0" smtClean="0"/>
              <a:t>ри </a:t>
            </a:r>
            <a:r>
              <a:rPr lang="ru-RU" sz="2400" dirty="0" smtClean="0"/>
              <a:t>использовании </a:t>
            </a:r>
            <a:r>
              <a:rPr lang="ru-RU" sz="2400" i="1" dirty="0" smtClean="0">
                <a:solidFill>
                  <a:schemeClr val="tx2"/>
                </a:solidFill>
              </a:rPr>
              <a:t>лингвистических шаблонов </a:t>
            </a:r>
            <a:r>
              <a:rPr lang="ru-RU" sz="2400" dirty="0" smtClean="0"/>
              <a:t>часто достаточно </a:t>
            </a:r>
            <a:r>
              <a:rPr lang="ru-RU" sz="2400" dirty="0" smtClean="0"/>
              <a:t>частичного синтаксического анализа </a:t>
            </a:r>
            <a:r>
              <a:rPr lang="ru-RU" sz="2400" dirty="0" smtClean="0"/>
              <a:t> (</a:t>
            </a:r>
            <a:r>
              <a:rPr lang="en-US" sz="2400" i="1" dirty="0" smtClean="0">
                <a:solidFill>
                  <a:schemeClr val="tx2"/>
                </a:solidFill>
              </a:rPr>
              <a:t>shallow </a:t>
            </a:r>
            <a:r>
              <a:rPr lang="en-US" sz="2400" i="1" dirty="0" smtClean="0">
                <a:solidFill>
                  <a:schemeClr val="tx2"/>
                </a:solidFill>
              </a:rPr>
              <a:t>approach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i="1" dirty="0" smtClean="0">
                <a:solidFill>
                  <a:schemeClr val="tx2"/>
                </a:solidFill>
              </a:rPr>
              <a:t>shallow </a:t>
            </a:r>
            <a:r>
              <a:rPr lang="en-US" sz="2400" i="1" dirty="0" smtClean="0">
                <a:solidFill>
                  <a:schemeClr val="tx2"/>
                </a:solidFill>
              </a:rPr>
              <a:t>parsing</a:t>
            </a:r>
            <a:r>
              <a:rPr lang="ru-RU" sz="2400" dirty="0" smtClean="0"/>
              <a:t> )</a:t>
            </a:r>
            <a:endParaRPr lang="ru-RU" sz="2400" dirty="0" smtClean="0"/>
          </a:p>
          <a:p>
            <a:pPr eaLnBrk="1" hangingPunct="1">
              <a:lnSpc>
                <a:spcPct val="95000"/>
              </a:lnSpc>
              <a:spcBef>
                <a:spcPts val="600"/>
              </a:spcBef>
            </a:pPr>
            <a:r>
              <a:rPr lang="ru-RU" sz="2400" dirty="0" smtClean="0"/>
              <a:t>Дискурсивный  и семантический анализ</a:t>
            </a:r>
          </a:p>
          <a:p>
            <a:pPr marL="669925" lvl="1" indent="-325438" eaLnBrk="1" hangingPunct="1">
              <a:lnSpc>
                <a:spcPct val="95000"/>
              </a:lnSpc>
              <a:spcBef>
                <a:spcPts val="300"/>
              </a:spcBef>
            </a:pPr>
            <a:r>
              <a:rPr lang="ru-RU" sz="2400" dirty="0" smtClean="0"/>
              <a:t>анализ анафорических ссылок, </a:t>
            </a:r>
            <a:r>
              <a:rPr lang="ru-RU" sz="2400" dirty="0" err="1" smtClean="0"/>
              <a:t>кореференции</a:t>
            </a:r>
            <a:endParaRPr lang="ru-RU" sz="2400" dirty="0" smtClean="0"/>
          </a:p>
          <a:p>
            <a:pPr marL="669925" lvl="1" indent="-325438" eaLnBrk="1" hangingPunct="1">
              <a:lnSpc>
                <a:spcPct val="95000"/>
              </a:lnSpc>
              <a:spcBef>
                <a:spcPts val="300"/>
              </a:spcBef>
            </a:pPr>
            <a:r>
              <a:rPr lang="ru-RU" sz="2400" dirty="0" smtClean="0"/>
              <a:t>слияние (объединение) извлеченных атрибутов </a:t>
            </a:r>
            <a:r>
              <a:rPr lang="ru-RU" sz="2400" dirty="0" smtClean="0"/>
              <a:t>фактов/событий </a:t>
            </a:r>
            <a:r>
              <a:rPr lang="ru-RU" sz="2400" dirty="0" smtClean="0"/>
              <a:t>в единое описание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anchor="b"/>
          <a:lstStyle/>
          <a:p>
            <a:fld id="{97207450-FA58-ED44-9635-1AC8288B2DC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404664"/>
            <a:ext cx="7793682" cy="503386"/>
          </a:xfrm>
        </p:spPr>
        <p:txBody>
          <a:bodyPr anchor="t"/>
          <a:lstStyle/>
          <a:p>
            <a:pPr algn="ctr" eaLnBrk="1" hangingPunct="1"/>
            <a:r>
              <a:rPr lang="ru-RU" sz="3200" b="1" dirty="0" smtClean="0"/>
              <a:t>ЛИНГВИСТИЧЕСКИЕ ШАБЛОНЫ</a:t>
            </a:r>
            <a:endParaRPr lang="es-ES" sz="3200" b="1" dirty="0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052737"/>
            <a:ext cx="8532440" cy="5112567"/>
          </a:xfrm>
        </p:spPr>
        <p:txBody>
          <a:bodyPr/>
          <a:lstStyle/>
          <a:p>
            <a:pPr eaLnBrk="1" hangingPunct="1"/>
            <a:r>
              <a:rPr lang="ru-RU" sz="2400" i="1" dirty="0" smtClean="0">
                <a:solidFill>
                  <a:schemeClr val="tx2"/>
                </a:solidFill>
              </a:rPr>
              <a:t>Лингвистический шаблон</a:t>
            </a:r>
            <a:r>
              <a:rPr lang="ru-RU" sz="2400" dirty="0" smtClean="0"/>
              <a:t> – описание языковой конструкции, ее лексического состава и грамматических свойств: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400" i="1" dirty="0" smtClean="0">
                <a:solidFill>
                  <a:srgbClr val="0070C0"/>
                </a:solidFill>
              </a:rPr>
              <a:t>           </a:t>
            </a:r>
            <a:r>
              <a:rPr lang="en-US" sz="2400" i="1" dirty="0" smtClean="0">
                <a:solidFill>
                  <a:schemeClr val="tx2"/>
                </a:solidFill>
              </a:rPr>
              <a:t>N  </a:t>
            </a:r>
            <a:r>
              <a:rPr lang="ru-RU" sz="2400" i="1" dirty="0" smtClean="0">
                <a:solidFill>
                  <a:schemeClr val="tx2"/>
                </a:solidFill>
              </a:rPr>
              <a:t>«работает  в» </a:t>
            </a:r>
            <a:r>
              <a:rPr lang="en-US" sz="2400" i="1" dirty="0" smtClean="0">
                <a:solidFill>
                  <a:schemeClr val="tx2"/>
                </a:solidFill>
              </a:rPr>
              <a:t> NP</a:t>
            </a:r>
            <a:r>
              <a:rPr lang="ru-RU" sz="2400" i="1" dirty="0" smtClean="0">
                <a:solidFill>
                  <a:schemeClr val="tx2"/>
                </a:solidFill>
              </a:rPr>
              <a:t>        </a:t>
            </a:r>
            <a:r>
              <a:rPr lang="en-US" sz="2400" i="1" dirty="0" smtClean="0">
                <a:solidFill>
                  <a:schemeClr val="tx2"/>
                </a:solidFill>
              </a:rPr>
              <a:t>N </a:t>
            </a:r>
            <a:r>
              <a:rPr lang="ru-RU" sz="2400" dirty="0" smtClean="0"/>
              <a:t>–</a:t>
            </a:r>
            <a:r>
              <a:rPr lang="ru-RU" sz="2400" i="1" dirty="0" smtClean="0"/>
              <a:t> существительное</a:t>
            </a:r>
            <a:endParaRPr lang="ru-RU" sz="2400" dirty="0" smtClean="0"/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400" i="1" dirty="0" smtClean="0"/>
              <a:t>		</a:t>
            </a:r>
            <a:r>
              <a:rPr lang="en-US" sz="2400" i="1" dirty="0" smtClean="0">
                <a:solidFill>
                  <a:schemeClr val="tx2"/>
                </a:solidFill>
              </a:rPr>
              <a:t>N </a:t>
            </a:r>
            <a:r>
              <a:rPr lang="ru-RU" sz="2400" i="1" dirty="0" smtClean="0">
                <a:solidFill>
                  <a:schemeClr val="tx2"/>
                </a:solidFill>
              </a:rPr>
              <a:t> «купил»</a:t>
            </a:r>
            <a:r>
              <a:rPr lang="en-US" sz="2400" i="1" dirty="0" smtClean="0">
                <a:solidFill>
                  <a:schemeClr val="tx2"/>
                </a:solidFill>
              </a:rPr>
              <a:t> N </a:t>
            </a:r>
            <a:r>
              <a:rPr lang="ru-RU" sz="2400" i="1" dirty="0" smtClean="0">
                <a:solidFill>
                  <a:schemeClr val="tx2"/>
                </a:solidFill>
              </a:rPr>
              <a:t>	      </a:t>
            </a:r>
            <a:r>
              <a:rPr lang="en-US" sz="2400" i="1" dirty="0" smtClean="0">
                <a:solidFill>
                  <a:schemeClr val="tx2"/>
                </a:solidFill>
              </a:rPr>
              <a:t>NP </a:t>
            </a:r>
            <a:r>
              <a:rPr lang="ru-RU" sz="2400" i="1" dirty="0" smtClean="0"/>
              <a:t>(</a:t>
            </a:r>
            <a:r>
              <a:rPr lang="en-US" sz="2400" i="1" dirty="0" smtClean="0"/>
              <a:t>Noun Phrase</a:t>
            </a:r>
            <a:r>
              <a:rPr lang="en-US" sz="2400" dirty="0" smtClean="0"/>
              <a:t>)</a:t>
            </a:r>
            <a:r>
              <a:rPr lang="ru-RU" sz="2400" dirty="0" smtClean="0"/>
              <a:t> –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	группа существительного</a:t>
            </a:r>
            <a:endParaRPr lang="ru-RU" sz="2400" i="1" dirty="0" smtClean="0"/>
          </a:p>
          <a:p>
            <a:pPr eaLnBrk="1" hangingPunct="1">
              <a:spcBef>
                <a:spcPts val="0"/>
              </a:spcBef>
            </a:pPr>
            <a:r>
              <a:rPr lang="ru-RU" sz="2400" dirty="0" smtClean="0"/>
              <a:t>Основные элементы шаблонов:</a:t>
            </a:r>
          </a:p>
          <a:p>
            <a:pPr marL="669925" lvl="1" indent="-325438" eaLnBrk="1" hangingPunct="1">
              <a:spcBef>
                <a:spcPts val="300"/>
              </a:spcBef>
            </a:pPr>
            <a:r>
              <a:rPr lang="ru-RU" sz="2400" dirty="0" smtClean="0"/>
              <a:t>Словоформы, леммы: возможно указание части речи/морфологических характеристик</a:t>
            </a:r>
          </a:p>
          <a:p>
            <a:pPr marL="669925" lvl="1" indent="-325438" eaLnBrk="1" hangingPunct="1">
              <a:spcBef>
                <a:spcPts val="300"/>
              </a:spcBef>
            </a:pPr>
            <a:r>
              <a:rPr lang="ru-RU" sz="2400" dirty="0" smtClean="0"/>
              <a:t>Грамматические образцы: именные и др. группы</a:t>
            </a:r>
          </a:p>
          <a:p>
            <a:pPr eaLnBrk="1" hangingPunct="1">
              <a:spcBef>
                <a:spcPts val="200"/>
              </a:spcBef>
              <a:buFont typeface="Wingdings" pitchFamily="2" charset="2"/>
              <a:buNone/>
            </a:pPr>
            <a:r>
              <a:rPr lang="ru-RU" sz="2400" dirty="0" smtClean="0"/>
              <a:t>   		</a:t>
            </a:r>
            <a:r>
              <a:rPr lang="en-US" sz="2400" i="1" dirty="0" smtClean="0">
                <a:solidFill>
                  <a:schemeClr val="tx2"/>
                </a:solidFill>
              </a:rPr>
              <a:t>A</a:t>
            </a:r>
            <a:r>
              <a:rPr lang="ru-RU" sz="2400" i="1" dirty="0" smtClean="0">
                <a:solidFill>
                  <a:schemeClr val="tx2"/>
                </a:solidFill>
              </a:rPr>
              <a:t> + </a:t>
            </a:r>
            <a:r>
              <a:rPr lang="en-US" sz="2400" i="1" dirty="0" smtClean="0">
                <a:solidFill>
                  <a:schemeClr val="tx2"/>
                </a:solidFill>
              </a:rPr>
              <a:t>N</a:t>
            </a:r>
            <a:r>
              <a:rPr lang="ru-RU" sz="2400" i="1" dirty="0" smtClean="0">
                <a:solidFill>
                  <a:schemeClr val="tx2"/>
                </a:solidFill>
              </a:rPr>
              <a:t>  </a:t>
            </a:r>
            <a:r>
              <a:rPr lang="en-US" sz="2400" dirty="0" smtClean="0">
                <a:solidFill>
                  <a:schemeClr val="tx2"/>
                </a:solidFill>
              </a:rPr>
              <a:t>–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информационная система </a:t>
            </a:r>
            <a:r>
              <a:rPr lang="ru-RU" sz="2400" i="1" dirty="0" smtClean="0"/>
              <a:t>(</a:t>
            </a:r>
            <a:r>
              <a:rPr lang="en-US" sz="2400" i="1" dirty="0" smtClean="0">
                <a:solidFill>
                  <a:schemeClr val="tx2"/>
                </a:solidFill>
              </a:rPr>
              <a:t>A</a:t>
            </a:r>
            <a:r>
              <a:rPr lang="ru-RU" sz="2400" dirty="0" smtClean="0"/>
              <a:t> –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/>
              <a:t>Adjective</a:t>
            </a:r>
            <a:r>
              <a:rPr lang="en-US" sz="2400" dirty="0" smtClean="0"/>
              <a:t>)</a:t>
            </a:r>
            <a:r>
              <a:rPr lang="ru-RU" sz="2400" dirty="0" smtClean="0"/>
              <a:t> </a:t>
            </a:r>
            <a:endParaRPr lang="ru-RU" sz="2400" i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ts val="600"/>
              </a:spcBef>
            </a:pP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smtClean="0"/>
              <a:t>Шаблоны могут учитывать особенности </a:t>
            </a:r>
            <a:r>
              <a:rPr lang="ru-RU" sz="2400" dirty="0" smtClean="0"/>
              <a:t>слов:</a:t>
            </a:r>
            <a:br>
              <a:rPr lang="ru-RU" sz="2400" dirty="0" smtClean="0"/>
            </a:br>
            <a:r>
              <a:rPr lang="ru-RU" sz="2400" dirty="0" smtClean="0"/>
              <a:t>регистр букв, последовательности букв</a:t>
            </a:r>
            <a:endParaRPr lang="ru-RU" sz="24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</a:pPr>
            <a:endParaRPr lang="ru-RU" sz="2400" dirty="0" smtClean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8A68A14C-B28E-CA41-AF04-BCA8C4C008B7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931224" cy="864096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000" b="1" dirty="0"/>
              <a:t>ЛИНГВИСТИЧЕСКИЕ </a:t>
            </a:r>
            <a:r>
              <a:rPr lang="ru-RU" sz="3000" b="1" dirty="0" smtClean="0"/>
              <a:t>ШАБЛОНЫ: ПРИМЕРЫ</a:t>
            </a:r>
            <a:endParaRPr lang="ru-RU" sz="3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8110736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400" dirty="0" smtClean="0"/>
              <a:t>Объекты и атрибуты:</a:t>
            </a:r>
          </a:p>
          <a:p>
            <a:pPr lvl="1" eaLnBrk="1" hangingPunct="1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		</a:t>
            </a:r>
            <a:r>
              <a:rPr lang="ru-RU" sz="2400" i="1" dirty="0" smtClean="0">
                <a:solidFill>
                  <a:schemeClr val="tx2"/>
                </a:solidFill>
              </a:rPr>
              <a:t>( [</a:t>
            </a:r>
            <a:r>
              <a:rPr lang="en-US" sz="2400" i="1" dirty="0" smtClean="0">
                <a:solidFill>
                  <a:schemeClr val="tx2"/>
                </a:solidFill>
              </a:rPr>
              <a:t>A</a:t>
            </a:r>
            <a:r>
              <a:rPr lang="ru-RU" sz="2400" i="1" dirty="0" smtClean="0">
                <a:solidFill>
                  <a:schemeClr val="tx2"/>
                </a:solidFill>
              </a:rPr>
              <a:t>-Я] [</a:t>
            </a:r>
            <a:r>
              <a:rPr lang="ru-RU" sz="2400" i="1" dirty="0" err="1" smtClean="0">
                <a:solidFill>
                  <a:schemeClr val="tx2"/>
                </a:solidFill>
              </a:rPr>
              <a:t>а-я</a:t>
            </a:r>
            <a:r>
              <a:rPr lang="ru-RU" sz="2400" i="1" dirty="0" smtClean="0">
                <a:solidFill>
                  <a:schemeClr val="tx2"/>
                </a:solidFill>
              </a:rPr>
              <a:t>]+)банк    </a:t>
            </a:r>
            <a:r>
              <a:rPr lang="ru-RU" sz="2400" dirty="0" smtClean="0"/>
              <a:t>–  </a:t>
            </a:r>
            <a:r>
              <a:rPr lang="ru-RU" sz="2400" i="1" dirty="0" err="1" smtClean="0">
                <a:solidFill>
                  <a:schemeClr val="accent6"/>
                </a:solidFill>
              </a:rPr>
              <a:t>Собинбанк</a:t>
            </a:r>
            <a:endParaRPr lang="ru-RU" sz="2400" i="1" dirty="0" smtClean="0">
              <a:solidFill>
                <a:schemeClr val="accent6"/>
              </a:solidFill>
            </a:endParaRPr>
          </a:p>
          <a:p>
            <a:pPr lvl="1" eaLnBrk="1" hangingPunct="1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2400" i="1" dirty="0" smtClean="0">
                <a:solidFill>
                  <a:srgbClr val="0070C0"/>
                </a:solidFill>
              </a:rPr>
              <a:t>    	</a:t>
            </a:r>
            <a:r>
              <a:rPr lang="en-US" sz="2400" i="1" dirty="0" smtClean="0">
                <a:solidFill>
                  <a:schemeClr val="tx2"/>
                </a:solidFill>
              </a:rPr>
              <a:t>A N </a:t>
            </a:r>
            <a:r>
              <a:rPr lang="en-US" sz="2400" i="1" dirty="0" err="1" smtClean="0">
                <a:solidFill>
                  <a:schemeClr val="tx2"/>
                </a:solidFill>
              </a:rPr>
              <a:t>Ngen</a:t>
            </a:r>
            <a:r>
              <a:rPr lang="ru-RU" sz="2400" i="1" dirty="0" smtClean="0">
                <a:solidFill>
                  <a:schemeClr val="tx2"/>
                </a:solidFill>
              </a:rPr>
              <a:t>  </a:t>
            </a:r>
            <a:r>
              <a:rPr lang="ru-RU" sz="2400" dirty="0" smtClean="0">
                <a:solidFill>
                  <a:srgbClr val="0070C0"/>
                </a:solidFill>
              </a:rPr>
              <a:t>	</a:t>
            </a:r>
            <a:r>
              <a:rPr lang="en-US" sz="2400" dirty="0" smtClean="0">
                <a:solidFill>
                  <a:srgbClr val="000000"/>
                </a:solidFill>
              </a:rPr>
              <a:t>–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ведущая актриса театра</a:t>
            </a:r>
          </a:p>
          <a:p>
            <a:pPr eaLnBrk="1" hangingPunct="1">
              <a:spcBef>
                <a:spcPts val="900"/>
              </a:spcBef>
            </a:pPr>
            <a:r>
              <a:rPr lang="ru-RU" sz="2400" dirty="0" smtClean="0"/>
              <a:t>Отношения </a:t>
            </a:r>
            <a:r>
              <a:rPr lang="ru-RU" sz="2400" dirty="0"/>
              <a:t>между </a:t>
            </a:r>
            <a:r>
              <a:rPr lang="ru-RU" sz="2400" dirty="0" smtClean="0"/>
              <a:t>объектами (</a:t>
            </a:r>
            <a:r>
              <a:rPr lang="en-US" sz="2400" i="1" dirty="0" smtClean="0"/>
              <a:t>N</a:t>
            </a:r>
            <a:r>
              <a:rPr lang="en-US" sz="2400" i="1" dirty="0"/>
              <a:t>P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ru-RU" sz="2400" dirty="0"/>
              <a:t>именная группа</a:t>
            </a:r>
            <a:r>
              <a:rPr lang="ru-RU" sz="2400" dirty="0" smtClean="0"/>
              <a:t>)</a:t>
            </a:r>
          </a:p>
          <a:p>
            <a:pPr marL="344487" lvl="1" indent="0" eaLnBrk="1" hangingPunct="1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	</a:t>
            </a:r>
            <a:r>
              <a:rPr lang="en-US" sz="2400" i="1" dirty="0" smtClean="0">
                <a:solidFill>
                  <a:schemeClr val="tx2"/>
                </a:solidFill>
              </a:rPr>
              <a:t>NP</a:t>
            </a:r>
            <a:r>
              <a:rPr lang="ru-RU" sz="2400" i="1" dirty="0" smtClean="0">
                <a:solidFill>
                  <a:schemeClr val="tx2"/>
                </a:solidFill>
              </a:rPr>
              <a:t>1</a:t>
            </a:r>
            <a:r>
              <a:rPr lang="en-US" sz="2400" i="1" dirty="0" smtClean="0">
                <a:solidFill>
                  <a:schemeClr val="tx2"/>
                </a:solidFill>
              </a:rPr>
              <a:t>  </a:t>
            </a:r>
            <a:r>
              <a:rPr lang="ru-RU" sz="2400" i="1" dirty="0" smtClean="0">
                <a:solidFill>
                  <a:schemeClr val="tx2"/>
                </a:solidFill>
              </a:rPr>
              <a:t>«является частью» </a:t>
            </a:r>
            <a:r>
              <a:rPr lang="en-US" sz="2400" i="1" dirty="0" smtClean="0">
                <a:solidFill>
                  <a:schemeClr val="tx2"/>
                </a:solidFill>
              </a:rPr>
              <a:t> NP</a:t>
            </a:r>
            <a:r>
              <a:rPr lang="ru-RU" sz="2400" i="1" dirty="0" smtClean="0">
                <a:solidFill>
                  <a:schemeClr val="tx2"/>
                </a:solidFill>
              </a:rPr>
              <a:t>2</a:t>
            </a:r>
            <a:r>
              <a:rPr lang="en-US" sz="2400" i="1" dirty="0" smtClean="0">
                <a:solidFill>
                  <a:schemeClr val="tx2"/>
                </a:solidFill>
              </a:rPr>
              <a:t> </a:t>
            </a:r>
            <a:endParaRPr lang="ru-RU" sz="2400" i="1" dirty="0" smtClean="0">
              <a:solidFill>
                <a:schemeClr val="tx2"/>
              </a:solidFill>
            </a:endParaRPr>
          </a:p>
          <a:p>
            <a:pPr marL="344487" lvl="1" indent="0" eaLnBrk="1" hangingPunct="1">
              <a:spcBef>
                <a:spcPts val="0"/>
              </a:spcBef>
              <a:buNone/>
            </a:pPr>
            <a:r>
              <a:rPr lang="en-US" sz="2400" i="1" dirty="0" smtClean="0"/>
              <a:t>	</a:t>
            </a:r>
            <a:r>
              <a:rPr lang="ru-RU" sz="2400" i="1" dirty="0" smtClean="0">
                <a:solidFill>
                  <a:schemeClr val="accent6"/>
                </a:solidFill>
              </a:rPr>
              <a:t>Процессор </a:t>
            </a:r>
            <a:r>
              <a:rPr lang="ru-RU" sz="2400" i="1" u="sng" dirty="0" smtClean="0">
                <a:solidFill>
                  <a:schemeClr val="accent6"/>
                </a:solidFill>
              </a:rPr>
              <a:t>является частью</a:t>
            </a:r>
            <a:r>
              <a:rPr lang="ru-RU" sz="2400" i="1" dirty="0" smtClean="0">
                <a:solidFill>
                  <a:schemeClr val="accent6"/>
                </a:solidFill>
              </a:rPr>
              <a:t> компьютера</a:t>
            </a:r>
          </a:p>
          <a:p>
            <a:pPr eaLnBrk="1" hangingPunct="1">
              <a:spcBef>
                <a:spcPts val="900"/>
              </a:spcBef>
            </a:pPr>
            <a:r>
              <a:rPr lang="ru-RU" sz="2400" dirty="0" smtClean="0"/>
              <a:t>Факты </a:t>
            </a:r>
            <a:r>
              <a:rPr lang="ru-RU" sz="2400" dirty="0"/>
              <a:t>и </a:t>
            </a:r>
            <a:r>
              <a:rPr lang="ru-RU" sz="2400" dirty="0" smtClean="0"/>
              <a:t>события:</a:t>
            </a:r>
          </a:p>
          <a:p>
            <a:pPr marL="344487" lvl="1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</a:t>
            </a:r>
            <a:r>
              <a:rPr lang="en-US" sz="2400" i="1" dirty="0" smtClean="0">
                <a:solidFill>
                  <a:schemeClr val="tx2"/>
                </a:solidFill>
              </a:rPr>
              <a:t>Loc </a:t>
            </a:r>
            <a:r>
              <a:rPr lang="ru-RU" sz="2400" i="1" dirty="0" smtClean="0">
                <a:solidFill>
                  <a:schemeClr val="tx2"/>
                </a:solidFill>
              </a:rPr>
              <a:t> «пошел ко дну»</a:t>
            </a:r>
            <a:r>
              <a:rPr lang="en-US" sz="2400" i="1" dirty="0" smtClean="0">
                <a:solidFill>
                  <a:schemeClr val="tx2"/>
                </a:solidFill>
              </a:rPr>
              <a:t> </a:t>
            </a:r>
            <a:r>
              <a:rPr lang="ru-RU" sz="2400" i="1" dirty="0" smtClean="0">
                <a:solidFill>
                  <a:schemeClr val="tx2"/>
                </a:solidFill>
              </a:rPr>
              <a:t> </a:t>
            </a:r>
            <a:r>
              <a:rPr lang="en-US" sz="2400" i="1" dirty="0" smtClean="0">
                <a:solidFill>
                  <a:schemeClr val="tx2"/>
                </a:solidFill>
              </a:rPr>
              <a:t>Ship</a:t>
            </a:r>
            <a:r>
              <a:rPr lang="ru-RU" sz="2400" i="1" dirty="0" smtClean="0">
                <a:solidFill>
                  <a:schemeClr val="tx2"/>
                </a:solidFill>
              </a:rPr>
              <a:t> </a:t>
            </a:r>
          </a:p>
          <a:p>
            <a:pPr marL="344487" lvl="1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</a:t>
            </a:r>
            <a:r>
              <a:rPr lang="en-US" sz="2400" i="1" dirty="0" smtClean="0">
                <a:solidFill>
                  <a:schemeClr val="tx2"/>
                </a:solidFill>
              </a:rPr>
              <a:t>Ship</a:t>
            </a:r>
            <a:r>
              <a:rPr lang="ru-RU" sz="2400" i="1" dirty="0" smtClean="0">
                <a:solidFill>
                  <a:schemeClr val="tx2"/>
                </a:solidFill>
              </a:rPr>
              <a:t> </a:t>
            </a:r>
            <a:r>
              <a:rPr lang="en-US" sz="2400" i="1" dirty="0" smtClean="0">
                <a:solidFill>
                  <a:schemeClr val="tx2"/>
                </a:solidFill>
              </a:rPr>
              <a:t> </a:t>
            </a:r>
            <a:r>
              <a:rPr lang="ru-RU" sz="2400" i="1" dirty="0" smtClean="0">
                <a:solidFill>
                  <a:schemeClr val="tx2"/>
                </a:solidFill>
              </a:rPr>
              <a:t>«затонул» </a:t>
            </a:r>
            <a:r>
              <a:rPr lang="en-US" sz="2400" i="1" dirty="0" smtClean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Loc </a:t>
            </a:r>
            <a:endParaRPr lang="ru-RU" sz="2400" i="1" dirty="0" smtClean="0">
              <a:solidFill>
                <a:schemeClr val="tx2"/>
              </a:solidFill>
            </a:endParaRPr>
          </a:p>
          <a:p>
            <a:pPr marL="344487" lvl="1" indent="0" eaLnBrk="1" hangingPunct="1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accent6"/>
                </a:solidFill>
              </a:rPr>
              <a:t>В Бенгальском заливе </a:t>
            </a:r>
            <a:r>
              <a:rPr lang="ru-RU" sz="2400" i="1" u="sng" dirty="0" smtClean="0">
                <a:solidFill>
                  <a:schemeClr val="accent6"/>
                </a:solidFill>
              </a:rPr>
              <a:t>пошел ко дну</a:t>
            </a:r>
            <a:r>
              <a:rPr lang="ru-RU" sz="2400" i="1" dirty="0" smtClean="0">
                <a:solidFill>
                  <a:schemeClr val="accent6"/>
                </a:solidFill>
              </a:rPr>
              <a:t> корабль ВМС 						Индии</a:t>
            </a:r>
          </a:p>
          <a:p>
            <a:pPr marL="344487" lvl="1" indent="0" eaLnBrk="1" hangingPunct="1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accent6"/>
                </a:solidFill>
              </a:rPr>
              <a:t>Корабль </a:t>
            </a:r>
            <a:r>
              <a:rPr lang="ru-RU" sz="2400" i="1" dirty="0">
                <a:solidFill>
                  <a:schemeClr val="accent6"/>
                </a:solidFill>
              </a:rPr>
              <a:t>ВМС Индии </a:t>
            </a:r>
            <a:r>
              <a:rPr lang="ru-RU" sz="2400" i="1" u="sng" dirty="0" smtClean="0">
                <a:solidFill>
                  <a:schemeClr val="accent6"/>
                </a:solidFill>
              </a:rPr>
              <a:t>затонул</a:t>
            </a:r>
            <a:r>
              <a:rPr lang="ru-RU" sz="2400" i="1" dirty="0" smtClean="0">
                <a:solidFill>
                  <a:schemeClr val="accent6"/>
                </a:solidFill>
              </a:rPr>
              <a:t> в </a:t>
            </a:r>
            <a:r>
              <a:rPr lang="ru-RU" sz="2400" i="1" dirty="0">
                <a:solidFill>
                  <a:schemeClr val="accent6"/>
                </a:solidFill>
              </a:rPr>
              <a:t>Бенгальском </a:t>
            </a:r>
            <a:r>
              <a:rPr lang="ru-RU" sz="2400" i="1" dirty="0" smtClean="0">
                <a:solidFill>
                  <a:schemeClr val="accent6"/>
                </a:solidFill>
              </a:rPr>
              <a:t>заливе</a:t>
            </a:r>
            <a:endParaRPr lang="ru-RU" sz="2400" i="1" dirty="0">
              <a:solidFill>
                <a:schemeClr val="accent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A14C-B28E-CA41-AF04-BCA8C4C008B7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34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859216" cy="720080"/>
          </a:xfrm>
        </p:spPr>
        <p:txBody>
          <a:bodyPr anchor="ctr"/>
          <a:lstStyle/>
          <a:p>
            <a:pPr algn="ctr"/>
            <a:r>
              <a:rPr lang="ru-RU" sz="3200" dirty="0"/>
              <a:t>СОДЕРЖАНИЕ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4771702"/>
          </a:xfrm>
        </p:spPr>
        <p:txBody>
          <a:bodyPr/>
          <a:lstStyle/>
          <a:p>
            <a:pPr marL="536575" indent="-536575">
              <a:spcBef>
                <a:spcPts val="1200"/>
              </a:spcBef>
              <a:buClrTx/>
              <a:buSzPct val="90000"/>
              <a:buFont typeface="+mj-lt"/>
              <a:buAutoNum type="arabicPeriod"/>
            </a:pPr>
            <a:r>
              <a:rPr lang="ru-RU" dirty="0" smtClean="0"/>
              <a:t>Особенности задачи 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i="1" dirty="0" smtClean="0">
                <a:solidFill>
                  <a:schemeClr val="tx2"/>
                </a:solidFill>
              </a:rPr>
              <a:t>Information Extraction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chemeClr val="tx2"/>
                </a:solidFill>
              </a:rPr>
              <a:t>IE</a:t>
            </a:r>
            <a:r>
              <a:rPr lang="en-US" i="1" dirty="0" smtClean="0"/>
              <a:t>)</a:t>
            </a:r>
            <a:endParaRPr lang="ru-RU" dirty="0"/>
          </a:p>
          <a:p>
            <a:pPr marL="536575" indent="-536575">
              <a:spcBef>
                <a:spcPts val="1200"/>
              </a:spcBef>
              <a:buClrTx/>
              <a:buSzPct val="90000"/>
              <a:buFont typeface="+mj-lt"/>
              <a:buAutoNum type="arabicPeriod"/>
            </a:pPr>
            <a:r>
              <a:rPr lang="ru-RU" dirty="0"/>
              <a:t>Виды извлекаемой информации и особенности ее извлечения</a:t>
            </a:r>
          </a:p>
          <a:p>
            <a:pPr marL="536575" indent="-536575">
              <a:spcBef>
                <a:spcPts val="1200"/>
              </a:spcBef>
              <a:buClrTx/>
              <a:buSzPct val="90000"/>
              <a:buFont typeface="+mj-lt"/>
              <a:buAutoNum type="arabicPeriod"/>
            </a:pPr>
            <a:r>
              <a:rPr lang="ru-RU" dirty="0"/>
              <a:t>Подходы к извлечению информации</a:t>
            </a:r>
          </a:p>
          <a:p>
            <a:pPr marL="536575" indent="-536575">
              <a:spcBef>
                <a:spcPts val="1200"/>
              </a:spcBef>
              <a:buClrTx/>
              <a:buSzPct val="90000"/>
              <a:buFont typeface="+mj-lt"/>
              <a:buAutoNum type="arabicPeriod"/>
            </a:pPr>
            <a:r>
              <a:rPr lang="ru-RU" dirty="0" smtClean="0">
                <a:latin typeface="Arial" charset="0"/>
              </a:rPr>
              <a:t>Инструментальные системы для</a:t>
            </a:r>
            <a:endParaRPr lang="ru-RU" dirty="0">
              <a:latin typeface="Arial" charset="0"/>
            </a:endParaRPr>
          </a:p>
          <a:p>
            <a:pPr marL="536575" indent="-536575">
              <a:spcBef>
                <a:spcPts val="1200"/>
              </a:spcBef>
              <a:buClrTx/>
              <a:buSzPct val="90000"/>
              <a:buFont typeface="+mj-lt"/>
              <a:buAutoNum type="arabicPeriod"/>
            </a:pPr>
            <a:r>
              <a:rPr lang="ru-RU" dirty="0">
                <a:latin typeface="Arial" charset="0"/>
              </a:rPr>
              <a:t>Оценка качества </a:t>
            </a:r>
            <a:r>
              <a:rPr lang="ru-RU" dirty="0" smtClean="0">
                <a:latin typeface="Arial" charset="0"/>
              </a:rPr>
              <a:t>извлечения, </a:t>
            </a:r>
            <a:r>
              <a:rPr lang="ru-RU" dirty="0" smtClean="0">
                <a:latin typeface="Arial" charset="0"/>
              </a:rPr>
              <a:t>соревнования методов </a:t>
            </a:r>
            <a:r>
              <a:rPr lang="ru-RU" dirty="0" smtClean="0">
                <a:latin typeface="Arial" charset="0"/>
              </a:rPr>
              <a:t>и систем</a:t>
            </a:r>
            <a:endParaRPr lang="ru-RU" dirty="0"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52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931224" cy="1224136"/>
          </a:xfrm>
        </p:spPr>
        <p:txBody>
          <a:bodyPr/>
          <a:lstStyle/>
          <a:p>
            <a:pPr algn="ctr"/>
            <a:r>
              <a:rPr lang="ru-RU" sz="3200" b="1" dirty="0" smtClean="0"/>
              <a:t>ИЗВЛЕЧЕНИЕ НА ПРАВИЛАХ:</a:t>
            </a:r>
            <a:br>
              <a:rPr lang="ru-RU" sz="3200" b="1" dirty="0" smtClean="0"/>
            </a:br>
            <a:r>
              <a:rPr lang="ru-RU" sz="3200" b="1" dirty="0" smtClean="0"/>
              <a:t>СОВРЕМЕННЫЕ </a:t>
            </a:r>
            <a:r>
              <a:rPr lang="ru-RU" sz="3200" b="1" dirty="0" smtClean="0"/>
              <a:t>ТЕНДЕНЦИИ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72816"/>
            <a:ext cx="8460432" cy="439248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2600" dirty="0" smtClean="0"/>
              <a:t>Автоматическое расширение набора правил</a:t>
            </a:r>
          </a:p>
          <a:p>
            <a:pPr>
              <a:spcBef>
                <a:spcPts val="1200"/>
              </a:spcBef>
            </a:pPr>
            <a:r>
              <a:rPr lang="ru-RU" sz="2600" dirty="0" smtClean="0"/>
              <a:t>Автоматизация </a:t>
            </a:r>
            <a:r>
              <a:rPr lang="ru-RU" sz="2600" dirty="0" smtClean="0"/>
              <a:t>построения шаблонов и правил</a:t>
            </a:r>
            <a:endParaRPr lang="en-US" sz="2600" dirty="0" smtClean="0"/>
          </a:p>
          <a:p>
            <a:pPr lvl="1" eaLnBrk="1" hangingPunct="1">
              <a:spcBef>
                <a:spcPts val="0"/>
              </a:spcBef>
            </a:pPr>
            <a:r>
              <a:rPr lang="ru-RU" dirty="0" smtClean="0"/>
              <a:t>Имеется </a:t>
            </a:r>
            <a:r>
              <a:rPr lang="ru-RU" dirty="0" smtClean="0"/>
              <a:t>множество пар сущность – </a:t>
            </a:r>
            <a:r>
              <a:rPr lang="ru-RU" dirty="0" smtClean="0"/>
              <a:t>отношение</a:t>
            </a:r>
          </a:p>
          <a:p>
            <a:pPr lvl="1" eaLnBrk="1" hangingPunct="1">
              <a:spcBef>
                <a:spcPts val="0"/>
              </a:spcBef>
            </a:pPr>
            <a:r>
              <a:rPr lang="ru-RU" dirty="0" smtClean="0"/>
              <a:t>В </a:t>
            </a:r>
            <a:r>
              <a:rPr lang="ru-RU" dirty="0" smtClean="0"/>
              <a:t>текстах выявляются упоминания этих пар, анализируется контекст (слова слева и справа) </a:t>
            </a:r>
            <a:endParaRPr lang="ru-RU" dirty="0" smtClean="0"/>
          </a:p>
          <a:p>
            <a:pPr lvl="1" eaLnBrk="1" hangingPunct="1">
              <a:spcBef>
                <a:spcPts val="0"/>
              </a:spcBef>
            </a:pPr>
            <a:r>
              <a:rPr lang="ru-RU" dirty="0" smtClean="0"/>
              <a:t>Формируются </a:t>
            </a:r>
            <a:r>
              <a:rPr lang="ru-RU" dirty="0" smtClean="0"/>
              <a:t>наиболее вероятные </a:t>
            </a:r>
            <a:r>
              <a:rPr lang="ru-RU" dirty="0" smtClean="0"/>
              <a:t>шаблоны</a:t>
            </a:r>
          </a:p>
          <a:p>
            <a:pPr lvl="1" eaLnBrk="1" hangingPunct="1">
              <a:spcBef>
                <a:spcPts val="0"/>
              </a:spcBef>
            </a:pPr>
            <a:r>
              <a:rPr lang="ru-RU" dirty="0" smtClean="0"/>
              <a:t>Эти </a:t>
            </a:r>
            <a:r>
              <a:rPr lang="ru-RU" dirty="0" smtClean="0"/>
              <a:t>шаблоны проверяются на других </a:t>
            </a:r>
            <a:r>
              <a:rPr lang="ru-RU" dirty="0" smtClean="0"/>
              <a:t>текстах</a:t>
            </a:r>
          </a:p>
          <a:p>
            <a:pPr>
              <a:spcBef>
                <a:spcPts val="1200"/>
              </a:spcBef>
            </a:pPr>
            <a:r>
              <a:rPr lang="ru-RU" sz="2600" dirty="0" smtClean="0"/>
              <a:t>Применение инструментальных систем со специализированными языками правил</a:t>
            </a:r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A14C-B28E-CA41-AF04-BCA8C4C008B7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29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787208" cy="1080120"/>
          </a:xfrm>
        </p:spPr>
        <p:txBody>
          <a:bodyPr anchor="ctr"/>
          <a:lstStyle/>
          <a:p>
            <a:pPr lvl="1" algn="ctr"/>
            <a:r>
              <a:rPr lang="ru-RU" sz="3000" dirty="0" smtClean="0"/>
              <a:t>ИНСТРУМЕНТЫ ПОСТРОЕНИЯ 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СИСТЕМ </a:t>
            </a:r>
            <a:r>
              <a:rPr lang="ru-RU" sz="3000" dirty="0" smtClean="0"/>
              <a:t>ИЗВЛЕЧЕНИЯ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7992888" cy="482453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/>
              <a:t>Свободно доступны</a:t>
            </a:r>
          </a:p>
          <a:p>
            <a:pPr>
              <a:spcBef>
                <a:spcPts val="0"/>
              </a:spcBef>
            </a:pPr>
            <a:r>
              <a:rPr lang="ru-RU" sz="2600" dirty="0" smtClean="0"/>
              <a:t>Построение на основе обучения</a:t>
            </a:r>
            <a:r>
              <a:rPr lang="ru-RU" sz="2600" dirty="0" smtClean="0"/>
              <a:t>:</a:t>
            </a:r>
            <a:r>
              <a:rPr lang="ru-RU" sz="2600" dirty="0" smtClean="0"/>
              <a:t> </a:t>
            </a:r>
            <a:br>
              <a:rPr lang="ru-RU" sz="2600" dirty="0" smtClean="0"/>
            </a:br>
            <a:r>
              <a:rPr lang="ru-RU" sz="2600" dirty="0" smtClean="0"/>
              <a:t>	</a:t>
            </a:r>
            <a:r>
              <a:rPr lang="en-US" sz="2600" i="1" dirty="0" err="1" smtClean="0">
                <a:solidFill>
                  <a:schemeClr val="tx2"/>
                </a:solidFill>
              </a:rPr>
              <a:t>OpenNLP</a:t>
            </a:r>
            <a:r>
              <a:rPr lang="en-US" sz="2600" i="1" dirty="0" smtClean="0"/>
              <a:t> </a:t>
            </a:r>
            <a:r>
              <a:rPr lang="ru-RU" sz="2600" dirty="0" smtClean="0"/>
              <a:t>(именованные </a:t>
            </a:r>
            <a:r>
              <a:rPr lang="ru-RU" sz="2600" dirty="0" err="1" smtClean="0"/>
              <a:t>сущености</a:t>
            </a:r>
            <a:r>
              <a:rPr lang="ru-RU" sz="2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ru-RU" sz="2600" i="1" dirty="0" smtClean="0"/>
              <a:t>	</a:t>
            </a:r>
            <a:r>
              <a:rPr lang="ru-RU" sz="2600" i="1" dirty="0" smtClean="0"/>
              <a:t>	</a:t>
            </a:r>
            <a:r>
              <a:rPr lang="en-US" sz="2600" i="1" dirty="0" err="1" smtClean="0">
                <a:solidFill>
                  <a:schemeClr val="tx2"/>
                </a:solidFill>
              </a:rPr>
              <a:t>StanfordCore</a:t>
            </a:r>
            <a:r>
              <a:rPr lang="en-US" sz="2600" i="1" dirty="0" smtClean="0">
                <a:solidFill>
                  <a:schemeClr val="tx2"/>
                </a:solidFill>
              </a:rPr>
              <a:t> NLP</a:t>
            </a:r>
            <a:r>
              <a:rPr lang="ru-RU" sz="2600" i="1" dirty="0" smtClean="0">
                <a:solidFill>
                  <a:schemeClr val="tx2"/>
                </a:solidFill>
              </a:rPr>
              <a:t> </a:t>
            </a:r>
            <a:r>
              <a:rPr lang="ru-RU" sz="2600" dirty="0" smtClean="0"/>
              <a:t>(все виды </a:t>
            </a:r>
            <a:r>
              <a:rPr lang="en-US" sz="2600" i="1" dirty="0" smtClean="0"/>
              <a:t>IE</a:t>
            </a:r>
            <a:r>
              <a:rPr lang="en-US" sz="2600" dirty="0" smtClean="0"/>
              <a:t>)</a:t>
            </a:r>
            <a:endParaRPr lang="ru-RU" sz="2600" dirty="0" smtClean="0"/>
          </a:p>
          <a:p>
            <a:pPr lvl="1">
              <a:spcBef>
                <a:spcPts val="100"/>
              </a:spcBef>
            </a:pPr>
            <a:r>
              <a:rPr lang="ru-RU" sz="2400" dirty="0" smtClean="0"/>
              <a:t>Есть встроенные машинные классификаторы и возможность построить свои</a:t>
            </a:r>
          </a:p>
          <a:p>
            <a:pPr lvl="1">
              <a:spcBef>
                <a:spcPts val="100"/>
              </a:spcBef>
            </a:pPr>
            <a:r>
              <a:rPr lang="ru-RU" sz="2400" dirty="0" smtClean="0"/>
              <a:t>Не ориентированы на русскоязычные тексты</a:t>
            </a: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ru-RU" sz="2600" dirty="0" smtClean="0"/>
              <a:t>Построение на основе правил</a:t>
            </a:r>
            <a:r>
              <a:rPr lang="ru-RU" sz="2600" i="1" dirty="0" smtClean="0"/>
              <a:t>:</a:t>
            </a:r>
            <a:r>
              <a:rPr lang="en-US" sz="2600" i="1" dirty="0" smtClean="0"/>
              <a:t> </a:t>
            </a:r>
            <a:r>
              <a:rPr lang="ru-RU" sz="2600" i="1" dirty="0" smtClean="0"/>
              <a:t/>
            </a:r>
            <a:br>
              <a:rPr lang="ru-RU" sz="2600" i="1" dirty="0" smtClean="0"/>
            </a:br>
            <a:r>
              <a:rPr lang="ru-RU" sz="2600" i="1" dirty="0" smtClean="0"/>
              <a:t>	</a:t>
            </a:r>
            <a:r>
              <a:rPr lang="en-US" sz="2600" i="1" dirty="0" smtClean="0">
                <a:solidFill>
                  <a:schemeClr val="tx2"/>
                </a:solidFill>
              </a:rPr>
              <a:t>GATE</a:t>
            </a:r>
            <a:r>
              <a:rPr lang="ru-RU" sz="2600" dirty="0" smtClean="0">
                <a:solidFill>
                  <a:schemeClr val="tx2"/>
                </a:solidFill>
              </a:rPr>
              <a:t>, </a:t>
            </a:r>
            <a:r>
              <a:rPr lang="ru-RU" sz="2600" dirty="0" err="1" smtClean="0">
                <a:solidFill>
                  <a:schemeClr val="tx2"/>
                </a:solidFill>
              </a:rPr>
              <a:t>Томита-парсер</a:t>
            </a:r>
            <a:r>
              <a:rPr lang="ru-RU" sz="2600" dirty="0" smtClean="0">
                <a:solidFill>
                  <a:schemeClr val="tx2"/>
                </a:solidFill>
              </a:rPr>
              <a:t>, </a:t>
            </a:r>
            <a:r>
              <a:rPr lang="en-US" sz="2600" i="1" dirty="0" smtClean="0">
                <a:solidFill>
                  <a:schemeClr val="tx2"/>
                </a:solidFill>
              </a:rPr>
              <a:t>LSPL</a:t>
            </a:r>
            <a:endParaRPr lang="ru-RU" sz="2600" dirty="0" smtClean="0">
              <a:solidFill>
                <a:schemeClr val="tx2"/>
              </a:solidFill>
            </a:endParaRPr>
          </a:p>
          <a:p>
            <a:pPr lvl="1">
              <a:spcBef>
                <a:spcPts val="200"/>
              </a:spcBef>
            </a:pPr>
            <a:r>
              <a:rPr lang="ru-RU" sz="2400" dirty="0" smtClean="0"/>
              <a:t>Формальный язык правил и шаблонов, с их помощью </a:t>
            </a:r>
            <a:r>
              <a:rPr lang="ru-RU" sz="2400" dirty="0" smtClean="0">
                <a:cs typeface="Times New Roman" charset="0"/>
              </a:rPr>
              <a:t>– н</a:t>
            </a:r>
            <a:r>
              <a:rPr lang="ru-RU" sz="2400" dirty="0" smtClean="0">
                <a:cs typeface="Times New Roman" charset="0"/>
              </a:rPr>
              <a:t>астройка на </a:t>
            </a:r>
            <a:r>
              <a:rPr lang="ru-RU" sz="2400" dirty="0" smtClean="0">
                <a:cs typeface="Times New Roman" charset="0"/>
              </a:rPr>
              <a:t>конкретную задачу</a:t>
            </a:r>
            <a:r>
              <a:rPr lang="en-US" sz="2400" dirty="0" smtClean="0">
                <a:cs typeface="Times New Roman" charset="0"/>
              </a:rPr>
              <a:t> </a:t>
            </a:r>
            <a:r>
              <a:rPr lang="en-US" sz="2400" i="1" dirty="0" smtClean="0">
                <a:cs typeface="Times New Roman" charset="0"/>
              </a:rPr>
              <a:t>IE</a:t>
            </a:r>
            <a:r>
              <a:rPr lang="ru-RU" sz="2400" dirty="0" smtClean="0">
                <a:cs typeface="Times New Roman" charset="0"/>
              </a:rPr>
              <a:t> </a:t>
            </a:r>
          </a:p>
          <a:p>
            <a:pPr lvl="1">
              <a:spcBef>
                <a:spcPts val="200"/>
              </a:spcBef>
            </a:pPr>
            <a:r>
              <a:rPr lang="ru-RU" sz="2400" dirty="0" smtClean="0"/>
              <a:t>Возможность работы с русскими текстами</a:t>
            </a: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02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715200" cy="792088"/>
          </a:xfrm>
        </p:spPr>
        <p:txBody>
          <a:bodyPr anchor="ctr"/>
          <a:lstStyle/>
          <a:p>
            <a:pPr algn="ctr"/>
            <a:r>
              <a:rPr lang="ru-RU" sz="3200" dirty="0" smtClean="0"/>
              <a:t>СИСТЕМА </a:t>
            </a:r>
            <a:r>
              <a:rPr lang="en-US" sz="3200" i="1" dirty="0" smtClean="0"/>
              <a:t>GATE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8208912" cy="4771702"/>
          </a:xfrm>
        </p:spPr>
        <p:txBody>
          <a:bodyPr/>
          <a:lstStyle/>
          <a:p>
            <a:pPr>
              <a:buSzPct val="80000"/>
              <a:buNone/>
            </a:pPr>
            <a:r>
              <a:rPr lang="ru-RU" sz="2500" dirty="0" smtClean="0">
                <a:cs typeface="Times New Roman" charset="0"/>
              </a:rPr>
              <a:t>С</a:t>
            </a:r>
            <a:r>
              <a:rPr lang="ru-RU" sz="2500" dirty="0" smtClean="0"/>
              <a:t>реда </a:t>
            </a:r>
            <a:r>
              <a:rPr lang="ru-RU" sz="2500" dirty="0" smtClean="0"/>
              <a:t>построения </a:t>
            </a:r>
            <a:r>
              <a:rPr lang="en-US" sz="2500" i="1" dirty="0" smtClean="0"/>
              <a:t>IE</a:t>
            </a:r>
            <a:r>
              <a:rPr lang="en-US" sz="2500" dirty="0" smtClean="0"/>
              <a:t>-</a:t>
            </a:r>
            <a:r>
              <a:rPr lang="ru-RU" sz="2500" dirty="0" smtClean="0"/>
              <a:t>приложений</a:t>
            </a:r>
            <a:r>
              <a:rPr lang="en-US" sz="2500" dirty="0" smtClean="0"/>
              <a:t> </a:t>
            </a:r>
            <a:r>
              <a:rPr lang="ru-RU" sz="2500" dirty="0" smtClean="0">
                <a:cs typeface="Times New Roman" charset="0"/>
              </a:rPr>
              <a:t>на </a:t>
            </a:r>
            <a:r>
              <a:rPr lang="ru-RU" sz="2500" dirty="0" smtClean="0">
                <a:cs typeface="Times New Roman" charset="0"/>
              </a:rPr>
              <a:t>любом ЕЯ (</a:t>
            </a:r>
            <a:r>
              <a:rPr lang="en-US" sz="2500" i="1" dirty="0" smtClean="0">
                <a:cs typeface="Times New Roman" charset="0"/>
                <a:hlinkClick r:id="rId3"/>
              </a:rPr>
              <a:t>https://gate.ac.uk</a:t>
            </a:r>
            <a:r>
              <a:rPr lang="ru-RU" sz="2500" dirty="0" smtClean="0">
                <a:cs typeface="Times New Roman" charset="0"/>
              </a:rPr>
              <a:t>)   Архитектурные особенности:</a:t>
            </a:r>
          </a:p>
          <a:p>
            <a:pPr eaLnBrk="1" hangingPunct="1">
              <a:spcBef>
                <a:spcPts val="300"/>
              </a:spcBef>
            </a:pPr>
            <a:r>
              <a:rPr lang="ru-RU" sz="2500" dirty="0" smtClean="0">
                <a:cs typeface="Times New Roman" charset="0"/>
              </a:rPr>
              <a:t>Есть набор </a:t>
            </a:r>
            <a:r>
              <a:rPr lang="ru-RU" sz="2500" dirty="0" smtClean="0"/>
              <a:t>стандартных компонентов (процессоры, словари) </a:t>
            </a:r>
            <a:r>
              <a:rPr lang="ru-RU" sz="2500" dirty="0"/>
              <a:t>для обработки </a:t>
            </a:r>
            <a:r>
              <a:rPr lang="ru-RU" sz="2500" dirty="0" smtClean="0"/>
              <a:t>текста</a:t>
            </a:r>
          </a:p>
          <a:p>
            <a:pPr eaLnBrk="1" hangingPunct="1">
              <a:spcBef>
                <a:spcPts val="300"/>
              </a:spcBef>
            </a:pPr>
            <a:r>
              <a:rPr lang="ru-RU" sz="2500" dirty="0" smtClean="0">
                <a:solidFill>
                  <a:srgbClr val="000000"/>
                </a:solidFill>
              </a:rPr>
              <a:t>П</a:t>
            </a:r>
            <a:r>
              <a:rPr lang="ru-RU" sz="2500" dirty="0" smtClean="0">
                <a:solidFill>
                  <a:srgbClr val="000000"/>
                </a:solidFill>
              </a:rPr>
              <a:t>риложение </a:t>
            </a:r>
            <a:r>
              <a:rPr lang="ru-RU" sz="2500" dirty="0" smtClean="0">
                <a:solidFill>
                  <a:srgbClr val="000000"/>
                </a:solidFill>
              </a:rPr>
              <a:t>собирается из этих компонентов   (с </a:t>
            </a:r>
            <a:r>
              <a:rPr lang="ru-RU" sz="2500" dirty="0" smtClean="0">
                <a:solidFill>
                  <a:srgbClr val="000000"/>
                </a:solidFill>
              </a:rPr>
              <a:t>помощью среды пользователя)</a:t>
            </a:r>
          </a:p>
          <a:p>
            <a:pPr eaLnBrk="1" hangingPunct="1">
              <a:spcBef>
                <a:spcPts val="300"/>
              </a:spcBef>
            </a:pP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В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ходе обработки текста информация хранится в </a:t>
            </a:r>
            <a:r>
              <a:rPr lang="ru-RU" sz="2500" dirty="0">
                <a:solidFill>
                  <a:srgbClr val="000000"/>
                </a:solidFill>
                <a:cs typeface="Times New Roman" charset="0"/>
              </a:rPr>
              <a:t>форме </a:t>
            </a:r>
            <a:r>
              <a:rPr lang="ru-RU" sz="2500" i="1" dirty="0">
                <a:solidFill>
                  <a:srgbClr val="000000"/>
                </a:solidFill>
                <a:cs typeface="Times New Roman" charset="0"/>
              </a:rPr>
              <a:t>аннотаций</a:t>
            </a:r>
            <a:r>
              <a:rPr lang="ru-RU" sz="2500" dirty="0">
                <a:solidFill>
                  <a:srgbClr val="000000"/>
                </a:solidFill>
                <a:cs typeface="Times New Roman" charset="0"/>
              </a:rPr>
              <a:t> – наборов атрибутов вида:</a:t>
            </a:r>
            <a:br>
              <a:rPr lang="ru-RU" sz="2500" dirty="0">
                <a:solidFill>
                  <a:srgbClr val="000000"/>
                </a:solidFill>
                <a:cs typeface="Times New Roman" charset="0"/>
              </a:rPr>
            </a:br>
            <a:r>
              <a:rPr lang="en-US" sz="2500" dirty="0">
                <a:solidFill>
                  <a:srgbClr val="000000"/>
                </a:solidFill>
                <a:cs typeface="Times New Roman" charset="0"/>
              </a:rPr>
              <a:t>	    </a:t>
            </a:r>
            <a:r>
              <a:rPr lang="ru-RU" sz="2500" i="1" dirty="0">
                <a:cs typeface="Consolas" charset="0"/>
              </a:rPr>
              <a:t>имя</a:t>
            </a:r>
            <a:r>
              <a:rPr lang="en-US" sz="2500" i="1" dirty="0">
                <a:cs typeface="Consolas" charset="0"/>
              </a:rPr>
              <a:t>_</a:t>
            </a:r>
            <a:r>
              <a:rPr lang="ru-RU" sz="2500" i="1" dirty="0">
                <a:cs typeface="Consolas" charset="0"/>
              </a:rPr>
              <a:t>атрибута == значение</a:t>
            </a:r>
            <a:r>
              <a:rPr lang="en-US" sz="2500" i="1" dirty="0">
                <a:cs typeface="Consolas" charset="0"/>
              </a:rPr>
              <a:t>_</a:t>
            </a:r>
            <a:r>
              <a:rPr lang="ru-RU" sz="2500" i="1" dirty="0" smtClean="0">
                <a:cs typeface="Consolas" charset="0"/>
              </a:rPr>
              <a:t>атрибута</a:t>
            </a:r>
          </a:p>
          <a:p>
            <a:pPr eaLnBrk="1" hangingPunct="1">
              <a:spcBef>
                <a:spcPts val="300"/>
              </a:spcBef>
            </a:pPr>
            <a:r>
              <a:rPr lang="ru-RU" sz="2500" dirty="0" smtClean="0">
                <a:cs typeface="Times New Roman" charset="0"/>
              </a:rPr>
              <a:t>А</a:t>
            </a:r>
            <a:r>
              <a:rPr lang="ru-RU" sz="2500" dirty="0" smtClean="0">
                <a:cs typeface="Times New Roman" charset="0"/>
              </a:rPr>
              <a:t>нализ </a:t>
            </a:r>
            <a:r>
              <a:rPr lang="ru-RU" sz="2500" dirty="0">
                <a:cs typeface="Times New Roman" charset="0"/>
              </a:rPr>
              <a:t>текста </a:t>
            </a:r>
            <a:r>
              <a:rPr lang="ru-RU" sz="2500" dirty="0" smtClean="0">
                <a:cs typeface="Times New Roman" charset="0"/>
              </a:rPr>
              <a:t>–</a:t>
            </a:r>
            <a:r>
              <a:rPr lang="ru-RU" sz="2500" dirty="0">
                <a:cs typeface="Times New Roman" charset="0"/>
              </a:rPr>
              <a:t> </a:t>
            </a:r>
            <a:r>
              <a:rPr lang="ru-RU" sz="2500" dirty="0" smtClean="0">
                <a:cs typeface="Times New Roman" charset="0"/>
              </a:rPr>
              <a:t>последовательное </a:t>
            </a:r>
            <a:r>
              <a:rPr lang="ru-RU" sz="2500" dirty="0">
                <a:cs typeface="Times New Roman" charset="0"/>
              </a:rPr>
              <a:t>создание и </a:t>
            </a:r>
            <a:r>
              <a:rPr lang="ru-RU" sz="2500" dirty="0" smtClean="0">
                <a:cs typeface="Times New Roman" charset="0"/>
              </a:rPr>
              <a:t>переработка аннотаций по заданным </a:t>
            </a:r>
            <a:r>
              <a:rPr lang="ru-RU" sz="2500" dirty="0" smtClean="0">
                <a:cs typeface="Times New Roman" charset="0"/>
              </a:rPr>
              <a:t>правилам</a:t>
            </a:r>
            <a:endParaRPr lang="ru-RU" sz="2500" dirty="0">
              <a:cs typeface="Times New Roman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ru-RU" sz="2500" dirty="0" smtClean="0">
                <a:cs typeface="Times New Roman" charset="0"/>
              </a:rPr>
              <a:t>Я</a:t>
            </a:r>
            <a:r>
              <a:rPr lang="ru-RU" sz="2500" dirty="0" smtClean="0">
                <a:cs typeface="Times New Roman" charset="0"/>
              </a:rPr>
              <a:t>зык </a:t>
            </a:r>
            <a:r>
              <a:rPr lang="ru-RU" sz="2500" dirty="0">
                <a:cs typeface="Times New Roman" charset="0"/>
              </a:rPr>
              <a:t>лингвистических правил</a:t>
            </a:r>
            <a:r>
              <a:rPr lang="en-US" sz="2500" dirty="0">
                <a:cs typeface="Times New Roman" charset="0"/>
              </a:rPr>
              <a:t> </a:t>
            </a:r>
            <a:r>
              <a:rPr lang="en-US" sz="2500" i="1" dirty="0" smtClean="0">
                <a:solidFill>
                  <a:schemeClr val="tx2"/>
                </a:solidFill>
                <a:cs typeface="Times New Roman" charset="0"/>
              </a:rPr>
              <a:t>Jape</a:t>
            </a:r>
            <a:endParaRPr lang="ru-RU" sz="2500" i="1" dirty="0">
              <a:solidFill>
                <a:schemeClr val="tx2"/>
              </a:solidFill>
              <a:cs typeface="Times New Roman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94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1084982"/>
          </a:xfrm>
        </p:spPr>
        <p:txBody>
          <a:bodyPr anchor="ctr"/>
          <a:lstStyle/>
          <a:p>
            <a:pPr algn="ctr"/>
            <a:r>
              <a:rPr lang="ru-RU" sz="3200" dirty="0" smtClean="0"/>
              <a:t>СИСТЕМА </a:t>
            </a:r>
            <a:r>
              <a:rPr lang="en-US" sz="3200" i="1" dirty="0" smtClean="0"/>
              <a:t>GATE</a:t>
            </a:r>
            <a:r>
              <a:rPr lang="ru-RU" sz="3200" dirty="0" smtClean="0"/>
              <a:t>: </a:t>
            </a:r>
            <a:br>
              <a:rPr lang="ru-RU" sz="3200" dirty="0" smtClean="0"/>
            </a:br>
            <a:r>
              <a:rPr lang="en-US" sz="3200" i="1" dirty="0" smtClean="0">
                <a:cs typeface="Times New Roman" charset="0"/>
              </a:rPr>
              <a:t>JAPE</a:t>
            </a:r>
            <a:r>
              <a:rPr lang="en-US" sz="3200" dirty="0" smtClean="0">
                <a:cs typeface="Times New Roman" charset="0"/>
              </a:rPr>
              <a:t>-</a:t>
            </a:r>
            <a:r>
              <a:rPr lang="ru-RU" sz="3200" dirty="0" smtClean="0">
                <a:cs typeface="Times New Roman" charset="0"/>
              </a:rPr>
              <a:t>ПРАВИЛА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SzPct val="80000"/>
            </a:pPr>
            <a:r>
              <a:rPr lang="ru-RU" sz="2500" dirty="0">
                <a:cs typeface="Times New Roman" charset="0"/>
              </a:rPr>
              <a:t>Правила на языке </a:t>
            </a:r>
            <a:r>
              <a:rPr lang="en-US" sz="2500" i="1" dirty="0">
                <a:cs typeface="Times New Roman" charset="0"/>
              </a:rPr>
              <a:t>Jape</a:t>
            </a:r>
            <a:r>
              <a:rPr lang="ru-RU" sz="2500" dirty="0">
                <a:cs typeface="Times New Roman" charset="0"/>
              </a:rPr>
              <a:t> состоят из двух частей</a:t>
            </a:r>
            <a:r>
              <a:rPr lang="en-US" sz="2500" dirty="0">
                <a:cs typeface="Times New Roman" charset="0"/>
              </a:rPr>
              <a:t>:</a:t>
            </a:r>
          </a:p>
          <a:p>
            <a:pPr lvl="1" eaLnBrk="1" hangingPunct="1">
              <a:spcBef>
                <a:spcPts val="0"/>
              </a:spcBef>
              <a:buSzPct val="100000"/>
              <a:buFont typeface="Wingdings" pitchFamily="2" charset="2"/>
              <a:buChar char="ü"/>
            </a:pPr>
            <a:r>
              <a:rPr lang="ru-RU" sz="2500" dirty="0" smtClean="0">
                <a:cs typeface="Times New Roman" charset="0"/>
              </a:rPr>
              <a:t>левая – шаблон</a:t>
            </a:r>
            <a:r>
              <a:rPr lang="ru-RU" sz="2500" dirty="0">
                <a:cs typeface="Times New Roman" charset="0"/>
              </a:rPr>
              <a:t> </a:t>
            </a:r>
            <a:r>
              <a:rPr lang="ru-RU" sz="2500" dirty="0" smtClean="0">
                <a:cs typeface="Times New Roman" charset="0"/>
              </a:rPr>
              <a:t>для текстового фрагмента</a:t>
            </a:r>
            <a:endParaRPr lang="ru-RU" sz="2500" dirty="0">
              <a:cs typeface="Times New Roman" charset="0"/>
            </a:endParaRPr>
          </a:p>
          <a:p>
            <a:pPr lvl="1" eaLnBrk="1" hangingPunct="1">
              <a:spcBef>
                <a:spcPts val="0"/>
              </a:spcBef>
              <a:buSzPct val="100000"/>
              <a:buFont typeface="Wingdings" pitchFamily="2" charset="2"/>
              <a:buChar char="ü"/>
            </a:pPr>
            <a:r>
              <a:rPr lang="ru-RU" sz="2500" dirty="0" smtClean="0">
                <a:cs typeface="Times New Roman" charset="0"/>
              </a:rPr>
              <a:t>правая – </a:t>
            </a:r>
            <a:r>
              <a:rPr lang="ru-RU" sz="2500" dirty="0">
                <a:cs typeface="Times New Roman" charset="0"/>
              </a:rPr>
              <a:t>действия с </a:t>
            </a:r>
            <a:r>
              <a:rPr lang="ru-RU" sz="2500" dirty="0" smtClean="0">
                <a:cs typeface="Times New Roman" charset="0"/>
              </a:rPr>
              <a:t>его аннотациями</a:t>
            </a:r>
            <a:endParaRPr lang="en-US" sz="2500" dirty="0"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SzPct val="80000"/>
            </a:pPr>
            <a:r>
              <a:rPr lang="ru-RU" sz="2500" dirty="0">
                <a:cs typeface="Times New Roman" charset="0"/>
              </a:rPr>
              <a:t>Правило</a:t>
            </a:r>
            <a:r>
              <a:rPr lang="ru-RU" sz="2500" dirty="0"/>
              <a:t> </a:t>
            </a:r>
            <a:r>
              <a:rPr lang="ru-RU" sz="2500" dirty="0">
                <a:cs typeface="Times New Roman" charset="0"/>
              </a:rPr>
              <a:t>для </a:t>
            </a:r>
            <a:r>
              <a:rPr lang="ru-RU" sz="2500" u="sng" dirty="0" smtClean="0">
                <a:cs typeface="Times New Roman" charset="0"/>
              </a:rPr>
              <a:t>выявления</a:t>
            </a:r>
            <a:r>
              <a:rPr lang="ru-RU" sz="2500" dirty="0" smtClean="0">
                <a:cs typeface="Times New Roman" charset="0"/>
              </a:rPr>
              <a:t> города рождения во фразах </a:t>
            </a:r>
            <a:r>
              <a:rPr lang="ru-RU" sz="2500" dirty="0">
                <a:cs typeface="Times New Roman" charset="0"/>
              </a:rPr>
              <a:t>вида </a:t>
            </a:r>
            <a:r>
              <a:rPr lang="ru-RU" sz="2500" i="1" dirty="0">
                <a:solidFill>
                  <a:schemeClr val="accent2"/>
                </a:solidFill>
                <a:cs typeface="Times New Roman" charset="0"/>
              </a:rPr>
              <a:t>Иван родился в </a:t>
            </a:r>
            <a:r>
              <a:rPr lang="ru-RU" sz="2500" i="1" dirty="0" smtClean="0">
                <a:solidFill>
                  <a:schemeClr val="accent2"/>
                </a:solidFill>
                <a:cs typeface="Times New Roman" charset="0"/>
              </a:rPr>
              <a:t>Самаре</a:t>
            </a:r>
            <a:r>
              <a:rPr lang="ru-RU" sz="2500" dirty="0" smtClean="0">
                <a:cs typeface="Times New Roman" charset="0"/>
              </a:rPr>
              <a:t>:</a:t>
            </a:r>
            <a:endParaRPr lang="ru-RU" sz="2500" dirty="0"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SzPct val="80000"/>
              <a:buFont typeface="Arial" charset="0"/>
              <a:buNone/>
            </a:pPr>
            <a:r>
              <a:rPr lang="ru-RU" sz="2500" dirty="0" smtClean="0"/>
              <a:t>    </a:t>
            </a:r>
            <a:r>
              <a:rPr lang="en-US" sz="2500" i="1" dirty="0" smtClean="0">
                <a:solidFill>
                  <a:schemeClr val="tx2"/>
                </a:solidFill>
              </a:rPr>
              <a:t>Rule</a:t>
            </a:r>
            <a:r>
              <a:rPr lang="en-US" sz="2500" i="1" dirty="0">
                <a:solidFill>
                  <a:schemeClr val="tx2"/>
                </a:solidFill>
              </a:rPr>
              <a:t>: </a:t>
            </a:r>
            <a:r>
              <a:rPr lang="en-US" sz="2500" i="1" dirty="0" err="1">
                <a:solidFill>
                  <a:schemeClr val="tx2"/>
                </a:solidFill>
              </a:rPr>
              <a:t>BornPlace</a:t>
            </a:r>
            <a:endParaRPr lang="en-US" sz="2500" i="1" dirty="0">
              <a:solidFill>
                <a:schemeClr val="tx2"/>
              </a:solidFill>
            </a:endParaRPr>
          </a:p>
          <a:p>
            <a:pPr eaLnBrk="1" hangingPunct="1">
              <a:spcBef>
                <a:spcPts val="0"/>
              </a:spcBef>
              <a:buSzPct val="80000"/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</a:rPr>
              <a:t>	</a:t>
            </a:r>
            <a:r>
              <a:rPr lang="en-US" sz="2500" i="1" dirty="0" smtClean="0">
                <a:solidFill>
                  <a:schemeClr val="tx2"/>
                </a:solidFill>
              </a:rPr>
              <a:t>(</a:t>
            </a:r>
            <a:r>
              <a:rPr lang="en-US" sz="2500" i="1" dirty="0">
                <a:solidFill>
                  <a:schemeClr val="tx2"/>
                </a:solidFill>
              </a:rPr>
              <a:t>({</a:t>
            </a:r>
            <a:r>
              <a:rPr lang="en-US" sz="2500" i="1" dirty="0" err="1">
                <a:solidFill>
                  <a:schemeClr val="tx2"/>
                </a:solidFill>
              </a:rPr>
              <a:t>Token.kind</a:t>
            </a:r>
            <a:r>
              <a:rPr lang="en-US" sz="2500" i="1" dirty="0">
                <a:solidFill>
                  <a:schemeClr val="tx2"/>
                </a:solidFill>
              </a:rPr>
              <a:t> == word, </a:t>
            </a:r>
            <a:r>
              <a:rPr lang="en-US" sz="2500" i="1" dirty="0" err="1">
                <a:solidFill>
                  <a:schemeClr val="tx2"/>
                </a:solidFill>
              </a:rPr>
              <a:t>Token.orth</a:t>
            </a:r>
            <a:r>
              <a:rPr lang="en-US" sz="2500" i="1" dirty="0">
                <a:solidFill>
                  <a:schemeClr val="tx2"/>
                </a:solidFill>
              </a:rPr>
              <a:t> =</a:t>
            </a:r>
            <a:r>
              <a:rPr lang="en-US" sz="2500" i="1" dirty="0" smtClean="0">
                <a:solidFill>
                  <a:schemeClr val="tx2"/>
                </a:solidFill>
              </a:rPr>
              <a:t>=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en-US" sz="2500" i="1" dirty="0" err="1" smtClean="0">
                <a:solidFill>
                  <a:schemeClr val="tx2"/>
                </a:solidFill>
              </a:rPr>
              <a:t>upperInitial</a:t>
            </a:r>
            <a:r>
              <a:rPr lang="en-US" sz="2500" i="1" dirty="0">
                <a:solidFill>
                  <a:schemeClr val="tx2"/>
                </a:solidFill>
              </a:rPr>
              <a:t>}): person</a:t>
            </a:r>
          </a:p>
          <a:p>
            <a:pPr eaLnBrk="1" hangingPunct="1">
              <a:spcBef>
                <a:spcPts val="0"/>
              </a:spcBef>
              <a:buSzPct val="80000"/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</a:rPr>
              <a:t>	</a:t>
            </a:r>
            <a:r>
              <a:rPr lang="en-US" sz="2500" i="1" dirty="0" smtClean="0">
                <a:solidFill>
                  <a:schemeClr val="tx2"/>
                </a:solidFill>
              </a:rPr>
              <a:t>{</a:t>
            </a:r>
            <a:r>
              <a:rPr lang="en-US" sz="2500" i="1" dirty="0" err="1">
                <a:solidFill>
                  <a:schemeClr val="tx2"/>
                </a:solidFill>
              </a:rPr>
              <a:t>Token.string</a:t>
            </a:r>
            <a:r>
              <a:rPr lang="en-US" sz="2500" i="1" dirty="0">
                <a:solidFill>
                  <a:schemeClr val="tx2"/>
                </a:solidFill>
              </a:rPr>
              <a:t> == "</a:t>
            </a:r>
            <a:r>
              <a:rPr lang="ru-RU" sz="2500" i="1" dirty="0">
                <a:solidFill>
                  <a:schemeClr val="tx2"/>
                </a:solidFill>
              </a:rPr>
              <a:t>родился"}</a:t>
            </a:r>
          </a:p>
          <a:p>
            <a:pPr eaLnBrk="1" hangingPunct="1">
              <a:spcBef>
                <a:spcPts val="0"/>
              </a:spcBef>
              <a:buSzPct val="80000"/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</a:rPr>
              <a:t>	</a:t>
            </a:r>
            <a:r>
              <a:rPr lang="ru-RU" sz="2500" i="1" dirty="0" smtClean="0">
                <a:solidFill>
                  <a:schemeClr val="tx2"/>
                </a:solidFill>
              </a:rPr>
              <a:t>{</a:t>
            </a:r>
            <a:r>
              <a:rPr lang="en-US" sz="2500" i="1" dirty="0" err="1">
                <a:solidFill>
                  <a:schemeClr val="tx2"/>
                </a:solidFill>
              </a:rPr>
              <a:t>Token.string</a:t>
            </a:r>
            <a:r>
              <a:rPr lang="en-US" sz="2500" i="1" dirty="0">
                <a:solidFill>
                  <a:schemeClr val="tx2"/>
                </a:solidFill>
              </a:rPr>
              <a:t> == "</a:t>
            </a:r>
            <a:r>
              <a:rPr lang="ru-RU" sz="2500" i="1" dirty="0">
                <a:solidFill>
                  <a:schemeClr val="tx2"/>
                </a:solidFill>
              </a:rPr>
              <a:t>в"}</a:t>
            </a:r>
          </a:p>
          <a:p>
            <a:pPr eaLnBrk="1" hangingPunct="1">
              <a:spcBef>
                <a:spcPts val="0"/>
              </a:spcBef>
              <a:buSzPct val="80000"/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</a:rPr>
              <a:t>	</a:t>
            </a:r>
            <a:r>
              <a:rPr lang="ru-RU" sz="2500" i="1" dirty="0" smtClean="0">
                <a:solidFill>
                  <a:schemeClr val="tx2"/>
                </a:solidFill>
              </a:rPr>
              <a:t>(</a:t>
            </a:r>
            <a:r>
              <a:rPr lang="ru-RU" sz="2500" i="1" dirty="0">
                <a:solidFill>
                  <a:schemeClr val="tx2"/>
                </a:solidFill>
              </a:rPr>
              <a:t>{</a:t>
            </a:r>
            <a:r>
              <a:rPr lang="en-US" sz="2500" i="1" dirty="0" err="1">
                <a:solidFill>
                  <a:schemeClr val="tx2"/>
                </a:solidFill>
              </a:rPr>
              <a:t>Lookup.majorType</a:t>
            </a:r>
            <a:r>
              <a:rPr lang="en-US" sz="2500" i="1" dirty="0">
                <a:solidFill>
                  <a:schemeClr val="tx2"/>
                </a:solidFill>
              </a:rPr>
              <a:t> == "City"}): city)</a:t>
            </a:r>
            <a:r>
              <a:rPr lang="ru-RU" sz="2500" i="1" dirty="0">
                <a:solidFill>
                  <a:schemeClr val="tx2"/>
                </a:solidFill>
              </a:rPr>
              <a:t>		</a:t>
            </a:r>
          </a:p>
          <a:p>
            <a:pPr eaLnBrk="1" hangingPunct="1">
              <a:spcBef>
                <a:spcPts val="0"/>
              </a:spcBef>
              <a:buSzPct val="80000"/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</a:rPr>
              <a:t>	</a:t>
            </a:r>
            <a:r>
              <a:rPr lang="en-US" sz="2500" i="1" dirty="0">
                <a:solidFill>
                  <a:schemeClr val="tx2"/>
                </a:solidFill>
              </a:rPr>
              <a:t> --&gt;</a:t>
            </a:r>
            <a:r>
              <a:rPr lang="ru-RU" sz="2500" i="1" dirty="0">
                <a:solidFill>
                  <a:schemeClr val="tx2"/>
                </a:solidFill>
              </a:rPr>
              <a:t>	</a:t>
            </a:r>
            <a:r>
              <a:rPr lang="en-US" sz="2500" i="1" dirty="0" err="1">
                <a:solidFill>
                  <a:schemeClr val="tx2"/>
                </a:solidFill>
              </a:rPr>
              <a:t>person.Name</a:t>
            </a:r>
            <a:r>
              <a:rPr lang="en-US" sz="2500" i="1" dirty="0">
                <a:solidFill>
                  <a:schemeClr val="tx2"/>
                </a:solidFill>
              </a:rPr>
              <a:t> = {</a:t>
            </a:r>
            <a:r>
              <a:rPr lang="en-US" sz="2500" i="1" dirty="0" err="1">
                <a:solidFill>
                  <a:schemeClr val="tx2"/>
                </a:solidFill>
              </a:rPr>
              <a:t>BirthCity</a:t>
            </a:r>
            <a:r>
              <a:rPr lang="en-US" sz="2500" i="1" dirty="0">
                <a:solidFill>
                  <a:schemeClr val="tx2"/>
                </a:solidFill>
              </a:rPr>
              <a:t> = </a:t>
            </a:r>
            <a:r>
              <a:rPr lang="en-US" sz="2500" i="1" dirty="0" err="1">
                <a:solidFill>
                  <a:schemeClr val="tx2"/>
                </a:solidFill>
              </a:rPr>
              <a:t>city.Token.string</a:t>
            </a:r>
            <a:r>
              <a:rPr lang="en-US" sz="2500" i="1" dirty="0" smtClean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640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787208" cy="792088"/>
          </a:xfrm>
        </p:spPr>
        <p:txBody>
          <a:bodyPr anchor="ctr"/>
          <a:lstStyle/>
          <a:p>
            <a:pPr algn="ctr"/>
            <a:r>
              <a:rPr lang="ru-RU" sz="3200" dirty="0" smtClean="0"/>
              <a:t>ТОМИТА-ПАРСЕР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7848872" cy="5006181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ru-RU" sz="2500" dirty="0" smtClean="0">
                <a:cs typeface="Times New Roman" charset="0"/>
              </a:rPr>
              <a:t>Система ориентирована на </a:t>
            </a:r>
            <a:r>
              <a:rPr lang="en-US" sz="2500" dirty="0" smtClean="0">
                <a:cs typeface="Times New Roman" charset="0"/>
              </a:rPr>
              <a:t> 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извлечение </a:t>
            </a:r>
            <a:br>
              <a:rPr lang="ru-RU" sz="2500" dirty="0" smtClean="0">
                <a:solidFill>
                  <a:srgbClr val="000000"/>
                </a:solidFill>
                <a:cs typeface="Times New Roman" charset="0"/>
              </a:rPr>
            </a:b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фактов </a:t>
            </a:r>
            <a:r>
              <a:rPr lang="ru-RU" sz="2500" dirty="0">
                <a:solidFill>
                  <a:srgbClr val="000000"/>
                </a:solidFill>
                <a:cs typeface="Times New Roman" charset="0"/>
              </a:rPr>
              <a:t>из текстов 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на русском языке </a:t>
            </a:r>
            <a:br>
              <a:rPr lang="ru-RU" sz="2500" dirty="0" smtClean="0">
                <a:solidFill>
                  <a:srgbClr val="000000"/>
                </a:solidFill>
                <a:cs typeface="Times New Roman" charset="0"/>
              </a:rPr>
            </a:b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	(</a:t>
            </a:r>
            <a:r>
              <a:rPr lang="en-US" sz="2500" dirty="0" smtClean="0">
                <a:solidFill>
                  <a:srgbClr val="000000"/>
                </a:solidFill>
                <a:cs typeface="Times New Roman" charset="0"/>
                <a:hlinkClick r:id="rId2"/>
              </a:rPr>
              <a:t>https</a:t>
            </a:r>
            <a:r>
              <a:rPr lang="en-US" sz="2500" dirty="0">
                <a:solidFill>
                  <a:srgbClr val="000000"/>
                </a:solidFill>
                <a:cs typeface="Times New Roman" charset="0"/>
                <a:hlinkClick r:id="rId2"/>
              </a:rPr>
              <a:t>://tech.yandex.ru/tomita/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)</a:t>
            </a:r>
            <a:endParaRPr lang="ru-RU" sz="2500" dirty="0">
              <a:solidFill>
                <a:srgbClr val="000000"/>
              </a:solidFill>
              <a:cs typeface="Times New Roman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Последовательность </a:t>
            </a:r>
            <a:r>
              <a:rPr lang="ru-RU" sz="2500" dirty="0">
                <a:solidFill>
                  <a:srgbClr val="000000"/>
                </a:solidFill>
                <a:cs typeface="Times New Roman" charset="0"/>
              </a:rPr>
              <a:t>этапов обработки текста 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фиксирована</a:t>
            </a:r>
          </a:p>
          <a:p>
            <a:pPr eaLnBrk="1" hangingPunct="1">
              <a:spcBef>
                <a:spcPts val="600"/>
              </a:spcBef>
            </a:pP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Правила </a:t>
            </a:r>
            <a:r>
              <a:rPr lang="ru-RU" sz="2500" dirty="0">
                <a:solidFill>
                  <a:srgbClr val="000000"/>
                </a:solidFill>
                <a:cs typeface="Times New Roman" charset="0"/>
              </a:rPr>
              <a:t>извлечения записываются на языке расширенных КС-грамматик (с 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условиями)</a:t>
            </a:r>
          </a:p>
          <a:p>
            <a:pPr eaLnBrk="1" hangingPunct="1">
              <a:spcBef>
                <a:spcPts val="600"/>
              </a:spcBef>
            </a:pP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Широкий </a:t>
            </a:r>
            <a:r>
              <a:rPr lang="ru-RU" sz="2500" dirty="0">
                <a:solidFill>
                  <a:srgbClr val="000000"/>
                </a:solidFill>
                <a:cs typeface="Times New Roman" charset="0"/>
              </a:rPr>
              <a:t>набор встроенных помет-ограничений </a:t>
            </a:r>
            <a:br>
              <a:rPr lang="ru-RU" sz="2500" dirty="0">
                <a:solidFill>
                  <a:srgbClr val="000000"/>
                </a:solidFill>
                <a:cs typeface="Times New Roman" charset="0"/>
              </a:rPr>
            </a:br>
            <a:r>
              <a:rPr lang="ru-RU" sz="2500" dirty="0">
                <a:solidFill>
                  <a:srgbClr val="000000"/>
                </a:solidFill>
                <a:cs typeface="Times New Roman" charset="0"/>
              </a:rPr>
              <a:t>на значения грамматических и неграмматических характеристик </a:t>
            </a:r>
            <a:r>
              <a:rPr lang="ru-RU" sz="2500" dirty="0" smtClean="0">
                <a:solidFill>
                  <a:srgbClr val="000000"/>
                </a:solidFill>
                <a:cs typeface="Times New Roman" charset="0"/>
              </a:rPr>
              <a:t>слов</a:t>
            </a:r>
          </a:p>
          <a:p>
            <a:pPr eaLnBrk="1" hangingPunct="1">
              <a:spcBef>
                <a:spcPts val="600"/>
              </a:spcBef>
            </a:pPr>
            <a:r>
              <a:rPr lang="ru-RU" sz="2500" dirty="0" smtClean="0">
                <a:cs typeface="Times New Roman" charset="0"/>
              </a:rPr>
              <a:t>Встроенные </a:t>
            </a:r>
            <a:r>
              <a:rPr lang="ru-RU" sz="2500" dirty="0">
                <a:cs typeface="Times New Roman" charset="0"/>
              </a:rPr>
              <a:t>средства описания структуры извлекаемых </a:t>
            </a:r>
            <a:r>
              <a:rPr lang="ru-RU" sz="2500" dirty="0" smtClean="0">
                <a:cs typeface="Times New Roman" charset="0"/>
              </a:rPr>
              <a:t>фактов</a:t>
            </a:r>
            <a:endParaRPr lang="ru-RU" sz="2500" dirty="0">
              <a:cs typeface="Times New Roman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049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787208" cy="1156990"/>
          </a:xfrm>
        </p:spPr>
        <p:txBody>
          <a:bodyPr anchor="ctr"/>
          <a:lstStyle/>
          <a:p>
            <a:pPr algn="ctr"/>
            <a:r>
              <a:rPr lang="ru-RU" sz="3000" dirty="0" smtClean="0"/>
              <a:t>ТОМИТА-ПАРСЕР: 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ИЗВЛЕЧЕНИЕ </a:t>
            </a:r>
            <a:r>
              <a:rPr lang="ru-RU" sz="3000" dirty="0" smtClean="0"/>
              <a:t>ФАКТОВ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340768"/>
            <a:ext cx="8136904" cy="4790157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500" dirty="0" smtClean="0">
                <a:cs typeface="Times New Roman" charset="0"/>
              </a:rPr>
              <a:t>Пример правила:</a:t>
            </a:r>
          </a:p>
          <a:p>
            <a:pPr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sz="2500" dirty="0">
                <a:cs typeface="Consolas" charset="0"/>
              </a:rPr>
              <a:t>	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S –&gt; Person&lt;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gn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–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agr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[1]&gt;</a:t>
            </a:r>
            <a:r>
              <a:rPr lang="ru-RU" sz="2500" i="1" dirty="0">
                <a:solidFill>
                  <a:schemeClr val="tx2"/>
                </a:solidFill>
                <a:cs typeface="Consolas" charset="0"/>
              </a:rPr>
              <a:t> 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interp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BornFact.Person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)</a:t>
            </a:r>
            <a:endParaRPr lang="ru-RU" sz="2500" i="1" dirty="0">
              <a:solidFill>
                <a:schemeClr val="tx2"/>
              </a:solidFill>
              <a:cs typeface="Consolas" charset="0"/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  <a:cs typeface="Consolas" charset="0"/>
              </a:rPr>
              <a:t>		</a:t>
            </a:r>
            <a:r>
              <a:rPr lang="ru-RU" sz="2500" i="1" dirty="0" smtClean="0">
                <a:solidFill>
                  <a:schemeClr val="tx2"/>
                </a:solidFill>
                <a:cs typeface="Consolas" charset="0"/>
              </a:rPr>
              <a:t>  </a:t>
            </a:r>
            <a:r>
              <a:rPr lang="en-US" sz="2500" i="1" dirty="0" smtClean="0">
                <a:solidFill>
                  <a:schemeClr val="tx2"/>
                </a:solidFill>
                <a:cs typeface="Consolas" charset="0"/>
              </a:rPr>
              <a:t>Born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&lt;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gn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–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agr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[1]&gt;</a:t>
            </a:r>
            <a:r>
              <a:rPr lang="ru-RU" sz="2500" i="1" dirty="0">
                <a:solidFill>
                  <a:schemeClr val="tx2"/>
                </a:solidFill>
                <a:cs typeface="Consolas" charset="0"/>
              </a:rPr>
              <a:t> 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"</a:t>
            </a:r>
            <a:r>
              <a:rPr lang="ru-RU" sz="2500" i="1" dirty="0">
                <a:solidFill>
                  <a:schemeClr val="tx2"/>
                </a:solidFill>
                <a:cs typeface="Consolas" charset="0"/>
              </a:rPr>
              <a:t>в" 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City 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interp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BornFact.City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);</a:t>
            </a:r>
            <a:endParaRPr lang="ru-RU" sz="2500" i="1" dirty="0">
              <a:solidFill>
                <a:schemeClr val="tx2"/>
              </a:solidFill>
              <a:cs typeface="Consolas" charset="0"/>
            </a:endParaRPr>
          </a:p>
          <a:p>
            <a:pPr lvl="1" eaLnBrk="1" hangingPunct="1">
              <a:spcBef>
                <a:spcPts val="300"/>
              </a:spcBef>
              <a:buFont typeface="Arial" charset="0"/>
              <a:buNone/>
            </a:pPr>
            <a:r>
              <a:rPr lang="ru-RU" sz="2500" dirty="0">
                <a:cs typeface="Times New Roman" charset="0"/>
              </a:rPr>
              <a:t>где 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&lt;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gn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–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agr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[1]&gt;</a:t>
            </a:r>
            <a:r>
              <a:rPr lang="ru-RU" sz="2500" i="1" dirty="0">
                <a:solidFill>
                  <a:schemeClr val="tx2"/>
                </a:solidFill>
                <a:cs typeface="Times New Roman" charset="0"/>
              </a:rPr>
              <a:t> </a:t>
            </a:r>
            <a:r>
              <a:rPr lang="ru-RU" sz="2500" dirty="0">
                <a:cs typeface="Times New Roman" charset="0"/>
              </a:rPr>
              <a:t>– согласование </a:t>
            </a:r>
            <a:r>
              <a:rPr lang="ru-RU" sz="2500" dirty="0" smtClean="0">
                <a:cs typeface="Times New Roman" charset="0"/>
              </a:rPr>
              <a:t>по </a:t>
            </a:r>
            <a:r>
              <a:rPr lang="ru-RU" sz="2500" dirty="0">
                <a:cs typeface="Times New Roman" charset="0"/>
              </a:rPr>
              <a:t>роду и числу,</a:t>
            </a:r>
            <a:endParaRPr lang="en-US" sz="2500" dirty="0">
              <a:cs typeface="Times New Roman" charset="0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None/>
            </a:pPr>
            <a:r>
              <a:rPr lang="en-US" sz="2500" dirty="0">
                <a:cs typeface="Consolas" charset="0"/>
              </a:rPr>
              <a:t>	</a:t>
            </a:r>
            <a:r>
              <a:rPr lang="ru-RU" sz="2500" dirty="0" smtClean="0">
                <a:cs typeface="Consolas" charset="0"/>
              </a:rPr>
              <a:t>   </a:t>
            </a:r>
            <a:r>
              <a:rPr lang="en-US" sz="2500" i="1" dirty="0" err="1" smtClean="0">
                <a:solidFill>
                  <a:schemeClr val="tx2"/>
                </a:solidFill>
                <a:cs typeface="Consolas" charset="0"/>
              </a:rPr>
              <a:t>interp</a:t>
            </a:r>
            <a:r>
              <a:rPr lang="ru-RU" sz="2500" dirty="0" smtClean="0">
                <a:cs typeface="Times New Roman" charset="0"/>
              </a:rPr>
              <a:t> –</a:t>
            </a:r>
            <a:r>
              <a:rPr lang="ru-RU" sz="2500" dirty="0">
                <a:cs typeface="Times New Roman" charset="0"/>
              </a:rPr>
              <a:t> </a:t>
            </a:r>
            <a:r>
              <a:rPr lang="ru-RU" sz="2500" dirty="0" smtClean="0">
                <a:cs typeface="Times New Roman" charset="0"/>
              </a:rPr>
              <a:t>в </a:t>
            </a:r>
            <a:r>
              <a:rPr lang="ru-RU" sz="2500" dirty="0">
                <a:cs typeface="Times New Roman" charset="0"/>
              </a:rPr>
              <a:t>какой факт нужно извлечь слово</a:t>
            </a:r>
          </a:p>
          <a:p>
            <a:pPr eaLnBrk="1" hangingPunct="1">
              <a:spcBef>
                <a:spcPts val="600"/>
              </a:spcBef>
            </a:pPr>
            <a:r>
              <a:rPr lang="ru-RU" sz="2500" dirty="0">
                <a:cs typeface="Times New Roman" charset="0"/>
              </a:rPr>
              <a:t>Из фразы </a:t>
            </a:r>
            <a:r>
              <a:rPr lang="ru-RU" sz="2500" i="1" dirty="0">
                <a:solidFill>
                  <a:schemeClr val="accent6"/>
                </a:solidFill>
                <a:cs typeface="Times New Roman" charset="0"/>
              </a:rPr>
              <a:t>Иван родился в</a:t>
            </a:r>
            <a:r>
              <a:rPr lang="ru-RU" sz="2500" i="1" dirty="0">
                <a:cs typeface="Times New Roman" charset="0"/>
              </a:rPr>
              <a:t> </a:t>
            </a:r>
            <a:r>
              <a:rPr lang="ru-RU" sz="2500" i="1" dirty="0" smtClean="0">
                <a:solidFill>
                  <a:srgbClr val="669999"/>
                </a:solidFill>
                <a:cs typeface="Times New Roman" charset="0"/>
              </a:rPr>
              <a:t>Самаре </a:t>
            </a:r>
            <a:r>
              <a:rPr lang="ru-RU" sz="2500" u="sng" dirty="0" smtClean="0">
                <a:cs typeface="Times New Roman" charset="0"/>
              </a:rPr>
              <a:t>извлекается </a:t>
            </a:r>
            <a:r>
              <a:rPr lang="ru-RU" sz="2500" dirty="0" smtClean="0">
                <a:cs typeface="Times New Roman" charset="0"/>
              </a:rPr>
              <a:t>факт </a:t>
            </a:r>
            <a:r>
              <a:rPr lang="en-US" sz="2500" i="1" dirty="0" err="1" smtClean="0">
                <a:cs typeface="Consolas" charset="0"/>
              </a:rPr>
              <a:t>BornFact</a:t>
            </a:r>
            <a:r>
              <a:rPr lang="en-US" sz="2500" i="1" dirty="0" smtClean="0">
                <a:cs typeface="Consolas" charset="0"/>
              </a:rPr>
              <a:t> </a:t>
            </a:r>
            <a:r>
              <a:rPr lang="en-US" sz="2500" i="1" dirty="0">
                <a:cs typeface="Consolas" charset="0"/>
              </a:rPr>
              <a:t>{Person = </a:t>
            </a:r>
            <a:r>
              <a:rPr lang="ru-RU" sz="2500" i="1" dirty="0">
                <a:cs typeface="Times New Roman" charset="0"/>
              </a:rPr>
              <a:t>Иван</a:t>
            </a:r>
            <a:r>
              <a:rPr lang="en-US" sz="2500" i="1" dirty="0">
                <a:cs typeface="Consolas" charset="0"/>
              </a:rPr>
              <a:t>; City = </a:t>
            </a:r>
            <a:r>
              <a:rPr lang="ru-RU" sz="2500" i="1" dirty="0">
                <a:cs typeface="Times New Roman" charset="0"/>
              </a:rPr>
              <a:t>Самара</a:t>
            </a:r>
            <a:r>
              <a:rPr lang="en-US" sz="2500" i="1" dirty="0">
                <a:cs typeface="Consolas" charset="0"/>
              </a:rPr>
              <a:t>}</a:t>
            </a:r>
            <a:endParaRPr lang="ru-RU" sz="2500" i="1" dirty="0">
              <a:cs typeface="Consolas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2500" dirty="0">
                <a:cs typeface="Times New Roman" charset="0"/>
              </a:rPr>
              <a:t>Типы фактов описываются отдельно от грамматики</a:t>
            </a:r>
            <a:endParaRPr lang="en-US" sz="2500" dirty="0">
              <a:cs typeface="Times New Roman" charset="0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None/>
            </a:pPr>
            <a:r>
              <a:rPr lang="en-US" sz="2500" i="1" dirty="0" smtClean="0">
                <a:solidFill>
                  <a:schemeClr val="tx2"/>
                </a:solidFill>
                <a:cs typeface="Consolas" charset="0"/>
              </a:rPr>
              <a:t>message 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BornFact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: </a:t>
            </a:r>
            <a:r>
              <a:rPr lang="en-US" sz="2500" i="1" dirty="0" err="1">
                <a:solidFill>
                  <a:schemeClr val="tx2"/>
                </a:solidFill>
                <a:cs typeface="Consolas" charset="0"/>
              </a:rPr>
              <a:t>NFactType.TFact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 {</a:t>
            </a:r>
            <a:endParaRPr lang="ru-RU" sz="2500" i="1" dirty="0">
              <a:solidFill>
                <a:schemeClr val="tx2"/>
              </a:solidFill>
              <a:cs typeface="Consolas" charset="0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  <a:cs typeface="Consolas" charset="0"/>
              </a:rPr>
              <a:t>	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	</a:t>
            </a:r>
            <a:r>
              <a:rPr lang="ru-RU" sz="2500" i="1" dirty="0" smtClean="0">
                <a:solidFill>
                  <a:schemeClr val="tx2"/>
                </a:solidFill>
                <a:cs typeface="Consolas" charset="0"/>
              </a:rPr>
              <a:t>                          </a:t>
            </a:r>
            <a:r>
              <a:rPr lang="en-US" sz="2500" i="1" dirty="0" smtClean="0">
                <a:solidFill>
                  <a:schemeClr val="tx2"/>
                </a:solidFill>
                <a:cs typeface="Consolas" charset="0"/>
              </a:rPr>
              <a:t>required 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string Person = 1;</a:t>
            </a:r>
            <a:endParaRPr lang="ru-RU" sz="2500" i="1" dirty="0">
              <a:solidFill>
                <a:schemeClr val="tx2"/>
              </a:solidFill>
              <a:cs typeface="Consolas" charset="0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None/>
            </a:pPr>
            <a:r>
              <a:rPr lang="ru-RU" sz="2500" i="1" dirty="0">
                <a:solidFill>
                  <a:schemeClr val="tx2"/>
                </a:solidFill>
                <a:cs typeface="Consolas" charset="0"/>
              </a:rPr>
              <a:t>	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	</a:t>
            </a:r>
            <a:r>
              <a:rPr lang="ru-RU" sz="2500" i="1" dirty="0" smtClean="0">
                <a:solidFill>
                  <a:schemeClr val="tx2"/>
                </a:solidFill>
                <a:cs typeface="Consolas" charset="0"/>
              </a:rPr>
              <a:t>                          </a:t>
            </a:r>
            <a:r>
              <a:rPr lang="en-US" sz="2500" i="1" dirty="0" smtClean="0">
                <a:solidFill>
                  <a:schemeClr val="tx2"/>
                </a:solidFill>
                <a:cs typeface="Consolas" charset="0"/>
              </a:rPr>
              <a:t>required </a:t>
            </a:r>
            <a:r>
              <a:rPr lang="en-US" sz="2500" i="1" dirty="0">
                <a:solidFill>
                  <a:schemeClr val="tx2"/>
                </a:solidFill>
                <a:cs typeface="Consolas" charset="0"/>
              </a:rPr>
              <a:t>string Place = 2; </a:t>
            </a:r>
            <a:r>
              <a:rPr lang="en-US" sz="2500" i="1" dirty="0" smtClean="0">
                <a:solidFill>
                  <a:schemeClr val="tx2"/>
                </a:solidFill>
                <a:cs typeface="Consolas" charset="0"/>
              </a:rPr>
              <a:t>}</a:t>
            </a:r>
            <a:endParaRPr lang="ru-RU" sz="2500" i="1" dirty="0">
              <a:solidFill>
                <a:schemeClr val="tx2"/>
              </a:solidFill>
              <a:cs typeface="Consolas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1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787208" cy="1152128"/>
          </a:xfrm>
        </p:spPr>
        <p:txBody>
          <a:bodyPr anchor="ctr"/>
          <a:lstStyle/>
          <a:p>
            <a:pPr algn="ctr"/>
            <a:r>
              <a:rPr lang="ru-RU" sz="3000" i="1" dirty="0" smtClean="0">
                <a:latin typeface="+mn-lt"/>
                <a:cs typeface="Times New Roman" charset="0"/>
              </a:rPr>
              <a:t>LSPL</a:t>
            </a:r>
            <a:r>
              <a:rPr lang="ru-RU" sz="3000" dirty="0" smtClean="0">
                <a:latin typeface="+mn-lt"/>
                <a:cs typeface="Times New Roman" charset="0"/>
              </a:rPr>
              <a:t> И ЕГО ПРОГРАММНЫЕ СРЕДСТВА</a:t>
            </a:r>
            <a:endParaRPr lang="ru-RU" sz="3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84784"/>
            <a:ext cx="8460432" cy="4627686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400" dirty="0" smtClean="0">
                <a:cs typeface="Times New Roman" charset="0"/>
              </a:rPr>
              <a:t>Декларативный </a:t>
            </a:r>
            <a:r>
              <a:rPr lang="ru-RU" sz="2400" dirty="0">
                <a:cs typeface="Times New Roman" charset="0"/>
              </a:rPr>
              <a:t>язык</a:t>
            </a:r>
            <a:r>
              <a:rPr lang="en-US" sz="2400" dirty="0">
                <a:cs typeface="Times New Roman" charset="0"/>
              </a:rPr>
              <a:t> </a:t>
            </a:r>
            <a:r>
              <a:rPr lang="ru-RU" sz="2400" dirty="0">
                <a:cs typeface="Times New Roman" charset="0"/>
              </a:rPr>
              <a:t>для </a:t>
            </a:r>
            <a:r>
              <a:rPr lang="ru-RU" sz="2400" dirty="0" smtClean="0">
                <a:cs typeface="Times New Roman" charset="0"/>
              </a:rPr>
              <a:t>описания </a:t>
            </a:r>
            <a:r>
              <a:rPr lang="ru-RU" sz="2400" dirty="0" smtClean="0">
                <a:cs typeface="Times New Roman" charset="0"/>
              </a:rPr>
              <a:t>конструкций,</a:t>
            </a:r>
            <a:r>
              <a:rPr lang="ru-RU" sz="2400" dirty="0" smtClean="0">
                <a:cs typeface="Times New Roman" charset="0"/>
              </a:rPr>
              <a:t> </a:t>
            </a:r>
            <a:r>
              <a:rPr lang="ru-RU" sz="2400" dirty="0" smtClean="0">
                <a:cs typeface="Times New Roman" charset="0"/>
              </a:rPr>
              <a:t>распознаваемых в РЯ текстах, в виде </a:t>
            </a:r>
            <a:r>
              <a:rPr lang="ru-RU" sz="2400" dirty="0" smtClean="0">
                <a:solidFill>
                  <a:schemeClr val="tx2"/>
                </a:solidFill>
                <a:cs typeface="Times New Roman" charset="0"/>
              </a:rPr>
              <a:t>лексико-синтаксических шаблонов</a:t>
            </a:r>
            <a:r>
              <a:rPr lang="ru-RU" sz="2400" dirty="0" smtClean="0">
                <a:cs typeface="Times New Roman" charset="0"/>
              </a:rPr>
              <a:t>, </a:t>
            </a:r>
            <a:r>
              <a:rPr lang="ru-RU" sz="2400" dirty="0">
                <a:cs typeface="Times New Roman" charset="0"/>
              </a:rPr>
              <a:t>(</a:t>
            </a:r>
            <a:r>
              <a:rPr lang="en-US" sz="2400" i="1" u="sng" dirty="0">
                <a:hlinkClick r:id="rId2"/>
              </a:rPr>
              <a:t>www.lspl.ru</a:t>
            </a:r>
            <a:r>
              <a:rPr lang="ru-RU" sz="2400" dirty="0" smtClean="0">
                <a:cs typeface="Times New Roman" charset="0"/>
              </a:rPr>
              <a:t>)</a:t>
            </a:r>
          </a:p>
          <a:p>
            <a:pPr eaLnBrk="1" hangingPunct="1">
              <a:spcBef>
                <a:spcPts val="600"/>
              </a:spcBef>
            </a:pPr>
            <a:r>
              <a:rPr lang="ru-RU" sz="2400" dirty="0" smtClean="0">
                <a:cs typeface="Times New Roman" charset="0"/>
              </a:rPr>
              <a:t>Визуальная среда анализа текстов по шаблонам</a:t>
            </a:r>
            <a:endParaRPr lang="ru-RU" sz="2400" dirty="0" smtClean="0">
              <a:solidFill>
                <a:schemeClr val="tx2"/>
              </a:solidFill>
              <a:cs typeface="Times New Roman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2400" dirty="0" smtClean="0">
                <a:cs typeface="Times New Roman" charset="0"/>
              </a:rPr>
              <a:t>Программные </a:t>
            </a:r>
            <a:r>
              <a:rPr lang="ru-RU" sz="2400" dirty="0">
                <a:cs typeface="Times New Roman" charset="0"/>
              </a:rPr>
              <a:t>средства поддержки языка позволяют</a:t>
            </a:r>
          </a:p>
          <a:p>
            <a:pPr marL="687387" lvl="1" indent="-34290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ru-RU" sz="2400" dirty="0">
                <a:cs typeface="Times New Roman" charset="0"/>
              </a:rPr>
              <a:t>находить в тексте конструкции по их</a:t>
            </a:r>
            <a:r>
              <a:rPr lang="en-US" sz="2400" dirty="0">
                <a:cs typeface="Times New Roman" charset="0"/>
              </a:rPr>
              <a:t> </a:t>
            </a:r>
            <a:r>
              <a:rPr lang="ru-RU" sz="2400" dirty="0" smtClean="0">
                <a:cs typeface="Times New Roman" charset="0"/>
              </a:rPr>
              <a:t>шаблонам</a:t>
            </a:r>
            <a:endParaRPr lang="ru-RU" sz="2400" dirty="0">
              <a:cs typeface="Times New Roman" charset="0"/>
            </a:endParaRPr>
          </a:p>
          <a:p>
            <a:pPr marL="687387" lvl="1" indent="-34290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ru-RU" sz="2400" dirty="0">
                <a:cs typeface="Times New Roman" charset="0"/>
              </a:rPr>
              <a:t>преобразовывать найденные конструкции в некоторый текст</a:t>
            </a:r>
          </a:p>
          <a:p>
            <a:pPr marL="0" indent="-14288">
              <a:spcBef>
                <a:spcPts val="1200"/>
              </a:spcBef>
              <a:buNone/>
            </a:pPr>
            <a:r>
              <a:rPr lang="ru-RU" sz="2400" dirty="0">
                <a:cs typeface="Times New Roman" charset="0"/>
              </a:rPr>
              <a:t>Правило</a:t>
            </a:r>
            <a:r>
              <a:rPr lang="ru-RU" sz="2400" dirty="0"/>
              <a:t> </a:t>
            </a:r>
            <a:r>
              <a:rPr lang="ru-RU" sz="2400" dirty="0">
                <a:cs typeface="Times New Roman" charset="0"/>
              </a:rPr>
              <a:t>для </a:t>
            </a:r>
            <a:r>
              <a:rPr lang="ru-RU" sz="2400" u="sng" dirty="0">
                <a:cs typeface="Times New Roman" charset="0"/>
              </a:rPr>
              <a:t>извлечения</a:t>
            </a:r>
            <a:r>
              <a:rPr lang="ru-RU" sz="2400" dirty="0">
                <a:cs typeface="Times New Roman" charset="0"/>
              </a:rPr>
              <a:t> города рождения из фраз вида </a:t>
            </a:r>
            <a:r>
              <a:rPr lang="ru-RU" sz="2400" i="1" dirty="0">
                <a:solidFill>
                  <a:schemeClr val="accent2"/>
                </a:solidFill>
                <a:cs typeface="Times New Roman" charset="0"/>
              </a:rPr>
              <a:t>Иван родился </a:t>
            </a:r>
            <a:r>
              <a:rPr lang="ru-RU" sz="2400" i="1" dirty="0" smtClean="0">
                <a:solidFill>
                  <a:schemeClr val="accent2"/>
                </a:solidFill>
                <a:cs typeface="Times New Roman" charset="0"/>
              </a:rPr>
              <a:t>в </a:t>
            </a:r>
            <a:r>
              <a:rPr lang="ru-RU" sz="2400" i="1" dirty="0">
                <a:solidFill>
                  <a:schemeClr val="accent2"/>
                </a:solidFill>
                <a:cs typeface="Times New Roman" charset="0"/>
              </a:rPr>
              <a:t>Самаре</a:t>
            </a:r>
            <a:r>
              <a:rPr lang="ru-RU" sz="2400" dirty="0">
                <a:cs typeface="Times New Roman" charset="0"/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ru-RU" sz="2400" i="1" dirty="0" smtClean="0">
                <a:solidFill>
                  <a:schemeClr val="tx2"/>
                </a:solidFill>
                <a:cs typeface="Consolas" charset="0"/>
              </a:rPr>
              <a:t>	</a:t>
            </a:r>
            <a:r>
              <a:rPr lang="en-US" sz="2400" i="1" dirty="0" err="1" smtClean="0">
                <a:solidFill>
                  <a:schemeClr val="tx2"/>
                </a:solidFill>
                <a:cs typeface="Consolas" charset="0"/>
              </a:rPr>
              <a:t>BornPlace</a:t>
            </a:r>
            <a:r>
              <a:rPr lang="ru-RU" sz="2400" i="1" dirty="0" smtClean="0">
                <a:solidFill>
                  <a:schemeClr val="tx2"/>
                </a:solidFill>
                <a:cs typeface="Consolas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cs typeface="Consolas" charset="0"/>
              </a:rPr>
              <a:t>= N V&lt;</a:t>
            </a:r>
            <a:r>
              <a:rPr lang="en-US" sz="2400" i="1" dirty="0" err="1">
                <a:solidFill>
                  <a:schemeClr val="tx2"/>
                </a:solidFill>
                <a:cs typeface="Consolas" charset="0"/>
              </a:rPr>
              <a:t>родиться</a:t>
            </a:r>
            <a:r>
              <a:rPr lang="en-US" sz="2400" i="1" dirty="0">
                <a:solidFill>
                  <a:schemeClr val="tx2"/>
                </a:solidFill>
                <a:cs typeface="Consolas" charset="0"/>
              </a:rPr>
              <a:t>&gt; "</a:t>
            </a:r>
            <a:r>
              <a:rPr lang="en-US" sz="2400" i="1" dirty="0" err="1">
                <a:solidFill>
                  <a:schemeClr val="tx2"/>
                </a:solidFill>
                <a:cs typeface="Consolas" charset="0"/>
              </a:rPr>
              <a:t>в</a:t>
            </a:r>
            <a:r>
              <a:rPr lang="en-US" sz="2400" i="1" dirty="0">
                <a:solidFill>
                  <a:schemeClr val="tx2"/>
                </a:solidFill>
                <a:cs typeface="Consolas" charset="0"/>
              </a:rPr>
              <a:t>" City =text&gt; #City</a:t>
            </a:r>
            <a:endParaRPr lang="ru-RU" sz="2400" i="1" dirty="0">
              <a:solidFill>
                <a:schemeClr val="tx2"/>
              </a:solidFill>
              <a:cs typeface="Consolas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ru-RU" sz="2600" dirty="0">
              <a:cs typeface="Times New Roman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147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859216" cy="1224136"/>
          </a:xfrm>
        </p:spPr>
        <p:txBody>
          <a:bodyPr anchor="ctr"/>
          <a:lstStyle/>
          <a:p>
            <a:pPr algn="ctr"/>
            <a:r>
              <a:rPr lang="ru-RU" sz="3200" dirty="0" smtClean="0"/>
              <a:t>СРАВНЕНИЕ 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ИНСТРУМЕНТАЛЬНЫХ СИСТЕМ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ct val="80000"/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27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95074588"/>
              </p:ext>
            </p:extLst>
          </p:nvPr>
        </p:nvGraphicFramePr>
        <p:xfrm>
          <a:off x="395536" y="1556792"/>
          <a:ext cx="8435281" cy="4835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2149896"/>
                <a:gridCol w="1872208"/>
                <a:gridCol w="238660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GATE</a:t>
                      </a:r>
                      <a:endParaRPr lang="ru-RU" sz="18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err="1" smtClean="0">
                          <a:solidFill>
                            <a:schemeClr val="tx1"/>
                          </a:solidFill>
                        </a:rPr>
                        <a:t>Томита-парсер</a:t>
                      </a:r>
                      <a:endParaRPr lang="ru-RU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LSPL</a:t>
                      </a:r>
                      <a:endParaRPr lang="ru-RU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36000"/>
                </a:tc>
              </a:tr>
              <a:tr h="6762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Извлечение информации</a:t>
                      </a: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Нет</a:t>
                      </a:r>
                      <a:endParaRPr lang="ru-RU" sz="1800" dirty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Есть</a:t>
                      </a: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Есть</a:t>
                      </a:r>
                      <a:endParaRPr lang="ru-RU" sz="1800" dirty="0"/>
                    </a:p>
                  </a:txBody>
                  <a:tcPr marL="36000" marR="36000" marT="0" marB="36000"/>
                </a:tc>
              </a:tr>
              <a:tr h="6762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Визуальная</a:t>
                      </a:r>
                      <a:r>
                        <a:rPr lang="ru-RU" sz="1800" b="1" baseline="0" dirty="0" smtClean="0"/>
                        <a:t> среда</a:t>
                      </a:r>
                      <a:endParaRPr lang="ru-RU" sz="1800" b="1" dirty="0" smtClean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/>
                        <a:t>Есть</a:t>
                      </a:r>
                      <a:endParaRPr lang="ru-RU" sz="1800" b="1" dirty="0" smtClean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Нет</a:t>
                      </a:r>
                    </a:p>
                    <a:p>
                      <a:endParaRPr lang="ru-RU" sz="1800" dirty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Есть</a:t>
                      </a:r>
                    </a:p>
                    <a:p>
                      <a:endParaRPr lang="ru-RU" sz="1800" dirty="0"/>
                    </a:p>
                  </a:txBody>
                  <a:tcPr marL="36000" marR="36000" marT="0" marB="3600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cs typeface="Times New Roman" charset="0"/>
                        </a:rPr>
                        <a:t>Поддержка РЯ</a:t>
                      </a: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cs typeface="Times New Roman" charset="0"/>
                        </a:rPr>
                        <a:t>Недостаточная</a:t>
                      </a: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Достаточная</a:t>
                      </a:r>
                      <a:endParaRPr lang="ru-RU" sz="1800" dirty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Достаточная</a:t>
                      </a:r>
                      <a:endParaRPr lang="ru-RU" sz="1800" dirty="0"/>
                    </a:p>
                  </a:txBody>
                  <a:tcPr marL="36000" marR="36000" marT="0"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Язык шаблонов</a:t>
                      </a:r>
                      <a:endParaRPr lang="ru-RU" sz="1800" b="1" dirty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Сложный и громоздкий</a:t>
                      </a:r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Мощный</a:t>
                      </a:r>
                      <a:r>
                        <a:rPr lang="en-US" sz="1800" dirty="0" smtClean="0"/>
                        <a:t> </a:t>
                      </a:r>
                      <a:r>
                        <a:rPr lang="ru-RU" sz="1800" dirty="0" smtClean="0"/>
                        <a:t>для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smtClean="0"/>
                        <a:t>извлечения фактов</a:t>
                      </a:r>
                      <a:endParaRPr lang="ru-RU" sz="1800" dirty="0" smtClean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Удобный, но менее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мощный</a:t>
                      </a:r>
                      <a:endParaRPr lang="ru-RU" sz="1800" dirty="0"/>
                    </a:p>
                  </a:txBody>
                  <a:tcPr marL="36000" marR="36000" marT="0" marB="36000"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Прилагательное в именительном падеже: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solidFill>
                            <a:srgbClr val="000000"/>
                          </a:solidFill>
                        </a:rPr>
                        <a:t>JAPE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: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</a:rPr>
                        <a:t>                 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{</a:t>
                      </a:r>
                      <a:r>
                        <a:rPr lang="ru-RU" sz="1800" dirty="0" err="1" smtClean="0">
                          <a:solidFill>
                            <a:schemeClr val="tx2"/>
                          </a:solidFill>
                        </a:rPr>
                        <a:t>Morph.SpeechPart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="</a:t>
                      </a:r>
                      <a:r>
                        <a:rPr lang="ru-RU" sz="1800" dirty="0" err="1" smtClean="0">
                          <a:solidFill>
                            <a:schemeClr val="tx2"/>
                          </a:solidFill>
                        </a:rPr>
                        <a:t>Adjective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", </a:t>
                      </a:r>
                      <a:r>
                        <a:rPr lang="ru-RU" sz="1800" dirty="0" err="1" smtClean="0">
                          <a:solidFill>
                            <a:schemeClr val="tx2"/>
                          </a:solidFill>
                        </a:rPr>
                        <a:t>Morph.Case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="</a:t>
                      </a:r>
                      <a:r>
                        <a:rPr lang="ru-RU" sz="1800" dirty="0" err="1" smtClean="0">
                          <a:solidFill>
                            <a:schemeClr val="tx2"/>
                          </a:solidFill>
                        </a:rPr>
                        <a:t>Nominative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"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}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rgbClr val="000000"/>
                          </a:solidFill>
                        </a:rPr>
                        <a:t>Томита-парсер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: 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Adj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&lt;gram="nom"&gt;</a:t>
                      </a:r>
                      <a:endParaRPr lang="ru-RU" sz="18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solidFill>
                            <a:srgbClr val="000000"/>
                          </a:solidFill>
                        </a:rPr>
                        <a:t>LSPL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: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</a:rPr>
                        <a:t>                  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A&lt;c=nom&gt;</a:t>
                      </a:r>
                      <a:endParaRPr lang="ru-RU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36000" marR="36000" marT="0" marB="3600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800" b="1" dirty="0" smtClean="0"/>
                        <a:t>Особенности</a:t>
                      </a:r>
                      <a:endParaRPr lang="ru-RU" sz="1800" b="1" dirty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Можно выстроить свою 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посл-сть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этапов анализа</a:t>
                      </a:r>
                      <a:endParaRPr lang="ru-RU" sz="1800" dirty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Извлечение фактов</a:t>
                      </a:r>
                      <a:endParaRPr lang="ru-RU" sz="1800" dirty="0"/>
                    </a:p>
                  </a:txBody>
                  <a:tcPr marL="36000" marR="36000" marT="0" marB="3600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Возможность автоматической генерации шаблонов</a:t>
                      </a:r>
                      <a:endParaRPr lang="ru-RU" sz="1800" dirty="0"/>
                    </a:p>
                  </a:txBody>
                  <a:tcPr marL="36000" marR="36000" marT="0" marB="3600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5564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920880" cy="1008112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000" dirty="0" smtClean="0"/>
              <a:t>ОЦЕНКИ КАЧЕСТВА</a:t>
            </a:r>
            <a:br>
              <a:rPr lang="ru-RU" sz="3000" dirty="0" smtClean="0"/>
            </a:br>
            <a:r>
              <a:rPr lang="ru-RU" sz="3000" dirty="0" smtClean="0"/>
              <a:t>ИЗВЛЕЧЕНИЯ ИНФОРМАЦИИ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77952" cy="4726043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ru-RU" sz="2400" i="1" dirty="0" smtClean="0">
                <a:solidFill>
                  <a:srgbClr val="7F7F7F"/>
                </a:solidFill>
                <a:cs typeface="Consolas" charset="0"/>
              </a:rPr>
              <a:t> </a:t>
            </a:r>
            <a:r>
              <a:rPr lang="ru-RU" sz="2400" dirty="0"/>
              <a:t>Результаты работы </a:t>
            </a:r>
            <a:r>
              <a:rPr lang="ru-RU" sz="2400" dirty="0" smtClean="0"/>
              <a:t>системы</a:t>
            </a:r>
            <a:endParaRPr lang="ru-RU" sz="2400" dirty="0"/>
          </a:p>
          <a:p>
            <a:pPr marL="365125" indent="-365125">
              <a:spcBef>
                <a:spcPts val="15000"/>
              </a:spcBef>
            </a:pPr>
            <a:r>
              <a:rPr lang="ru-RU" sz="2400" dirty="0" smtClean="0"/>
              <a:t>Точность </a:t>
            </a:r>
            <a:r>
              <a:rPr lang="ru-RU" sz="2400" dirty="0"/>
              <a:t>(</a:t>
            </a:r>
            <a:r>
              <a:rPr lang="en-GB" sz="2400" i="1" dirty="0">
                <a:solidFill>
                  <a:schemeClr val="tx2"/>
                </a:solidFill>
              </a:rPr>
              <a:t>Precision</a:t>
            </a:r>
            <a:r>
              <a:rPr lang="ru-RU" sz="2400" dirty="0" smtClean="0"/>
              <a:t>) </a:t>
            </a:r>
            <a:r>
              <a:rPr lang="ru-RU" sz="2400" dirty="0">
                <a:latin typeface="Arial" charset="0"/>
              </a:rPr>
              <a:t>–</a:t>
            </a:r>
            <a:r>
              <a:rPr lang="en-US" sz="2400" dirty="0">
                <a:latin typeface="Arial" charset="0"/>
              </a:rPr>
              <a:t> </a:t>
            </a:r>
            <a:r>
              <a:rPr lang="ru-RU" sz="2400" dirty="0"/>
              <a:t>отношение найденных </a:t>
            </a:r>
            <a:r>
              <a:rPr lang="ru-RU" sz="2400" dirty="0" smtClean="0"/>
              <a:t>правильных к </a:t>
            </a:r>
            <a:r>
              <a:rPr lang="ru-RU" sz="2400" dirty="0"/>
              <a:t>общему количеству найденных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2"/>
                </a:solidFill>
                <a:latin typeface="Courier New"/>
                <a:cs typeface="Courier New"/>
              </a:rPr>
              <a:t>P = TP / (TP + FP)</a:t>
            </a:r>
            <a:endParaRPr lang="ru-RU" sz="2400" b="1" dirty="0">
              <a:solidFill>
                <a:schemeClr val="tx2"/>
              </a:solidFill>
              <a:latin typeface="Courier New"/>
              <a:cs typeface="Courier New"/>
            </a:endParaRPr>
          </a:p>
          <a:p>
            <a:pPr marL="365125" indent="-365125">
              <a:spcBef>
                <a:spcPts val="600"/>
              </a:spcBef>
            </a:pPr>
            <a:r>
              <a:rPr lang="ru-RU" sz="2400" dirty="0">
                <a:solidFill>
                  <a:schemeClr val="tx2"/>
                </a:solidFill>
              </a:rPr>
              <a:t>Полнота (</a:t>
            </a:r>
            <a:r>
              <a:rPr lang="en-GB" sz="2400" i="1" dirty="0"/>
              <a:t>Recall</a:t>
            </a:r>
            <a:r>
              <a:rPr lang="ru-RU" sz="2400" dirty="0"/>
              <a:t>) </a:t>
            </a:r>
            <a:r>
              <a:rPr lang="ru-RU" sz="2400" dirty="0">
                <a:latin typeface="Arial" charset="0"/>
              </a:rPr>
              <a:t>–</a:t>
            </a:r>
            <a:r>
              <a:rPr lang="en-US" sz="2400" dirty="0">
                <a:latin typeface="Arial" charset="0"/>
              </a:rPr>
              <a:t> </a:t>
            </a:r>
            <a:r>
              <a:rPr lang="ru-RU" sz="2400" dirty="0"/>
              <a:t>отношение найденных </a:t>
            </a:r>
            <a:r>
              <a:rPr lang="ru-RU" sz="2400" dirty="0" smtClean="0"/>
              <a:t>правильных к </a:t>
            </a:r>
            <a:r>
              <a:rPr lang="ru-RU" sz="2400" dirty="0"/>
              <a:t>общему количеству </a:t>
            </a:r>
            <a:r>
              <a:rPr lang="ru-RU" sz="2400" dirty="0" smtClean="0"/>
              <a:t>правильных</a:t>
            </a:r>
            <a:endParaRPr lang="ru-RU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>
                <a:latin typeface="Courier New"/>
                <a:cs typeface="Courier New"/>
              </a:rPr>
              <a:t>R = TP / (TP + FN</a:t>
            </a:r>
            <a:r>
              <a:rPr lang="en-US" sz="2400" b="1" dirty="0" smtClean="0">
                <a:latin typeface="Courier New"/>
                <a:cs typeface="Courier New"/>
              </a:rPr>
              <a:t>)</a:t>
            </a:r>
            <a:endParaRPr lang="ru-RU" sz="2400" b="1" dirty="0">
              <a:latin typeface="Courier New"/>
              <a:cs typeface="Courier New"/>
            </a:endParaRPr>
          </a:p>
        </p:txBody>
      </p:sp>
      <p:sp>
        <p:nvSpPr>
          <p:cNvPr id="4" name="Номер слайда 3"/>
          <p:cNvSpPr txBox="1">
            <a:spLocks/>
          </p:cNvSpPr>
          <p:nvPr/>
        </p:nvSpPr>
        <p:spPr>
          <a:xfrm>
            <a:off x="8207904" y="6219056"/>
            <a:ext cx="6096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6CC888B-D9F9-4E54-B722-F151A9F45E95}" type="slidenum">
              <a:rPr lang="en-US" sz="1400" smtClean="0">
                <a:latin typeface="Arial"/>
                <a:cs typeface="Arial"/>
              </a:rPr>
              <a:pPr algn="r"/>
              <a:t>28</a:t>
            </a:fld>
            <a:endParaRPr lang="en-US" sz="1400" dirty="0">
              <a:latin typeface="Arial"/>
              <a:cs typeface="Arial"/>
            </a:endParaRP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80936494"/>
              </p:ext>
            </p:extLst>
          </p:nvPr>
        </p:nvGraphicFramePr>
        <p:xfrm>
          <a:off x="584199" y="1916832"/>
          <a:ext cx="8064896" cy="165618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915356"/>
                <a:gridCol w="2455333"/>
                <a:gridCol w="2694207"/>
              </a:tblGrid>
              <a:tr h="799521">
                <a:tc>
                  <a:txBody>
                    <a:bodyPr/>
                    <a:lstStyle/>
                    <a:p>
                      <a:pPr algn="l"/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эксперт</a:t>
                      </a:r>
                    </a:p>
                    <a:p>
                      <a:pPr algn="l"/>
                      <a:r>
                        <a:rPr lang="ru-RU" sz="2400" b="0" i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с</a:t>
                      </a:r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истема</a:t>
                      </a:r>
                      <a:r>
                        <a:rPr lang="ru-RU" sz="2400" b="0" i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ru-RU" sz="2400" b="0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правильные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(positive –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P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ru-RU" sz="2400" b="0" i="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неправильные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(negative –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N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ru-RU" sz="2400" b="0" i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5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правильные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(P)</a:t>
                      </a:r>
                      <a:endParaRPr lang="ru-RU" sz="2400" b="1" dirty="0" smtClean="0"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577204"/>
                          </a:solidFill>
                          <a:latin typeface="Arial"/>
                          <a:cs typeface="Arial"/>
                        </a:rPr>
                        <a:t>True</a:t>
                      </a:r>
                      <a:r>
                        <a:rPr lang="en-US" sz="2400" baseline="0" dirty="0" smtClean="0">
                          <a:solidFill>
                            <a:srgbClr val="57720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577204"/>
                          </a:solidFill>
                          <a:latin typeface="Arial"/>
                          <a:cs typeface="Arial"/>
                        </a:rPr>
                        <a:t>P = TP</a:t>
                      </a:r>
                      <a:endParaRPr lang="ru-RU" sz="2400" dirty="0"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 = FP</a:t>
                      </a:r>
                      <a:endParaRPr lang="ru-RU" sz="2400" dirty="0" smtClean="0"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dirty="0" smtClean="0">
                          <a:latin typeface="Arial"/>
                          <a:cs typeface="Arial"/>
                        </a:rPr>
                        <a:t> неправильные</a:t>
                      </a:r>
                      <a:r>
                        <a:rPr lang="en-US" sz="2400" b="0" i="0" dirty="0" smtClean="0">
                          <a:latin typeface="Arial"/>
                          <a:cs typeface="Arial"/>
                        </a:rPr>
                        <a:t> (N)</a:t>
                      </a:r>
                      <a:endParaRPr lang="ru-RU" sz="2400" b="1" dirty="0" smtClean="0"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FN</a:t>
                      </a:r>
                      <a:endParaRPr lang="ru-RU" sz="2400" b="1" dirty="0" smtClean="0"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TN</a:t>
                      </a:r>
                      <a:endParaRPr lang="ru-RU" sz="2400" dirty="0" smtClean="0">
                        <a:latin typeface="Arial"/>
                        <a:cs typeface="Arial"/>
                      </a:endParaRPr>
                    </a:p>
                  </a:txBody>
                  <a:tcPr marL="36000" marR="36000" marT="0" marB="36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7450-FA58-ED44-9635-1AC8288B2DCF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45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23528" y="257208"/>
            <a:ext cx="8064896" cy="1155568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000" dirty="0" smtClean="0"/>
              <a:t>ДРУГИЕ МЕРЫ </a:t>
            </a:r>
            <a:r>
              <a:rPr lang="ru-RU" sz="3000" dirty="0"/>
              <a:t>ЭФФЕКТИВНОСТИ 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ИЗВЛЕЧЕНИЯ ИНФОРМАЦИИ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67554"/>
            <a:ext cx="8061928" cy="46977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 i="1" dirty="0" smtClean="0">
                <a:solidFill>
                  <a:schemeClr val="tx2"/>
                </a:solidFill>
                <a:latin typeface="Arial" charset="0"/>
              </a:rPr>
              <a:t>F</a:t>
            </a:r>
            <a:r>
              <a:rPr lang="en-US" sz="2400" i="1" dirty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ru-RU" sz="2400" i="1" dirty="0">
                <a:solidFill>
                  <a:schemeClr val="tx2"/>
                </a:solidFill>
                <a:latin typeface="Arial" charset="0"/>
              </a:rPr>
              <a:t>мера </a:t>
            </a:r>
            <a:r>
              <a:rPr lang="ru-RU" sz="2400" dirty="0">
                <a:latin typeface="Arial" charset="0"/>
              </a:rPr>
              <a:t>– соотношение между</a:t>
            </a:r>
            <a:r>
              <a:rPr lang="en-GB" sz="2400" dirty="0">
                <a:latin typeface="Arial" charset="0"/>
              </a:rPr>
              <a:t> </a:t>
            </a:r>
            <a:r>
              <a:rPr lang="en-US" sz="2400" b="1" dirty="0">
                <a:latin typeface="Courier New"/>
                <a:cs typeface="Courier New"/>
              </a:rPr>
              <a:t>P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ru-RU" sz="2400" dirty="0">
                <a:latin typeface="Arial" charset="0"/>
              </a:rPr>
              <a:t>и</a:t>
            </a:r>
            <a:r>
              <a:rPr lang="en-GB" sz="2400" dirty="0">
                <a:latin typeface="Arial" charset="0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R</a:t>
            </a:r>
            <a:endParaRPr lang="en-GB" sz="2400" b="1" i="1" dirty="0" smtClean="0">
              <a:latin typeface="Arial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>
                <a:solidFill>
                  <a:srgbClr val="404040"/>
                </a:solidFill>
                <a:latin typeface="Arial" charset="0"/>
              </a:rPr>
              <a:t>	</a:t>
            </a:r>
            <a:r>
              <a:rPr lang="ru-RU" sz="2600" dirty="0" smtClean="0">
                <a:solidFill>
                  <a:srgbClr val="404040"/>
                </a:solidFill>
                <a:latin typeface="Courier New"/>
                <a:cs typeface="Courier New"/>
              </a:rPr>
              <a:t>	</a:t>
            </a:r>
            <a:r>
              <a:rPr lang="en-US" sz="2600" dirty="0" smtClean="0">
                <a:solidFill>
                  <a:srgbClr val="404040"/>
                </a:solidFill>
                <a:latin typeface="Courier New"/>
                <a:cs typeface="Courier New"/>
              </a:rPr>
              <a:t>  </a:t>
            </a:r>
            <a:r>
              <a:rPr lang="en-GB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(</a:t>
            </a:r>
            <a:r>
              <a:rPr lang="el-GR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β</a:t>
            </a:r>
            <a:r>
              <a:rPr lang="en-GB" sz="2600" b="1" baseline="30000" dirty="0" smtClean="0">
                <a:solidFill>
                  <a:srgbClr val="404040"/>
                </a:solidFill>
                <a:latin typeface="Courier New"/>
                <a:cs typeface="Courier New"/>
              </a:rPr>
              <a:t>2</a:t>
            </a:r>
            <a:r>
              <a:rPr lang="en-GB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 + 1)PR</a:t>
            </a:r>
            <a:endParaRPr lang="ru-RU" sz="2600" b="1" dirty="0" smtClean="0">
              <a:solidFill>
                <a:srgbClr val="404040"/>
              </a:solidFill>
              <a:latin typeface="Courier New"/>
              <a:cs typeface="Courier New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rgbClr val="404040"/>
                </a:solidFill>
                <a:latin typeface="Courier New"/>
                <a:cs typeface="Courier New"/>
              </a:rPr>
              <a:t>	</a:t>
            </a:r>
            <a:r>
              <a:rPr lang="en-GB" sz="2600" b="1" dirty="0">
                <a:solidFill>
                  <a:srgbClr val="404040"/>
                </a:solidFill>
                <a:latin typeface="Courier New"/>
                <a:cs typeface="Courier New"/>
              </a:rPr>
              <a:t>F =</a:t>
            </a:r>
            <a:r>
              <a:rPr lang="ru-RU" sz="2600" dirty="0">
                <a:solidFill>
                  <a:srgbClr val="404040"/>
                </a:solidFill>
                <a:latin typeface="Courier New"/>
                <a:cs typeface="Courier New"/>
              </a:rPr>
              <a:t>            </a:t>
            </a:r>
            <a:r>
              <a:rPr lang="ru-RU" sz="2600" dirty="0" smtClean="0">
                <a:solidFill>
                  <a:srgbClr val="404040"/>
                </a:solidFill>
                <a:latin typeface="Arial" charset="0"/>
              </a:rPr>
              <a:t> </a:t>
            </a:r>
            <a:endParaRPr lang="ru-RU" sz="2600" dirty="0">
              <a:solidFill>
                <a:srgbClr val="404040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rgbClr val="404040"/>
                </a:solidFill>
                <a:latin typeface="Arial" charset="0"/>
              </a:rPr>
              <a:t>		</a:t>
            </a:r>
            <a:r>
              <a:rPr lang="en-US" sz="2600" dirty="0">
                <a:solidFill>
                  <a:srgbClr val="404040"/>
                </a:solidFill>
                <a:latin typeface="Courier New"/>
                <a:cs typeface="Courier New"/>
              </a:rPr>
              <a:t>    </a:t>
            </a:r>
            <a:r>
              <a:rPr lang="el-GR" sz="2600" b="1" dirty="0">
                <a:solidFill>
                  <a:srgbClr val="404040"/>
                </a:solidFill>
                <a:latin typeface="Courier New"/>
                <a:cs typeface="Courier New"/>
              </a:rPr>
              <a:t>β</a:t>
            </a:r>
            <a:r>
              <a:rPr lang="en-GB" sz="2600" b="1" baseline="30000" dirty="0">
                <a:solidFill>
                  <a:srgbClr val="404040"/>
                </a:solidFill>
                <a:latin typeface="Courier New"/>
                <a:cs typeface="Courier New"/>
              </a:rPr>
              <a:t>2</a:t>
            </a:r>
            <a:r>
              <a:rPr lang="en-GB" sz="2600" b="1" dirty="0">
                <a:solidFill>
                  <a:srgbClr val="404040"/>
                </a:solidFill>
                <a:latin typeface="Courier New"/>
                <a:cs typeface="Courier New"/>
              </a:rPr>
              <a:t>R + P</a:t>
            </a:r>
            <a:endParaRPr lang="ru-RU" sz="2600" b="1" dirty="0">
              <a:solidFill>
                <a:srgbClr val="404040"/>
              </a:solidFill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latin typeface="Arial" charset="0"/>
              </a:rPr>
              <a:t>   </a:t>
            </a:r>
            <a:r>
              <a:rPr lang="ru-RU" sz="2400" dirty="0">
                <a:latin typeface="Arial" charset="0"/>
              </a:rPr>
              <a:t>где </a:t>
            </a:r>
            <a:r>
              <a:rPr lang="el-GR" sz="2400" b="1" dirty="0">
                <a:latin typeface="Courier New"/>
                <a:cs typeface="Courier New"/>
              </a:rPr>
              <a:t>β</a:t>
            </a:r>
            <a:r>
              <a:rPr lang="en-GB" sz="2400" dirty="0">
                <a:latin typeface="Arial" charset="0"/>
              </a:rPr>
              <a:t> </a:t>
            </a:r>
            <a:r>
              <a:rPr lang="ru-RU" sz="2400" dirty="0">
                <a:latin typeface="Arial" charset="0"/>
              </a:rPr>
              <a:t>– коэффициент относительной важности</a:t>
            </a:r>
            <a:r>
              <a:rPr lang="en-GB" sz="2400" dirty="0">
                <a:latin typeface="Arial" charset="0"/>
              </a:rPr>
              <a:t>,</a:t>
            </a:r>
            <a:endParaRPr lang="ru-RU" sz="2400" dirty="0"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Arial" charset="0"/>
              </a:rPr>
              <a:t>   </a:t>
            </a:r>
            <a:r>
              <a:rPr lang="ru-RU" sz="2400" dirty="0" smtClean="0">
                <a:latin typeface="Arial" charset="0"/>
              </a:rPr>
              <a:t>		обычно</a:t>
            </a:r>
            <a:r>
              <a:rPr lang="en-GB" sz="2400" dirty="0" smtClean="0">
                <a:latin typeface="Arial" charset="0"/>
              </a:rPr>
              <a:t> </a:t>
            </a:r>
            <a:r>
              <a:rPr lang="ru-RU" sz="2400" dirty="0" smtClean="0">
                <a:latin typeface="Arial" charset="0"/>
              </a:rPr>
              <a:t> </a:t>
            </a:r>
            <a:r>
              <a:rPr lang="el-GR" sz="2400" b="1" dirty="0">
                <a:latin typeface="Courier New"/>
                <a:cs typeface="Courier New"/>
              </a:rPr>
              <a:t>β</a:t>
            </a:r>
            <a:r>
              <a:rPr lang="en-GB" sz="2400" b="1" dirty="0">
                <a:latin typeface="Courier New"/>
                <a:cs typeface="Courier New"/>
              </a:rPr>
              <a:t>=1</a:t>
            </a:r>
          </a:p>
          <a:p>
            <a:r>
              <a:rPr lang="ru-RU" sz="2400" dirty="0">
                <a:latin typeface="Arial" charset="0"/>
              </a:rPr>
              <a:t>Ошибка (</a:t>
            </a:r>
            <a:r>
              <a:rPr lang="en-US" sz="2400" i="1" dirty="0">
                <a:solidFill>
                  <a:schemeClr val="tx2"/>
                </a:solidFill>
                <a:latin typeface="Arial" charset="0"/>
              </a:rPr>
              <a:t>Error</a:t>
            </a:r>
            <a:r>
              <a:rPr lang="ru-RU" sz="2400" dirty="0">
                <a:latin typeface="Arial" charset="0"/>
              </a:rPr>
              <a:t>)</a:t>
            </a:r>
            <a:r>
              <a:rPr lang="en-US" sz="2400" dirty="0">
                <a:latin typeface="Arial" charset="0"/>
              </a:rPr>
              <a:t> –</a:t>
            </a:r>
            <a:r>
              <a:rPr lang="ru-RU" sz="2400" dirty="0"/>
              <a:t> отношение неправильно принятых</a:t>
            </a:r>
            <a:r>
              <a:rPr lang="en-US" sz="2400" dirty="0"/>
              <a:t> </a:t>
            </a:r>
            <a:r>
              <a:rPr lang="ru-RU" sz="2400" dirty="0"/>
              <a:t>решений к общему числу решений</a:t>
            </a:r>
            <a:endParaRPr lang="en-US" sz="2400" dirty="0"/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latin typeface="Courier New"/>
                <a:cs typeface="Courier New"/>
              </a:rPr>
              <a:t> </a:t>
            </a:r>
            <a:r>
              <a:rPr lang="en-US" sz="2600" dirty="0">
                <a:solidFill>
                  <a:srgbClr val="404040"/>
                </a:solidFill>
                <a:latin typeface="Courier New"/>
                <a:cs typeface="Courier New"/>
              </a:rPr>
              <a:t> </a:t>
            </a:r>
            <a:r>
              <a:rPr lang="en-US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E </a:t>
            </a:r>
            <a:r>
              <a:rPr lang="en-US" sz="2600" b="1" dirty="0">
                <a:solidFill>
                  <a:srgbClr val="404040"/>
                </a:solidFill>
                <a:latin typeface="Courier New"/>
                <a:cs typeface="Courier New"/>
              </a:rPr>
              <a:t>= </a:t>
            </a:r>
            <a:r>
              <a:rPr lang="en-US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(FP </a:t>
            </a:r>
            <a:r>
              <a:rPr lang="en-US" sz="2600" b="1" dirty="0">
                <a:solidFill>
                  <a:srgbClr val="404040"/>
                </a:solidFill>
                <a:latin typeface="Courier New"/>
                <a:cs typeface="Courier New"/>
              </a:rPr>
              <a:t>+ </a:t>
            </a:r>
            <a:r>
              <a:rPr lang="en-US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FN) </a:t>
            </a:r>
            <a:r>
              <a:rPr lang="en-US" sz="2600" b="1" dirty="0">
                <a:solidFill>
                  <a:srgbClr val="404040"/>
                </a:solidFill>
                <a:latin typeface="Courier New"/>
                <a:cs typeface="Courier New"/>
              </a:rPr>
              <a:t>/ </a:t>
            </a:r>
            <a:r>
              <a:rPr lang="en-US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(TP </a:t>
            </a:r>
            <a:r>
              <a:rPr lang="en-US" sz="2600" b="1" dirty="0">
                <a:solidFill>
                  <a:srgbClr val="404040"/>
                </a:solidFill>
                <a:latin typeface="Courier New"/>
                <a:cs typeface="Courier New"/>
              </a:rPr>
              <a:t>+ </a:t>
            </a:r>
            <a:r>
              <a:rPr lang="en-US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FP + TN </a:t>
            </a:r>
            <a:r>
              <a:rPr lang="en-US" sz="2600" b="1" dirty="0">
                <a:solidFill>
                  <a:srgbClr val="404040"/>
                </a:solidFill>
                <a:latin typeface="Courier New"/>
                <a:cs typeface="Courier New"/>
              </a:rPr>
              <a:t>+ </a:t>
            </a:r>
            <a:r>
              <a:rPr lang="en-US" sz="2600" b="1" dirty="0" smtClean="0">
                <a:solidFill>
                  <a:srgbClr val="404040"/>
                </a:solidFill>
                <a:latin typeface="Courier New"/>
                <a:cs typeface="Courier New"/>
              </a:rPr>
              <a:t>FN)</a:t>
            </a:r>
            <a:endParaRPr lang="ru-RU" sz="2600" b="1" dirty="0">
              <a:solidFill>
                <a:srgbClr val="404040"/>
              </a:solidFill>
              <a:latin typeface="Courier New"/>
              <a:cs typeface="Courier New"/>
            </a:endParaRPr>
          </a:p>
          <a:p>
            <a:r>
              <a:rPr lang="ru-RU" sz="2400" dirty="0">
                <a:latin typeface="Arial" charset="0"/>
              </a:rPr>
              <a:t>Аккуратность (</a:t>
            </a:r>
            <a:r>
              <a:rPr lang="en-US" sz="2400" i="1" dirty="0">
                <a:solidFill>
                  <a:schemeClr val="tx2"/>
                </a:solidFill>
              </a:rPr>
              <a:t>Accuracy</a:t>
            </a:r>
            <a:r>
              <a:rPr lang="en-US" sz="2400" dirty="0"/>
              <a:t>) – </a:t>
            </a:r>
            <a:r>
              <a:rPr lang="ru-RU" sz="2400" dirty="0"/>
              <a:t>отношение правильно</a:t>
            </a:r>
            <a:r>
              <a:rPr lang="en-US" sz="2400" dirty="0"/>
              <a:t> </a:t>
            </a:r>
            <a:r>
              <a:rPr lang="ru-RU" sz="2400" dirty="0"/>
              <a:t>принятых решений к общему числу решений</a:t>
            </a:r>
            <a:endParaRPr lang="en-US" sz="2400" dirty="0">
              <a:latin typeface="Arial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600" b="1" i="1" dirty="0">
                <a:solidFill>
                  <a:srgbClr val="330066"/>
                </a:solidFill>
                <a:latin typeface="Arial" charset="0"/>
              </a:rPr>
              <a:t>    </a:t>
            </a:r>
            <a:r>
              <a:rPr lang="en-US" sz="2600" b="1" dirty="0">
                <a:latin typeface="Courier New"/>
                <a:cs typeface="Courier New"/>
              </a:rPr>
              <a:t>A = </a:t>
            </a:r>
            <a:r>
              <a:rPr lang="en-US" sz="2600" b="1" dirty="0" smtClean="0">
                <a:latin typeface="Courier New"/>
                <a:cs typeface="Courier New"/>
              </a:rPr>
              <a:t>(TP </a:t>
            </a:r>
            <a:r>
              <a:rPr lang="en-US" sz="2600" b="1" dirty="0">
                <a:latin typeface="Courier New"/>
                <a:cs typeface="Courier New"/>
              </a:rPr>
              <a:t>+ </a:t>
            </a:r>
            <a:r>
              <a:rPr lang="en-US" sz="2600" b="1" dirty="0" smtClean="0">
                <a:latin typeface="Courier New"/>
                <a:cs typeface="Courier New"/>
              </a:rPr>
              <a:t>TN) </a:t>
            </a:r>
            <a:r>
              <a:rPr lang="en-US" sz="2600" b="1" dirty="0">
                <a:solidFill>
                  <a:srgbClr val="330066"/>
                </a:solidFill>
                <a:latin typeface="Courier New"/>
                <a:cs typeface="Courier New"/>
              </a:rPr>
              <a:t>/ </a:t>
            </a:r>
            <a:r>
              <a:rPr lang="en-US" sz="2600" b="1" dirty="0" smtClean="0">
                <a:solidFill>
                  <a:srgbClr val="330066"/>
                </a:solidFill>
                <a:latin typeface="Courier New"/>
                <a:cs typeface="Courier New"/>
              </a:rPr>
              <a:t>(</a:t>
            </a:r>
            <a:r>
              <a:rPr lang="en-US" sz="2600" b="1" dirty="0">
                <a:solidFill>
                  <a:srgbClr val="404040"/>
                </a:solidFill>
                <a:latin typeface="Courier New"/>
                <a:cs typeface="Courier New"/>
              </a:rPr>
              <a:t>TP + FP + TN + FN</a:t>
            </a:r>
            <a:r>
              <a:rPr lang="en-US" sz="2600" b="1" dirty="0" smtClean="0">
                <a:solidFill>
                  <a:srgbClr val="330066"/>
                </a:solidFill>
                <a:latin typeface="Courier New"/>
                <a:cs typeface="Courier New"/>
              </a:rPr>
              <a:t>)</a:t>
            </a:r>
            <a:endParaRPr lang="ru-RU" sz="2600" b="1" dirty="0">
              <a:solidFill>
                <a:srgbClr val="330066"/>
              </a:solidFill>
              <a:latin typeface="Courier New"/>
              <a:cs typeface="Courier New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dirty="0">
              <a:latin typeface="Arial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ru-RU" sz="2600" i="1" dirty="0">
              <a:solidFill>
                <a:srgbClr val="7F7F7F"/>
              </a:solidFill>
              <a:cs typeface="Consolas" charset="0"/>
            </a:endParaRPr>
          </a:p>
        </p:txBody>
      </p:sp>
      <p:sp>
        <p:nvSpPr>
          <p:cNvPr id="4" name="Номер слайда 3"/>
          <p:cNvSpPr txBox="1">
            <a:spLocks/>
          </p:cNvSpPr>
          <p:nvPr/>
        </p:nvSpPr>
        <p:spPr>
          <a:xfrm>
            <a:off x="8207904" y="6219056"/>
            <a:ext cx="6096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6CC888B-D9F9-4E54-B722-F151A9F45E95}" type="slidenum">
              <a:rPr lang="en-US" sz="1400" smtClean="0">
                <a:latin typeface="Arial"/>
                <a:cs typeface="Arial"/>
              </a:rPr>
              <a:pPr algn="r"/>
              <a:t>29</a:t>
            </a:fld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 bwMode="auto">
          <a:xfrm>
            <a:off x="1927211" y="2445791"/>
            <a:ext cx="19442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7450-FA58-ED44-9635-1AC8288B2DCF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87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715200" cy="864096"/>
          </a:xfrm>
        </p:spPr>
        <p:txBody>
          <a:bodyPr anchor="ctr"/>
          <a:lstStyle/>
          <a:p>
            <a:pPr algn="ctr"/>
            <a:r>
              <a:rPr lang="ru-RU" sz="3200" dirty="0"/>
              <a:t>АКТУАЛЬНОСТЬ ЗАДАЧИ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8136904" cy="4934173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600" dirty="0" smtClean="0"/>
              <a:t>Рост объема текстовой информации,</a:t>
            </a:r>
            <a:br>
              <a:rPr lang="ru-RU" sz="2600" dirty="0" smtClean="0"/>
            </a:br>
            <a:r>
              <a:rPr lang="ru-RU" sz="2600" dirty="0" smtClean="0"/>
              <a:t>особенно в сети Интернет: человек </a:t>
            </a:r>
            <a:r>
              <a:rPr lang="ru-RU" sz="2600" dirty="0"/>
              <a:t>не в состоянии охватить ее за приемлемое </a:t>
            </a:r>
            <a:r>
              <a:rPr lang="ru-RU" sz="2600" dirty="0" smtClean="0"/>
              <a:t>время</a:t>
            </a:r>
          </a:p>
          <a:p>
            <a:pPr eaLnBrk="1" hangingPunct="1">
              <a:spcBef>
                <a:spcPts val="600"/>
              </a:spcBef>
            </a:pPr>
            <a:r>
              <a:rPr lang="ru-RU" sz="2600" dirty="0" smtClean="0"/>
              <a:t>Нужны </a:t>
            </a:r>
            <a:r>
              <a:rPr lang="ru-RU" sz="2600" dirty="0"/>
              <a:t>программы извлечения и преобразования информации в форму, </a:t>
            </a:r>
            <a:r>
              <a:rPr lang="ru-RU" sz="2600" dirty="0" smtClean="0"/>
              <a:t>удобную </a:t>
            </a:r>
            <a:r>
              <a:rPr lang="ru-RU" sz="2600" dirty="0"/>
              <a:t>для дальнейшей </a:t>
            </a:r>
            <a:r>
              <a:rPr lang="ru-RU" sz="2600" dirty="0" smtClean="0"/>
              <a:t>обработки</a:t>
            </a:r>
          </a:p>
          <a:p>
            <a:pPr eaLnBrk="1" hangingPunct="1">
              <a:spcBef>
                <a:spcPts val="600"/>
              </a:spcBef>
            </a:pPr>
            <a:r>
              <a:rPr lang="ru-RU" sz="2600" dirty="0" smtClean="0"/>
              <a:t>Возможные </a:t>
            </a:r>
            <a:r>
              <a:rPr lang="ru-RU" sz="2600" dirty="0"/>
              <a:t>приложения:</a:t>
            </a:r>
          </a:p>
          <a:p>
            <a:pPr lvl="1">
              <a:spcBef>
                <a:spcPts val="400"/>
              </a:spcBef>
              <a:buClr>
                <a:schemeClr val="accent6"/>
              </a:buClr>
              <a:buSzPct val="90000"/>
              <a:buFont typeface="Wingdings" charset="2"/>
              <a:buChar char="ü"/>
              <a:defRPr/>
            </a:pPr>
            <a:r>
              <a:rPr lang="ru-RU" dirty="0"/>
              <a:t>мониторинг новостных лент </a:t>
            </a:r>
          </a:p>
          <a:p>
            <a:pPr lvl="1">
              <a:spcBef>
                <a:spcPts val="400"/>
              </a:spcBef>
              <a:buClr>
                <a:schemeClr val="accent6"/>
              </a:buClr>
              <a:buSzPct val="90000"/>
              <a:buFont typeface="Wingdings" charset="2"/>
              <a:buChar char="ü"/>
              <a:defRPr/>
            </a:pPr>
            <a:r>
              <a:rPr lang="ru-RU" dirty="0"/>
              <a:t>составление дайджестов, рефератов, досье</a:t>
            </a:r>
          </a:p>
          <a:p>
            <a:pPr lvl="1">
              <a:spcBef>
                <a:spcPts val="400"/>
              </a:spcBef>
              <a:buClr>
                <a:schemeClr val="accent6"/>
              </a:buClr>
              <a:buSzPct val="90000"/>
              <a:buFont typeface="Wingdings" charset="2"/>
              <a:buChar char="ü"/>
              <a:defRPr/>
            </a:pPr>
            <a:r>
              <a:rPr lang="ru-RU" dirty="0"/>
              <a:t>сбор данных для анализа экономической, производственной и </a:t>
            </a:r>
            <a:r>
              <a:rPr lang="ru-RU" dirty="0" smtClean="0"/>
              <a:t>др</a:t>
            </a:r>
            <a:r>
              <a:rPr lang="ru-RU" dirty="0"/>
              <a:t>.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88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931224" cy="1156990"/>
          </a:xfrm>
        </p:spPr>
        <p:txBody>
          <a:bodyPr anchor="ctr"/>
          <a:lstStyle/>
          <a:p>
            <a:pPr algn="ctr"/>
            <a:r>
              <a:rPr lang="ru-RU" sz="3000" dirty="0" smtClean="0"/>
              <a:t>СОРЕВНОВАНИЯ СИСТЕМ ИЗВЛЕЧЕНИЯ ИНФОРМАЦИИ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8136904" cy="4824536"/>
          </a:xfrm>
        </p:spPr>
        <p:txBody>
          <a:bodyPr/>
          <a:lstStyle/>
          <a:p>
            <a:pPr>
              <a:spcBef>
                <a:spcPts val="1200"/>
              </a:spcBef>
              <a:buSzPct val="80000"/>
              <a:buFont typeface="Wingdings" pitchFamily="2" charset="2"/>
              <a:buChar char="v"/>
            </a:pPr>
            <a:r>
              <a:rPr lang="en-US" sz="2400" i="1" dirty="0" smtClean="0">
                <a:solidFill>
                  <a:schemeClr val="tx2"/>
                </a:solidFill>
              </a:rPr>
              <a:t>MUC</a:t>
            </a:r>
            <a:r>
              <a:rPr lang="en-US" sz="2400" dirty="0" smtClean="0">
                <a:solidFill>
                  <a:schemeClr val="tx2"/>
                </a:solidFill>
              </a:rPr>
              <a:t> (</a:t>
            </a:r>
            <a:r>
              <a:rPr lang="ru-RU" sz="2400" i="1" dirty="0" err="1" smtClean="0">
                <a:solidFill>
                  <a:schemeClr val="tx2"/>
                </a:solidFill>
              </a:rPr>
              <a:t>Message</a:t>
            </a:r>
            <a:r>
              <a:rPr lang="ru-RU" sz="2400" i="1" dirty="0" smtClean="0">
                <a:solidFill>
                  <a:schemeClr val="tx2"/>
                </a:solidFill>
              </a:rPr>
              <a:t> </a:t>
            </a:r>
            <a:r>
              <a:rPr lang="ru-RU" sz="2400" i="1" dirty="0">
                <a:solidFill>
                  <a:schemeClr val="tx2"/>
                </a:solidFill>
              </a:rPr>
              <a:t>Understanding </a:t>
            </a:r>
            <a:r>
              <a:rPr lang="ru-RU" sz="2400" i="1" dirty="0" err="1">
                <a:solidFill>
                  <a:schemeClr val="tx2"/>
                </a:solidFill>
              </a:rPr>
              <a:t>Conference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r>
              <a:rPr lang="ru-RU" sz="2400" dirty="0" smtClean="0"/>
              <a:t> проводилась </a:t>
            </a:r>
            <a:r>
              <a:rPr lang="ru-RU" sz="2400" dirty="0" smtClean="0"/>
              <a:t>с 1987 по 1998 годы</a:t>
            </a:r>
          </a:p>
          <a:p>
            <a:pPr lvl="1">
              <a:spcBef>
                <a:spcPts val="0"/>
              </a:spcBef>
              <a:buSzPct val="100000"/>
              <a:buFont typeface="Wingdings" pitchFamily="2" charset="2"/>
              <a:buChar char="ü"/>
            </a:pPr>
            <a:r>
              <a:rPr lang="ru-RU" sz="2400" dirty="0" smtClean="0"/>
              <a:t>1995 (</a:t>
            </a:r>
            <a:r>
              <a:rPr lang="ru-RU" sz="2400" i="1" dirty="0" smtClean="0"/>
              <a:t>MUC</a:t>
            </a:r>
            <a:r>
              <a:rPr lang="ru-RU" sz="2400" dirty="0"/>
              <a:t>-</a:t>
            </a:r>
            <a:r>
              <a:rPr lang="ru-RU" sz="2400" dirty="0" smtClean="0"/>
              <a:t>6) – служебные перемещения: </a:t>
            </a:r>
          </a:p>
          <a:p>
            <a:pPr marL="344487" lvl="1" indent="0">
              <a:spcBef>
                <a:spcPts val="0"/>
              </a:spcBef>
              <a:buSzPct val="100000"/>
              <a:buNone/>
            </a:pPr>
            <a:r>
              <a:rPr lang="ru-RU" sz="2400" dirty="0" smtClean="0"/>
              <a:t>                              	назначения </a:t>
            </a:r>
            <a:r>
              <a:rPr lang="ru-RU" sz="2400" dirty="0"/>
              <a:t>и </a:t>
            </a:r>
            <a:r>
              <a:rPr lang="ru-RU" sz="2400" dirty="0" smtClean="0"/>
              <a:t>отставки</a:t>
            </a:r>
          </a:p>
          <a:p>
            <a:pPr lvl="1">
              <a:spcBef>
                <a:spcPts val="0"/>
              </a:spcBef>
              <a:buSzPct val="100000"/>
              <a:buFont typeface="Wingdings" pitchFamily="2" charset="2"/>
              <a:buChar char="ü"/>
            </a:pPr>
            <a:r>
              <a:rPr lang="ru-RU" sz="2400" dirty="0" smtClean="0"/>
              <a:t>1998 (</a:t>
            </a:r>
            <a:r>
              <a:rPr lang="ru-RU" sz="2400" i="1" dirty="0" smtClean="0"/>
              <a:t>MUC</a:t>
            </a:r>
            <a:r>
              <a:rPr lang="ru-RU" sz="2400" dirty="0"/>
              <a:t>-</a:t>
            </a:r>
            <a:r>
              <a:rPr lang="ru-RU" sz="2400" dirty="0" smtClean="0"/>
              <a:t>7) – запуски </a:t>
            </a:r>
            <a:r>
              <a:rPr lang="ru-RU" sz="2400" dirty="0"/>
              <a:t>космических кораблей </a:t>
            </a:r>
            <a:endParaRPr lang="ru-RU" sz="2400" dirty="0" smtClean="0"/>
          </a:p>
          <a:p>
            <a:pPr marL="344487" lvl="1" indent="0">
              <a:spcBef>
                <a:spcPts val="0"/>
              </a:spcBef>
              <a:buSzPct val="80000"/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и ракет</a:t>
            </a:r>
          </a:p>
          <a:p>
            <a:pPr marL="452437" indent="-457200">
              <a:spcBef>
                <a:spcPts val="600"/>
              </a:spcBef>
              <a:buSzPct val="80000"/>
              <a:buFont typeface="Wingdings" pitchFamily="2" charset="2"/>
              <a:buChar char="v"/>
            </a:pPr>
            <a:r>
              <a:rPr lang="ru-RU" sz="2400" i="1" dirty="0" smtClean="0">
                <a:solidFill>
                  <a:schemeClr val="tx2"/>
                </a:solidFill>
              </a:rPr>
              <a:t>РОМИП</a:t>
            </a:r>
            <a:r>
              <a:rPr lang="ru-RU" sz="2400" dirty="0" smtClean="0"/>
              <a:t> (российский семинар по оценке методов информационного поиска) </a:t>
            </a:r>
          </a:p>
          <a:p>
            <a:pPr lvl="1">
              <a:spcBef>
                <a:spcPts val="0"/>
              </a:spcBef>
              <a:buSzPct val="100000"/>
              <a:buFont typeface="Wingdings" pitchFamily="2" charset="2"/>
              <a:buChar char="ü"/>
            </a:pPr>
            <a:r>
              <a:rPr lang="ru-RU" sz="2400" dirty="0" smtClean="0"/>
              <a:t>2004 – поиск событий, связанных с </a:t>
            </a:r>
            <a:r>
              <a:rPr lang="ru-RU" sz="2400" dirty="0" smtClean="0"/>
              <a:t>персоной</a:t>
            </a:r>
            <a:endParaRPr lang="ru-RU" sz="2400" dirty="0" smtClean="0"/>
          </a:p>
          <a:p>
            <a:pPr lvl="1">
              <a:spcBef>
                <a:spcPts val="0"/>
              </a:spcBef>
              <a:buSzPct val="100000"/>
              <a:buFont typeface="Wingdings" pitchFamily="2" charset="2"/>
              <a:buChar char="ü"/>
            </a:pPr>
            <a:r>
              <a:rPr lang="ru-RU" sz="2400" dirty="0" smtClean="0"/>
              <a:t>2005 – выделение именованных сущностей     </a:t>
            </a:r>
          </a:p>
          <a:p>
            <a:pPr marL="344487" lvl="1" indent="0">
              <a:spcBef>
                <a:spcPts val="0"/>
              </a:spcBef>
              <a:buSzPct val="80000"/>
              <a:buNone/>
            </a:pPr>
            <a:r>
              <a:rPr lang="ru-RU" sz="2400" dirty="0" smtClean="0"/>
              <a:t>                и фактов заданных </a:t>
            </a:r>
            <a:r>
              <a:rPr lang="ru-RU" sz="2400" dirty="0" smtClean="0"/>
              <a:t>типов</a:t>
            </a:r>
            <a:endParaRPr lang="ru-RU" sz="2400" dirty="0" smtClean="0"/>
          </a:p>
          <a:p>
            <a:pPr marL="452437" indent="-457200">
              <a:spcBef>
                <a:spcPts val="1200"/>
              </a:spcBef>
              <a:buSzPct val="80000"/>
              <a:buFont typeface="Wingdings" pitchFamily="2" charset="2"/>
              <a:buChar char="v"/>
            </a:pPr>
            <a:r>
              <a:rPr lang="en-US" sz="2400" i="1" dirty="0" err="1" smtClean="0">
                <a:solidFill>
                  <a:schemeClr val="tx2"/>
                </a:solidFill>
              </a:rPr>
              <a:t>FactRuEval</a:t>
            </a:r>
            <a:r>
              <a:rPr lang="en-US" sz="2400" i="1" dirty="0" smtClean="0">
                <a:solidFill>
                  <a:schemeClr val="tx2"/>
                </a:solidFill>
              </a:rPr>
              <a:t> </a:t>
            </a:r>
            <a:r>
              <a:rPr lang="ru-RU" sz="2400" i="1" dirty="0" smtClean="0">
                <a:solidFill>
                  <a:schemeClr val="tx2"/>
                </a:solidFill>
              </a:rPr>
              <a:t>2016 </a:t>
            </a:r>
            <a:r>
              <a:rPr lang="ru-RU" sz="2400" dirty="0" smtClean="0"/>
              <a:t>(в рамках конференции Диалог)</a:t>
            </a: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42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859216" cy="864096"/>
          </a:xfrm>
        </p:spPr>
        <p:txBody>
          <a:bodyPr anchor="ctr"/>
          <a:lstStyle/>
          <a:p>
            <a:pPr algn="ctr"/>
            <a:r>
              <a:rPr lang="ru-RU" sz="3200" i="1" dirty="0"/>
              <a:t>MUC</a:t>
            </a:r>
            <a:r>
              <a:rPr lang="ru-RU" sz="3200" dirty="0"/>
              <a:t>-</a:t>
            </a:r>
            <a:r>
              <a:rPr lang="ru-RU" sz="3200" dirty="0" smtClean="0"/>
              <a:t>6 </a:t>
            </a:r>
            <a:r>
              <a:rPr lang="ru-RU" sz="3200" dirty="0" smtClean="0"/>
              <a:t>и </a:t>
            </a:r>
            <a:r>
              <a:rPr lang="ru-RU" sz="3200" i="1" dirty="0"/>
              <a:t>MUC</a:t>
            </a:r>
            <a:r>
              <a:rPr lang="ru-RU" sz="3200" dirty="0" smtClean="0"/>
              <a:t>-7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7920880" cy="4968552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600" dirty="0" smtClean="0"/>
              <a:t>Примеры </a:t>
            </a:r>
            <a:r>
              <a:rPr lang="ru-RU" sz="2600" dirty="0" smtClean="0"/>
              <a:t>атрибутов в </a:t>
            </a:r>
            <a:r>
              <a:rPr lang="ru-RU" sz="2600" i="1" dirty="0"/>
              <a:t>MUC</a:t>
            </a:r>
            <a:r>
              <a:rPr lang="ru-RU" sz="2600" dirty="0"/>
              <a:t>-</a:t>
            </a:r>
            <a:r>
              <a:rPr lang="ru-RU" sz="2600" dirty="0" smtClean="0"/>
              <a:t>7: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i="1" dirty="0" smtClean="0"/>
              <a:t>запущенный </a:t>
            </a:r>
            <a:r>
              <a:rPr lang="ru-RU" sz="2600" i="1" dirty="0" smtClean="0"/>
              <a:t>аппарат</a:t>
            </a:r>
            <a:r>
              <a:rPr lang="ru-RU" sz="2600" dirty="0" smtClean="0"/>
              <a:t>, </a:t>
            </a:r>
            <a:r>
              <a:rPr lang="ru-RU" sz="2600" i="1" dirty="0"/>
              <a:t>д</a:t>
            </a:r>
            <a:r>
              <a:rPr lang="ru-RU" sz="2600" i="1" dirty="0" smtClean="0"/>
              <a:t>ата запуска</a:t>
            </a:r>
            <a:r>
              <a:rPr lang="ru-RU" sz="2600" dirty="0" smtClean="0"/>
              <a:t>, </a:t>
            </a:r>
            <a:r>
              <a:rPr lang="ru-RU" sz="2600" i="1" dirty="0" smtClean="0"/>
              <a:t>место запуска</a:t>
            </a:r>
            <a:r>
              <a:rPr lang="ru-RU" sz="2600" dirty="0" smtClean="0"/>
              <a:t>, </a:t>
            </a:r>
            <a:r>
              <a:rPr lang="ru-RU" sz="2600" i="1" dirty="0" smtClean="0"/>
              <a:t>тип задания</a:t>
            </a:r>
            <a:r>
              <a:rPr lang="ru-RU" sz="2600" dirty="0" smtClean="0"/>
              <a:t> (</a:t>
            </a:r>
            <a:r>
              <a:rPr lang="ru-RU" sz="2600" i="1" dirty="0" smtClean="0"/>
              <a:t>военный</a:t>
            </a:r>
            <a:r>
              <a:rPr lang="ru-RU" sz="2600" dirty="0" smtClean="0"/>
              <a:t>, </a:t>
            </a:r>
            <a:r>
              <a:rPr lang="ru-RU" sz="2600" i="1" dirty="0" smtClean="0"/>
              <a:t>гражданский</a:t>
            </a:r>
            <a:r>
              <a:rPr lang="ru-RU" sz="2600" dirty="0" smtClean="0"/>
              <a:t>)</a:t>
            </a:r>
          </a:p>
          <a:p>
            <a:pPr eaLnBrk="1" hangingPunct="1">
              <a:spcBef>
                <a:spcPts val="600"/>
              </a:spcBef>
            </a:pPr>
            <a:r>
              <a:rPr lang="ru-RU" sz="2600" dirty="0" smtClean="0"/>
              <a:t>Примеры </a:t>
            </a:r>
            <a:r>
              <a:rPr lang="ru-RU" sz="2600" dirty="0" smtClean="0"/>
              <a:t>результатов: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SzPct val="80000"/>
              <a:buNone/>
            </a:pPr>
            <a:r>
              <a:rPr lang="ru-RU" sz="2600" dirty="0"/>
              <a:t> </a:t>
            </a:r>
            <a:r>
              <a:rPr lang="ru-RU" sz="2600" dirty="0" smtClean="0"/>
              <a:t>   </a:t>
            </a:r>
            <a:r>
              <a:rPr lang="ru-RU" sz="2600" u="sng" dirty="0" smtClean="0"/>
              <a:t>Извлечение </a:t>
            </a:r>
            <a:r>
              <a:rPr lang="ru-RU" sz="2600" u="sng" dirty="0"/>
              <a:t>именованных </a:t>
            </a:r>
            <a:r>
              <a:rPr lang="ru-RU" sz="2600" u="sng" dirty="0" smtClean="0"/>
              <a:t>сущностей</a:t>
            </a:r>
            <a:endParaRPr lang="ru-RU" sz="2600" i="1" dirty="0" smtClean="0">
              <a:solidFill>
                <a:schemeClr val="accent2"/>
              </a:solidFill>
            </a:endParaRPr>
          </a:p>
          <a:p>
            <a:pPr lvl="1" eaLnBrk="1" hangingPunct="1">
              <a:spcBef>
                <a:spcPts val="600"/>
              </a:spcBef>
              <a:buSzPct val="80000"/>
              <a:buNone/>
            </a:pPr>
            <a:r>
              <a:rPr lang="ru-RU" dirty="0" smtClean="0"/>
              <a:t>		Машинное </a:t>
            </a:r>
            <a:r>
              <a:rPr lang="ru-RU" dirty="0" smtClean="0"/>
              <a:t>обучение </a:t>
            </a:r>
            <a:r>
              <a:rPr lang="en-US" dirty="0" smtClean="0"/>
              <a:t>(</a:t>
            </a:r>
            <a:r>
              <a:rPr lang="en-US" i="1" dirty="0" smtClean="0"/>
              <a:t>HMM</a:t>
            </a:r>
            <a:r>
              <a:rPr lang="en-US" dirty="0" smtClean="0"/>
              <a:t>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i="1" dirty="0" smtClean="0"/>
              <a:t>MUC</a:t>
            </a:r>
            <a:r>
              <a:rPr lang="en-US" dirty="0" smtClean="0"/>
              <a:t>-6: F=93%</a:t>
            </a:r>
            <a:r>
              <a:rPr lang="ru-RU" dirty="0" smtClean="0"/>
              <a:t>          </a:t>
            </a:r>
            <a:r>
              <a:rPr lang="en-US" i="1" dirty="0" smtClean="0"/>
              <a:t>MUC</a:t>
            </a:r>
            <a:r>
              <a:rPr lang="en-US" dirty="0" smtClean="0"/>
              <a:t>-7: F=90,4%</a:t>
            </a:r>
            <a:endParaRPr lang="ru-RU" dirty="0" smtClean="0"/>
          </a:p>
          <a:p>
            <a:pPr lvl="1" eaLnBrk="1" hangingPunct="1">
              <a:spcBef>
                <a:spcPts val="600"/>
              </a:spcBef>
              <a:buSzPct val="80000"/>
              <a:buNone/>
            </a:pPr>
            <a:r>
              <a:rPr lang="ru-RU" dirty="0" smtClean="0"/>
              <a:t>		Извлечение </a:t>
            </a:r>
            <a:r>
              <a:rPr lang="ru-RU" dirty="0"/>
              <a:t>на основе правил:  </a:t>
            </a:r>
            <a:br>
              <a:rPr lang="ru-RU" dirty="0"/>
            </a:br>
            <a:r>
              <a:rPr lang="en-US" i="1" dirty="0" smtClean="0"/>
              <a:t>MUC</a:t>
            </a:r>
            <a:r>
              <a:rPr lang="en-US" dirty="0"/>
              <a:t>-</a:t>
            </a:r>
            <a:r>
              <a:rPr lang="en-US" dirty="0" smtClean="0"/>
              <a:t>6: </a:t>
            </a:r>
            <a:r>
              <a:rPr lang="en-US" dirty="0"/>
              <a:t>F=</a:t>
            </a:r>
            <a:r>
              <a:rPr lang="en-US" dirty="0" smtClean="0"/>
              <a:t>96,4%</a:t>
            </a:r>
            <a:r>
              <a:rPr lang="ru-RU" dirty="0" smtClean="0"/>
              <a:t>       </a:t>
            </a:r>
            <a:r>
              <a:rPr lang="en-US" i="1" dirty="0"/>
              <a:t>MUC</a:t>
            </a:r>
            <a:r>
              <a:rPr lang="en-US" dirty="0"/>
              <a:t>-</a:t>
            </a:r>
            <a:r>
              <a:rPr lang="en-US" dirty="0" smtClean="0"/>
              <a:t>7: </a:t>
            </a:r>
            <a:r>
              <a:rPr lang="en-US" dirty="0"/>
              <a:t>F=</a:t>
            </a:r>
            <a:r>
              <a:rPr lang="en-US" dirty="0" smtClean="0"/>
              <a:t>93,7%</a:t>
            </a:r>
            <a:endParaRPr lang="ru-RU" dirty="0"/>
          </a:p>
          <a:p>
            <a:pPr marL="0" indent="0" eaLnBrk="1" hangingPunct="1">
              <a:spcBef>
                <a:spcPts val="600"/>
              </a:spcBef>
              <a:buSzPct val="80000"/>
              <a:buNone/>
            </a:pPr>
            <a:r>
              <a:rPr lang="en-US" sz="2600" dirty="0" smtClean="0"/>
              <a:t>    </a:t>
            </a:r>
            <a:r>
              <a:rPr lang="ru-RU" sz="2600" u="sng" dirty="0" smtClean="0"/>
              <a:t>Извлечение событий</a:t>
            </a:r>
            <a:r>
              <a:rPr lang="en-US" sz="2600" u="sng" dirty="0"/>
              <a:t> </a:t>
            </a:r>
            <a:r>
              <a:rPr lang="ru-RU" sz="2600" u="sng" dirty="0" smtClean="0"/>
              <a:t>и фактов</a:t>
            </a:r>
            <a:endParaRPr lang="ru-RU" sz="2600" u="sng" dirty="0"/>
          </a:p>
          <a:p>
            <a:pPr lvl="1" eaLnBrk="1" hangingPunct="1">
              <a:spcBef>
                <a:spcPts val="600"/>
              </a:spcBef>
              <a:buSzPct val="80000"/>
              <a:buNone/>
            </a:pPr>
            <a:r>
              <a:rPr lang="ru-RU" dirty="0" smtClean="0"/>
              <a:t>  	На </a:t>
            </a:r>
            <a:r>
              <a:rPr lang="ru-RU" dirty="0"/>
              <a:t>основе правил: </a:t>
            </a:r>
            <a:r>
              <a:rPr lang="en-US" dirty="0" smtClean="0"/>
              <a:t>P=</a:t>
            </a:r>
            <a:r>
              <a:rPr lang="ru-RU" dirty="0" smtClean="0"/>
              <a:t>90%, </a:t>
            </a:r>
            <a:r>
              <a:rPr lang="en-US" dirty="0" smtClean="0"/>
              <a:t>R=</a:t>
            </a:r>
            <a:r>
              <a:rPr lang="ru-RU" dirty="0" smtClean="0"/>
              <a:t>20%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33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04663"/>
            <a:ext cx="7931224" cy="57606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3200" i="1" dirty="0" err="1" smtClean="0"/>
              <a:t>FactRuEval</a:t>
            </a:r>
            <a:r>
              <a:rPr lang="en-US" sz="3200" i="1" dirty="0" smtClean="0"/>
              <a:t> </a:t>
            </a:r>
            <a:r>
              <a:rPr lang="ru-RU" sz="3200" i="1" dirty="0" smtClean="0"/>
              <a:t>2016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052736"/>
            <a:ext cx="7992888" cy="504056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ru-RU" sz="2400" dirty="0" smtClean="0"/>
              <a:t>Новостная коллекция </a:t>
            </a:r>
            <a:endParaRPr lang="ru-RU" sz="2400" dirty="0"/>
          </a:p>
          <a:p>
            <a:pPr>
              <a:spcBef>
                <a:spcPts val="300"/>
              </a:spcBef>
            </a:pPr>
            <a:r>
              <a:rPr lang="ru-RU" sz="2400" dirty="0" smtClean="0"/>
              <a:t>Три </a:t>
            </a:r>
            <a:r>
              <a:rPr lang="ru-RU" sz="2400" dirty="0" smtClean="0"/>
              <a:t>подзадачи </a:t>
            </a:r>
            <a:r>
              <a:rPr lang="ru-RU" sz="2400" dirty="0"/>
              <a:t>выделения</a:t>
            </a:r>
            <a:r>
              <a:rPr lang="ru-RU" sz="2400" dirty="0" smtClean="0"/>
              <a:t>:</a:t>
            </a:r>
          </a:p>
          <a:p>
            <a:pPr lvl="1">
              <a:spcBef>
                <a:spcPts val="300"/>
              </a:spcBef>
              <a:buSzPct val="100000"/>
              <a:buFont typeface="Wingdings" charset="2"/>
              <a:buChar char="ü"/>
            </a:pPr>
            <a:r>
              <a:rPr lang="ru-RU" sz="2400" dirty="0" smtClean="0"/>
              <a:t>именованных сущностей (организация, персона, географический объект) </a:t>
            </a:r>
          </a:p>
          <a:p>
            <a:pPr lvl="1">
              <a:spcBef>
                <a:spcPts val="300"/>
              </a:spcBef>
              <a:buSzPct val="100000"/>
              <a:buFont typeface="Wingdings" charset="2"/>
              <a:buChar char="ü"/>
            </a:pPr>
            <a:r>
              <a:rPr lang="ru-RU" sz="2400" dirty="0" smtClean="0"/>
              <a:t>сущностей и их </a:t>
            </a:r>
            <a:r>
              <a:rPr lang="ru-RU" sz="2400" dirty="0" smtClean="0"/>
              <a:t>атрибутов</a:t>
            </a:r>
            <a:endParaRPr lang="ru-RU" sz="2400" dirty="0" smtClean="0"/>
          </a:p>
          <a:p>
            <a:pPr lvl="1">
              <a:spcBef>
                <a:spcPts val="300"/>
              </a:spcBef>
              <a:buSzPct val="100000"/>
              <a:buFont typeface="Wingdings" charset="2"/>
              <a:buChar char="ü"/>
            </a:pPr>
            <a:r>
              <a:rPr lang="ru-RU" sz="2400" dirty="0" smtClean="0"/>
              <a:t>фактов из текстов (</a:t>
            </a:r>
            <a:r>
              <a:rPr lang="ru-RU" sz="2400" dirty="0" err="1" smtClean="0"/>
              <a:t>найм</a:t>
            </a:r>
            <a:r>
              <a:rPr lang="ru-RU" sz="2400" dirty="0" smtClean="0"/>
              <a:t>, сделка, владение, </a:t>
            </a:r>
            <a:r>
              <a:rPr lang="ru-RU" sz="2400" dirty="0" smtClean="0"/>
              <a:t>					встреча)</a:t>
            </a:r>
            <a:endParaRPr lang="ru-RU" sz="2400" dirty="0" smtClean="0"/>
          </a:p>
          <a:p>
            <a:pPr>
              <a:spcBef>
                <a:spcPts val="300"/>
              </a:spcBef>
            </a:pPr>
            <a:r>
              <a:rPr lang="ru-RU" sz="2400" dirty="0" smtClean="0"/>
              <a:t>13 </a:t>
            </a:r>
            <a:r>
              <a:rPr lang="ru-RU" sz="2400" dirty="0" smtClean="0"/>
              <a:t>участников, большинство использовали инженерный подход с элементами </a:t>
            </a:r>
            <a:r>
              <a:rPr lang="ru-RU" sz="2400" dirty="0" smtClean="0"/>
              <a:t>статистики</a:t>
            </a:r>
          </a:p>
          <a:p>
            <a:pPr>
              <a:spcBef>
                <a:spcPts val="300"/>
              </a:spcBef>
            </a:pPr>
            <a:r>
              <a:rPr lang="ru-RU" sz="2400" dirty="0" smtClean="0"/>
              <a:t>Автоматическая </a:t>
            </a:r>
            <a:r>
              <a:rPr lang="ru-RU" sz="2400" dirty="0" smtClean="0"/>
              <a:t>система оценки результатов, в открытом </a:t>
            </a:r>
            <a:r>
              <a:rPr lang="ru-RU" sz="2400" dirty="0" smtClean="0"/>
              <a:t>доступе</a:t>
            </a:r>
          </a:p>
          <a:p>
            <a:pPr>
              <a:spcBef>
                <a:spcPts val="300"/>
              </a:spcBef>
            </a:pPr>
            <a:r>
              <a:rPr lang="ru-RU" sz="2400" dirty="0" smtClean="0"/>
              <a:t>Лучшие значения – для 1 и 2 дорожки (</a:t>
            </a:r>
            <a:r>
              <a:rPr lang="en-US" sz="2400" dirty="0" smtClean="0"/>
              <a:t>F1 = 93%</a:t>
            </a:r>
            <a:r>
              <a:rPr lang="ru-RU" sz="2400" dirty="0" smtClean="0"/>
              <a:t>), худшие – для фактов</a:t>
            </a:r>
            <a:r>
              <a:rPr lang="en-US" sz="2400" dirty="0" smtClean="0"/>
              <a:t> (F1=66</a:t>
            </a:r>
            <a:r>
              <a:rPr lang="en-US" sz="2400" dirty="0" smtClean="0"/>
              <a:t>%)</a:t>
            </a:r>
            <a:endParaRPr lang="ru-RU" sz="2400" dirty="0" smtClean="0"/>
          </a:p>
        </p:txBody>
      </p:sp>
      <p:sp>
        <p:nvSpPr>
          <p:cNvPr id="4" name="Номер слайда 3"/>
          <p:cNvSpPr txBox="1">
            <a:spLocks/>
          </p:cNvSpPr>
          <p:nvPr/>
        </p:nvSpPr>
        <p:spPr>
          <a:xfrm>
            <a:off x="8207904" y="6219056"/>
            <a:ext cx="6096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6CC888B-D9F9-4E54-B722-F151A9F45E95}" type="slidenum">
              <a:rPr lang="en-US" sz="1400" smtClean="0">
                <a:latin typeface="Arial"/>
                <a:cs typeface="Arial"/>
              </a:rPr>
              <a:pPr algn="r"/>
              <a:t>32</a:t>
            </a:fld>
            <a:endParaRPr lang="en-US" sz="1400" dirty="0">
              <a:latin typeface="Arial"/>
              <a:cs typeface="Arial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7450-FA58-ED44-9635-1AC8288B2DCF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3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859216" cy="792088"/>
          </a:xfrm>
        </p:spPr>
        <p:txBody>
          <a:bodyPr anchor="ctr"/>
          <a:lstStyle/>
          <a:p>
            <a:pPr algn="ctr"/>
            <a:r>
              <a:rPr lang="ru-RU" sz="3200" dirty="0"/>
              <a:t>ЗАКЛЮЧЕНИЕ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872" cy="4915718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400" dirty="0" smtClean="0"/>
              <a:t>Задача </a:t>
            </a:r>
            <a:r>
              <a:rPr lang="en-US" sz="2400" i="1" dirty="0"/>
              <a:t>IE</a:t>
            </a:r>
            <a:r>
              <a:rPr lang="en-US" sz="2400" dirty="0"/>
              <a:t> </a:t>
            </a:r>
            <a:r>
              <a:rPr lang="ru-RU" sz="2400" dirty="0" smtClean="0"/>
              <a:t>актуальна</a:t>
            </a:r>
            <a:r>
              <a:rPr lang="ru-RU" sz="2400" dirty="0" smtClean="0"/>
              <a:t>, много</a:t>
            </a:r>
            <a:r>
              <a:rPr lang="ru-RU" sz="2400" dirty="0" smtClean="0"/>
              <a:t> приложений</a:t>
            </a:r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Подходы </a:t>
            </a:r>
            <a:r>
              <a:rPr lang="ru-RU" sz="2400" dirty="0"/>
              <a:t>к </a:t>
            </a:r>
            <a:r>
              <a:rPr lang="ru-RU" sz="2400" dirty="0" smtClean="0"/>
              <a:t>решению:</a:t>
            </a:r>
          </a:p>
          <a:p>
            <a:pPr lvl="1" indent="-342900">
              <a:spcBef>
                <a:spcPts val="0"/>
              </a:spcBef>
              <a:buClr>
                <a:schemeClr val="accent1"/>
              </a:buClr>
              <a:buSzPct val="100000"/>
              <a:buNone/>
            </a:pPr>
            <a:r>
              <a:rPr lang="ru-RU" sz="2400" dirty="0" smtClean="0"/>
              <a:t>– машинное </a:t>
            </a:r>
            <a:r>
              <a:rPr lang="ru-RU" sz="2400" dirty="0" smtClean="0"/>
              <a:t>обучение: хорошо работает</a:t>
            </a:r>
            <a:r>
              <a:rPr lang="ru-RU" sz="2400" dirty="0" smtClean="0"/>
              <a:t> </a:t>
            </a:r>
            <a:r>
              <a:rPr lang="ru-RU" sz="2400" dirty="0" smtClean="0"/>
              <a:t>для извлечения сущностей</a:t>
            </a:r>
            <a:r>
              <a:rPr lang="ru-RU" sz="2400" dirty="0" smtClean="0"/>
              <a:t>   </a:t>
            </a:r>
            <a:endParaRPr lang="ru-RU" sz="2400" dirty="0" smtClean="0"/>
          </a:p>
          <a:p>
            <a:pPr marL="349250" lvl="1" indent="0">
              <a:spcBef>
                <a:spcPts val="0"/>
              </a:spcBef>
              <a:buSzPct val="100000"/>
              <a:buNone/>
            </a:pPr>
            <a:r>
              <a:rPr lang="ru-RU" sz="2400" dirty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подход на правилах обычно лучше для 	выделения  событий и фактов</a:t>
            </a:r>
            <a:endParaRPr lang="ru-RU" sz="2400" dirty="0"/>
          </a:p>
          <a:p>
            <a:pPr eaLnBrk="1" hangingPunct="1">
              <a:spcBef>
                <a:spcPts val="600"/>
              </a:spcBef>
            </a:pPr>
            <a:r>
              <a:rPr lang="ru-RU" sz="2400" dirty="0" smtClean="0"/>
              <a:t>Направления развития:</a:t>
            </a:r>
          </a:p>
          <a:p>
            <a:pPr lvl="1">
              <a:spcBef>
                <a:spcPts val="0"/>
              </a:spcBef>
            </a:pPr>
            <a:r>
              <a:rPr lang="ru-RU" sz="2400" dirty="0" smtClean="0"/>
              <a:t>проведение более глубокого синтаксического анализа и использование синтаксических признаков при машинном обучении</a:t>
            </a:r>
            <a:endParaRPr lang="ru-RU" sz="2400" dirty="0" smtClean="0"/>
          </a:p>
          <a:p>
            <a:pPr lvl="1">
              <a:spcBef>
                <a:spcPts val="0"/>
              </a:spcBef>
            </a:pPr>
            <a:r>
              <a:rPr lang="ru-RU" sz="2400" dirty="0" smtClean="0"/>
              <a:t>визуализация извлеченной </a:t>
            </a:r>
            <a:r>
              <a:rPr lang="ru-RU" sz="2400" dirty="0" smtClean="0"/>
              <a:t>и структурированной информации, удобная </a:t>
            </a:r>
            <a:r>
              <a:rPr lang="ru-RU" sz="2400" dirty="0" smtClean="0"/>
              <a:t>для человека-аналитика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buNone/>
            </a:pPr>
            <a:endParaRPr lang="ru-RU" sz="2400" b="1" dirty="0">
              <a:solidFill>
                <a:srgbClr val="800080"/>
              </a:solidFill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13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854052"/>
          </a:xfrm>
        </p:spPr>
        <p:txBody>
          <a:bodyPr/>
          <a:lstStyle/>
          <a:p>
            <a:pPr marL="0" indent="0" algn="ctr">
              <a:buNone/>
            </a:pPr>
            <a:endParaRPr lang="ru-RU" sz="4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chemeClr val="tx2"/>
                </a:solidFill>
              </a:rPr>
              <a:t>СПАСИБО ЗА ВНИМАНИЕ!</a:t>
            </a:r>
            <a:endParaRPr lang="ru-RU" sz="4400" b="1" i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1371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34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43800" cy="648072"/>
          </a:xfrm>
        </p:spPr>
        <p:txBody>
          <a:bodyPr anchor="ctr"/>
          <a:lstStyle/>
          <a:p>
            <a:pPr algn="ctr"/>
            <a:r>
              <a:rPr lang="ru-RU" sz="3200" dirty="0" smtClean="0"/>
              <a:t>СПЕЦИФИКА </a:t>
            </a:r>
            <a:r>
              <a:rPr lang="ru-RU" sz="3200" dirty="0"/>
              <a:t>ЗАДАЧИ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352928" cy="498772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00" i="1" dirty="0" smtClean="0">
                <a:solidFill>
                  <a:schemeClr val="tx2"/>
                </a:solidFill>
              </a:rPr>
              <a:t>I</a:t>
            </a:r>
            <a:r>
              <a:rPr lang="ru-RU" sz="2600" i="1" dirty="0" err="1">
                <a:solidFill>
                  <a:schemeClr val="tx2"/>
                </a:solidFill>
              </a:rPr>
              <a:t>nformation</a:t>
            </a:r>
            <a:r>
              <a:rPr lang="ru-RU" sz="2600" i="1" dirty="0">
                <a:solidFill>
                  <a:schemeClr val="tx2"/>
                </a:solidFill>
              </a:rPr>
              <a:t> </a:t>
            </a:r>
            <a:r>
              <a:rPr lang="en-US" sz="2600" i="1" dirty="0">
                <a:solidFill>
                  <a:schemeClr val="tx2"/>
                </a:solidFill>
              </a:rPr>
              <a:t>E</a:t>
            </a:r>
            <a:r>
              <a:rPr lang="ru-RU" sz="2600" i="1" dirty="0" err="1" smtClean="0">
                <a:solidFill>
                  <a:schemeClr val="tx2"/>
                </a:solidFill>
              </a:rPr>
              <a:t>xtraction</a:t>
            </a:r>
            <a:r>
              <a:rPr lang="ru-RU" sz="2600" dirty="0" smtClean="0"/>
              <a:t>: 	автоматическое </a:t>
            </a:r>
            <a:br>
              <a:rPr lang="ru-RU" sz="2600" dirty="0" smtClean="0"/>
            </a:br>
            <a:r>
              <a:rPr lang="ru-RU" sz="2600" dirty="0" smtClean="0"/>
              <a:t>   извлечение релевантных данных </a:t>
            </a:r>
            <a:r>
              <a:rPr lang="ru-RU" sz="2600" dirty="0"/>
              <a:t>из </a:t>
            </a:r>
            <a:r>
              <a:rPr lang="ru-RU" sz="2600" dirty="0" smtClean="0"/>
              <a:t>текстов </a:t>
            </a:r>
            <a:r>
              <a:rPr lang="ru-RU" sz="2600" dirty="0"/>
              <a:t>на ЕЯ</a:t>
            </a:r>
          </a:p>
          <a:p>
            <a:pPr>
              <a:spcBef>
                <a:spcPts val="600"/>
              </a:spcBef>
              <a:buSzPct val="80000"/>
            </a:pPr>
            <a:r>
              <a:rPr lang="ru-RU" sz="2600" dirty="0"/>
              <a:t>О</a:t>
            </a:r>
            <a:r>
              <a:rPr lang="ru-RU" sz="2600" dirty="0" smtClean="0"/>
              <a:t>брабатывается </a:t>
            </a:r>
            <a:r>
              <a:rPr lang="ru-RU" sz="2600" dirty="0"/>
              <a:t>отдельный текст или коллекция текстов, неструктурированные (без метаданных)</a:t>
            </a:r>
          </a:p>
          <a:p>
            <a:pPr>
              <a:spcBef>
                <a:spcPts val="600"/>
              </a:spcBef>
              <a:buSzPct val="80000"/>
            </a:pPr>
            <a:r>
              <a:rPr lang="ru-RU" sz="2600" dirty="0"/>
              <a:t>И</a:t>
            </a:r>
            <a:r>
              <a:rPr lang="ru-RU" sz="2600" dirty="0" smtClean="0"/>
              <a:t>звлекаются данные, </a:t>
            </a:r>
            <a:r>
              <a:rPr lang="ru-RU" sz="2600" dirty="0"/>
              <a:t>релевантные определенной проблеме, вопросу, </a:t>
            </a:r>
            <a:r>
              <a:rPr lang="ru-RU" sz="2600" dirty="0" smtClean="0"/>
              <a:t>теме</a:t>
            </a:r>
            <a:endParaRPr lang="ru-RU" sz="2600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buSzPct val="80000"/>
            </a:pPr>
            <a:r>
              <a:rPr lang="ru-RU" sz="2600" dirty="0" smtClean="0"/>
              <a:t>Важно: извлеченные данные </a:t>
            </a:r>
            <a:endParaRPr lang="ru-RU" dirty="0" smtClean="0"/>
          </a:p>
          <a:p>
            <a:pPr lvl="1">
              <a:spcBef>
                <a:spcPts val="600"/>
              </a:spcBef>
              <a:buClr>
                <a:schemeClr val="tx2"/>
              </a:buClr>
              <a:buSzPct val="100000"/>
              <a:buFont typeface="Wingdings" charset="2"/>
              <a:buChar char="ü"/>
            </a:pPr>
            <a:r>
              <a:rPr lang="ru-RU" dirty="0" smtClean="0"/>
              <a:t>структурируются в виде таблиц, шаблонов</a:t>
            </a:r>
          </a:p>
          <a:p>
            <a:pPr lvl="1">
              <a:spcBef>
                <a:spcPts val="600"/>
              </a:spcBef>
              <a:buClr>
                <a:schemeClr val="tx2"/>
              </a:buClr>
              <a:buSzPct val="100000"/>
              <a:buFont typeface="Wingdings" charset="2"/>
              <a:buChar char="ü"/>
            </a:pPr>
            <a:r>
              <a:rPr lang="ru-RU" dirty="0" smtClean="0"/>
              <a:t>обрабатываются: сортируются, размечаются, отбираются, сохраняются в базах данных</a:t>
            </a:r>
          </a:p>
          <a:p>
            <a:pPr lvl="1">
              <a:spcBef>
                <a:spcPts val="600"/>
              </a:spcBef>
              <a:buClr>
                <a:schemeClr val="tx2"/>
              </a:buClr>
              <a:buSzPct val="100000"/>
              <a:buFont typeface="Wingdings" charset="2"/>
              <a:buChar char="ü"/>
            </a:pPr>
            <a:r>
              <a:rPr lang="ru-RU" dirty="0" smtClean="0"/>
              <a:t>накапливаются в базах знаний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980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000" b="1" dirty="0" smtClean="0"/>
              <a:t>ИЗВЛЕЧЕНИЕ ИНФОРМАЦИИ: </a:t>
            </a:r>
            <a:br>
              <a:rPr lang="ru-RU" sz="3000" b="1" dirty="0" smtClean="0"/>
            </a:br>
            <a:r>
              <a:rPr lang="ru-RU" sz="3000" b="1" dirty="0" smtClean="0"/>
              <a:t>ПРИМЕРЫ</a:t>
            </a:r>
            <a:endParaRPr lang="ru-RU" sz="3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2776"/>
            <a:ext cx="8460432" cy="47525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500" dirty="0" smtClean="0"/>
              <a:t>Извлечение информации о событиях, фактах  (деловых визитах):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500" i="1" dirty="0" smtClean="0"/>
              <a:t>    	</a:t>
            </a:r>
            <a:r>
              <a:rPr lang="ru-RU" sz="2500" i="1" dirty="0" smtClean="0">
                <a:solidFill>
                  <a:schemeClr val="accent6"/>
                </a:solidFill>
              </a:rPr>
              <a:t>Вчера</a:t>
            </a:r>
            <a:r>
              <a:rPr lang="ru-RU" sz="2500" i="1" dirty="0">
                <a:solidFill>
                  <a:schemeClr val="accent6"/>
                </a:solidFill>
              </a:rPr>
              <a:t>, </a:t>
            </a:r>
            <a:r>
              <a:rPr lang="ru-RU" sz="2500" i="1" u="sng" dirty="0">
                <a:solidFill>
                  <a:schemeClr val="accent6"/>
                </a:solidFill>
              </a:rPr>
              <a:t>1 апреля 2007 </a:t>
            </a:r>
            <a:r>
              <a:rPr lang="ru-RU" sz="2500" i="1" u="sng" dirty="0" smtClean="0">
                <a:solidFill>
                  <a:schemeClr val="accent6"/>
                </a:solidFill>
              </a:rPr>
              <a:t>года</a:t>
            </a:r>
            <a:r>
              <a:rPr lang="ru-RU" sz="2500" i="1" dirty="0" smtClean="0">
                <a:solidFill>
                  <a:schemeClr val="accent6"/>
                </a:solidFill>
              </a:rPr>
              <a:t>, </a:t>
            </a:r>
            <a:r>
              <a:rPr lang="ru-RU" sz="2500" i="1" dirty="0">
                <a:solidFill>
                  <a:schemeClr val="accent6"/>
                </a:solidFill>
              </a:rPr>
              <a:t>представители </a:t>
            </a:r>
            <a:endParaRPr lang="ru-RU" sz="2500" i="1" dirty="0" smtClean="0">
              <a:solidFill>
                <a:schemeClr val="accent6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500" i="1" dirty="0" smtClean="0">
                <a:solidFill>
                  <a:schemeClr val="accent6"/>
                </a:solidFill>
              </a:rPr>
              <a:t>    	корпорации </a:t>
            </a:r>
            <a:r>
              <a:rPr lang="ru-RU" sz="2500" i="1" u="sng" dirty="0" err="1" smtClean="0">
                <a:solidFill>
                  <a:schemeClr val="accent6"/>
                </a:solidFill>
              </a:rPr>
              <a:t>Пепелац</a:t>
            </a:r>
            <a:r>
              <a:rPr lang="ru-RU" sz="2500" i="1" u="sng" dirty="0" smtClean="0">
                <a:solidFill>
                  <a:schemeClr val="accent6"/>
                </a:solidFill>
              </a:rPr>
              <a:t> Интернэшнл </a:t>
            </a:r>
            <a:r>
              <a:rPr lang="ru-RU" sz="2500" i="1" dirty="0" smtClean="0">
                <a:solidFill>
                  <a:schemeClr val="accent6"/>
                </a:solidFill>
              </a:rPr>
              <a:t>посетили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500" i="1" dirty="0" smtClean="0">
                <a:solidFill>
                  <a:schemeClr val="accent6"/>
                </a:solidFill>
              </a:rPr>
              <a:t>    	офис </a:t>
            </a:r>
            <a:r>
              <a:rPr lang="ru-RU" sz="2500" i="1" dirty="0">
                <a:solidFill>
                  <a:schemeClr val="accent6"/>
                </a:solidFill>
              </a:rPr>
              <a:t>компании </a:t>
            </a:r>
            <a:r>
              <a:rPr lang="ru-RU" sz="2500" i="1" u="sng" dirty="0" err="1">
                <a:solidFill>
                  <a:schemeClr val="accent6"/>
                </a:solidFill>
              </a:rPr>
              <a:t>Гравицап</a:t>
            </a:r>
            <a:r>
              <a:rPr lang="ru-RU" sz="2500" i="1" u="sng" dirty="0">
                <a:solidFill>
                  <a:schemeClr val="accent6"/>
                </a:solidFill>
              </a:rPr>
              <a:t> </a:t>
            </a:r>
            <a:r>
              <a:rPr lang="ru-RU" sz="2500" i="1" u="sng" dirty="0" err="1" smtClean="0">
                <a:solidFill>
                  <a:schemeClr val="accent6"/>
                </a:solidFill>
              </a:rPr>
              <a:t>Продакшнз</a:t>
            </a:r>
            <a:r>
              <a:rPr lang="ru-RU" sz="2500" i="1" dirty="0" smtClean="0">
                <a:solidFill>
                  <a:schemeClr val="accent6"/>
                </a:solidFill>
              </a:rPr>
              <a:t>.</a:t>
            </a:r>
          </a:p>
          <a:p>
            <a:pPr>
              <a:spcBef>
                <a:spcPts val="900"/>
              </a:spcBef>
            </a:pPr>
            <a:r>
              <a:rPr lang="ru-RU" sz="2500" dirty="0" smtClean="0"/>
              <a:t>Извлечение объектов, их атрибутов и отношений:</a:t>
            </a:r>
          </a:p>
          <a:p>
            <a:pPr>
              <a:spcBef>
                <a:spcPts val="900"/>
              </a:spcBef>
              <a:buNone/>
            </a:pPr>
            <a:r>
              <a:rPr lang="ru-RU" sz="2500" i="1" dirty="0" smtClean="0">
                <a:solidFill>
                  <a:schemeClr val="accent6"/>
                </a:solidFill>
              </a:rPr>
              <a:t>	</a:t>
            </a:r>
            <a:r>
              <a:rPr lang="ru-RU" sz="2500" i="1" u="sng" dirty="0" smtClean="0">
                <a:solidFill>
                  <a:schemeClr val="accent6"/>
                </a:solidFill>
              </a:rPr>
              <a:t>Грейс </a:t>
            </a:r>
            <a:r>
              <a:rPr lang="ru-RU" sz="2500" i="1" u="sng" dirty="0" err="1" smtClean="0">
                <a:solidFill>
                  <a:schemeClr val="accent6"/>
                </a:solidFill>
              </a:rPr>
              <a:t>Патриша</a:t>
            </a:r>
            <a:r>
              <a:rPr lang="ru-RU" sz="2500" i="1" u="sng" dirty="0" smtClean="0">
                <a:solidFill>
                  <a:schemeClr val="accent6"/>
                </a:solidFill>
              </a:rPr>
              <a:t> </a:t>
            </a:r>
            <a:r>
              <a:rPr lang="ru-RU" sz="2500" i="1" u="sng" dirty="0" err="1" smtClean="0">
                <a:solidFill>
                  <a:schemeClr val="accent6"/>
                </a:solidFill>
              </a:rPr>
              <a:t>Келли</a:t>
            </a:r>
            <a:r>
              <a:rPr lang="ru-RU" sz="2500" i="1" u="sng" dirty="0" smtClean="0">
                <a:solidFill>
                  <a:schemeClr val="accent6"/>
                </a:solidFill>
              </a:rPr>
              <a:t> </a:t>
            </a:r>
            <a:r>
              <a:rPr lang="ru-RU" sz="2500" i="1" dirty="0" smtClean="0">
                <a:solidFill>
                  <a:schemeClr val="accent6"/>
                </a:solidFill>
              </a:rPr>
              <a:t>– американская </a:t>
            </a:r>
            <a:r>
              <a:rPr lang="ru-RU" sz="2500" i="1" u="sng" dirty="0" smtClean="0">
                <a:solidFill>
                  <a:schemeClr val="accent6"/>
                </a:solidFill>
              </a:rPr>
              <a:t>актриса</a:t>
            </a:r>
            <a:r>
              <a:rPr lang="ru-RU" sz="2500" i="1" dirty="0" smtClean="0">
                <a:solidFill>
                  <a:schemeClr val="accent6"/>
                </a:solidFill>
              </a:rPr>
              <a:t>, </a:t>
            </a:r>
            <a:r>
              <a:rPr lang="ru-RU" sz="2500" i="1" u="sng" dirty="0" smtClean="0">
                <a:solidFill>
                  <a:schemeClr val="accent6"/>
                </a:solidFill>
              </a:rPr>
              <a:t>мать</a:t>
            </a:r>
            <a:r>
              <a:rPr lang="ru-RU" sz="2500" i="1" dirty="0" smtClean="0">
                <a:solidFill>
                  <a:schemeClr val="accent6"/>
                </a:solidFill>
              </a:rPr>
              <a:t> ныне правящего </a:t>
            </a:r>
            <a:r>
              <a:rPr lang="ru-RU" sz="2500" i="1" u="sng" dirty="0" smtClean="0">
                <a:solidFill>
                  <a:schemeClr val="accent6"/>
                </a:solidFill>
              </a:rPr>
              <a:t>князя Альбера II</a:t>
            </a:r>
            <a:r>
              <a:rPr lang="ru-RU" sz="2500" i="1" dirty="0" smtClean="0">
                <a:solidFill>
                  <a:schemeClr val="accent6"/>
                </a:solidFill>
              </a:rPr>
              <a:t>.</a:t>
            </a:r>
            <a:endParaRPr lang="ru-RU" sz="2500" dirty="0" smtClean="0">
              <a:solidFill>
                <a:schemeClr val="accent6"/>
              </a:solidFill>
            </a:endParaRPr>
          </a:p>
          <a:p>
            <a:pPr>
              <a:spcBef>
                <a:spcPts val="900"/>
              </a:spcBef>
            </a:pPr>
            <a:r>
              <a:rPr lang="ru-RU" sz="2500" dirty="0" smtClean="0"/>
              <a:t>Извлечение новых терминов:</a:t>
            </a:r>
            <a:br>
              <a:rPr lang="ru-RU" sz="2500" dirty="0" smtClean="0"/>
            </a:br>
            <a:r>
              <a:rPr lang="ru-RU" sz="2500" dirty="0" smtClean="0"/>
              <a:t>	</a:t>
            </a:r>
            <a:r>
              <a:rPr lang="ru-RU" sz="2500" i="1" dirty="0" smtClean="0">
                <a:solidFill>
                  <a:schemeClr val="accent6"/>
                </a:solidFill>
              </a:rPr>
              <a:t>Такие </a:t>
            </a:r>
            <a:r>
              <a:rPr lang="ru-RU" sz="2500" i="1" dirty="0">
                <a:solidFill>
                  <a:schemeClr val="accent6"/>
                </a:solidFill>
              </a:rPr>
              <a:t>слабовзаимодействующие массивные </a:t>
            </a:r>
            <a:r>
              <a:rPr lang="ru-RU" sz="2500" i="1" dirty="0" smtClean="0">
                <a:solidFill>
                  <a:schemeClr val="accent6"/>
                </a:solidFill>
              </a:rPr>
              <a:t>	частицы называют </a:t>
            </a:r>
            <a:r>
              <a:rPr lang="ru-RU" sz="2500" i="1" u="sng" dirty="0" err="1" smtClean="0">
                <a:solidFill>
                  <a:schemeClr val="accent6"/>
                </a:solidFill>
              </a:rPr>
              <a:t>вимпами</a:t>
            </a:r>
            <a:r>
              <a:rPr lang="ru-RU" sz="2500" i="1" dirty="0" smtClean="0">
                <a:solidFill>
                  <a:schemeClr val="accent6"/>
                </a:solidFill>
              </a:rPr>
              <a:t>.</a:t>
            </a:r>
            <a:endParaRPr lang="ru-RU" sz="2500" b="1" dirty="0">
              <a:solidFill>
                <a:schemeClr val="accent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A14C-B28E-CA41-AF04-BCA8C4C008B7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10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715200" cy="576064"/>
          </a:xfrm>
        </p:spPr>
        <p:txBody>
          <a:bodyPr anchor="ctr"/>
          <a:lstStyle/>
          <a:p>
            <a:pPr algn="ctr"/>
            <a:r>
              <a:rPr lang="ru-RU" sz="3000" dirty="0"/>
              <a:t>ВИДЫ ИЗВЛЕКАЕМОЙ ИНФОРМАЦИИ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96752"/>
            <a:ext cx="8208912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ru-RU" sz="2500" i="1" dirty="0" smtClean="0">
                <a:solidFill>
                  <a:schemeClr val="tx2"/>
                </a:solidFill>
              </a:rPr>
              <a:t>Именованные сущности </a:t>
            </a:r>
            <a:r>
              <a:rPr lang="ru-RU" sz="2500" dirty="0" smtClean="0"/>
              <a:t>(</a:t>
            </a:r>
            <a:r>
              <a:rPr lang="en-US" sz="2500" i="1" dirty="0" smtClean="0">
                <a:solidFill>
                  <a:schemeClr val="tx2"/>
                </a:solidFill>
              </a:rPr>
              <a:t>Named Entities</a:t>
            </a:r>
            <a:r>
              <a:rPr lang="ru-RU" sz="2500" i="1" dirty="0" smtClean="0">
                <a:solidFill>
                  <a:schemeClr val="tx2"/>
                </a:solidFill>
              </a:rPr>
              <a:t>,</a:t>
            </a:r>
            <a:r>
              <a:rPr lang="en-US" sz="2500" i="1" dirty="0" smtClean="0">
                <a:solidFill>
                  <a:schemeClr val="tx2"/>
                </a:solidFill>
              </a:rPr>
              <a:t> NE</a:t>
            </a:r>
            <a:r>
              <a:rPr lang="en-US" sz="2500" dirty="0" smtClean="0"/>
              <a:t>) </a:t>
            </a:r>
            <a:r>
              <a:rPr lang="ru-RU" sz="2500" i="1" dirty="0" smtClean="0">
                <a:solidFill>
                  <a:srgbClr val="000000"/>
                </a:solidFill>
              </a:rPr>
              <a:t>– </a:t>
            </a:r>
            <a:r>
              <a:rPr lang="ru-RU" sz="2500" u="sng" dirty="0" smtClean="0"/>
              <a:t>значимые объекты </a:t>
            </a:r>
            <a:r>
              <a:rPr lang="ru-RU" sz="2500" dirty="0" smtClean="0"/>
              <a:t>: </a:t>
            </a:r>
            <a:r>
              <a:rPr lang="ru-RU" sz="2500" i="1" dirty="0" smtClean="0">
                <a:solidFill>
                  <a:schemeClr val="tx2"/>
                </a:solidFill>
              </a:rPr>
              <a:t>персоны, названия фирм, 	белков, марки товаров, геогр. названия  </a:t>
            </a:r>
            <a:r>
              <a:rPr lang="ru-RU" sz="2500" dirty="0" smtClean="0"/>
              <a:t>и т.п.</a:t>
            </a:r>
            <a:endParaRPr lang="ru-RU" sz="2500" i="1" dirty="0">
              <a:solidFill>
                <a:srgbClr val="669999"/>
              </a:solidFill>
            </a:endParaRPr>
          </a:p>
          <a:p>
            <a:pPr>
              <a:spcBef>
                <a:spcPts val="900"/>
              </a:spcBef>
            </a:pPr>
            <a:r>
              <a:rPr lang="ru-RU" sz="2500" u="sng" dirty="0" smtClean="0"/>
              <a:t>Атрибуты объектов</a:t>
            </a:r>
            <a:r>
              <a:rPr lang="en-US" sz="2500" dirty="0" smtClean="0"/>
              <a:t>:</a:t>
            </a:r>
            <a:r>
              <a:rPr lang="ru-RU" sz="2500" dirty="0" smtClean="0"/>
              <a:t>   	для </a:t>
            </a:r>
            <a:r>
              <a:rPr lang="ru-RU" sz="2500" i="1" dirty="0" smtClean="0">
                <a:solidFill>
                  <a:schemeClr val="tx2"/>
                </a:solidFill>
              </a:rPr>
              <a:t>персоны</a:t>
            </a:r>
            <a:r>
              <a:rPr lang="en-US" sz="2500" dirty="0" smtClean="0">
                <a:solidFill>
                  <a:schemeClr val="tx2"/>
                </a:solidFill>
              </a:rPr>
              <a:t> –</a:t>
            </a:r>
            <a:r>
              <a:rPr lang="ru-RU" sz="2500" dirty="0" smtClean="0">
                <a:solidFill>
                  <a:schemeClr val="tx2"/>
                </a:solidFill>
              </a:rPr>
              <a:t> </a:t>
            </a:r>
            <a:r>
              <a:rPr lang="ru-RU" sz="2500" i="1" dirty="0" smtClean="0">
                <a:solidFill>
                  <a:schemeClr val="tx2"/>
                </a:solidFill>
              </a:rPr>
              <a:t>должность</a:t>
            </a:r>
            <a:r>
              <a:rPr lang="ru-RU" sz="2500" dirty="0" smtClean="0">
                <a:solidFill>
                  <a:schemeClr val="tx2"/>
                </a:solidFill>
              </a:rPr>
              <a:t>,</a:t>
            </a:r>
            <a:r>
              <a:rPr lang="en-US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smtClean="0">
                <a:solidFill>
                  <a:schemeClr val="tx2"/>
                </a:solidFill>
              </a:rPr>
              <a:t>	место работы</a:t>
            </a:r>
            <a:r>
              <a:rPr lang="ru-RU" sz="2500" dirty="0" smtClean="0">
                <a:solidFill>
                  <a:schemeClr val="tx2"/>
                </a:solidFill>
              </a:rPr>
              <a:t>, </a:t>
            </a:r>
            <a:r>
              <a:rPr lang="ru-RU" sz="2500" i="1" dirty="0" smtClean="0">
                <a:solidFill>
                  <a:schemeClr val="tx2"/>
                </a:solidFill>
              </a:rPr>
              <a:t>телефон</a:t>
            </a:r>
            <a:r>
              <a:rPr lang="ru-RU" sz="2500" dirty="0" smtClean="0">
                <a:solidFill>
                  <a:schemeClr val="tx2"/>
                </a:solidFill>
              </a:rPr>
              <a:t>,</a:t>
            </a:r>
            <a:r>
              <a:rPr lang="en-US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smtClean="0">
                <a:solidFill>
                  <a:schemeClr val="tx2"/>
                </a:solidFill>
              </a:rPr>
              <a:t>подразделение</a:t>
            </a:r>
            <a:endParaRPr lang="ru-RU" sz="2500" u="sng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ts val="900"/>
              </a:spcBef>
            </a:pPr>
            <a:r>
              <a:rPr lang="ru-RU" sz="2500" u="sng" dirty="0" smtClean="0"/>
              <a:t>Отношения </a:t>
            </a:r>
            <a:r>
              <a:rPr lang="ru-RU" sz="2500" u="sng" dirty="0"/>
              <a:t>между </a:t>
            </a:r>
            <a:r>
              <a:rPr lang="ru-RU" sz="2500" u="sng" dirty="0" smtClean="0"/>
              <a:t>объектами</a:t>
            </a:r>
            <a:r>
              <a:rPr lang="ru-RU" sz="2500" dirty="0" smtClean="0"/>
              <a:t>:</a:t>
            </a:r>
            <a:br>
              <a:rPr lang="ru-RU" sz="2500" dirty="0" smtClean="0"/>
            </a:br>
            <a:r>
              <a:rPr lang="ru-RU" sz="2500" dirty="0" smtClean="0"/>
              <a:t>		</a:t>
            </a:r>
            <a:r>
              <a:rPr lang="ru-RU" sz="2500" i="1" dirty="0" smtClean="0">
                <a:solidFill>
                  <a:schemeClr val="tx2"/>
                </a:solidFill>
              </a:rPr>
              <a:t>быть частью</a:t>
            </a:r>
            <a:r>
              <a:rPr lang="ru-RU" sz="2500" dirty="0" smtClean="0">
                <a:solidFill>
                  <a:schemeClr val="tx2"/>
                </a:solidFill>
              </a:rPr>
              <a:t>, </a:t>
            </a:r>
            <a:r>
              <a:rPr lang="ru-RU" sz="2500" i="1" dirty="0" smtClean="0">
                <a:solidFill>
                  <a:schemeClr val="tx2"/>
                </a:solidFill>
              </a:rPr>
              <a:t>быть владельцем</a:t>
            </a:r>
            <a:endParaRPr lang="ru-RU" sz="2500" i="1" dirty="0">
              <a:solidFill>
                <a:schemeClr val="tx2"/>
              </a:solidFill>
            </a:endParaRPr>
          </a:p>
          <a:p>
            <a:pPr eaLnBrk="1" hangingPunct="1">
              <a:spcBef>
                <a:spcPts val="900"/>
              </a:spcBef>
            </a:pPr>
            <a:r>
              <a:rPr lang="ru-RU" sz="2500" u="sng" dirty="0" smtClean="0"/>
              <a:t>Факты/события</a:t>
            </a:r>
            <a:r>
              <a:rPr lang="en-US" sz="2500" dirty="0"/>
              <a:t>:</a:t>
            </a:r>
            <a:r>
              <a:rPr lang="ru-RU" sz="2500" dirty="0"/>
              <a:t> </a:t>
            </a:r>
            <a:r>
              <a:rPr lang="ru-RU" sz="2500" i="1" dirty="0" smtClean="0">
                <a:solidFill>
                  <a:schemeClr val="tx2"/>
                </a:solidFill>
              </a:rPr>
              <a:t>прошла встреча</a:t>
            </a:r>
            <a:r>
              <a:rPr lang="ru-RU" sz="2500" dirty="0" smtClean="0">
                <a:solidFill>
                  <a:schemeClr val="tx2"/>
                </a:solidFill>
              </a:rPr>
              <a:t>, </a:t>
            </a:r>
            <a:r>
              <a:rPr lang="ru-RU" sz="2500" i="1" dirty="0" smtClean="0">
                <a:solidFill>
                  <a:schemeClr val="tx2"/>
                </a:solidFill>
              </a:rPr>
              <a:t>выдан кредит</a:t>
            </a:r>
            <a:endParaRPr lang="ru-RU" sz="2500" b="1" i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None/>
            </a:pPr>
            <a:r>
              <a:rPr lang="ru-RU" sz="2500" dirty="0" smtClean="0">
                <a:sym typeface="Symbol" charset="0"/>
              </a:rPr>
              <a:t>А также:</a:t>
            </a:r>
          </a:p>
          <a:p>
            <a:pPr>
              <a:spcBef>
                <a:spcPts val="0"/>
              </a:spcBef>
            </a:pPr>
            <a:r>
              <a:rPr lang="ru-RU" sz="2500" u="sng" dirty="0" smtClean="0">
                <a:sym typeface="Symbol" charset="0"/>
              </a:rPr>
              <a:t>Термины</a:t>
            </a:r>
            <a:r>
              <a:rPr lang="ru-RU" sz="2500" dirty="0" smtClean="0">
                <a:sym typeface="Symbol" charset="0"/>
              </a:rPr>
              <a:t> ПО и их связи, ключевые слова текста</a:t>
            </a:r>
          </a:p>
          <a:p>
            <a:pPr>
              <a:spcBef>
                <a:spcPts val="300"/>
              </a:spcBef>
            </a:pPr>
            <a:r>
              <a:rPr lang="ru-RU" sz="2500" u="sng" dirty="0" smtClean="0">
                <a:sym typeface="Symbol" charset="0"/>
              </a:rPr>
              <a:t>Отзывы и мнения </a:t>
            </a:r>
            <a:r>
              <a:rPr lang="ru-RU" sz="2500" dirty="0" smtClean="0">
                <a:sym typeface="Symbol" charset="0"/>
              </a:rPr>
              <a:t>о товарах, услугах, кино и пр.</a:t>
            </a:r>
            <a:endParaRPr lang="es-ES" sz="2500" dirty="0" smtClean="0">
              <a:sym typeface="Symbol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ru-RU" sz="2400" u="sng" dirty="0" smtClean="0"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60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643192" cy="792088"/>
          </a:xfrm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3000" dirty="0"/>
              <a:t>ВИДЫ ИЗВЛЕКАЕМОЙ </a:t>
            </a:r>
            <a:r>
              <a:rPr lang="ru-RU" sz="3000" dirty="0" smtClean="0"/>
              <a:t>ИНФОРМАЦИИ: ПРИМЕР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268760"/>
            <a:ext cx="8388424" cy="5150197"/>
          </a:xfrm>
        </p:spPr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Грейс </a:t>
            </a:r>
            <a:r>
              <a:rPr lang="ru-RU" sz="2400" i="1" dirty="0" err="1" smtClean="0">
                <a:solidFill>
                  <a:schemeClr val="accent1">
                    <a:lumMod val="75000"/>
                  </a:schemeClr>
                </a:solidFill>
              </a:rPr>
              <a:t>Патриша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1">
                    <a:lumMod val="75000"/>
                  </a:schemeClr>
                </a:solidFill>
              </a:rPr>
              <a:t>Келли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1"/>
                </a:solidFill>
              </a:rPr>
              <a:t/>
            </a:r>
            <a:br>
              <a:rPr lang="ru-RU" sz="2400" i="1" dirty="0" smtClean="0">
                <a:solidFill>
                  <a:schemeClr val="accent1"/>
                </a:solidFill>
              </a:rPr>
            </a:br>
            <a:r>
              <a:rPr lang="ru-RU" sz="2400" i="1" dirty="0" smtClean="0"/>
              <a:t>(12.11.1929 – 14.09.1982</a:t>
            </a:r>
            <a:r>
              <a:rPr lang="ru-RU" sz="2400" i="1" dirty="0"/>
              <a:t>) </a:t>
            </a:r>
            <a:r>
              <a:rPr lang="ru-RU" sz="2400" i="1" dirty="0" smtClean="0"/>
              <a:t>– </a:t>
            </a:r>
            <a:r>
              <a:rPr lang="ru-RU" sz="2400" i="1" dirty="0">
                <a:solidFill>
                  <a:schemeClr val="accent6"/>
                </a:solidFill>
              </a:rPr>
              <a:t>американская актриса</a:t>
            </a:r>
            <a:r>
              <a:rPr lang="ru-RU" sz="2400" i="1" dirty="0"/>
              <a:t>,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с </a:t>
            </a:r>
            <a:r>
              <a:rPr lang="ru-RU" sz="2400" i="1" dirty="0"/>
              <a:t>1956 года –</a:t>
            </a:r>
            <a:r>
              <a:rPr lang="ru-RU" sz="2400" i="1" dirty="0" smtClean="0"/>
              <a:t> </a:t>
            </a:r>
            <a:r>
              <a:rPr lang="ru-RU" sz="2400" i="1" u="sng" dirty="0"/>
              <a:t>супруга</a:t>
            </a:r>
            <a:r>
              <a:rPr lang="ru-RU" sz="2400" i="1" dirty="0"/>
              <a:t> </a:t>
            </a:r>
            <a:r>
              <a:rPr lang="ru-RU" sz="2400" i="1" dirty="0">
                <a:solidFill>
                  <a:schemeClr val="accent6"/>
                </a:solidFill>
              </a:rPr>
              <a:t>князя Монако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Ренье III</a:t>
            </a:r>
            <a:r>
              <a:rPr lang="ru-RU" sz="2400" i="1" dirty="0" smtClean="0"/>
              <a:t>, </a:t>
            </a:r>
            <a:br>
              <a:rPr lang="ru-RU" sz="2400" i="1" dirty="0" smtClean="0"/>
            </a:br>
            <a:r>
              <a:rPr lang="ru-RU" sz="2400" i="1" dirty="0" smtClean="0">
                <a:solidFill>
                  <a:schemeClr val="accent6"/>
                </a:solidFill>
              </a:rPr>
              <a:t>10-я </a:t>
            </a:r>
            <a:r>
              <a:rPr lang="ru-RU" sz="2400" i="1" dirty="0">
                <a:solidFill>
                  <a:schemeClr val="accent6"/>
                </a:solidFill>
              </a:rPr>
              <a:t>княгиня Монако</a:t>
            </a:r>
            <a:r>
              <a:rPr lang="ru-RU" sz="2400" i="1" dirty="0"/>
              <a:t>,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u="sng" dirty="0" smtClean="0"/>
              <a:t>мать</a:t>
            </a:r>
            <a:r>
              <a:rPr lang="ru-RU" sz="2400" i="1" dirty="0" smtClean="0"/>
              <a:t> </a:t>
            </a:r>
            <a:r>
              <a:rPr lang="ru-RU" sz="2400" i="1" dirty="0"/>
              <a:t>ныне правящего </a:t>
            </a:r>
            <a:r>
              <a:rPr lang="ru-RU" sz="2400" i="1" dirty="0">
                <a:solidFill>
                  <a:schemeClr val="accent6"/>
                </a:solidFill>
              </a:rPr>
              <a:t>князя</a:t>
            </a:r>
            <a:r>
              <a:rPr lang="ru-RU" sz="2400" i="1" dirty="0">
                <a:solidFill>
                  <a:srgbClr val="669999"/>
                </a:solidFill>
              </a:rPr>
              <a:t>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Альбера II</a:t>
            </a:r>
            <a:r>
              <a:rPr lang="ru-RU" sz="2400" i="1" dirty="0" smtClean="0"/>
              <a:t>.</a:t>
            </a:r>
          </a:p>
          <a:p>
            <a:pPr>
              <a:lnSpc>
                <a:spcPct val="95000"/>
              </a:lnSpc>
              <a:spcBef>
                <a:spcPts val="1200"/>
              </a:spcBef>
              <a:buSzPct val="80000"/>
            </a:pPr>
            <a:r>
              <a:rPr lang="ru-RU" sz="2400" dirty="0" smtClean="0"/>
              <a:t>Объекты (</a:t>
            </a:r>
            <a:r>
              <a:rPr lang="ru-RU" sz="2400" dirty="0" err="1" smtClean="0"/>
              <a:t>имен.сущности</a:t>
            </a:r>
            <a:r>
              <a:rPr lang="ru-RU" sz="2400" dirty="0" smtClean="0"/>
              <a:t>):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ФИО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chemeClr val="accent6"/>
                </a:solidFill>
              </a:rPr>
              <a:t>род занятий </a:t>
            </a:r>
            <a:r>
              <a:rPr lang="ru-RU" sz="2400" dirty="0" smtClean="0"/>
              <a:t>+даты</a:t>
            </a:r>
            <a:r>
              <a:rPr lang="ru-RU" sz="2400" dirty="0" smtClean="0">
                <a:solidFill>
                  <a:srgbClr val="330066"/>
                </a:solidFill>
              </a:rPr>
              <a:t> </a:t>
            </a:r>
          </a:p>
          <a:p>
            <a:pPr>
              <a:lnSpc>
                <a:spcPct val="95000"/>
              </a:lnSpc>
              <a:spcBef>
                <a:spcPts val="600"/>
              </a:spcBef>
              <a:buSzPct val="80000"/>
            </a:pPr>
            <a:r>
              <a:rPr lang="ru-RU" sz="2400" dirty="0" smtClean="0"/>
              <a:t>Отношения: </a:t>
            </a:r>
          </a:p>
          <a:p>
            <a:pPr>
              <a:lnSpc>
                <a:spcPct val="95000"/>
              </a:lnSpc>
              <a:spcBef>
                <a:spcPts val="0"/>
              </a:spcBef>
              <a:buSzPct val="80000"/>
              <a:buNone/>
            </a:pPr>
            <a:r>
              <a:rPr lang="ru-RU" sz="2400" i="1" dirty="0" smtClean="0"/>
              <a:t>    – </a:t>
            </a:r>
            <a:r>
              <a:rPr lang="ru-RU" sz="2400" dirty="0" smtClean="0"/>
              <a:t>супружество: 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Грейс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</a:rPr>
              <a:t>Патриша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Келли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Ренье I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400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95000"/>
              </a:lnSpc>
              <a:spcBef>
                <a:spcPts val="0"/>
              </a:spcBef>
              <a:buClr>
                <a:schemeClr val="tx2"/>
              </a:buClr>
              <a:buSzPct val="80000"/>
              <a:buNone/>
            </a:pPr>
            <a:r>
              <a:rPr lang="ru-RU" sz="2400" i="1" dirty="0" smtClean="0"/>
              <a:t>– </a:t>
            </a:r>
            <a:r>
              <a:rPr lang="ru-RU" sz="2400" dirty="0" smtClean="0"/>
              <a:t>быть матерью: 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Грейс </a:t>
            </a: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</a:rPr>
              <a:t>Патриша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Келли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Альбер I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5000"/>
              </a:lnSpc>
              <a:spcBef>
                <a:spcPts val="600"/>
              </a:spcBef>
              <a:buSzPct val="80000"/>
            </a:pPr>
            <a:r>
              <a:rPr lang="ru-RU" sz="2400" dirty="0" smtClean="0"/>
              <a:t>Факты </a:t>
            </a:r>
            <a:r>
              <a:rPr lang="ru-RU" sz="2400" dirty="0"/>
              <a:t>и </a:t>
            </a:r>
            <a:r>
              <a:rPr lang="ru-RU" sz="2400" dirty="0" smtClean="0"/>
              <a:t>события: </a:t>
            </a:r>
          </a:p>
          <a:p>
            <a:pPr>
              <a:lnSpc>
                <a:spcPct val="95000"/>
              </a:lnSpc>
              <a:spcBef>
                <a:spcPts val="0"/>
              </a:spcBef>
              <a:buSzPct val="80000"/>
              <a:buNone/>
            </a:pPr>
            <a:r>
              <a:rPr lang="ru-RU" sz="2400" i="1" dirty="0" smtClean="0"/>
              <a:t>		– замужество (1956,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Грейс П. </a:t>
            </a:r>
            <a:r>
              <a:rPr lang="ru-RU" sz="2400" i="1" dirty="0" err="1" smtClean="0">
                <a:solidFill>
                  <a:schemeClr val="accent1">
                    <a:lumMod val="75000"/>
                  </a:schemeClr>
                </a:solidFill>
              </a:rPr>
              <a:t>Келли</a:t>
            </a:r>
            <a:r>
              <a:rPr lang="ru-RU" sz="2400" i="1" dirty="0" smtClean="0"/>
              <a:t>,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Ренье I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400" i="1" dirty="0" smtClean="0"/>
              <a:t>)</a:t>
            </a:r>
          </a:p>
          <a:p>
            <a:pPr>
              <a:lnSpc>
                <a:spcPct val="95000"/>
              </a:lnSpc>
              <a:spcBef>
                <a:spcPts val="0"/>
              </a:spcBef>
              <a:buSzPct val="80000"/>
              <a:buNone/>
            </a:pPr>
            <a:r>
              <a:rPr lang="ru-RU" sz="2400" i="1" dirty="0" smtClean="0"/>
              <a:t>		– </a:t>
            </a:r>
            <a:r>
              <a:rPr lang="ru-RU" sz="2400" i="1" dirty="0" smtClean="0">
                <a:solidFill>
                  <a:srgbClr val="000000"/>
                </a:solidFill>
              </a:rPr>
              <a:t>правящий князь (</a:t>
            </a:r>
            <a:r>
              <a:rPr lang="ru-RU" sz="2400" i="1" dirty="0" smtClean="0">
                <a:solidFill>
                  <a:schemeClr val="accent6"/>
                </a:solidFill>
              </a:rPr>
              <a:t>Монако</a:t>
            </a:r>
            <a:r>
              <a:rPr lang="ru-RU" sz="2400" i="1" dirty="0" smtClean="0">
                <a:solidFill>
                  <a:srgbClr val="000000"/>
                </a:solidFill>
              </a:rPr>
              <a:t>,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Альбер I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400" i="1" dirty="0" smtClean="0">
                <a:solidFill>
                  <a:srgbClr val="000000"/>
                </a:solidFill>
              </a:rPr>
              <a:t>)</a:t>
            </a:r>
          </a:p>
          <a:p>
            <a:pPr marL="0" lvl="1" indent="0">
              <a:lnSpc>
                <a:spcPct val="95000"/>
              </a:lnSpc>
              <a:spcBef>
                <a:spcPts val="600"/>
              </a:spcBef>
              <a:buClr>
                <a:schemeClr val="accent4">
                  <a:lumMod val="65000"/>
                  <a:lumOff val="35000"/>
                </a:schemeClr>
              </a:buClr>
              <a:buSzPct val="65000"/>
              <a:buNone/>
            </a:pPr>
            <a:r>
              <a:rPr lang="ru-RU" sz="2400" i="1" dirty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Можно ли извлечь : </a:t>
            </a:r>
            <a:r>
              <a:rPr lang="ru-RU" sz="2400" i="1" dirty="0" smtClean="0">
                <a:solidFill>
                  <a:schemeClr val="bg2"/>
                </a:solidFill>
              </a:rPr>
              <a:t>Ренье I</a:t>
            </a:r>
            <a:r>
              <a:rPr lang="en-US" sz="2400" i="1" dirty="0" smtClean="0">
                <a:solidFill>
                  <a:schemeClr val="bg2"/>
                </a:solidFill>
              </a:rPr>
              <a:t>I</a:t>
            </a:r>
            <a:r>
              <a:rPr lang="ru-RU" sz="2400" i="1" dirty="0" smtClean="0">
                <a:solidFill>
                  <a:schemeClr val="bg2"/>
                </a:solidFill>
              </a:rPr>
              <a:t>I – отец Альбера I</a:t>
            </a:r>
            <a:r>
              <a:rPr lang="en-US" sz="2400" i="1" dirty="0" smtClean="0">
                <a:solidFill>
                  <a:schemeClr val="bg2"/>
                </a:solidFill>
              </a:rPr>
              <a:t>I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???</a:t>
            </a:r>
            <a:endParaRPr lang="ru-RU" sz="2400" i="1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8A68A14C-B28E-CA41-AF04-BCA8C4C008B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3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648072"/>
          </a:xfrm>
        </p:spPr>
        <p:txBody>
          <a:bodyPr anchor="ctr"/>
          <a:lstStyle/>
          <a:p>
            <a:pPr algn="ctr"/>
            <a:r>
              <a:rPr lang="ru-RU" sz="3200" dirty="0">
                <a:latin typeface="Arial" charset="0"/>
              </a:rPr>
              <a:t>ИМЕНОВАННЫЕ  </a:t>
            </a:r>
            <a:r>
              <a:rPr lang="ru-RU" sz="3200" dirty="0" smtClean="0">
                <a:latin typeface="Arial" charset="0"/>
              </a:rPr>
              <a:t>СУЩНОСТИ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052736"/>
            <a:ext cx="8244408" cy="5131742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ru-RU" sz="2400" u="sng" dirty="0">
                <a:sym typeface="Symbol" charset="0"/>
              </a:rPr>
              <a:t>Изначально именованные сущности – это</a:t>
            </a:r>
            <a:r>
              <a:rPr lang="ru-RU" sz="2400" dirty="0">
                <a:sym typeface="Symbol" charset="0"/>
              </a:rPr>
              <a:t>:</a:t>
            </a: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Имена персоналий: </a:t>
            </a:r>
            <a:r>
              <a:rPr lang="ru-RU" sz="2400" dirty="0" smtClean="0">
                <a:sym typeface="Symbol" charset="0"/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  <a:sym typeface="Symbol" charset="0"/>
              </a:rPr>
              <a:t>И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. </a:t>
            </a:r>
            <a:r>
              <a:rPr lang="ru-RU" sz="2400" i="1" dirty="0" err="1">
                <a:solidFill>
                  <a:schemeClr val="accent6"/>
                </a:solidFill>
                <a:sym typeface="Symbol" charset="0"/>
              </a:rPr>
              <a:t>Сечин</a:t>
            </a:r>
            <a:r>
              <a:rPr lang="ru-RU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Ben </a:t>
            </a:r>
            <a:r>
              <a:rPr lang="en-US" sz="2400" i="1" dirty="0" smtClean="0">
                <a:solidFill>
                  <a:schemeClr val="accent6"/>
                </a:solidFill>
                <a:sym typeface="Symbol" charset="0"/>
              </a:rPr>
              <a:t>White</a:t>
            </a:r>
            <a:endParaRPr lang="ru-RU" sz="2400" i="1" dirty="0">
              <a:solidFill>
                <a:schemeClr val="accent6"/>
              </a:solidFill>
              <a:sym typeface="Symbol" charset="0"/>
            </a:endParaRP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Географические названия:</a:t>
            </a:r>
            <a:r>
              <a:rPr lang="en-US" sz="2400" dirty="0">
                <a:sym typeface="Symbol" charset="0"/>
              </a:rPr>
              <a:t> </a:t>
            </a:r>
            <a:r>
              <a:rPr lang="ru-RU" sz="2400" dirty="0" smtClean="0">
                <a:sym typeface="Symbol" charset="0"/>
              </a:rPr>
              <a:t> </a:t>
            </a:r>
            <a:r>
              <a:rPr lang="ru-RU" sz="2400" i="1" dirty="0" err="1" smtClean="0">
                <a:solidFill>
                  <a:schemeClr val="accent6"/>
                </a:solidFill>
                <a:sym typeface="Symbol" charset="0"/>
              </a:rPr>
              <a:t>р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.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 Ока</a:t>
            </a:r>
            <a:r>
              <a:rPr lang="ru-RU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гор. Москва </a:t>
            </a: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Названия </a:t>
            </a:r>
            <a:r>
              <a:rPr lang="ru-RU" sz="2400" dirty="0" smtClean="0">
                <a:sym typeface="Symbol" charset="0"/>
              </a:rPr>
              <a:t>компаний/организаций</a:t>
            </a:r>
            <a:r>
              <a:rPr lang="ru-RU" sz="2400" dirty="0">
                <a:sym typeface="Symbol" charset="0"/>
              </a:rPr>
              <a:t>: </a:t>
            </a:r>
            <a:r>
              <a:rPr lang="ru-RU" sz="2400" i="1" dirty="0" smtClean="0">
                <a:solidFill>
                  <a:schemeClr val="accent6"/>
                </a:solidFill>
              </a:rPr>
              <a:t>РЖД,</a:t>
            </a:r>
            <a:r>
              <a:rPr lang="ru-RU" sz="2400" i="1" dirty="0" smtClean="0">
                <a:solidFill>
                  <a:schemeClr val="accent6"/>
                </a:solidFill>
                <a:sym typeface="Symbol" charset="0"/>
              </a:rPr>
              <a:t>ОАО «</a:t>
            </a:r>
            <a:r>
              <a:rPr lang="ru-RU" sz="2400" i="1" dirty="0" smtClean="0">
                <a:solidFill>
                  <a:schemeClr val="accent6"/>
                </a:solidFill>
                <a:sym typeface="Symbol" charset="0"/>
              </a:rPr>
              <a:t>Уют</a:t>
            </a:r>
            <a:r>
              <a:rPr lang="ru-RU" sz="2400" i="1" dirty="0" smtClean="0">
                <a:solidFill>
                  <a:schemeClr val="accent6"/>
                </a:solidFill>
                <a:sym typeface="Symbol" charset="0"/>
              </a:rPr>
              <a:t>»</a:t>
            </a:r>
            <a:r>
              <a:rPr lang="ru-RU" sz="2400" dirty="0" smtClean="0">
                <a:solidFill>
                  <a:schemeClr val="accent6"/>
                </a:solidFill>
                <a:sym typeface="Symbol" charset="0"/>
              </a:rPr>
              <a:t> </a:t>
            </a:r>
            <a:endParaRPr lang="ru-RU" sz="2400" dirty="0">
              <a:solidFill>
                <a:schemeClr val="accent6"/>
              </a:solidFill>
              <a:sym typeface="Symbol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ru-RU" sz="2400" u="sng" dirty="0">
                <a:sym typeface="Symbol" charset="0"/>
              </a:rPr>
              <a:t>Сейчас </a:t>
            </a:r>
            <a:r>
              <a:rPr lang="ru-RU" sz="2400" u="sng" dirty="0" smtClean="0">
                <a:sym typeface="Symbol" charset="0"/>
              </a:rPr>
              <a:t>также</a:t>
            </a:r>
            <a:r>
              <a:rPr lang="ru-RU" sz="2400" u="sng" dirty="0" smtClean="0">
                <a:sym typeface="Symbol" charset="0"/>
              </a:rPr>
              <a:t> </a:t>
            </a:r>
            <a:r>
              <a:rPr lang="ru-RU" sz="2400" u="sng" dirty="0">
                <a:sym typeface="Symbol" charset="0"/>
              </a:rPr>
              <a:t>выделяют</a:t>
            </a:r>
            <a:r>
              <a:rPr lang="ru-RU" sz="2400" dirty="0">
                <a:sym typeface="Symbol" charset="0"/>
              </a:rPr>
              <a:t>:</a:t>
            </a: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Даты и временные отрезки: 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02.03.1913</a:t>
            </a:r>
            <a:r>
              <a:rPr lang="ru-RU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2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p.m.</a:t>
            </a:r>
            <a:endParaRPr lang="ru-RU" sz="2400" i="1" dirty="0">
              <a:solidFill>
                <a:schemeClr val="accent6"/>
              </a:solidFill>
              <a:sym typeface="Symbol" charset="0"/>
            </a:endParaRP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Номера телефонов: 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+7(123)456-78-90</a:t>
            </a: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Адреса: 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3-ая улица Строителей д. 25, кв.12</a:t>
            </a: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Марки товаров: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Nokia</a:t>
            </a:r>
            <a:r>
              <a:rPr lang="en-US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Apple</a:t>
            </a:r>
            <a:r>
              <a:rPr lang="en-US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Land Rover</a:t>
            </a:r>
            <a:endParaRPr lang="ru-RU" sz="2400" i="1" dirty="0">
              <a:solidFill>
                <a:schemeClr val="accent6"/>
              </a:solidFill>
              <a:sym typeface="Symbol" charset="0"/>
            </a:endParaRP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Обозначения денежных единиц: 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руб.</a:t>
            </a:r>
            <a:r>
              <a:rPr lang="ru-RU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$</a:t>
            </a:r>
            <a:r>
              <a:rPr lang="ru-RU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GBP</a:t>
            </a:r>
            <a:endParaRPr lang="ru-RU" sz="2400" i="1" dirty="0">
              <a:solidFill>
                <a:schemeClr val="accent6"/>
              </a:solidFill>
              <a:sym typeface="Symbol" charset="0"/>
            </a:endParaRP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Ссылки на литературу:</a:t>
            </a:r>
            <a:r>
              <a:rPr lang="en-US" sz="2400" dirty="0">
                <a:sym typeface="Symbol" charset="0"/>
              </a:rPr>
              <a:t>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[2]</a:t>
            </a:r>
            <a:r>
              <a:rPr lang="en-US" sz="2400" dirty="0">
                <a:solidFill>
                  <a:schemeClr val="accent6"/>
                </a:solidFill>
                <a:sym typeface="Symbol" charset="0"/>
              </a:rPr>
              <a:t>, 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[</a:t>
            </a:r>
            <a:r>
              <a:rPr lang="ru-RU" sz="2400" i="1" dirty="0">
                <a:solidFill>
                  <a:schemeClr val="accent6"/>
                </a:solidFill>
                <a:sym typeface="Symbol" charset="0"/>
              </a:rPr>
              <a:t>Иванов, 1995</a:t>
            </a:r>
            <a:r>
              <a:rPr lang="en-US" sz="2400" i="1" dirty="0">
                <a:solidFill>
                  <a:schemeClr val="accent6"/>
                </a:solidFill>
                <a:sym typeface="Symbol" charset="0"/>
              </a:rPr>
              <a:t>]</a:t>
            </a:r>
            <a:endParaRPr lang="ru-RU" sz="2400" i="1" dirty="0">
              <a:solidFill>
                <a:schemeClr val="accent6"/>
              </a:solidFill>
              <a:sym typeface="Symbol" charset="0"/>
            </a:endParaRPr>
          </a:p>
          <a:p>
            <a:pPr>
              <a:spcBef>
                <a:spcPts val="300"/>
              </a:spcBef>
            </a:pPr>
            <a:r>
              <a:rPr lang="ru-RU" sz="2400" dirty="0">
                <a:sym typeface="Symbol" charset="0"/>
              </a:rPr>
              <a:t>Гены, белки, хим. вещества: </a:t>
            </a:r>
            <a:r>
              <a:rPr lang="ru-RU" sz="2400" i="1" dirty="0">
                <a:solidFill>
                  <a:schemeClr val="accent6"/>
                </a:solidFill>
              </a:rPr>
              <a:t>H</a:t>
            </a:r>
            <a:r>
              <a:rPr lang="ru-RU" sz="2400" i="1" baseline="-25000" dirty="0">
                <a:solidFill>
                  <a:schemeClr val="accent6"/>
                </a:solidFill>
              </a:rPr>
              <a:t>2</a:t>
            </a:r>
            <a:r>
              <a:rPr lang="ru-RU" sz="2400" i="1" dirty="0">
                <a:solidFill>
                  <a:schemeClr val="accent6"/>
                </a:solidFill>
              </a:rPr>
              <a:t>N–CH(</a:t>
            </a:r>
            <a:r>
              <a:rPr lang="ru-RU" sz="2400" i="1" dirty="0" err="1">
                <a:solidFill>
                  <a:schemeClr val="accent6"/>
                </a:solidFill>
              </a:rPr>
              <a:t>R</a:t>
            </a:r>
            <a:r>
              <a:rPr lang="ru-RU" sz="2400" i="1" dirty="0">
                <a:solidFill>
                  <a:schemeClr val="accent6"/>
                </a:solidFill>
              </a:rPr>
              <a:t>)–COOH</a:t>
            </a:r>
            <a:endParaRPr lang="ru-RU" sz="2400" i="1" dirty="0">
              <a:solidFill>
                <a:schemeClr val="accent6"/>
              </a:solidFill>
              <a:sym typeface="Symbo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97207450-FA58-ED44-9635-1AC8288B2DCF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408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848872" cy="57606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3200" dirty="0" smtClean="0"/>
              <a:t>СЛОЖНОСТИ ИЗВЛЕЧЕНИЯ </a:t>
            </a:r>
            <a:r>
              <a:rPr lang="ru-RU" sz="3200" dirty="0" smtClean="0"/>
              <a:t> </a:t>
            </a:r>
            <a:r>
              <a:rPr lang="en-US" sz="3200" i="1" dirty="0" smtClean="0"/>
              <a:t>NE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24744"/>
            <a:ext cx="8388424" cy="5255418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sz="2400" dirty="0" smtClean="0">
                <a:latin typeface="Arial" charset="0"/>
              </a:rPr>
              <a:t>Большое </a:t>
            </a:r>
            <a:r>
              <a:rPr lang="ru-RU" sz="2400" dirty="0" smtClean="0">
                <a:latin typeface="Arial" charset="0"/>
              </a:rPr>
              <a:t>число</a:t>
            </a:r>
            <a:r>
              <a:rPr lang="ru-RU" sz="2400" dirty="0" smtClean="0">
                <a:latin typeface="Arial" charset="0"/>
              </a:rPr>
              <a:t> разных </a:t>
            </a:r>
            <a:r>
              <a:rPr lang="ru-RU" sz="2400" dirty="0" smtClean="0">
                <a:latin typeface="Arial" charset="0"/>
              </a:rPr>
              <a:t>сущностей/объектов, постоянно появляются новые</a:t>
            </a:r>
            <a:endParaRPr lang="ru-RU" sz="2400" dirty="0" smtClean="0"/>
          </a:p>
          <a:p>
            <a:pPr eaLnBrk="1" hangingPunct="1">
              <a:spcBef>
                <a:spcPts val="800"/>
              </a:spcBef>
            </a:pPr>
            <a:r>
              <a:rPr lang="ru-RU" sz="2400" dirty="0" smtClean="0"/>
              <a:t>Множество </a:t>
            </a:r>
            <a:r>
              <a:rPr lang="ru-RU" sz="2400" dirty="0" smtClean="0"/>
              <a:t>различных </a:t>
            </a:r>
            <a:r>
              <a:rPr lang="ru-RU" sz="2400" dirty="0"/>
              <a:t>способов именования </a:t>
            </a:r>
            <a:r>
              <a:rPr lang="ru-RU" sz="2400" dirty="0" smtClean="0"/>
              <a:t>одной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ru-RU" sz="2400" dirty="0"/>
              <a:t>той же </a:t>
            </a:r>
            <a:r>
              <a:rPr lang="ru-RU" sz="2400" dirty="0" smtClean="0"/>
              <a:t>сущности:</a:t>
            </a:r>
            <a:r>
              <a:rPr lang="ru-RU" sz="2400" i="1" dirty="0" smtClean="0">
                <a:solidFill>
                  <a:srgbClr val="006633"/>
                </a:solidFill>
              </a:rPr>
              <a:t> </a:t>
            </a:r>
            <a:r>
              <a:rPr lang="ru-RU" sz="2400" i="1" dirty="0" smtClean="0">
                <a:solidFill>
                  <a:srgbClr val="006633"/>
                </a:solidFill>
              </a:rPr>
              <a:t> 	</a:t>
            </a:r>
            <a:r>
              <a:rPr lang="ru-RU" sz="2400" i="1" dirty="0" smtClean="0">
                <a:solidFill>
                  <a:schemeClr val="accent6"/>
                </a:solidFill>
              </a:rPr>
              <a:t>ВВП, В.В.Путин</a:t>
            </a:r>
            <a:endParaRPr lang="ru-RU" sz="2400" dirty="0" smtClean="0">
              <a:solidFill>
                <a:schemeClr val="accent6"/>
              </a:solidFill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ru-RU" sz="2400" i="1" dirty="0" smtClean="0">
                <a:solidFill>
                  <a:schemeClr val="accent6"/>
                </a:solidFill>
              </a:rPr>
              <a:t>	</a:t>
            </a:r>
            <a:r>
              <a:rPr lang="en-US" sz="2400" i="1" dirty="0" smtClean="0">
                <a:solidFill>
                  <a:schemeClr val="accent6"/>
                </a:solidFill>
              </a:rPr>
              <a:t>William </a:t>
            </a:r>
            <a:r>
              <a:rPr lang="en-US" sz="2400" i="1" dirty="0">
                <a:solidFill>
                  <a:schemeClr val="accent6"/>
                </a:solidFill>
              </a:rPr>
              <a:t>H. Gates</a:t>
            </a:r>
            <a:r>
              <a:rPr lang="en-US" sz="2400" dirty="0">
                <a:solidFill>
                  <a:schemeClr val="accent6"/>
                </a:solidFill>
              </a:rPr>
              <a:t>,</a:t>
            </a:r>
            <a:r>
              <a:rPr lang="en-US" sz="2400" i="1" dirty="0">
                <a:solidFill>
                  <a:schemeClr val="accent6"/>
                </a:solidFill>
              </a:rPr>
              <a:t> Bill Gates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i="1" dirty="0">
                <a:solidFill>
                  <a:schemeClr val="accent6"/>
                </a:solidFill>
              </a:rPr>
              <a:t>владелец </a:t>
            </a:r>
            <a:r>
              <a:rPr lang="en-US" sz="2400" i="1" dirty="0" smtClean="0">
                <a:solidFill>
                  <a:schemeClr val="accent6"/>
                </a:solidFill>
              </a:rPr>
              <a:t>Microsoft</a:t>
            </a:r>
            <a:r>
              <a:rPr lang="ru-RU" sz="2400" i="1" dirty="0" smtClean="0">
                <a:solidFill>
                  <a:schemeClr val="accent6"/>
                </a:solidFill>
              </a:rPr>
              <a:t>,</a:t>
            </a:r>
            <a:r>
              <a:rPr lang="en-US" sz="2400" i="1" dirty="0" smtClean="0">
                <a:solidFill>
                  <a:schemeClr val="accent6"/>
                </a:solidFill>
              </a:rPr>
              <a:t> </a:t>
            </a:r>
            <a:r>
              <a:rPr lang="en-US" sz="2400" i="1" dirty="0" smtClean="0">
                <a:solidFill>
                  <a:schemeClr val="accent6"/>
                </a:solidFill>
              </a:rPr>
              <a:t>BG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ru-RU" sz="2400" dirty="0" smtClean="0">
                <a:solidFill>
                  <a:schemeClr val="accent6"/>
                </a:solidFill>
              </a:rPr>
              <a:t> </a:t>
            </a:r>
            <a:endParaRPr lang="ru-RU" sz="2400" i="1" dirty="0" smtClean="0">
              <a:solidFill>
                <a:schemeClr val="accent6"/>
              </a:solidFill>
            </a:endParaRPr>
          </a:p>
          <a:p>
            <a:pPr>
              <a:spcBef>
                <a:spcPts val="800"/>
              </a:spcBef>
            </a:pPr>
            <a:r>
              <a:rPr lang="ru-RU" sz="2400" dirty="0" smtClean="0"/>
              <a:t>Нередко</a:t>
            </a:r>
            <a:r>
              <a:rPr lang="ru-RU" sz="2400" dirty="0" smtClean="0"/>
              <a:t> </a:t>
            </a:r>
            <a:r>
              <a:rPr lang="ru-RU" sz="2400" dirty="0" smtClean="0"/>
              <a:t>требуется </a:t>
            </a:r>
            <a:r>
              <a:rPr lang="ru-RU" sz="2400" dirty="0" smtClean="0"/>
              <a:t>установление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i="1" dirty="0" err="1" smtClean="0">
                <a:solidFill>
                  <a:schemeClr val="tx2"/>
                </a:solidFill>
              </a:rPr>
              <a:t>кореференции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имен</a:t>
            </a:r>
            <a:br>
              <a:rPr lang="ru-RU" sz="2400" dirty="0" smtClean="0">
                <a:solidFill>
                  <a:srgbClr val="000000"/>
                </a:solidFill>
              </a:rPr>
            </a:br>
            <a:r>
              <a:rPr lang="ru-RU" sz="2400" dirty="0" smtClean="0">
                <a:solidFill>
                  <a:srgbClr val="000000"/>
                </a:solidFill>
              </a:rPr>
              <a:t>(тождества обозначаемых объектов</a:t>
            </a:r>
            <a:r>
              <a:rPr lang="ru-RU" sz="2400" i="1" dirty="0" smtClean="0"/>
              <a:t> –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i="1" dirty="0" smtClean="0">
                <a:solidFill>
                  <a:schemeClr val="tx2"/>
                </a:solidFill>
              </a:rPr>
              <a:t>референтов</a:t>
            </a:r>
            <a:r>
              <a:rPr lang="ru-RU" sz="2400" dirty="0" smtClean="0">
                <a:solidFill>
                  <a:srgbClr val="000000"/>
                </a:solidFill>
              </a:rPr>
              <a:t>)</a:t>
            </a:r>
            <a:r>
              <a:rPr lang="ru-RU" sz="2400" i="1" dirty="0" smtClean="0">
                <a:solidFill>
                  <a:srgbClr val="669999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ГАИ</a:t>
            </a:r>
            <a:r>
              <a:rPr lang="ru-RU" sz="2400" dirty="0" smtClean="0">
                <a:solidFill>
                  <a:schemeClr val="accent6"/>
                </a:solidFill>
              </a:rPr>
              <a:t>, </a:t>
            </a:r>
            <a:r>
              <a:rPr lang="ru-RU" sz="2400" i="1" dirty="0" smtClean="0">
                <a:solidFill>
                  <a:schemeClr val="accent6"/>
                </a:solidFill>
              </a:rPr>
              <a:t>ГИБДД </a:t>
            </a:r>
            <a:r>
              <a:rPr lang="ru-RU" sz="2400" i="1" dirty="0" smtClean="0"/>
              <a:t>– </a:t>
            </a:r>
            <a:r>
              <a:rPr lang="ru-RU" sz="2400" dirty="0" smtClean="0"/>
              <a:t>это </a:t>
            </a:r>
            <a:r>
              <a:rPr lang="ru-RU" sz="2400" dirty="0" smtClean="0"/>
              <a:t>один референт или разные</a:t>
            </a:r>
            <a:r>
              <a:rPr lang="ru-RU" sz="2400" dirty="0" smtClean="0"/>
              <a:t>?</a:t>
            </a:r>
            <a:endParaRPr lang="ru-RU" sz="2400" dirty="0" smtClean="0"/>
          </a:p>
          <a:p>
            <a:pPr eaLnBrk="1" hangingPunct="1">
              <a:spcBef>
                <a:spcPts val="800"/>
              </a:spcBef>
            </a:pPr>
            <a:r>
              <a:rPr lang="ru-RU" sz="2400" dirty="0" smtClean="0"/>
              <a:t>В зависимости от контекста </a:t>
            </a:r>
            <a:r>
              <a:rPr lang="ru-RU" sz="2400" dirty="0" smtClean="0"/>
              <a:t>имен. сущность </a:t>
            </a:r>
            <a:r>
              <a:rPr lang="ru-RU" sz="2400" dirty="0" smtClean="0"/>
              <a:t>может относиться к разным видам (категориям): </a:t>
            </a:r>
            <a:r>
              <a:rPr lang="ru-RU" sz="2400" dirty="0" smtClean="0"/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Лена, ВВП</a:t>
            </a:r>
            <a:endParaRPr lang="ru-RU" sz="2400" dirty="0" smtClean="0">
              <a:solidFill>
                <a:schemeClr val="accent6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ru-RU" sz="2400" i="1" dirty="0">
                <a:solidFill>
                  <a:schemeClr val="accent6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   </a:t>
            </a:r>
            <a:r>
              <a:rPr lang="ru-RU" sz="2400" i="1" dirty="0" smtClean="0">
                <a:solidFill>
                  <a:schemeClr val="accent6"/>
                </a:solidFill>
              </a:rPr>
              <a:t>	В </a:t>
            </a:r>
            <a:r>
              <a:rPr lang="ru-RU" sz="2400" i="1" u="sng" dirty="0" smtClean="0">
                <a:solidFill>
                  <a:schemeClr val="accent6"/>
                </a:solidFill>
              </a:rPr>
              <a:t>России</a:t>
            </a:r>
            <a:r>
              <a:rPr lang="ru-RU" sz="2400" i="1" dirty="0" smtClean="0">
                <a:solidFill>
                  <a:schemeClr val="accent6"/>
                </a:solidFill>
              </a:rPr>
              <a:t> прошли … </a:t>
            </a:r>
            <a:r>
              <a:rPr lang="ru-RU" sz="2400" dirty="0" smtClean="0"/>
              <a:t>– географический объект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ru-RU" sz="2400" i="1" dirty="0">
                <a:solidFill>
                  <a:schemeClr val="accent6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   </a:t>
            </a:r>
            <a:r>
              <a:rPr lang="ru-RU" sz="2400" i="1" dirty="0" smtClean="0">
                <a:solidFill>
                  <a:schemeClr val="accent6"/>
                </a:solidFill>
              </a:rPr>
              <a:t>	</a:t>
            </a:r>
            <a:r>
              <a:rPr lang="ru-RU" sz="2400" i="1" u="sng" dirty="0" smtClean="0">
                <a:solidFill>
                  <a:schemeClr val="accent6"/>
                </a:solidFill>
              </a:rPr>
              <a:t>Россия</a:t>
            </a:r>
            <a:r>
              <a:rPr lang="ru-RU" sz="2400" i="1" dirty="0" smtClean="0">
                <a:solidFill>
                  <a:schemeClr val="accent6"/>
                </a:solidFill>
              </a:rPr>
              <a:t> </a:t>
            </a:r>
            <a:r>
              <a:rPr lang="ru-RU" sz="2400" i="1" dirty="0" smtClean="0">
                <a:solidFill>
                  <a:schemeClr val="accent6"/>
                </a:solidFill>
              </a:rPr>
              <a:t>отказалась от … </a:t>
            </a:r>
            <a:r>
              <a:rPr lang="ru-RU" sz="2400" dirty="0" smtClean="0"/>
              <a:t>– </a:t>
            </a:r>
            <a:r>
              <a:rPr lang="ru-RU" sz="2400" dirty="0" smtClean="0"/>
              <a:t>страна</a:t>
            </a:r>
            <a:endParaRPr lang="ru-RU" sz="2400" dirty="0" smtClean="0"/>
          </a:p>
        </p:txBody>
      </p:sp>
      <p:sp>
        <p:nvSpPr>
          <p:cNvPr id="4" name="Номер слайда 3"/>
          <p:cNvSpPr txBox="1">
            <a:spLocks/>
          </p:cNvSpPr>
          <p:nvPr/>
        </p:nvSpPr>
        <p:spPr>
          <a:xfrm>
            <a:off x="8207904" y="6219056"/>
            <a:ext cx="6096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6CC888B-D9F9-4E54-B722-F151A9F45E95}" type="slidenum">
              <a:rPr lang="en-US" sz="1400" smtClean="0">
                <a:latin typeface="Arial"/>
                <a:cs typeface="Arial"/>
              </a:rPr>
              <a:pPr algn="r"/>
              <a:t>9</a:t>
            </a:fld>
            <a:endParaRPr lang="en-US" sz="14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7450-FA58-ED44-9635-1AC8288B2DCF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Летняя школа по АОТиАД, 25 июля 2017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00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  <a:ea typeface="Arial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  <a:ea typeface="Arial" charset="0"/>
            <a:cs typeface="Times New Roman" charset="0"/>
          </a:defRPr>
        </a:defPPr>
      </a:lstStyle>
    </a:lnDef>
  </a:objectDefaults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6412082</TotalTime>
  <Words>1712</Words>
  <Application>Microsoft Office PowerPoint</Application>
  <PresentationFormat>Экран (4:3)</PresentationFormat>
  <Paragraphs>470</Paragraphs>
  <Slides>34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Сеть</vt:lpstr>
      <vt:lpstr>ИЗВЛЕЧЕНИЕ ИНФОРМАЦИИ  ИЗ ТЕКСТОВ: ПОРТРЕТ НАПРАВЛЕНИЯ</vt:lpstr>
      <vt:lpstr>СОДЕРЖАНИЕ</vt:lpstr>
      <vt:lpstr>АКТУАЛЬНОСТЬ ЗАДАЧИ </vt:lpstr>
      <vt:lpstr>СПЕЦИФИКА ЗАДАЧИ</vt:lpstr>
      <vt:lpstr>ИЗВЛЕЧЕНИЕ ИНФОРМАЦИИ:  ПРИМЕРЫ</vt:lpstr>
      <vt:lpstr>ВИДЫ ИЗВЛЕКАЕМОЙ ИНФОРМАЦИИ</vt:lpstr>
      <vt:lpstr>ВИДЫ ИЗВЛЕКАЕМОЙ ИНФОРМАЦИИ: ПРИМЕР</vt:lpstr>
      <vt:lpstr>ИМЕНОВАННЫЕ  СУЩНОСТИ</vt:lpstr>
      <vt:lpstr>СЛОЖНОСТИ ИЗВЛЕЧЕНИЯ  NE</vt:lpstr>
      <vt:lpstr>ОСОБЕННОСТИ ИЗВЛЕЧЕНИЯ ИМЕНОВАННЫХ СУЩНОСТЕЙ </vt:lpstr>
      <vt:lpstr>ОТНОШЕНИЯ И АТРИБУТЫ СУЩНОСТЕЙ</vt:lpstr>
      <vt:lpstr>ФАКТЫ И СОБЫТИЯ (EVENTS)</vt:lpstr>
      <vt:lpstr>СЛОЖНОСТИ ИЗВЛЕЧЕНИЯ  ФАКТОВ И СОБЫТИЙ</vt:lpstr>
      <vt:lpstr>ПОДХОДЫ К ИЗВЛЕЧЕНИЮ ИНФОРМАЦИИ</vt:lpstr>
      <vt:lpstr>МАШИННОЕ ОБУЧЕНИЕ</vt:lpstr>
      <vt:lpstr>МАШИННОЕ ОБУЧЕНИЕ: СОВРЕМЕННЫЕ ТЕНДЕНЦИИ</vt:lpstr>
      <vt:lpstr>ЭТАПЫ ОБРАБОТКИ ТЕКСТА  ПРИ ПОДХОДЕ НА ПРАВИЛАХ </vt:lpstr>
      <vt:lpstr>ЛИНГВИСТИЧЕСКИЕ ШАБЛОНЫ</vt:lpstr>
      <vt:lpstr>ЛИНГВИСТИЧЕСКИЕ ШАБЛОНЫ: ПРИМЕРЫ</vt:lpstr>
      <vt:lpstr>ИЗВЛЕЧЕНИЕ НА ПРАВИЛАХ: СОВРЕМЕННЫЕ ТЕНДЕНЦИИ</vt:lpstr>
      <vt:lpstr>ИНСТРУМЕНТЫ ПОСТРОЕНИЯ  СИСТЕМ ИЗВЛЕЧЕНИЯ</vt:lpstr>
      <vt:lpstr>СИСТЕМА GATE</vt:lpstr>
      <vt:lpstr>СИСТЕМА GATE:  JAPE-ПРАВИЛА</vt:lpstr>
      <vt:lpstr>ТОМИТА-ПАРСЕР</vt:lpstr>
      <vt:lpstr>ТОМИТА-ПАРСЕР:  ИЗВЛЕЧЕНИЕ ФАКТОВ</vt:lpstr>
      <vt:lpstr>LSPL И ЕГО ПРОГРАММНЫЕ СРЕДСТВА</vt:lpstr>
      <vt:lpstr>СРАВНЕНИЕ   ИНСТРУМЕНТАЛЬНЫХ СИСТЕМ</vt:lpstr>
      <vt:lpstr>ОЦЕНКИ КАЧЕСТВА ИЗВЛЕЧЕНИЯ ИНФОРМАЦИИ</vt:lpstr>
      <vt:lpstr>ДРУГИЕ МЕРЫ ЭФФЕКТИВНОСТИ  ИЗВЛЕЧЕНИЯ ИНФОРМАЦИИ</vt:lpstr>
      <vt:lpstr>СОРЕВНОВАНИЯ СИСТЕМ ИЗВЛЕЧЕНИЯ ИНФОРМАЦИИ</vt:lpstr>
      <vt:lpstr>MUC-6 и MUC-7</vt:lpstr>
      <vt:lpstr>FactRuEval 2016</vt:lpstr>
      <vt:lpstr>ЗАКЛЮЧЕНИЕ</vt:lpstr>
      <vt:lpstr> </vt:lpstr>
    </vt:vector>
  </TitlesOfParts>
  <Company>CIC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лингвистика: методы, ресурсы, приложения</dc:title>
  <dc:creator>Elena</dc:creator>
  <cp:lastModifiedBy>Elena</cp:lastModifiedBy>
  <cp:revision>1266</cp:revision>
  <cp:lastPrinted>2015-01-26T11:10:53Z</cp:lastPrinted>
  <dcterms:created xsi:type="dcterms:W3CDTF">2003-06-05T19:28:45Z</dcterms:created>
  <dcterms:modified xsi:type="dcterms:W3CDTF">2017-07-24T20:35:48Z</dcterms:modified>
</cp:coreProperties>
</file>