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68" r:id="rId3"/>
    <p:sldId id="261" r:id="rId4"/>
    <p:sldId id="267" r:id="rId5"/>
    <p:sldId id="269" r:id="rId6"/>
    <p:sldId id="271" r:id="rId7"/>
    <p:sldId id="273" r:id="rId8"/>
    <p:sldId id="274" r:id="rId9"/>
    <p:sldId id="277" r:id="rId10"/>
    <p:sldId id="265" r:id="rId11"/>
    <p:sldId id="275" r:id="rId12"/>
    <p:sldId id="276" r:id="rId13"/>
    <p:sldId id="270" r:id="rId14"/>
    <p:sldId id="258" r:id="rId1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F82"/>
    <a:srgbClr val="21386F"/>
    <a:srgbClr val="1C2A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21"/>
    <p:restoredTop sz="94599"/>
  </p:normalViewPr>
  <p:slideViewPr>
    <p:cSldViewPr snapToGrid="0" snapToObjects="1">
      <p:cViewPr varScale="1">
        <p:scale>
          <a:sx n="106" d="100"/>
          <a:sy n="106" d="100"/>
        </p:scale>
        <p:origin x="156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738BA-17BC-6C41-89AE-5BF8CFF08C6B}" type="datetimeFigureOut">
              <a:rPr lang="ru-RU" smtClean="0"/>
              <a:t>14.05.17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1D844-FF2C-3741-8EA5-292F5A4E9D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019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1D844-FF2C-3741-8EA5-292F5A4E9D1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760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1D844-FF2C-3741-8EA5-292F5A4E9D1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074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1D844-FF2C-3741-8EA5-292F5A4E9D1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724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FC847-F003-AF4B-B1D3-68839EBC6B6F}" type="datetime1">
              <a:rPr lang="ru-RU" smtClean="0"/>
              <a:t>14.05.17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7FFD-70CD-4C5C-8117-5884EA760D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17188-F0F3-A447-9DBC-15E1017C0401}" type="datetime1">
              <a:rPr lang="ru-RU" smtClean="0"/>
              <a:t>14.05.17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BE88E-3ED5-4852-8D89-B50379241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D418D-4510-7D41-8709-FF4D34E14735}" type="datetime1">
              <a:rPr lang="ru-RU" smtClean="0"/>
              <a:t>14.05.17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4C045-341C-4E2D-AF88-1D9C50388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EF173-723C-EE48-9071-8DB9E44B9E58}" type="datetime1">
              <a:rPr lang="ru-RU" smtClean="0"/>
              <a:t>14.05.17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5F501-F5CC-4E12-934E-78BB5E4DA2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96B73-1378-EF4C-A830-09BF4B54B9FB}" type="datetime1">
              <a:rPr lang="ru-RU" smtClean="0"/>
              <a:t>14.05.17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318A3-27E7-4D27-924C-4173717FF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ABFBC-6D57-8146-8E98-620A22DECA0C}" type="datetime1">
              <a:rPr lang="ru-RU" smtClean="0"/>
              <a:t>14.05.17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1699C-A097-4533-BEFF-B1452833F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5B16B-B7CE-E643-95D7-9BC7909F3DBD}" type="datetime1">
              <a:rPr lang="ru-RU" smtClean="0"/>
              <a:t>14.05.17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8C458-4B9D-4501-AB19-9D129E2810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FCC05-015A-6A48-B1EC-5707D1A0403E}" type="datetime1">
              <a:rPr lang="ru-RU" smtClean="0"/>
              <a:t>14.05.17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1CD07-29D6-4A4D-ADEA-1E0E2DFE29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49285-7CEE-5443-932C-1FDF46772865}" type="datetime1">
              <a:rPr lang="ru-RU" smtClean="0"/>
              <a:t>14.05.17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36B3D-EFD3-47A2-82AF-07B5235D98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38079-FFF5-F240-942A-0EB3101F3CB0}" type="datetime1">
              <a:rPr lang="ru-RU" smtClean="0"/>
              <a:t>14.05.17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45757-2996-489D-9DE7-5C2053F78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EEEEF-8121-2648-AB52-E16F1904BED7}" type="datetime1">
              <a:rPr lang="ru-RU" smtClean="0"/>
              <a:t>14.05.17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0040B-1B69-4DF3-82DE-71CA80F2D8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7313F4AD-EDFF-E84A-A0B3-31F33394FE85}" type="datetime1">
              <a:rPr lang="ru-RU" smtClean="0"/>
              <a:t>14.05.17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B1F37826-9FC6-4A47-B435-94C6280B7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graphdrawing.org/literature/gd-constraints.pdf" TargetMode="External"/><Relationship Id="rId4" Type="http://schemas.openxmlformats.org/officeDocument/2006/relationships/hyperlink" Target="https://msdn.microsoft.com/ru-ru/library/jj620922.aspx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jpeg"/><Relationship Id="rId3" Type="http://schemas.openxmlformats.org/officeDocument/2006/relationships/hyperlink" Target="mailto:rmiron1997@gmail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685800" y="1757549"/>
            <a:ext cx="7772400" cy="2723140"/>
          </a:xfrm>
        </p:spPr>
        <p:txBody>
          <a:bodyPr/>
          <a:lstStyle/>
          <a:p>
            <a:pPr eaLnBrk="1" hangingPunct="1"/>
            <a:r>
              <a:rPr lang="ru-RU" sz="2800" dirty="0">
                <a:solidFill>
                  <a:srgbClr val="000066"/>
                </a:solidFill>
                <a:latin typeface="Myriad Pro Semibold"/>
                <a:ea typeface="ＭＳ Ｐゴシック"/>
                <a:cs typeface="ＭＳ Ｐゴシック"/>
              </a:rPr>
              <a:t>Факультет компьютерных наук</a:t>
            </a:r>
            <a:br>
              <a:rPr lang="ru-RU" sz="2800" dirty="0">
                <a:solidFill>
                  <a:srgbClr val="000066"/>
                </a:solidFill>
                <a:latin typeface="Myriad Pro Semibold"/>
                <a:ea typeface="ＭＳ Ｐゴシック"/>
                <a:cs typeface="ＭＳ Ｐゴシック"/>
              </a:rPr>
            </a:br>
            <a:r>
              <a:rPr lang="ru-RU" sz="2800" dirty="0">
                <a:solidFill>
                  <a:srgbClr val="000066"/>
                </a:solidFill>
                <a:latin typeface="Myriad Pro Semibold"/>
                <a:ea typeface="ＭＳ Ｐゴシック"/>
                <a:cs typeface="ＭＳ Ｐゴシック"/>
              </a:rPr>
              <a:t>Департамент программной инженерии</a:t>
            </a:r>
            <a:br>
              <a:rPr lang="ru-RU" sz="2800" dirty="0">
                <a:solidFill>
                  <a:srgbClr val="000066"/>
                </a:solidFill>
                <a:latin typeface="Myriad Pro Semibold"/>
                <a:ea typeface="ＭＳ Ｐゴシック"/>
                <a:cs typeface="ＭＳ Ｐゴシック"/>
              </a:rPr>
            </a:br>
            <a:r>
              <a:rPr lang="ru-RU" sz="2800" dirty="0">
                <a:solidFill>
                  <a:srgbClr val="000066"/>
                </a:solidFill>
                <a:latin typeface="Myriad Pro Semibold"/>
                <a:ea typeface="ＭＳ Ｐゴシック"/>
                <a:cs typeface="ＭＳ Ｐゴシック"/>
              </a:rPr>
              <a:t>Курсовая работа </a:t>
            </a:r>
            <a:br>
              <a:rPr lang="ru-RU" sz="2800" dirty="0">
                <a:solidFill>
                  <a:srgbClr val="000066"/>
                </a:solidFill>
                <a:latin typeface="Myriad Pro Semibold"/>
                <a:ea typeface="ＭＳ Ｐゴシック"/>
                <a:cs typeface="ＭＳ Ｐゴシック"/>
              </a:rPr>
            </a:br>
            <a:r>
              <a:rPr lang="ru-RU" sz="2800" i="1" dirty="0">
                <a:solidFill>
                  <a:srgbClr val="000066"/>
                </a:solidFill>
                <a:latin typeface="Myriad Pro Semibold"/>
                <a:ea typeface="ＭＳ Ｐゴシック"/>
                <a:cs typeface="ＭＳ Ｐゴシック"/>
              </a:rPr>
              <a:t>Модуль расширения приложения </a:t>
            </a:r>
            <a:r>
              <a:rPr lang="ru-RU" sz="2800" i="1" dirty="0" err="1">
                <a:solidFill>
                  <a:srgbClr val="000066"/>
                </a:solidFill>
                <a:latin typeface="Myriad Pro Semibold"/>
                <a:ea typeface="ＭＳ Ｐゴシック"/>
                <a:cs typeface="ＭＳ Ｐゴシック"/>
              </a:rPr>
              <a:t>VTMine</a:t>
            </a:r>
            <a:r>
              <a:rPr lang="ru-RU" sz="2800" i="1" dirty="0">
                <a:solidFill>
                  <a:srgbClr val="000066"/>
                </a:solidFill>
                <a:latin typeface="Myriad Pro Semibold"/>
                <a:ea typeface="ＭＳ Ｐゴシック"/>
                <a:cs typeface="ＭＳ Ｐゴシック"/>
              </a:rPr>
              <a:t> </a:t>
            </a:r>
            <a:r>
              <a:rPr lang="ru-RU" sz="2800" i="1" dirty="0" err="1">
                <a:solidFill>
                  <a:srgbClr val="000066"/>
                </a:solidFill>
                <a:latin typeface="Myriad Pro Semibold"/>
                <a:ea typeface="ＭＳ Ｐゴシック"/>
                <a:cs typeface="ＭＳ Ｐゴシック"/>
              </a:rPr>
              <a:t>for</a:t>
            </a:r>
            <a:r>
              <a:rPr lang="ru-RU" sz="2800" i="1" dirty="0">
                <a:solidFill>
                  <a:srgbClr val="000066"/>
                </a:solidFill>
                <a:latin typeface="Myriad Pro Semibold"/>
                <a:ea typeface="ＭＳ Ｐゴシック"/>
                <a:cs typeface="ＭＳ Ｐゴシック"/>
              </a:rPr>
              <a:t> </a:t>
            </a:r>
            <a:r>
              <a:rPr lang="ru-RU" sz="2800" i="1" dirty="0" err="1">
                <a:solidFill>
                  <a:srgbClr val="000066"/>
                </a:solidFill>
                <a:latin typeface="Myriad Pro Semibold"/>
                <a:ea typeface="ＭＳ Ｐゴシック"/>
                <a:cs typeface="ＭＳ Ｐゴシック"/>
              </a:rPr>
              <a:t>Visio</a:t>
            </a:r>
            <a:r>
              <a:rPr lang="ru-RU" sz="2800" i="1" dirty="0">
                <a:solidFill>
                  <a:srgbClr val="000066"/>
                </a:solidFill>
                <a:latin typeface="Myriad Pro Semibold"/>
                <a:ea typeface="ＭＳ Ｐゴシック"/>
                <a:cs typeface="ＭＳ Ｐゴシック"/>
              </a:rPr>
              <a:t> для визуализации </a:t>
            </a:r>
            <a:r>
              <a:rPr lang="ru-RU" sz="2800" i="1" dirty="0" err="1" smtClean="0">
                <a:solidFill>
                  <a:srgbClr val="000066"/>
                </a:solidFill>
                <a:latin typeface="Myriad Pro Semibold"/>
                <a:ea typeface="ＭＳ Ｐゴシック"/>
                <a:cs typeface="ＭＳ Ｐゴシック"/>
              </a:rPr>
              <a:t>графовых</a:t>
            </a:r>
            <a:r>
              <a:rPr lang="ru-RU" sz="2800" i="1" dirty="0" smtClean="0">
                <a:solidFill>
                  <a:srgbClr val="000066"/>
                </a:solidFill>
                <a:latin typeface="Myriad Pro Semibold"/>
                <a:ea typeface="ＭＳ Ｐゴシック"/>
                <a:cs typeface="ＭＳ Ｐゴシック"/>
              </a:rPr>
              <a:t> </a:t>
            </a:r>
            <a:r>
              <a:rPr lang="ru-RU" sz="2800" i="1" dirty="0">
                <a:solidFill>
                  <a:srgbClr val="000066"/>
                </a:solidFill>
                <a:latin typeface="Myriad Pro Semibold"/>
                <a:ea typeface="ＭＳ Ｐゴシック"/>
                <a:cs typeface="ＭＳ Ｐゴシック"/>
              </a:rPr>
              <a:t>моделей </a:t>
            </a:r>
            <a:r>
              <a:rPr lang="ru-RU" sz="2800" i="1" dirty="0" smtClean="0">
                <a:solidFill>
                  <a:srgbClr val="000066"/>
                </a:solidFill>
                <a:latin typeface="Myriad Pro Semibold"/>
                <a:ea typeface="ＭＳ Ｐゴシック"/>
                <a:cs typeface="ＭＳ Ｐゴシック"/>
              </a:rPr>
              <a:t/>
            </a:r>
            <a:br>
              <a:rPr lang="ru-RU" sz="2800" i="1" dirty="0" smtClean="0">
                <a:solidFill>
                  <a:srgbClr val="000066"/>
                </a:solidFill>
                <a:latin typeface="Myriad Pro Semibold"/>
                <a:ea typeface="ＭＳ Ｐゴシック"/>
                <a:cs typeface="ＭＳ Ｐゴシック"/>
              </a:rPr>
            </a:br>
            <a:r>
              <a:rPr lang="ru-RU" sz="2800" i="1" dirty="0" err="1" smtClean="0">
                <a:solidFill>
                  <a:srgbClr val="000066"/>
                </a:solidFill>
                <a:latin typeface="Myriad Pro Semibold"/>
                <a:ea typeface="ＭＳ Ｐゴシック"/>
                <a:cs typeface="ＭＳ Ｐゴシック"/>
              </a:rPr>
              <a:t>Process</a:t>
            </a:r>
            <a:r>
              <a:rPr lang="ru-RU" sz="2800" i="1" dirty="0" smtClean="0">
                <a:solidFill>
                  <a:srgbClr val="000066"/>
                </a:solidFill>
                <a:latin typeface="Myriad Pro Semibold"/>
                <a:ea typeface="ＭＳ Ｐゴシック"/>
                <a:cs typeface="ＭＳ Ｐゴシック"/>
              </a:rPr>
              <a:t> </a:t>
            </a:r>
            <a:r>
              <a:rPr lang="ru-RU" sz="2800" i="1" dirty="0" err="1">
                <a:solidFill>
                  <a:srgbClr val="000066"/>
                </a:solidFill>
                <a:latin typeface="Myriad Pro Semibold"/>
                <a:ea typeface="ＭＳ Ｐゴシック"/>
                <a:cs typeface="ＭＳ Ｐゴシック"/>
              </a:rPr>
              <a:t>Mining</a:t>
            </a:r>
            <a:endParaRPr lang="ru-RU" sz="2800" i="1" dirty="0">
              <a:solidFill>
                <a:srgbClr val="000066"/>
              </a:solidFill>
              <a:latin typeface="Myriad Pro Semibold"/>
              <a:ea typeface="ＭＳ Ｐゴシック"/>
              <a:cs typeface="ＭＳ Ｐゴシック"/>
            </a:endParaRP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4809507" y="4480688"/>
            <a:ext cx="3648694" cy="1563852"/>
          </a:xfrm>
        </p:spPr>
        <p:txBody>
          <a:bodyPr/>
          <a:lstStyle/>
          <a:p>
            <a:pPr algn="r" eaLnBrk="1" hangingPunct="1"/>
            <a:r>
              <a:rPr kumimoji="1" lang="ru-RU" sz="1600" dirty="0">
                <a:solidFill>
                  <a:srgbClr val="000066"/>
                </a:solidFill>
                <a:latin typeface="Myriad Pro"/>
                <a:ea typeface="ＭＳ Ｐゴシック"/>
                <a:cs typeface="ＭＳ Ｐゴシック"/>
              </a:rPr>
              <a:t>Выполнил: </a:t>
            </a:r>
            <a:r>
              <a:rPr kumimoji="1" lang="ru-RU" sz="1600" dirty="0" smtClean="0">
                <a:solidFill>
                  <a:srgbClr val="000066"/>
                </a:solidFill>
                <a:latin typeface="Myriad Pro"/>
                <a:ea typeface="ＭＳ Ｐゴシック"/>
                <a:cs typeface="ＭＳ Ｐゴシック"/>
              </a:rPr>
              <a:t>студент </a:t>
            </a:r>
            <a:r>
              <a:rPr kumimoji="1" lang="ru-RU" sz="1600" dirty="0">
                <a:solidFill>
                  <a:srgbClr val="000066"/>
                </a:solidFill>
                <a:latin typeface="Myriad Pro"/>
                <a:ea typeface="ＭＳ Ｐゴシック"/>
                <a:cs typeface="ＭＳ Ｐゴシック"/>
              </a:rPr>
              <a:t>группы БПИ151</a:t>
            </a:r>
          </a:p>
          <a:p>
            <a:pPr algn="r" eaLnBrk="1" hangingPunct="1"/>
            <a:r>
              <a:rPr kumimoji="1" lang="ru-RU" sz="1600" b="1" dirty="0">
                <a:solidFill>
                  <a:srgbClr val="000066"/>
                </a:solidFill>
                <a:latin typeface="Myriad Pro"/>
                <a:ea typeface="ＭＳ Ｐゴシック"/>
                <a:cs typeface="ＭＳ Ｐゴシック"/>
              </a:rPr>
              <a:t>Роговец Мирон Алексеевич</a:t>
            </a:r>
          </a:p>
          <a:p>
            <a:pPr algn="r" eaLnBrk="1" hangingPunct="1"/>
            <a:r>
              <a:rPr kumimoji="1" lang="ru-RU" sz="1600" dirty="0">
                <a:solidFill>
                  <a:srgbClr val="000066"/>
                </a:solidFill>
                <a:latin typeface="Myriad Pro"/>
                <a:ea typeface="ＭＳ Ｐゴシック"/>
                <a:cs typeface="ＭＳ Ｐゴシック"/>
              </a:rPr>
              <a:t>Научный руководитель</a:t>
            </a:r>
            <a:r>
              <a:rPr kumimoji="1" lang="ru-RU" sz="1600" dirty="0" smtClean="0">
                <a:solidFill>
                  <a:srgbClr val="000066"/>
                </a:solidFill>
                <a:latin typeface="Myriad Pro"/>
                <a:ea typeface="ＭＳ Ｐゴシック"/>
                <a:cs typeface="ＭＳ Ｐゴシック"/>
              </a:rPr>
              <a:t>:</a:t>
            </a:r>
            <a:r>
              <a:rPr kumimoji="1" lang="en-US" sz="1600" dirty="0" smtClean="0">
                <a:solidFill>
                  <a:srgbClr val="000066"/>
                </a:solidFill>
                <a:latin typeface="Myriad Pro"/>
                <a:ea typeface="ＭＳ Ｐゴシック"/>
                <a:cs typeface="ＭＳ Ｐゴシック"/>
              </a:rPr>
              <a:t> </a:t>
            </a:r>
          </a:p>
          <a:p>
            <a:pPr algn="r" eaLnBrk="1" hangingPunct="1"/>
            <a:r>
              <a:rPr kumimoji="1" lang="ru-RU" sz="1600" b="1" dirty="0" err="1" smtClean="0">
                <a:solidFill>
                  <a:srgbClr val="000066"/>
                </a:solidFill>
                <a:latin typeface="Myriad Pro"/>
                <a:ea typeface="ＭＳ Ｐゴシック"/>
                <a:cs typeface="ＭＳ Ｐゴシック"/>
              </a:rPr>
              <a:t>Шершаков</a:t>
            </a:r>
            <a:r>
              <a:rPr kumimoji="1" lang="ru-RU" sz="1600" b="1" dirty="0" smtClean="0">
                <a:solidFill>
                  <a:srgbClr val="000066"/>
                </a:solidFill>
                <a:latin typeface="Myriad Pro"/>
                <a:ea typeface="ＭＳ Ｐゴシック"/>
                <a:cs typeface="ＭＳ Ｐゴシック"/>
              </a:rPr>
              <a:t> Сергей Андреевич</a:t>
            </a:r>
          </a:p>
        </p:txBody>
      </p:sp>
      <p:sp>
        <p:nvSpPr>
          <p:cNvPr id="13316" name="Subtitle 2"/>
          <p:cNvSpPr txBox="1">
            <a:spLocks/>
          </p:cNvSpPr>
          <p:nvPr/>
        </p:nvSpPr>
        <p:spPr bwMode="auto">
          <a:xfrm>
            <a:off x="1371600" y="6467475"/>
            <a:ext cx="64008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800" dirty="0">
                <a:solidFill>
                  <a:schemeClr val="bg1"/>
                </a:solidFill>
              </a:rPr>
              <a:t>Высшая школа экономики, Москва, </a:t>
            </a:r>
            <a:r>
              <a:rPr lang="ru-RU" sz="800" dirty="0" smtClean="0">
                <a:solidFill>
                  <a:schemeClr val="bg1"/>
                </a:solidFill>
              </a:rPr>
              <a:t>201</a:t>
            </a:r>
            <a:r>
              <a:rPr lang="ru-RU" sz="800" dirty="0">
                <a:solidFill>
                  <a:schemeClr val="bg1"/>
                </a:solidFill>
              </a:rPr>
              <a:t>7</a:t>
            </a:r>
          </a:p>
          <a:p>
            <a:pPr algn="ctr">
              <a:spcBef>
                <a:spcPct val="20000"/>
              </a:spcBef>
            </a:pPr>
            <a:r>
              <a:rPr lang="en-US" sz="800" dirty="0">
                <a:solidFill>
                  <a:schemeClr val="bg1"/>
                </a:solidFill>
              </a:rPr>
              <a:t>www.hse.ru</a:t>
            </a:r>
            <a:r>
              <a:rPr lang="ru-RU" sz="800" dirty="0">
                <a:solidFill>
                  <a:schemeClr val="bg1"/>
                </a:solidFill>
              </a:rPr>
              <a:t> </a:t>
            </a:r>
            <a:endParaRPr kumimoji="1" lang="ru-RU" sz="800" dirty="0">
              <a:solidFill>
                <a:schemeClr val="bg1"/>
              </a:solidFill>
              <a:latin typeface="Myriad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 dirty="0">
                <a:solidFill>
                  <a:schemeClr val="bg1"/>
                </a:solidFill>
              </a:rPr>
              <a:t>Высшая школа экономики, Москва, </a:t>
            </a:r>
            <a:r>
              <a:rPr lang="ru-RU" sz="800" dirty="0" smtClean="0">
                <a:solidFill>
                  <a:schemeClr val="bg1"/>
                </a:solidFill>
              </a:rPr>
              <a:t>201</a:t>
            </a:r>
            <a:r>
              <a:rPr lang="en-US" sz="800" dirty="0" smtClean="0">
                <a:solidFill>
                  <a:schemeClr val="bg1"/>
                </a:solidFill>
              </a:rPr>
              <a:t>7</a:t>
            </a:r>
          </a:p>
          <a:p>
            <a:pPr>
              <a:spcBef>
                <a:spcPct val="20000"/>
              </a:spcBef>
            </a:pPr>
            <a:endParaRPr kumimoji="1" lang="ru-RU" sz="800" dirty="0">
              <a:solidFill>
                <a:schemeClr val="bg1"/>
              </a:solidFill>
              <a:latin typeface="Myriad Pro"/>
            </a:endParaRPr>
          </a:p>
        </p:txBody>
      </p:sp>
      <p:sp>
        <p:nvSpPr>
          <p:cNvPr id="14339" name="Title 1"/>
          <p:cNvSpPr txBox="1">
            <a:spLocks/>
          </p:cNvSpPr>
          <p:nvPr/>
        </p:nvSpPr>
        <p:spPr bwMode="auto">
          <a:xfrm>
            <a:off x="1428750" y="428625"/>
            <a:ext cx="5494564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/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"/>
              </a:rPr>
              <a:t>Технологии и </a:t>
            </a:r>
            <a:r>
              <a:rPr lang="ru-RU" sz="24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"/>
              </a:rPr>
              <a:t>инструменты реализации</a:t>
            </a:r>
            <a:endParaRPr lang="en-US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"/>
            </a:endParaRPr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7300913" y="3967163"/>
            <a:ext cx="6746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FFFF"/>
                </a:solidFill>
                <a:latin typeface="Myriad Pro"/>
              </a:rPr>
              <a:t>фото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4346" name="Rectangle 12"/>
          <p:cNvSpPr>
            <a:spLocks noChangeArrowheads="1"/>
          </p:cNvSpPr>
          <p:nvPr/>
        </p:nvSpPr>
        <p:spPr bwMode="auto">
          <a:xfrm>
            <a:off x="222250" y="1479550"/>
            <a:ext cx="653481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3F82"/>
                </a:solidFill>
              </a:rPr>
              <a:t/>
            </a:r>
            <a:br>
              <a:rPr lang="ru-RU" sz="2000" dirty="0">
                <a:solidFill>
                  <a:srgbClr val="003F82"/>
                </a:solidFill>
              </a:rPr>
            </a:br>
            <a:endParaRPr lang="ru-RU" sz="2000" dirty="0" smtClean="0">
              <a:solidFill>
                <a:srgbClr val="003F82"/>
              </a:solidFill>
            </a:endParaRPr>
          </a:p>
          <a:p>
            <a:endParaRPr lang="ru-RU" sz="2000" dirty="0" smtClean="0">
              <a:solidFill>
                <a:srgbClr val="003F82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28" t="34167" b="37015"/>
          <a:stretch/>
        </p:blipFill>
        <p:spPr>
          <a:xfrm>
            <a:off x="-88570" y="3172053"/>
            <a:ext cx="9274629" cy="13365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721" y="1371406"/>
            <a:ext cx="1424049" cy="14240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27024" y="1860504"/>
            <a:ext cx="14962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// SDK</a:t>
            </a: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056" y="5088015"/>
            <a:ext cx="4033013" cy="12776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58246" y="2734042"/>
            <a:ext cx="902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+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58246" y="4529824"/>
            <a:ext cx="6821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+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65F501-F5CC-4E12-934E-78BB5E4DA20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74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 dirty="0">
                <a:solidFill>
                  <a:schemeClr val="bg1"/>
                </a:solidFill>
              </a:rPr>
              <a:t>Высшая школа экономики, Москва, </a:t>
            </a:r>
            <a:r>
              <a:rPr lang="ru-RU" sz="800" dirty="0" smtClean="0">
                <a:solidFill>
                  <a:schemeClr val="bg1"/>
                </a:solidFill>
              </a:rPr>
              <a:t>2017</a:t>
            </a:r>
          </a:p>
        </p:txBody>
      </p:sp>
      <p:sp>
        <p:nvSpPr>
          <p:cNvPr id="14339" name="Title 1"/>
          <p:cNvSpPr txBox="1">
            <a:spLocks/>
          </p:cNvSpPr>
          <p:nvPr/>
        </p:nvSpPr>
        <p:spPr bwMode="auto">
          <a:xfrm>
            <a:off x="1428749" y="428625"/>
            <a:ext cx="7390398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"/>
              </a:rPr>
              <a:t>Результаты работы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65F501-F5CC-4E12-934E-78BB5E4DA20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43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 dirty="0">
                <a:solidFill>
                  <a:schemeClr val="bg1"/>
                </a:solidFill>
              </a:rPr>
              <a:t>Высшая школа экономики, Москва, </a:t>
            </a:r>
            <a:r>
              <a:rPr lang="ru-RU" sz="800" dirty="0" smtClean="0">
                <a:solidFill>
                  <a:schemeClr val="bg1"/>
                </a:solidFill>
              </a:rPr>
              <a:t>2017</a:t>
            </a:r>
          </a:p>
        </p:txBody>
      </p:sp>
      <p:sp>
        <p:nvSpPr>
          <p:cNvPr id="14339" name="Title 1"/>
          <p:cNvSpPr txBox="1">
            <a:spLocks/>
          </p:cNvSpPr>
          <p:nvPr/>
        </p:nvSpPr>
        <p:spPr bwMode="auto">
          <a:xfrm>
            <a:off x="1428749" y="428625"/>
            <a:ext cx="7390398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"/>
              </a:rPr>
              <a:t>Направления дальнейшего развития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"/>
            </a:endParaRPr>
          </a:p>
        </p:txBody>
      </p:sp>
      <p:sp>
        <p:nvSpPr>
          <p:cNvPr id="14346" name="Rectangle 12"/>
          <p:cNvSpPr>
            <a:spLocks noChangeArrowheads="1"/>
          </p:cNvSpPr>
          <p:nvPr/>
        </p:nvSpPr>
        <p:spPr bwMode="auto">
          <a:xfrm>
            <a:off x="255588" y="1850705"/>
            <a:ext cx="7344619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ru-RU" sz="2000" dirty="0" smtClean="0">
                <a:solidFill>
                  <a:srgbClr val="003F82"/>
                </a:solidFill>
              </a:rPr>
              <a:t>Внедрение функционала для визуализации сетей Петри</a:t>
            </a:r>
          </a:p>
          <a:p>
            <a:pPr marL="342900" indent="-342900">
              <a:buFont typeface="Arial" charset="0"/>
              <a:buChar char="•"/>
            </a:pPr>
            <a:endParaRPr lang="ru-RU" sz="2000" dirty="0">
              <a:solidFill>
                <a:srgbClr val="003F82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ru-RU" sz="2000" dirty="0" smtClean="0">
                <a:solidFill>
                  <a:srgbClr val="003F82"/>
                </a:solidFill>
              </a:rPr>
              <a:t>Увеличение количества алгоритмов укладки графов</a:t>
            </a:r>
          </a:p>
          <a:p>
            <a:pPr marL="342900" indent="-342900">
              <a:buFont typeface="Arial" charset="0"/>
              <a:buChar char="•"/>
            </a:pPr>
            <a:endParaRPr lang="ru-RU" sz="2000" dirty="0">
              <a:solidFill>
                <a:srgbClr val="003F82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ru-RU" sz="2000" dirty="0" smtClean="0">
                <a:solidFill>
                  <a:srgbClr val="003F82"/>
                </a:solidFill>
              </a:rPr>
              <a:t>Поддержка </a:t>
            </a:r>
            <a:r>
              <a:rPr lang="en-US" sz="2000" dirty="0" smtClean="0">
                <a:solidFill>
                  <a:srgbClr val="003F82"/>
                </a:solidFill>
              </a:rPr>
              <a:t>BPMN</a:t>
            </a:r>
            <a:endParaRPr lang="ru-RU" sz="2000" dirty="0" smtClean="0">
              <a:solidFill>
                <a:srgbClr val="003F82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65F501-F5CC-4E12-934E-78BB5E4DA20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98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 dirty="0">
                <a:solidFill>
                  <a:schemeClr val="bg1"/>
                </a:solidFill>
              </a:rPr>
              <a:t>Высшая школа экономики, Москва, </a:t>
            </a:r>
            <a:r>
              <a:rPr lang="ru-RU" sz="800" dirty="0" smtClean="0">
                <a:solidFill>
                  <a:schemeClr val="bg1"/>
                </a:solidFill>
              </a:rPr>
              <a:t>2017</a:t>
            </a:r>
          </a:p>
        </p:txBody>
      </p:sp>
      <p:sp>
        <p:nvSpPr>
          <p:cNvPr id="14339" name="Title 1"/>
          <p:cNvSpPr txBox="1">
            <a:spLocks/>
          </p:cNvSpPr>
          <p:nvPr/>
        </p:nvSpPr>
        <p:spPr bwMode="auto">
          <a:xfrm>
            <a:off x="1428749" y="428625"/>
            <a:ext cx="5304559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"/>
              </a:rPr>
              <a:t>Список использованных источников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"/>
            </a:endParaRPr>
          </a:p>
        </p:txBody>
      </p:sp>
      <p:sp>
        <p:nvSpPr>
          <p:cNvPr id="14346" name="Rectangle 12"/>
          <p:cNvSpPr>
            <a:spLocks noChangeArrowheads="1"/>
          </p:cNvSpPr>
          <p:nvPr/>
        </p:nvSpPr>
        <p:spPr bwMode="auto">
          <a:xfrm>
            <a:off x="255589" y="1453663"/>
            <a:ext cx="6893356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3F82"/>
                </a:solidFill>
                <a:latin typeface="Myriad Pro"/>
              </a:rPr>
              <a:t>Graph Drawing Tutorial [</a:t>
            </a:r>
            <a:r>
              <a:rPr lang="ru-RU" dirty="0">
                <a:solidFill>
                  <a:srgbClr val="003F82"/>
                </a:solidFill>
                <a:latin typeface="Myriad Pro"/>
              </a:rPr>
              <a:t>Электронный ресурс</a:t>
            </a:r>
            <a:r>
              <a:rPr lang="en-US" dirty="0">
                <a:solidFill>
                  <a:srgbClr val="003F82"/>
                </a:solidFill>
                <a:latin typeface="Myriad Pro"/>
              </a:rPr>
              <a:t>] //URL:</a:t>
            </a:r>
            <a:r>
              <a:rPr lang="ru-RU" dirty="0">
                <a:solidFill>
                  <a:srgbClr val="003F82"/>
                </a:solidFill>
                <a:latin typeface="Myriad Pro"/>
              </a:rPr>
              <a:t> </a:t>
            </a:r>
            <a:r>
              <a:rPr lang="en-US" dirty="0">
                <a:solidFill>
                  <a:srgbClr val="003F82"/>
                </a:solidFill>
                <a:latin typeface="Myriad Pro"/>
                <a:hlinkClick r:id="rId3"/>
              </a:rPr>
              <a:t>http://</a:t>
            </a:r>
            <a:r>
              <a:rPr lang="en-US" dirty="0" smtClean="0">
                <a:solidFill>
                  <a:srgbClr val="003F82"/>
                </a:solidFill>
                <a:latin typeface="Myriad Pro"/>
                <a:hlinkClick r:id="rId3"/>
              </a:rPr>
              <a:t>graphdrawing.org/literature/gd-constraints.pdf</a:t>
            </a:r>
            <a:endParaRPr lang="en-US" dirty="0" smtClean="0">
              <a:solidFill>
                <a:srgbClr val="003F82"/>
              </a:solidFill>
              <a:latin typeface="Myriad Pro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03F82"/>
                </a:solidFill>
                <a:latin typeface="Myriad Pro"/>
              </a:rPr>
              <a:t>Book </a:t>
            </a:r>
            <a:r>
              <a:rPr lang="en-US" dirty="0">
                <a:solidFill>
                  <a:srgbClr val="003F82"/>
                </a:solidFill>
                <a:latin typeface="Myriad Pro"/>
              </a:rPr>
              <a:t>on Graph Drawing by G. Di Battista, P. </a:t>
            </a:r>
            <a:r>
              <a:rPr lang="en-US" dirty="0" err="1">
                <a:solidFill>
                  <a:srgbClr val="003F82"/>
                </a:solidFill>
                <a:latin typeface="Myriad Pro"/>
              </a:rPr>
              <a:t>Eades</a:t>
            </a:r>
            <a:r>
              <a:rPr lang="en-US" dirty="0">
                <a:solidFill>
                  <a:srgbClr val="003F82"/>
                </a:solidFill>
                <a:latin typeface="Myriad Pro"/>
              </a:rPr>
              <a:t>, R. </a:t>
            </a:r>
            <a:r>
              <a:rPr lang="en-US" dirty="0" err="1">
                <a:solidFill>
                  <a:srgbClr val="003F82"/>
                </a:solidFill>
                <a:latin typeface="Myriad Pro"/>
              </a:rPr>
              <a:t>Tamassia</a:t>
            </a:r>
            <a:r>
              <a:rPr lang="en-US" dirty="0">
                <a:solidFill>
                  <a:srgbClr val="003F82"/>
                </a:solidFill>
                <a:latin typeface="Myriad Pro"/>
              </a:rPr>
              <a:t>, and I. G. </a:t>
            </a:r>
            <a:r>
              <a:rPr lang="en-US" dirty="0" err="1">
                <a:solidFill>
                  <a:srgbClr val="003F82"/>
                </a:solidFill>
                <a:latin typeface="Myriad Pro"/>
              </a:rPr>
              <a:t>Tollis</a:t>
            </a:r>
            <a:r>
              <a:rPr lang="en-US" dirty="0">
                <a:solidFill>
                  <a:srgbClr val="003F82"/>
                </a:solidFill>
                <a:latin typeface="Myriad Pro"/>
              </a:rPr>
              <a:t>, ISBN 0-13-301615-3,</a:t>
            </a:r>
            <a:br>
              <a:rPr lang="en-US" dirty="0">
                <a:solidFill>
                  <a:srgbClr val="003F82"/>
                </a:solidFill>
                <a:latin typeface="Myriad Pro"/>
              </a:rPr>
            </a:br>
            <a:r>
              <a:rPr lang="en-US" dirty="0">
                <a:solidFill>
                  <a:srgbClr val="003F82"/>
                </a:solidFill>
                <a:latin typeface="Myriad Pro"/>
              </a:rPr>
              <a:t>Prentice Hall </a:t>
            </a:r>
            <a:endParaRPr lang="en-US" dirty="0" smtClean="0">
              <a:solidFill>
                <a:srgbClr val="003F82"/>
              </a:solidFill>
              <a:latin typeface="Myriad Pro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3F82"/>
                </a:solidFill>
                <a:latin typeface="Myriad Pro"/>
              </a:rPr>
              <a:t>Create VSTO Add-ins for Office by using Visual Studio [</a:t>
            </a:r>
            <a:r>
              <a:rPr lang="ru-RU" dirty="0">
                <a:solidFill>
                  <a:srgbClr val="003F82"/>
                </a:solidFill>
                <a:latin typeface="Myriad Pro"/>
              </a:rPr>
              <a:t>Электронный ресурс</a:t>
            </a:r>
            <a:r>
              <a:rPr lang="en-US" dirty="0">
                <a:solidFill>
                  <a:srgbClr val="003F82"/>
                </a:solidFill>
                <a:latin typeface="Myriad Pro"/>
              </a:rPr>
              <a:t>]</a:t>
            </a:r>
            <a:r>
              <a:rPr lang="ru-RU" dirty="0">
                <a:solidFill>
                  <a:srgbClr val="003F82"/>
                </a:solidFill>
                <a:latin typeface="Myriad Pro"/>
              </a:rPr>
              <a:t> //</a:t>
            </a:r>
            <a:r>
              <a:rPr lang="en-US" dirty="0">
                <a:solidFill>
                  <a:srgbClr val="003F82"/>
                </a:solidFill>
                <a:latin typeface="Myriad Pro"/>
              </a:rPr>
              <a:t>URL: </a:t>
            </a:r>
            <a:r>
              <a:rPr lang="en-US" dirty="0">
                <a:solidFill>
                  <a:srgbClr val="003F82"/>
                </a:solidFill>
                <a:latin typeface="Myriad Pro"/>
                <a:hlinkClick r:id="rId4"/>
              </a:rPr>
              <a:t>https://msdn.microsoft.com/ru-ru/library/jj620922.aspx</a:t>
            </a:r>
            <a:endParaRPr lang="ru-RU" dirty="0">
              <a:solidFill>
                <a:srgbClr val="003F82"/>
              </a:solidFill>
              <a:latin typeface="Myriad Pro"/>
            </a:endParaRP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3F82"/>
              </a:solidFill>
              <a:latin typeface="Myriad Pro"/>
            </a:endParaRPr>
          </a:p>
          <a:p>
            <a:pPr marL="342900" indent="-342900">
              <a:buFont typeface="+mj-lt"/>
              <a:buAutoNum type="arabicPeriod"/>
            </a:pPr>
            <a:endParaRPr lang="en-US" dirty="0" smtClean="0">
              <a:solidFill>
                <a:srgbClr val="003F82"/>
              </a:solidFill>
              <a:latin typeface="Myriad Pro"/>
            </a:endParaRPr>
          </a:p>
          <a:p>
            <a:pPr marL="342900" indent="-342900">
              <a:buFont typeface="+mj-lt"/>
              <a:buAutoNum type="arabicPeriod"/>
            </a:pPr>
            <a:endParaRPr lang="ru-RU" dirty="0">
              <a:solidFill>
                <a:srgbClr val="003F82"/>
              </a:solidFill>
              <a:latin typeface="Myriad Pro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65F501-F5CC-4E12-934E-78BB5E4DA20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6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ubtitle 2"/>
          <p:cNvSpPr>
            <a:spLocks noGrp="1"/>
          </p:cNvSpPr>
          <p:nvPr>
            <p:ph type="subTitle" idx="1"/>
          </p:nvPr>
        </p:nvSpPr>
        <p:spPr>
          <a:xfrm>
            <a:off x="1371600" y="4468813"/>
            <a:ext cx="6400800" cy="1350096"/>
          </a:xfrm>
        </p:spPr>
        <p:txBody>
          <a:bodyPr/>
          <a:lstStyle/>
          <a:p>
            <a:r>
              <a:rPr lang="ru-RU" sz="1600" dirty="0">
                <a:solidFill>
                  <a:srgbClr val="003F82"/>
                </a:solidFill>
                <a:latin typeface="Myriad Pro"/>
                <a:ea typeface="ＭＳ Ｐゴシック"/>
                <a:cs typeface="ＭＳ Ｐゴシック"/>
              </a:rPr>
              <a:t>Роговец Мирон Алексеевич</a:t>
            </a:r>
          </a:p>
          <a:p>
            <a:r>
              <a:rPr lang="en-US" sz="1600" dirty="0" smtClean="0">
                <a:solidFill>
                  <a:srgbClr val="003F82"/>
                </a:solidFill>
                <a:latin typeface="Myriad Pro"/>
                <a:ea typeface="ＭＳ Ｐゴシック"/>
                <a:cs typeface="ＭＳ Ｐゴシック"/>
                <a:hlinkClick r:id="rId3"/>
              </a:rPr>
              <a:t>rmiron1997@gmail.com</a:t>
            </a:r>
            <a:endParaRPr lang="en-US" sz="1600" dirty="0" smtClean="0">
              <a:solidFill>
                <a:srgbClr val="003F82"/>
              </a:solidFill>
              <a:latin typeface="Myriad Pro"/>
              <a:ea typeface="ＭＳ Ｐゴシック"/>
              <a:cs typeface="ＭＳ Ｐゴシック"/>
            </a:endParaRPr>
          </a:p>
          <a:p>
            <a:endParaRPr lang="en-US" sz="1600" dirty="0" smtClean="0">
              <a:solidFill>
                <a:srgbClr val="003F82"/>
              </a:solidFill>
              <a:latin typeface="Myriad Pro"/>
              <a:ea typeface="ＭＳ Ｐゴシック"/>
              <a:cs typeface="ＭＳ Ｐゴシック"/>
            </a:endParaRPr>
          </a:p>
          <a:p>
            <a:r>
              <a:rPr lang="ru-RU" sz="1600" dirty="0" smtClean="0">
                <a:solidFill>
                  <a:srgbClr val="003F82"/>
                </a:solidFill>
                <a:latin typeface="Myriad Pro"/>
                <a:ea typeface="ＭＳ Ｐゴシック"/>
                <a:cs typeface="ＭＳ Ｐゴシック"/>
              </a:rPr>
              <a:t>Москва – 2017</a:t>
            </a:r>
            <a:endParaRPr lang="en-US" sz="1600" dirty="0">
              <a:solidFill>
                <a:srgbClr val="003F82"/>
              </a:solidFill>
              <a:latin typeface="Myriad Pro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 dirty="0">
                <a:solidFill>
                  <a:schemeClr val="bg1"/>
                </a:solidFill>
              </a:rPr>
              <a:t>Высшая школа экономики, Москва, </a:t>
            </a:r>
            <a:r>
              <a:rPr lang="ru-RU" sz="800" dirty="0" smtClean="0">
                <a:solidFill>
                  <a:schemeClr val="bg1"/>
                </a:solidFill>
              </a:rPr>
              <a:t>2017</a:t>
            </a:r>
          </a:p>
        </p:txBody>
      </p:sp>
      <p:sp>
        <p:nvSpPr>
          <p:cNvPr id="14339" name="Title 1"/>
          <p:cNvSpPr txBox="1">
            <a:spLocks/>
          </p:cNvSpPr>
          <p:nvPr/>
        </p:nvSpPr>
        <p:spPr bwMode="auto">
          <a:xfrm>
            <a:off x="1428749" y="428625"/>
            <a:ext cx="5304559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"/>
              </a:rPr>
              <a:t>Описание предметной области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"/>
            </a:endParaRPr>
          </a:p>
        </p:txBody>
      </p:sp>
      <p:sp>
        <p:nvSpPr>
          <p:cNvPr id="14346" name="Rectangle 12"/>
          <p:cNvSpPr>
            <a:spLocks noChangeArrowheads="1"/>
          </p:cNvSpPr>
          <p:nvPr/>
        </p:nvSpPr>
        <p:spPr bwMode="auto">
          <a:xfrm>
            <a:off x="255588" y="1453663"/>
            <a:ext cx="881526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03F82"/>
                </a:solidFill>
              </a:rPr>
              <a:t>Интеллектуальный анализ процессов (</a:t>
            </a:r>
            <a:r>
              <a:rPr lang="ru-RU" sz="1600" b="1" i="1" dirty="0" err="1">
                <a:solidFill>
                  <a:srgbClr val="003F82"/>
                </a:solidFill>
              </a:rPr>
              <a:t>Process</a:t>
            </a:r>
            <a:r>
              <a:rPr lang="ru-RU" sz="1600" b="1" i="1" dirty="0">
                <a:solidFill>
                  <a:srgbClr val="003F82"/>
                </a:solidFill>
              </a:rPr>
              <a:t> </a:t>
            </a:r>
            <a:r>
              <a:rPr lang="ru-RU" sz="1600" b="1" i="1" dirty="0" err="1">
                <a:solidFill>
                  <a:srgbClr val="003F82"/>
                </a:solidFill>
              </a:rPr>
              <a:t>Mining</a:t>
            </a:r>
            <a:r>
              <a:rPr lang="ru-RU" sz="1600" b="1" i="1" dirty="0">
                <a:solidFill>
                  <a:srgbClr val="003F82"/>
                </a:solidFill>
              </a:rPr>
              <a:t>)</a:t>
            </a:r>
            <a:r>
              <a:rPr lang="ru-RU" sz="1600" b="1" dirty="0">
                <a:solidFill>
                  <a:srgbClr val="003F82"/>
                </a:solidFill>
              </a:rPr>
              <a:t> </a:t>
            </a:r>
            <a:r>
              <a:rPr lang="ru-RU" sz="1600" dirty="0">
                <a:solidFill>
                  <a:srgbClr val="003F82"/>
                </a:solidFill>
              </a:rPr>
              <a:t>фокусируется на обнаружении, анализе и оптимизации бизнес-процессов на основе данных из </a:t>
            </a:r>
            <a:r>
              <a:rPr lang="ru-RU" sz="1600" i="1" dirty="0">
                <a:solidFill>
                  <a:srgbClr val="003F82"/>
                </a:solidFill>
              </a:rPr>
              <a:t>журналов событий (англ. </a:t>
            </a:r>
            <a:r>
              <a:rPr lang="ru-RU" sz="1600" i="1" dirty="0" err="1">
                <a:solidFill>
                  <a:srgbClr val="003F82"/>
                </a:solidFill>
              </a:rPr>
              <a:t>event</a:t>
            </a:r>
            <a:r>
              <a:rPr lang="ru-RU" sz="1600" i="1" dirty="0">
                <a:solidFill>
                  <a:srgbClr val="003F82"/>
                </a:solidFill>
              </a:rPr>
              <a:t> </a:t>
            </a:r>
            <a:r>
              <a:rPr lang="ru-RU" sz="1600" i="1" dirty="0" err="1">
                <a:solidFill>
                  <a:srgbClr val="003F82"/>
                </a:solidFill>
              </a:rPr>
              <a:t>logs</a:t>
            </a:r>
            <a:r>
              <a:rPr lang="ru-RU" sz="1600" i="1" dirty="0">
                <a:solidFill>
                  <a:srgbClr val="003F82"/>
                </a:solidFill>
              </a:rPr>
              <a:t>)</a:t>
            </a:r>
            <a:r>
              <a:rPr lang="ru-RU" sz="1600" dirty="0">
                <a:solidFill>
                  <a:srgbClr val="003F82"/>
                </a:solidFill>
              </a:rPr>
              <a:t>, представляя недостающее звено между классическим анализом бизнес-процессов с использованием их моделей и интеллектуальным </a:t>
            </a:r>
            <a:r>
              <a:rPr lang="ru-RU" sz="1600" i="1" dirty="0">
                <a:solidFill>
                  <a:srgbClr val="003F82"/>
                </a:solidFill>
              </a:rPr>
              <a:t>анализом данных (</a:t>
            </a:r>
            <a:r>
              <a:rPr lang="en-US" sz="1600" i="1" dirty="0">
                <a:solidFill>
                  <a:srgbClr val="003F82"/>
                </a:solidFill>
              </a:rPr>
              <a:t>Data Mining</a:t>
            </a:r>
            <a:r>
              <a:rPr lang="en-US" sz="1600" i="1" dirty="0" smtClean="0">
                <a:solidFill>
                  <a:srgbClr val="003F82"/>
                </a:solidFill>
              </a:rPr>
              <a:t>).</a:t>
            </a:r>
          </a:p>
          <a:p>
            <a:endParaRPr lang="en-US" sz="1600" i="1" dirty="0">
              <a:solidFill>
                <a:srgbClr val="003F82"/>
              </a:solidFill>
            </a:endParaRPr>
          </a:p>
          <a:p>
            <a:endParaRPr lang="en-US" sz="1600" i="1" dirty="0" smtClean="0">
              <a:solidFill>
                <a:srgbClr val="003F82"/>
              </a:solidFill>
            </a:endParaRPr>
          </a:p>
          <a:p>
            <a:endParaRPr lang="en-US" sz="1600" i="1" dirty="0">
              <a:solidFill>
                <a:srgbClr val="003F82"/>
              </a:solidFill>
            </a:endParaRPr>
          </a:p>
          <a:p>
            <a:endParaRPr lang="en-US" sz="1600" i="1" dirty="0" smtClean="0">
              <a:solidFill>
                <a:srgbClr val="003F82"/>
              </a:solidFill>
            </a:endParaRPr>
          </a:p>
          <a:p>
            <a:endParaRPr lang="en-US" sz="1600" i="1" dirty="0">
              <a:solidFill>
                <a:srgbClr val="003F82"/>
              </a:solidFill>
            </a:endParaRPr>
          </a:p>
          <a:p>
            <a:endParaRPr lang="en-US" sz="1600" i="1" dirty="0" smtClean="0">
              <a:solidFill>
                <a:srgbClr val="003F82"/>
              </a:solidFill>
            </a:endParaRPr>
          </a:p>
          <a:p>
            <a:endParaRPr lang="en-US" sz="1600" i="1" dirty="0">
              <a:solidFill>
                <a:srgbClr val="003F82"/>
              </a:solidFill>
            </a:endParaRPr>
          </a:p>
          <a:p>
            <a:endParaRPr lang="en-US" sz="1600" i="1" dirty="0" smtClean="0">
              <a:solidFill>
                <a:srgbClr val="003F82"/>
              </a:solidFill>
            </a:endParaRPr>
          </a:p>
          <a:p>
            <a:endParaRPr lang="en-US" sz="1600" i="1" dirty="0">
              <a:solidFill>
                <a:srgbClr val="003F82"/>
              </a:solidFill>
            </a:endParaRPr>
          </a:p>
          <a:p>
            <a:endParaRPr lang="en-US" sz="1600" i="1" dirty="0" smtClean="0">
              <a:solidFill>
                <a:srgbClr val="003F82"/>
              </a:solidFill>
            </a:endParaRPr>
          </a:p>
          <a:p>
            <a:endParaRPr lang="en-US" sz="1600" i="1" dirty="0">
              <a:solidFill>
                <a:srgbClr val="003F82"/>
              </a:solidFill>
            </a:endParaRPr>
          </a:p>
          <a:p>
            <a:r>
              <a:rPr lang="en-US" sz="1600" b="1" i="1" dirty="0" smtClean="0">
                <a:solidFill>
                  <a:srgbClr val="003F82"/>
                </a:solidFill>
              </a:rPr>
              <a:t>VTMine4Visio</a:t>
            </a:r>
            <a:r>
              <a:rPr lang="en-US" sz="1600" i="1" dirty="0" smtClean="0">
                <a:solidFill>
                  <a:srgbClr val="003F82"/>
                </a:solidFill>
              </a:rPr>
              <a:t> – </a:t>
            </a:r>
            <a:r>
              <a:rPr lang="ru-RU" sz="1600" dirty="0" smtClean="0">
                <a:solidFill>
                  <a:srgbClr val="003F82"/>
                </a:solidFill>
              </a:rPr>
              <a:t>плагин к продукту </a:t>
            </a:r>
            <a:r>
              <a:rPr lang="en-US" sz="1600" dirty="0" smtClean="0">
                <a:solidFill>
                  <a:srgbClr val="003F82"/>
                </a:solidFill>
              </a:rPr>
              <a:t>MS Visio</a:t>
            </a:r>
            <a:r>
              <a:rPr lang="en-US" sz="1600" dirty="0">
                <a:solidFill>
                  <a:srgbClr val="003F82"/>
                </a:solidFill>
              </a:rPr>
              <a:t> </a:t>
            </a:r>
            <a:r>
              <a:rPr lang="ru-RU" sz="1600" dirty="0" smtClean="0">
                <a:solidFill>
                  <a:srgbClr val="003F82"/>
                </a:solidFill>
              </a:rPr>
              <a:t>для работы в области </a:t>
            </a:r>
            <a:r>
              <a:rPr lang="en-US" sz="1600" dirty="0" smtClean="0">
                <a:solidFill>
                  <a:srgbClr val="003F82"/>
                </a:solidFill>
              </a:rPr>
              <a:t>Process Mining.</a:t>
            </a:r>
            <a:endParaRPr lang="en-US" sz="1600" i="1" dirty="0">
              <a:solidFill>
                <a:srgbClr val="003F82"/>
              </a:solidFill>
            </a:endParaRPr>
          </a:p>
          <a:p>
            <a:endParaRPr lang="ru-RU" sz="1600" dirty="0">
              <a:solidFill>
                <a:srgbClr val="003F82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427" y="2568782"/>
            <a:ext cx="5494404" cy="2487467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65F501-F5CC-4E12-934E-78BB5E4DA20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8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 dirty="0">
                <a:solidFill>
                  <a:schemeClr val="bg1"/>
                </a:solidFill>
              </a:rPr>
              <a:t>Высшая школа экономики, Москва, </a:t>
            </a:r>
            <a:r>
              <a:rPr lang="ru-RU" sz="800" dirty="0" smtClean="0">
                <a:solidFill>
                  <a:schemeClr val="bg1"/>
                </a:solidFill>
              </a:rPr>
              <a:t>2017</a:t>
            </a:r>
          </a:p>
        </p:txBody>
      </p:sp>
      <p:sp>
        <p:nvSpPr>
          <p:cNvPr id="14339" name="Title 1"/>
          <p:cNvSpPr txBox="1">
            <a:spLocks/>
          </p:cNvSpPr>
          <p:nvPr/>
        </p:nvSpPr>
        <p:spPr bwMode="auto">
          <a:xfrm>
            <a:off x="1428749" y="428625"/>
            <a:ext cx="5304559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"/>
              </a:rPr>
              <a:t>Анализ существующих решений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88" y="2280172"/>
            <a:ext cx="4604937" cy="27905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407" y="2530564"/>
            <a:ext cx="5388593" cy="3884524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65F501-F5CC-4E12-934E-78BB5E4DA20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288525" y="1295446"/>
            <a:ext cx="79173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solidFill>
                  <a:srgbClr val="003F82"/>
                </a:solidFill>
              </a:rPr>
              <a:t>Prom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solidFill>
                  <a:srgbClr val="003F82"/>
                </a:solidFill>
              </a:rPr>
              <a:t>Disco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err="1" smtClean="0">
                <a:solidFill>
                  <a:srgbClr val="003F82"/>
                </a:solidFill>
              </a:rPr>
              <a:t>Minit.io</a:t>
            </a:r>
            <a:r>
              <a:rPr lang="en-US" b="1" dirty="0" smtClean="0">
                <a:solidFill>
                  <a:srgbClr val="003F82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88212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 dirty="0">
                <a:solidFill>
                  <a:schemeClr val="bg1"/>
                </a:solidFill>
              </a:rPr>
              <a:t>Высшая школа экономики, Москва, </a:t>
            </a:r>
            <a:r>
              <a:rPr lang="ru-RU" sz="800" dirty="0" smtClean="0">
                <a:solidFill>
                  <a:schemeClr val="bg1"/>
                </a:solidFill>
              </a:rPr>
              <a:t>2017</a:t>
            </a:r>
          </a:p>
        </p:txBody>
      </p:sp>
      <p:sp>
        <p:nvSpPr>
          <p:cNvPr id="14339" name="Title 1"/>
          <p:cNvSpPr txBox="1">
            <a:spLocks/>
          </p:cNvSpPr>
          <p:nvPr/>
        </p:nvSpPr>
        <p:spPr bwMode="auto">
          <a:xfrm>
            <a:off x="1428749" y="440500"/>
            <a:ext cx="5304559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"/>
              </a:rPr>
              <a:t>Актуальность работы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65F501-F5CC-4E12-934E-78BB5E4DA20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49" y="908215"/>
            <a:ext cx="5448135" cy="54481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716" y="2121990"/>
            <a:ext cx="2961904" cy="22214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838" y="3614862"/>
            <a:ext cx="486392" cy="6259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337" y="1938634"/>
            <a:ext cx="724910" cy="6734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123" y="3614862"/>
            <a:ext cx="647185" cy="5743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838" y="1998959"/>
            <a:ext cx="690592" cy="725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51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 dirty="0">
                <a:solidFill>
                  <a:schemeClr val="bg1"/>
                </a:solidFill>
              </a:rPr>
              <a:t>Высшая школа экономики, Москва, </a:t>
            </a:r>
            <a:r>
              <a:rPr lang="ru-RU" sz="800" dirty="0" smtClean="0">
                <a:solidFill>
                  <a:schemeClr val="bg1"/>
                </a:solidFill>
              </a:rPr>
              <a:t>2017</a:t>
            </a:r>
          </a:p>
        </p:txBody>
      </p:sp>
      <p:sp>
        <p:nvSpPr>
          <p:cNvPr id="14339" name="Title 1"/>
          <p:cNvSpPr txBox="1">
            <a:spLocks/>
          </p:cNvSpPr>
          <p:nvPr/>
        </p:nvSpPr>
        <p:spPr bwMode="auto">
          <a:xfrm>
            <a:off x="1428749" y="428625"/>
            <a:ext cx="5304559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"/>
              </a:rPr>
              <a:t>Цель и задачи работы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"/>
            </a:endParaRPr>
          </a:p>
        </p:txBody>
      </p:sp>
      <p:sp>
        <p:nvSpPr>
          <p:cNvPr id="14346" name="Rectangle 12"/>
          <p:cNvSpPr>
            <a:spLocks noChangeArrowheads="1"/>
          </p:cNvSpPr>
          <p:nvPr/>
        </p:nvSpPr>
        <p:spPr bwMode="auto">
          <a:xfrm>
            <a:off x="255589" y="1453663"/>
            <a:ext cx="610958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3F82"/>
                </a:solidFill>
              </a:rPr>
              <a:t>Цель:</a:t>
            </a:r>
          </a:p>
          <a:p>
            <a:r>
              <a:rPr lang="ru-RU" sz="1600" dirty="0">
                <a:solidFill>
                  <a:srgbClr val="003F82"/>
                </a:solidFill>
              </a:rPr>
              <a:t>Внедрение функционала для визуализации </a:t>
            </a:r>
            <a:r>
              <a:rPr lang="ru-RU" sz="1600" dirty="0" err="1" smtClean="0">
                <a:solidFill>
                  <a:srgbClr val="003F82"/>
                </a:solidFill>
              </a:rPr>
              <a:t>графовых</a:t>
            </a:r>
            <a:r>
              <a:rPr lang="ru-RU" sz="1600" dirty="0" smtClean="0">
                <a:solidFill>
                  <a:srgbClr val="003F82"/>
                </a:solidFill>
              </a:rPr>
              <a:t> </a:t>
            </a:r>
            <a:r>
              <a:rPr lang="ru-RU" sz="1600" dirty="0">
                <a:solidFill>
                  <a:srgbClr val="003F82"/>
                </a:solidFill>
              </a:rPr>
              <a:t>моделей </a:t>
            </a:r>
            <a:r>
              <a:rPr lang="ru-RU" sz="1600" dirty="0" err="1">
                <a:solidFill>
                  <a:srgbClr val="003F82"/>
                </a:solidFill>
              </a:rPr>
              <a:t>Process</a:t>
            </a:r>
            <a:r>
              <a:rPr lang="ru-RU" sz="1600" dirty="0">
                <a:solidFill>
                  <a:srgbClr val="003F82"/>
                </a:solidFill>
              </a:rPr>
              <a:t> </a:t>
            </a:r>
            <a:r>
              <a:rPr lang="ru-RU" sz="1600" dirty="0" err="1">
                <a:solidFill>
                  <a:srgbClr val="003F82"/>
                </a:solidFill>
              </a:rPr>
              <a:t>Mining</a:t>
            </a:r>
            <a:r>
              <a:rPr lang="ru-RU" sz="1600" dirty="0">
                <a:solidFill>
                  <a:srgbClr val="003F82"/>
                </a:solidFill>
              </a:rPr>
              <a:t> в </a:t>
            </a:r>
            <a:r>
              <a:rPr lang="ru-RU" sz="1600" dirty="0" err="1">
                <a:solidFill>
                  <a:srgbClr val="003F82"/>
                </a:solidFill>
              </a:rPr>
              <a:t>VTMine</a:t>
            </a:r>
            <a:r>
              <a:rPr lang="ru-RU" sz="1600" dirty="0">
                <a:solidFill>
                  <a:srgbClr val="003F82"/>
                </a:solidFill>
              </a:rPr>
              <a:t> </a:t>
            </a:r>
            <a:r>
              <a:rPr lang="ru-RU" sz="1600" dirty="0" err="1">
                <a:solidFill>
                  <a:srgbClr val="003F82"/>
                </a:solidFill>
              </a:rPr>
              <a:t>for</a:t>
            </a:r>
            <a:r>
              <a:rPr lang="ru-RU" sz="1600" dirty="0">
                <a:solidFill>
                  <a:srgbClr val="003F82"/>
                </a:solidFill>
              </a:rPr>
              <a:t> </a:t>
            </a:r>
            <a:r>
              <a:rPr lang="ru-RU" sz="1600" dirty="0" err="1">
                <a:solidFill>
                  <a:srgbClr val="003F82"/>
                </a:solidFill>
              </a:rPr>
              <a:t>Visio</a:t>
            </a:r>
            <a:r>
              <a:rPr lang="ru-RU" sz="1600" dirty="0">
                <a:solidFill>
                  <a:srgbClr val="003F82"/>
                </a:solidFill>
              </a:rPr>
              <a:t>.</a:t>
            </a:r>
          </a:p>
          <a:p>
            <a:endParaRPr lang="ru-RU" sz="1600" dirty="0">
              <a:solidFill>
                <a:srgbClr val="003F82"/>
              </a:solidFill>
            </a:endParaRPr>
          </a:p>
          <a:p>
            <a:endParaRPr lang="ru-RU" sz="1600" dirty="0">
              <a:solidFill>
                <a:srgbClr val="003F82"/>
              </a:solidFill>
            </a:endParaRPr>
          </a:p>
          <a:p>
            <a:r>
              <a:rPr lang="ru-RU" sz="1600" b="1" dirty="0">
                <a:solidFill>
                  <a:srgbClr val="003F82"/>
                </a:solidFill>
              </a:rPr>
              <a:t>Задачи:</a:t>
            </a:r>
          </a:p>
          <a:p>
            <a:pPr marL="342900" indent="-342900">
              <a:buFont typeface="Arial" charset="0"/>
              <a:buChar char="•"/>
            </a:pPr>
            <a:r>
              <a:rPr lang="ru-RU" sz="1600" dirty="0" smtClean="0">
                <a:solidFill>
                  <a:srgbClr val="003F82"/>
                </a:solidFill>
              </a:rPr>
              <a:t>Изучение основных принципов разработки плагинов к </a:t>
            </a:r>
            <a:r>
              <a:rPr lang="en-US" sz="1600" dirty="0" smtClean="0">
                <a:solidFill>
                  <a:srgbClr val="003F82"/>
                </a:solidFill>
              </a:rPr>
              <a:t>MS Office </a:t>
            </a:r>
            <a:r>
              <a:rPr lang="ru-RU" sz="1600" dirty="0" smtClean="0">
                <a:solidFill>
                  <a:srgbClr val="003F82"/>
                </a:solidFill>
              </a:rPr>
              <a:t>и, в частности, к </a:t>
            </a:r>
            <a:r>
              <a:rPr lang="en-US" sz="1600" dirty="0" smtClean="0">
                <a:solidFill>
                  <a:srgbClr val="003F82"/>
                </a:solidFill>
              </a:rPr>
              <a:t>MS Visio</a:t>
            </a:r>
          </a:p>
          <a:p>
            <a:pPr marL="342900" indent="-342900">
              <a:buFont typeface="Arial" charset="0"/>
              <a:buChar char="•"/>
            </a:pPr>
            <a:r>
              <a:rPr lang="ru-RU" sz="1600" dirty="0" smtClean="0">
                <a:solidFill>
                  <a:srgbClr val="003F82"/>
                </a:solidFill>
              </a:rPr>
              <a:t>Изучение алгоритмов компоновки и </a:t>
            </a:r>
            <a:r>
              <a:rPr lang="ru-RU" sz="1600" dirty="0" err="1" smtClean="0">
                <a:solidFill>
                  <a:srgbClr val="003F82"/>
                </a:solidFill>
              </a:rPr>
              <a:t>отрисовки</a:t>
            </a:r>
            <a:r>
              <a:rPr lang="ru-RU" sz="1600" dirty="0">
                <a:solidFill>
                  <a:srgbClr val="003F82"/>
                </a:solidFill>
              </a:rPr>
              <a:t/>
            </a:r>
            <a:br>
              <a:rPr lang="ru-RU" sz="1600" dirty="0">
                <a:solidFill>
                  <a:srgbClr val="003F82"/>
                </a:solidFill>
              </a:rPr>
            </a:br>
            <a:r>
              <a:rPr lang="ru-RU" sz="1600" dirty="0" smtClean="0">
                <a:solidFill>
                  <a:srgbClr val="003F82"/>
                </a:solidFill>
              </a:rPr>
              <a:t>графов</a:t>
            </a:r>
          </a:p>
          <a:p>
            <a:pPr marL="342900" indent="-342900">
              <a:buFont typeface="Arial" charset="0"/>
              <a:buChar char="•"/>
            </a:pPr>
            <a:r>
              <a:rPr lang="ru-RU" sz="1600" dirty="0" smtClean="0">
                <a:solidFill>
                  <a:srgbClr val="003F82"/>
                </a:solidFill>
              </a:rPr>
              <a:t>Изучение работы с </a:t>
            </a:r>
            <a:r>
              <a:rPr lang="en-US" sz="1600" dirty="0" smtClean="0">
                <a:solidFill>
                  <a:srgbClr val="003F82"/>
                </a:solidFill>
              </a:rPr>
              <a:t>Visio</a:t>
            </a:r>
            <a:r>
              <a:rPr lang="ru-RU" sz="1600" dirty="0" smtClean="0">
                <a:solidFill>
                  <a:srgbClr val="003F82"/>
                </a:solidFill>
              </a:rPr>
              <a:t> документами с</a:t>
            </a:r>
            <a:br>
              <a:rPr lang="ru-RU" sz="1600" dirty="0" smtClean="0">
                <a:solidFill>
                  <a:srgbClr val="003F82"/>
                </a:solidFill>
              </a:rPr>
            </a:br>
            <a:r>
              <a:rPr lang="ru-RU" sz="1600" dirty="0" smtClean="0">
                <a:solidFill>
                  <a:srgbClr val="003F82"/>
                </a:solidFill>
              </a:rPr>
              <a:t>помощью программного кода</a:t>
            </a:r>
          </a:p>
          <a:p>
            <a:pPr marL="342900" indent="-342900">
              <a:buFont typeface="Arial" charset="0"/>
              <a:buChar char="•"/>
            </a:pPr>
            <a:r>
              <a:rPr lang="ru-RU" sz="1600" dirty="0" smtClean="0">
                <a:solidFill>
                  <a:srgbClr val="003F82"/>
                </a:solidFill>
              </a:rPr>
              <a:t>Разработка расширяемого визуализатора</a:t>
            </a:r>
          </a:p>
          <a:p>
            <a:pPr marL="342900" indent="-342900">
              <a:buFont typeface="Arial" charset="0"/>
              <a:buChar char="•"/>
            </a:pPr>
            <a:r>
              <a:rPr lang="ru-RU" sz="1600" dirty="0" smtClean="0">
                <a:solidFill>
                  <a:srgbClr val="003F82"/>
                </a:solidFill>
              </a:rPr>
              <a:t>Разработка библиотеки, описывающей </a:t>
            </a:r>
            <a:br>
              <a:rPr lang="ru-RU" sz="1600" dirty="0" smtClean="0">
                <a:solidFill>
                  <a:srgbClr val="003F82"/>
                </a:solidFill>
              </a:rPr>
            </a:br>
            <a:r>
              <a:rPr lang="ru-RU" sz="1600" dirty="0" smtClean="0">
                <a:solidFill>
                  <a:srgbClr val="003F82"/>
                </a:solidFill>
              </a:rPr>
              <a:t>структуры данных для визуализации</a:t>
            </a:r>
            <a:endParaRPr lang="ru-RU" sz="1600" dirty="0">
              <a:solidFill>
                <a:srgbClr val="003F82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ru-RU" sz="1600" dirty="0" smtClean="0">
                <a:solidFill>
                  <a:srgbClr val="003F82"/>
                </a:solidFill>
              </a:rPr>
              <a:t>Разработка дополнительного функционала</a:t>
            </a:r>
          </a:p>
          <a:p>
            <a:pPr marL="342900" indent="-342900">
              <a:buFont typeface="Arial" charset="0"/>
              <a:buChar char="•"/>
            </a:pPr>
            <a:r>
              <a:rPr lang="ru-RU" sz="1600" dirty="0" smtClean="0">
                <a:solidFill>
                  <a:srgbClr val="003F82"/>
                </a:solidFill>
              </a:rPr>
              <a:t>Разработка дизайна</a:t>
            </a:r>
            <a:endParaRPr lang="ru-RU" sz="2000" dirty="0">
              <a:solidFill>
                <a:srgbClr val="003F82"/>
              </a:solidFill>
            </a:endParaRPr>
          </a:p>
          <a:p>
            <a:endParaRPr lang="ru-RU" sz="1600" dirty="0">
              <a:solidFill>
                <a:srgbClr val="003F82"/>
              </a:solidFill>
            </a:endParaRPr>
          </a:p>
        </p:txBody>
      </p:sp>
      <p:pic>
        <p:nvPicPr>
          <p:cNvPr id="6" name="Picture 6" descr="http://www.iaim.ru/wp-content/uploads/2012/09/%D0%BF%D0%BB%D0%B0%D0%BD%D0%B8%D1%80%D0%BE%D0%B2%D0%B0%D0%BD%D0%B8%D0%B5_%D1%86%D0%B5%D0%BB%D0%B5%D0%B9-plan_cele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484" y="3461568"/>
            <a:ext cx="3931516" cy="2621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65F501-F5CC-4E12-934E-78BB5E4DA20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7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 dirty="0">
                <a:solidFill>
                  <a:schemeClr val="bg1"/>
                </a:solidFill>
              </a:rPr>
              <a:t>Высшая школа экономики, Москва, </a:t>
            </a:r>
            <a:r>
              <a:rPr lang="ru-RU" sz="800" dirty="0" smtClean="0">
                <a:solidFill>
                  <a:schemeClr val="bg1"/>
                </a:solidFill>
              </a:rPr>
              <a:t>201</a:t>
            </a:r>
            <a:r>
              <a:rPr lang="en-US" sz="800" dirty="0" smtClean="0">
                <a:solidFill>
                  <a:schemeClr val="bg1"/>
                </a:solidFill>
              </a:rPr>
              <a:t>7</a:t>
            </a:r>
          </a:p>
          <a:p>
            <a:pPr>
              <a:spcBef>
                <a:spcPct val="20000"/>
              </a:spcBef>
            </a:pPr>
            <a:endParaRPr kumimoji="1" lang="ru-RU" sz="800" dirty="0">
              <a:solidFill>
                <a:schemeClr val="bg1"/>
              </a:solidFill>
              <a:latin typeface="Myriad Pro"/>
            </a:endParaRPr>
          </a:p>
        </p:txBody>
      </p:sp>
      <p:sp>
        <p:nvSpPr>
          <p:cNvPr id="14339" name="Title 1"/>
          <p:cNvSpPr txBox="1">
            <a:spLocks/>
          </p:cNvSpPr>
          <p:nvPr/>
        </p:nvSpPr>
        <p:spPr bwMode="auto">
          <a:xfrm>
            <a:off x="1428750" y="428625"/>
            <a:ext cx="5494564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/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"/>
              </a:rPr>
              <a:t>Принцип работы</a:t>
            </a:r>
            <a:endParaRPr lang="en-US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"/>
            </a:endParaRPr>
          </a:p>
        </p:txBody>
      </p:sp>
      <p:sp>
        <p:nvSpPr>
          <p:cNvPr id="14346" name="Rectangle 12"/>
          <p:cNvSpPr>
            <a:spLocks noChangeArrowheads="1"/>
          </p:cNvSpPr>
          <p:nvPr/>
        </p:nvSpPr>
        <p:spPr bwMode="auto">
          <a:xfrm>
            <a:off x="222250" y="1479550"/>
            <a:ext cx="653481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3F82"/>
                </a:solidFill>
              </a:rPr>
              <a:t/>
            </a:r>
            <a:br>
              <a:rPr lang="ru-RU" sz="2000" dirty="0">
                <a:solidFill>
                  <a:srgbClr val="003F82"/>
                </a:solidFill>
              </a:rPr>
            </a:br>
            <a:endParaRPr lang="ru-RU" sz="2000" dirty="0" smtClean="0">
              <a:solidFill>
                <a:srgbClr val="003F82"/>
              </a:solidFill>
            </a:endParaRPr>
          </a:p>
          <a:p>
            <a:endParaRPr lang="ru-RU" sz="2000" dirty="0" smtClean="0">
              <a:solidFill>
                <a:srgbClr val="003F82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65F501-F5CC-4E12-934E-78BB5E4DA20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300" y="1823412"/>
            <a:ext cx="7937500" cy="977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508" y="3082215"/>
            <a:ext cx="3770910" cy="305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31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 dirty="0">
                <a:solidFill>
                  <a:schemeClr val="bg1"/>
                </a:solidFill>
              </a:rPr>
              <a:t>Высшая школа экономики, Москва, </a:t>
            </a:r>
            <a:r>
              <a:rPr lang="ru-RU" sz="800" dirty="0" smtClean="0">
                <a:solidFill>
                  <a:schemeClr val="bg1"/>
                </a:solidFill>
              </a:rPr>
              <a:t>2017</a:t>
            </a:r>
          </a:p>
        </p:txBody>
      </p:sp>
      <p:sp>
        <p:nvSpPr>
          <p:cNvPr id="14339" name="Title 1"/>
          <p:cNvSpPr txBox="1">
            <a:spLocks/>
          </p:cNvSpPr>
          <p:nvPr/>
        </p:nvSpPr>
        <p:spPr bwMode="auto">
          <a:xfrm>
            <a:off x="1428749" y="428625"/>
            <a:ext cx="7390398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"/>
              </a:rPr>
              <a:t>Использованные алгоритмы </a:t>
            </a:r>
            <a:r>
              <a:rPr lang="ru-RU" sz="2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"/>
              </a:rPr>
              <a:t>для отображения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"/>
              </a:rPr>
              <a:t>графов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"/>
            </a:endParaRPr>
          </a:p>
        </p:txBody>
      </p:sp>
      <p:sp>
        <p:nvSpPr>
          <p:cNvPr id="14346" name="Rectangle 12"/>
          <p:cNvSpPr>
            <a:spLocks noChangeArrowheads="1"/>
          </p:cNvSpPr>
          <p:nvPr/>
        </p:nvSpPr>
        <p:spPr bwMode="auto">
          <a:xfrm>
            <a:off x="255588" y="1850705"/>
            <a:ext cx="7344619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ru-RU" sz="2000" dirty="0" smtClean="0">
                <a:solidFill>
                  <a:srgbClr val="003F82"/>
                </a:solidFill>
              </a:rPr>
              <a:t>Произвольное расположение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 smtClean="0">
              <a:solidFill>
                <a:srgbClr val="003F82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ru-RU" sz="2000" dirty="0">
                <a:solidFill>
                  <a:srgbClr val="003F82"/>
                </a:solidFill>
              </a:rPr>
              <a:t>Рекурсивный алгоритм (для деревьев)</a:t>
            </a:r>
            <a:r>
              <a:rPr lang="en-US" sz="2000" dirty="0">
                <a:solidFill>
                  <a:srgbClr val="003F82"/>
                </a:solidFill>
              </a:rPr>
              <a:t> [1</a:t>
            </a:r>
            <a:r>
              <a:rPr lang="en-US" sz="2000" dirty="0" smtClean="0">
                <a:solidFill>
                  <a:srgbClr val="003F82"/>
                </a:solidFill>
              </a:rPr>
              <a:t>]</a:t>
            </a:r>
            <a:endParaRPr lang="en-US" sz="2000" dirty="0">
              <a:solidFill>
                <a:srgbClr val="003F82"/>
              </a:solidFill>
            </a:endParaRPr>
          </a:p>
          <a:p>
            <a:pPr marL="342900" indent="-342900">
              <a:buFont typeface="Arial" charset="0"/>
              <a:buChar char="•"/>
            </a:pPr>
            <a:endParaRPr lang="ru-RU" sz="2000" dirty="0" smtClean="0">
              <a:solidFill>
                <a:srgbClr val="003F82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rgbClr val="003F82"/>
                </a:solidFill>
              </a:rPr>
              <a:t>Circular Layout Algorithm</a:t>
            </a:r>
            <a:r>
              <a:rPr lang="ru-RU" sz="2000" dirty="0" smtClean="0">
                <a:solidFill>
                  <a:srgbClr val="003F82"/>
                </a:solidFill>
              </a:rPr>
              <a:t> </a:t>
            </a:r>
            <a:r>
              <a:rPr lang="en-US" sz="2000" dirty="0" smtClean="0">
                <a:solidFill>
                  <a:srgbClr val="003F82"/>
                </a:solidFill>
              </a:rPr>
              <a:t>[2]</a:t>
            </a:r>
            <a:endParaRPr lang="ru-RU" sz="2000" dirty="0" smtClean="0">
              <a:solidFill>
                <a:srgbClr val="003F82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65F501-F5CC-4E12-934E-78BB5E4DA20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0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 dirty="0">
                <a:solidFill>
                  <a:schemeClr val="bg1"/>
                </a:solidFill>
              </a:rPr>
              <a:t>Высшая школа экономики, Москва, </a:t>
            </a:r>
            <a:r>
              <a:rPr lang="ru-RU" sz="800" dirty="0" smtClean="0">
                <a:solidFill>
                  <a:schemeClr val="bg1"/>
                </a:solidFill>
              </a:rPr>
              <a:t>2017</a:t>
            </a:r>
          </a:p>
        </p:txBody>
      </p:sp>
      <p:sp>
        <p:nvSpPr>
          <p:cNvPr id="14339" name="Title 1"/>
          <p:cNvSpPr txBox="1">
            <a:spLocks/>
          </p:cNvSpPr>
          <p:nvPr/>
        </p:nvSpPr>
        <p:spPr bwMode="auto">
          <a:xfrm>
            <a:off x="1428749" y="428625"/>
            <a:ext cx="7390398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"/>
              </a:rPr>
              <a:t>Описание использованных алгоритмов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"/>
            </a:endParaRPr>
          </a:p>
        </p:txBody>
      </p:sp>
      <p:sp>
        <p:nvSpPr>
          <p:cNvPr id="14346" name="Rectangle 12"/>
          <p:cNvSpPr>
            <a:spLocks noChangeArrowheads="1"/>
          </p:cNvSpPr>
          <p:nvPr/>
        </p:nvSpPr>
        <p:spPr bwMode="auto">
          <a:xfrm>
            <a:off x="255588" y="1333347"/>
            <a:ext cx="734461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3F82"/>
                </a:solidFill>
              </a:rPr>
              <a:t>Произвольное расположение</a:t>
            </a:r>
          </a:p>
          <a:p>
            <a:pPr marL="342900" indent="-342900">
              <a:buFont typeface="Arial" charset="0"/>
              <a:buChar char="•"/>
            </a:pPr>
            <a:endParaRPr lang="ru-RU" sz="2000" dirty="0" smtClean="0">
              <a:solidFill>
                <a:srgbClr val="003F82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ru-RU" sz="2000" dirty="0" smtClean="0">
                <a:solidFill>
                  <a:srgbClr val="003F82"/>
                </a:solidFill>
              </a:rPr>
              <a:t>Каждой вершине графа ставится в соответствие произвольная точка на плоскости</a:t>
            </a:r>
          </a:p>
          <a:p>
            <a:pPr marL="342900" indent="-342900">
              <a:buFont typeface="Arial" charset="0"/>
              <a:buChar char="•"/>
            </a:pPr>
            <a:endParaRPr lang="ru-RU" sz="2000" dirty="0">
              <a:solidFill>
                <a:srgbClr val="003F82"/>
              </a:solidFill>
            </a:endParaRPr>
          </a:p>
          <a:p>
            <a:r>
              <a:rPr lang="ru-RU" sz="2000" b="1" dirty="0" smtClean="0">
                <a:solidFill>
                  <a:srgbClr val="003F82"/>
                </a:solidFill>
              </a:rPr>
              <a:t>Рекурсивное расположение дерева</a:t>
            </a:r>
          </a:p>
          <a:p>
            <a:r>
              <a:rPr lang="ru-RU" sz="2000" b="1" dirty="0">
                <a:solidFill>
                  <a:srgbClr val="003F82"/>
                </a:solidFill>
              </a:rPr>
              <a:t>	</a:t>
            </a:r>
          </a:p>
          <a:p>
            <a:r>
              <a:rPr lang="ru-RU" sz="2000" b="1" dirty="0" smtClean="0">
                <a:solidFill>
                  <a:srgbClr val="003F82"/>
                </a:solidFill>
              </a:rPr>
              <a:t>	</a:t>
            </a:r>
            <a:endParaRPr lang="ru-RU" sz="2000" b="1" dirty="0">
              <a:solidFill>
                <a:srgbClr val="003F82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65F501-F5CC-4E12-934E-78BB5E4DA20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368" y="3231932"/>
            <a:ext cx="4406231" cy="3124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02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ubtitle 2"/>
          <p:cNvSpPr txBox="1">
            <a:spLocks/>
          </p:cNvSpPr>
          <p:nvPr/>
        </p:nvSpPr>
        <p:spPr bwMode="auto">
          <a:xfrm>
            <a:off x="255588" y="6415088"/>
            <a:ext cx="41433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800" dirty="0">
                <a:solidFill>
                  <a:schemeClr val="bg1"/>
                </a:solidFill>
              </a:rPr>
              <a:t>Высшая школа экономики, Москва, </a:t>
            </a:r>
            <a:r>
              <a:rPr lang="ru-RU" sz="800" dirty="0" smtClean="0">
                <a:solidFill>
                  <a:schemeClr val="bg1"/>
                </a:solidFill>
              </a:rPr>
              <a:t>2017</a:t>
            </a:r>
          </a:p>
        </p:txBody>
      </p:sp>
      <p:sp>
        <p:nvSpPr>
          <p:cNvPr id="14339" name="Title 1"/>
          <p:cNvSpPr txBox="1">
            <a:spLocks/>
          </p:cNvSpPr>
          <p:nvPr/>
        </p:nvSpPr>
        <p:spPr bwMode="auto">
          <a:xfrm>
            <a:off x="1428749" y="428625"/>
            <a:ext cx="7390398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"/>
              </a:rPr>
              <a:t>Описание использованных алгоритмов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yriad Pro"/>
            </a:endParaRPr>
          </a:p>
        </p:txBody>
      </p:sp>
      <p:sp>
        <p:nvSpPr>
          <p:cNvPr id="14346" name="Rectangle 12"/>
          <p:cNvSpPr>
            <a:spLocks noChangeArrowheads="1"/>
          </p:cNvSpPr>
          <p:nvPr/>
        </p:nvSpPr>
        <p:spPr bwMode="auto">
          <a:xfrm>
            <a:off x="255588" y="1333347"/>
            <a:ext cx="734461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3F82"/>
                </a:solidFill>
              </a:rPr>
              <a:t>Circular Layout Algorithm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65F501-F5CC-4E12-934E-78BB5E4DA20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79" y="1816053"/>
            <a:ext cx="5842000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36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1022</TotalTime>
  <Words>366</Words>
  <Application>Microsoft Macintosh PowerPoint</Application>
  <PresentationFormat>Экран (4:3)</PresentationFormat>
  <Paragraphs>106</Paragraphs>
  <Slides>14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Calibri</vt:lpstr>
      <vt:lpstr>ＭＳ Ｐゴシック</vt:lpstr>
      <vt:lpstr>Myriad Pro</vt:lpstr>
      <vt:lpstr>Myriad Pro Semibold</vt:lpstr>
      <vt:lpstr>Arial</vt:lpstr>
      <vt:lpstr>Office Theme</vt:lpstr>
      <vt:lpstr>Факультет компьютерных наук Департамент программной инженерии Курсовая работа  Модуль расширения приложения VTMine for Visio для визуализации графовых моделей  Process Mining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hse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vkremlev</dc:creator>
  <cp:lastModifiedBy>Роговец Мирон Алексеевич</cp:lastModifiedBy>
  <cp:revision>57</cp:revision>
  <dcterms:created xsi:type="dcterms:W3CDTF">2010-09-30T06:45:29Z</dcterms:created>
  <dcterms:modified xsi:type="dcterms:W3CDTF">2017-05-14T21:23:00Z</dcterms:modified>
</cp:coreProperties>
</file>