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10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258" r:id="rId4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86F"/>
    <a:srgbClr val="003F82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2" y="0"/>
            <a:ext cx="294555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E400A-0669-4A37-A63A-0A64DF1640F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553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2" y="9428323"/>
            <a:ext cx="2945553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55A0-64E9-4622-90B9-1643EE017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607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6C7CB-16E3-4D3A-B0EA-D4FE9B38AA33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04E71-E4C5-42EA-A1A0-126CABD1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4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432D7-1DD0-4BFD-AB2C-EBDED856B183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3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B5F1-996F-4FFE-A044-0D585DE8E3E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17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BD972-6C2D-4A9D-96B3-3A10CF607DE5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7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18045-47A8-4326-AC74-2E24A6E1FDD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6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18045-47A8-4326-AC74-2E24A6E1FDD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7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18045-47A8-4326-AC74-2E24A6E1FDD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58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BD972-6C2D-4A9D-96B3-3A10CF607DE5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7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/>
              <a:t>Треки: </a:t>
            </a:r>
          </a:p>
          <a:p>
            <a:r>
              <a:rPr lang="ru-RU" altLang="ru-RU" smtClean="0"/>
              <a:t>1.Учебный процесс + дополнительные образовательные мероприятия НИУ ВШЭ </a:t>
            </a:r>
          </a:p>
          <a:p>
            <a:r>
              <a:rPr lang="ru-RU" altLang="ru-RU" smtClean="0"/>
              <a:t>2. Процедура подачи заявлений и поступление детей из РЛ в НИУ ВШЭ</a:t>
            </a:r>
          </a:p>
          <a:p>
            <a:r>
              <a:rPr lang="ru-RU" altLang="ru-RU" smtClean="0"/>
              <a:t>3. Мониторинг  результатов проекта </a:t>
            </a:r>
          </a:p>
          <a:p>
            <a:r>
              <a:rPr lang="ru-RU" altLang="ru-RU" smtClean="0"/>
              <a:t>4. Вхождение школ в РЛ ВШЭ и участие</a:t>
            </a:r>
          </a:p>
          <a:p>
            <a:r>
              <a:rPr lang="ru-RU" altLang="ru-RU" sz="1400" smtClean="0"/>
              <a:t>Ряд мероприятий 1 этапа проекта перешли из проектируемых в </a:t>
            </a:r>
            <a:r>
              <a:rPr lang="ru-RU" altLang="ru-RU" sz="1400" b="1" i="1" smtClean="0"/>
              <a:t>формат операционной деятельности, устоявшихся практик: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altLang="ru-RU" sz="1400" smtClean="0"/>
              <a:t>Созданы </a:t>
            </a:r>
            <a:r>
              <a:rPr lang="ru-RU" altLang="ru-RU" sz="1400" b="1" smtClean="0"/>
              <a:t>документы, организующие деятельность РЛ ВШЭ</a:t>
            </a:r>
            <a:r>
              <a:rPr lang="ru-RU" altLang="ru-RU" sz="1400" smtClean="0"/>
              <a:t>: Положение о РЛ ВШЭ, Положение о Координационном совете ВШЭ, Положение о лицейских классах и группах, Положение о кураторе  лицейских классов.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altLang="ru-RU" sz="1400" smtClean="0"/>
              <a:t>Отработан </a:t>
            </a:r>
            <a:r>
              <a:rPr lang="ru-RU" altLang="ru-RU" sz="1400" b="1" smtClean="0"/>
              <a:t>механизм вхождения школ </a:t>
            </a:r>
            <a:r>
              <a:rPr lang="ru-RU" altLang="ru-RU" sz="1400" smtClean="0"/>
              <a:t>в проект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altLang="ru-RU" sz="1400" smtClean="0"/>
              <a:t>Разработаны и реализуются </a:t>
            </a:r>
            <a:r>
              <a:rPr lang="ru-RU" altLang="ru-RU" sz="1400" b="1" smtClean="0"/>
              <a:t>учебные планы по 8 направлениям обучениям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altLang="ru-RU" sz="1400" smtClean="0"/>
              <a:t>У РЛ ВШЭ есть </a:t>
            </a:r>
            <a:r>
              <a:rPr lang="ru-RU" altLang="ru-RU" sz="1400" b="1" smtClean="0"/>
              <a:t>свои внутрисетевые мероприятия: 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smtClean="0"/>
              <a:t>Объединенный лекторий ВШЭ и школы «Покровский квартал», 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smtClean="0"/>
              <a:t>Все лицеисты имеют доступ в библиотеку ВШЭ и на открытые образовательные мероприятия ВШЭ,  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smtClean="0"/>
              <a:t>Лицеисты, педагоги и руководители школ РЛ ВШЭ  прошли стажировку в Лицее ВШЭ,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smtClean="0"/>
              <a:t>в 2017 г. школы РЛ ВШЭ впервые приняли участие в конкурсе  «Золотая Вышка»</a:t>
            </a:r>
          </a:p>
          <a:p>
            <a:pPr>
              <a:buFont typeface="Courier New" pitchFamily="49" charset="0"/>
              <a:buChar char="o"/>
            </a:pPr>
            <a:r>
              <a:rPr lang="ru-RU" altLang="ru-RU" smtClean="0"/>
              <a:t>В ряде школ подготовлены тематические видеоролики о РЛ ВШЭ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altLang="ru-RU" sz="1400" smtClean="0"/>
              <a:t>Сложилась </a:t>
            </a:r>
            <a:r>
              <a:rPr lang="ru-RU" altLang="ru-RU" sz="1400" b="1" smtClean="0"/>
              <a:t>процедура предоставления скидок выпускникам</a:t>
            </a:r>
            <a:r>
              <a:rPr lang="ru-RU" altLang="ru-RU" sz="1400" smtClean="0"/>
              <a:t>, поступающим в НИУ ВШЭ из школ РЛ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altLang="ru-RU" sz="1400" smtClean="0"/>
              <a:t>Сформированы </a:t>
            </a:r>
            <a:r>
              <a:rPr lang="ru-RU" altLang="ru-RU" sz="1400" b="1" smtClean="0"/>
              <a:t>структуры </a:t>
            </a:r>
            <a:r>
              <a:rPr lang="ru-RU" altLang="ru-RU" sz="1400" smtClean="0"/>
              <a:t>управления сетевым сообществом и проектом, создан проектный офис (2015 г.)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altLang="ru-RU" sz="1400" smtClean="0"/>
              <a:t>Имеется </a:t>
            </a:r>
            <a:r>
              <a:rPr lang="ru-RU" altLang="ru-RU" sz="1400" b="1" smtClean="0"/>
              <a:t>постоянный штат сотрудников </a:t>
            </a:r>
            <a:r>
              <a:rPr lang="ru-RU" altLang="ru-RU" sz="1400" smtClean="0"/>
              <a:t>и группа специалистов в школах РЛ ВШЭ, которые поддерживают эти практики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ru-RU" altLang="ru-RU" sz="1600" b="1" smtClean="0"/>
              <a:t>Мониторинг промежуточных результатов </a:t>
            </a:r>
            <a:r>
              <a:rPr lang="ru-RU" altLang="ru-RU" sz="1600" smtClean="0"/>
              <a:t>, удовлетворенности участием в  проекте </a:t>
            </a:r>
            <a:endParaRPr lang="ru-RU" altLang="ru-RU" sz="1400" b="1" i="1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05CBB9-5539-4B2F-AFD6-BEBF0BA404AE}" type="slidenum">
              <a:rPr lang="ru-RU" altLang="ru-RU" smtClean="0">
                <a:solidFill>
                  <a:srgbClr val="000000"/>
                </a:solidFill>
              </a:rPr>
              <a:pPr/>
              <a:t>38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BF8ABC7-9EF9-401F-B3E5-ABF37CCB4E5F}" type="slidenum">
              <a:rPr lang="ru-RU" altLang="ru-RU" smtClean="0"/>
              <a:pPr/>
              <a:t>40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secondary/resources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secondary/roadshow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ogrosheva@hse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ogrosheva@hse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laborisova@hse.ru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laborisova@hse.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org/persons/203861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secondary/pedagogy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secondary/resources" TargetMode="External"/><Relationship Id="rId2" Type="http://schemas.openxmlformats.org/officeDocument/2006/relationships/hyperlink" Target="https://www.hse.ru/expresspolls/poll/207153839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secondary/resources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e.ru/secondary/archive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48269" y="3699924"/>
            <a:ext cx="7772400" cy="2206625"/>
          </a:xfrm>
        </p:spPr>
        <p:txBody>
          <a:bodyPr/>
          <a:lstStyle/>
          <a:p>
            <a:pPr algn="l" eaLnBrk="1" hangingPunct="1"/>
            <a:r>
              <a:rPr lang="ru-RU" sz="2000" dirty="0" smtClean="0"/>
              <a:t>Новое </a:t>
            </a:r>
            <a:r>
              <a:rPr lang="ru-RU" sz="2000" dirty="0"/>
              <a:t>во взаимодействии школ с НИУ ВШЭ и работе Дирекции общего </a:t>
            </a:r>
            <a:r>
              <a:rPr lang="ru-RU" sz="2000" dirty="0" smtClean="0"/>
              <a:t>образовании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Старт </a:t>
            </a:r>
            <a:r>
              <a:rPr lang="ru-RU" sz="2000" dirty="0"/>
              <a:t>новых проектов Дирекции общего образования 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Анонс </a:t>
            </a:r>
            <a:r>
              <a:rPr lang="ru-RU" sz="2000" dirty="0"/>
              <a:t>программ повышения квалификации для педагогов и школьных проектных </a:t>
            </a:r>
            <a:r>
              <a:rPr lang="ru-RU" sz="2000" dirty="0" smtClean="0"/>
              <a:t>команд</a:t>
            </a:r>
            <a:br>
              <a:rPr lang="ru-RU" sz="2000" dirty="0" smtClean="0"/>
            </a:br>
            <a:endParaRPr lang="en-US" sz="20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3112" y="2417927"/>
            <a:ext cx="7557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21386F"/>
                </a:solidFill>
                <a:latin typeface="Myriad Pro Semibold"/>
              </a:rPr>
              <a:t>Дирекция общего образования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161531"/>
              </p:ext>
            </p:extLst>
          </p:nvPr>
        </p:nvGraphicFramePr>
        <p:xfrm>
          <a:off x="2886074" y="1924390"/>
          <a:ext cx="6162676" cy="439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338"/>
                <a:gridCol w="3081338"/>
              </a:tblGrid>
              <a:tr h="4593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Цели проекта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Задачи проекта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821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 поддержка  высокомотивированных детей;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квалификации учителей в новой образовательной модели;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Тиражирование и трансляция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образовательной модели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среди партнерских школ НИУ ВШЭ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образовательной модели в формате взросло-детских сессий по отдельным темам предметов углубленного изучения (совместно НИУ ВШЭ и партнерские школы, участвующие в проекте)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применяющих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готовых транслировать разработанные образовательные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Тиражирование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нового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опыта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партнерских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НИУ ВШЭ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11155"/>
              </p:ext>
            </p:extLst>
          </p:nvPr>
        </p:nvGraphicFramePr>
        <p:xfrm>
          <a:off x="0" y="994751"/>
          <a:ext cx="914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251191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Академия старшеклассников НИУ ВШЭ в формате детско-взрослых сессий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(УЦ «Вороново»)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42723"/>
              </p:ext>
            </p:extLst>
          </p:nvPr>
        </p:nvGraphicFramePr>
        <p:xfrm>
          <a:off x="69384" y="1924390"/>
          <a:ext cx="272144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441"/>
              </a:tblGrid>
              <a:tr h="439517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Формат мероприятий: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модульный,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детско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– взрослые сессии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Участники: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партнерские школы НИУ ВШЭ, командное участие (преподаватель и учащиеся)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Количество участников: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до 5 человек от школы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Условия вхождения в проект: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заявка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Критерии отбора: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командное портфолио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/>
                        <a:t>Направления: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математика, история, информатика,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развитие проекта – обществознание, физика, английский язык, русский язык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4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26479"/>
              </p:ext>
            </p:extLst>
          </p:nvPr>
        </p:nvGraphicFramePr>
        <p:xfrm>
          <a:off x="43427" y="809947"/>
          <a:ext cx="9005323" cy="58326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55514"/>
                <a:gridCol w="755514"/>
                <a:gridCol w="755514"/>
                <a:gridCol w="755514"/>
                <a:gridCol w="755514"/>
                <a:gridCol w="755514"/>
                <a:gridCol w="755514"/>
                <a:gridCol w="755514"/>
                <a:gridCol w="755514"/>
                <a:gridCol w="755514"/>
                <a:gridCol w="755514"/>
                <a:gridCol w="694669"/>
              </a:tblGrid>
              <a:tr h="61627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Сентябрь</a:t>
                      </a:r>
                    </a:p>
                    <a:p>
                      <a:pPr algn="ctr"/>
                      <a:endParaRPr lang="ru-RU" sz="1100" b="1" dirty="0" smtClean="0">
                        <a:solidFill>
                          <a:srgbClr val="4282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Октябрь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Ноябрь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Декабрь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Январь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Февраль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Март </a:t>
                      </a:r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Апрель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Май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Июнь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Июль </a:t>
                      </a: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Август </a:t>
                      </a: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16374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9242" y="4423084"/>
            <a:ext cx="815515" cy="79208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Заявки от школ на участие в проекте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79512" y="116632"/>
            <a:ext cx="8930084" cy="63408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</a:rPr>
              <a:t>Дизайн проекта «Академия старшеклассников» </a:t>
            </a:r>
          </a:p>
          <a:p>
            <a:pPr fontAlgn="auto"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</a:rPr>
              <a:t>(на примере 1 предмета, УЦ «Вороново»)</a:t>
            </a:r>
          </a:p>
          <a:p>
            <a:pPr fontAlgn="auto">
              <a:spcAft>
                <a:spcPts val="0"/>
              </a:spcAft>
            </a:pP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259632" y="2818284"/>
            <a:ext cx="1507976" cy="658366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white"/>
                </a:solidFill>
              </a:rPr>
              <a:t> </a:t>
            </a:r>
            <a:r>
              <a:rPr lang="ru-RU" sz="800" dirty="0" smtClean="0">
                <a:solidFill>
                  <a:prstClr val="white"/>
                </a:solidFill>
              </a:rPr>
              <a:t>Согласование</a:t>
            </a: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индивидуальных планов </a:t>
            </a:r>
            <a:r>
              <a:rPr lang="ru-RU" sz="800" dirty="0">
                <a:solidFill>
                  <a:prstClr val="white"/>
                </a:solidFill>
              </a:rPr>
              <a:t> </a:t>
            </a:r>
            <a:r>
              <a:rPr lang="ru-RU" sz="800" dirty="0" smtClean="0">
                <a:solidFill>
                  <a:prstClr val="white"/>
                </a:solidFill>
              </a:rPr>
              <a:t>для партнерских  школ по  трансляции полученного опыта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259632" y="1522140"/>
            <a:ext cx="1296144" cy="129614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white"/>
                </a:solidFill>
              </a:rPr>
              <a:t> Модуль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white"/>
                </a:solidFill>
              </a:rPr>
              <a:t>по предмету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white"/>
                </a:solidFill>
              </a:rPr>
              <a:t>(9-12 ноября)</a:t>
            </a:r>
            <a:endParaRPr lang="ru-RU" sz="1000" dirty="0">
              <a:solidFill>
                <a:prstClr val="white"/>
              </a:solidFill>
            </a:endParaRPr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9432540" y="3068960"/>
            <a:ext cx="0" cy="216024"/>
          </a:xfrm>
          <a:prstGeom prst="straightConnector1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573662" y="3494745"/>
            <a:ext cx="865277" cy="107026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Экспертиза заявок.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Определение участников проекта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16982" y="2540149"/>
            <a:ext cx="1030988" cy="648072"/>
          </a:xfrm>
          <a:prstGeom prst="wedgeRoundRectCallout">
            <a:avLst>
              <a:gd name="adj1" fmla="val -31262"/>
              <a:gd name="adj2" fmla="val 260219"/>
              <a:gd name="adj3" fmla="val 16667"/>
            </a:avLst>
          </a:prstGeom>
          <a:solidFill>
            <a:srgbClr val="F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Портфолио участников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Активность школ в партнерстве</a:t>
            </a:r>
          </a:p>
          <a:p>
            <a:pPr marL="171450" indent="-171450" algn="ctr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242" y="5479029"/>
            <a:ext cx="906368" cy="9727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Установочный </a:t>
            </a:r>
            <a:r>
              <a:rPr lang="ru-RU" sz="800" dirty="0" err="1" smtClean="0">
                <a:solidFill>
                  <a:prstClr val="black"/>
                </a:solidFill>
              </a:rPr>
              <a:t>вебинар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(представление проекта и выбор направлений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977942" y="4729573"/>
            <a:ext cx="711548" cy="449312"/>
          </a:xfrm>
          <a:prstGeom prst="wedgeRoundRectCallout">
            <a:avLst>
              <a:gd name="adj1" fmla="val -70798"/>
              <a:gd name="adj2" fmla="val -58060"/>
              <a:gd name="adj3" fmla="val 16667"/>
            </a:avLst>
          </a:prstGeom>
          <a:solidFill>
            <a:srgbClr val="F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Взросло-детская команда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545284" y="1522140"/>
            <a:ext cx="1296144" cy="129614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white"/>
                </a:solidFill>
              </a:rPr>
              <a:t> </a:t>
            </a:r>
            <a:r>
              <a:rPr lang="ru-RU" sz="1000" dirty="0" smtClean="0">
                <a:solidFill>
                  <a:prstClr val="white"/>
                </a:solidFill>
              </a:rPr>
              <a:t>Модуль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white"/>
                </a:solidFill>
              </a:rPr>
              <a:t>по предмету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white"/>
                </a:solidFill>
              </a:rPr>
              <a:t>(16-20 февраля)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349644" y="1107915"/>
            <a:ext cx="1296144" cy="129614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white"/>
                </a:solidFill>
              </a:rPr>
              <a:t> </a:t>
            </a:r>
            <a:r>
              <a:rPr lang="ru-RU" sz="800" dirty="0" smtClean="0">
                <a:solidFill>
                  <a:prstClr val="white"/>
                </a:solidFill>
              </a:rPr>
              <a:t>Модуль по предмету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(6-10 августа)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1591184" y="5272082"/>
            <a:ext cx="7473776" cy="413893"/>
          </a:xfrm>
          <a:prstGeom prst="homePlat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white"/>
                </a:solidFill>
              </a:rPr>
              <a:t> </a:t>
            </a:r>
            <a:r>
              <a:rPr lang="ru-RU" sz="1000" dirty="0" smtClean="0">
                <a:solidFill>
                  <a:prstClr val="white"/>
                </a:solidFill>
              </a:rPr>
              <a:t>Организация и проведение  мероприятий по </a:t>
            </a:r>
            <a:r>
              <a:rPr lang="ru-RU" sz="1000" dirty="0">
                <a:solidFill>
                  <a:prstClr val="white"/>
                </a:solidFill>
              </a:rPr>
              <a:t>т</a:t>
            </a:r>
            <a:r>
              <a:rPr lang="ru-RU" sz="1000" dirty="0" smtClean="0">
                <a:solidFill>
                  <a:prstClr val="white"/>
                </a:solidFill>
              </a:rPr>
              <a:t>рансляции и тиражированию полученного опыта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69242" y="1541215"/>
            <a:ext cx="1440160" cy="648072"/>
          </a:xfrm>
          <a:prstGeom prst="wedgeRoundRectCallout">
            <a:avLst>
              <a:gd name="adj1" fmla="val 73454"/>
              <a:gd name="adj2" fmla="val -18542"/>
              <a:gd name="adj3" fmla="val 16667"/>
            </a:avLst>
          </a:prstGeom>
          <a:solidFill>
            <a:srgbClr val="F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Образовательные модули по предметам углубленного изучения,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УЦ Вороново</a:t>
            </a:r>
          </a:p>
          <a:p>
            <a:pPr marL="171450" indent="-171450" algn="ctr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53" name="Пятиугольник 52"/>
          <p:cNvSpPr/>
          <p:nvPr/>
        </p:nvSpPr>
        <p:spPr>
          <a:xfrm>
            <a:off x="1591184" y="5721104"/>
            <a:ext cx="7489986" cy="48859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</a:rPr>
              <a:t>Сопровождающие мероприятия для  Академии старшеклассников :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</a:rPr>
              <a:t> тематические </a:t>
            </a:r>
            <a:r>
              <a:rPr lang="ru-RU" sz="900" dirty="0" err="1" smtClean="0">
                <a:solidFill>
                  <a:prstClr val="black"/>
                </a:solidFill>
              </a:rPr>
              <a:t>вебинары</a:t>
            </a:r>
            <a:r>
              <a:rPr lang="ru-RU" sz="900" dirty="0" smtClean="0">
                <a:solidFill>
                  <a:prstClr val="black"/>
                </a:solidFill>
              </a:rPr>
              <a:t> по предметам углубленного изучения для  старшеклассников и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</a:rPr>
              <a:t>онлайн консультации для преподавателей по внедрению методик и технологий, освоенных во время работы взросло-детских сессий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305050" y="6275285"/>
            <a:ext cx="4533900" cy="330747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Условия участия:  </a:t>
            </a:r>
            <a:r>
              <a:rPr lang="ru-RU" sz="800" dirty="0" err="1" smtClean="0">
                <a:solidFill>
                  <a:prstClr val="white"/>
                </a:solidFill>
              </a:rPr>
              <a:t>софинансирование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827905" y="2017638"/>
            <a:ext cx="1296144" cy="129614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Новый цикл Модуль по предмету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(13-17 августа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58569" y="3835585"/>
            <a:ext cx="815515" cy="79208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Заявки от школ на участие в проекте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67608" y="4404295"/>
            <a:ext cx="815515" cy="79208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Заявки от школ на участие в проекте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698884" y="4416091"/>
            <a:ext cx="815515" cy="79208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Заявки от школ на участие в проекте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433995" y="3514759"/>
            <a:ext cx="865277" cy="107026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Экспертиза заявок.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Определение участников проекта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1619" y="2941519"/>
            <a:ext cx="865277" cy="107026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Экспертиза заявок.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Определение участников проекта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349644" y="3586061"/>
            <a:ext cx="865277" cy="107026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Экспертиза заявок.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Определение участников проекта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45284" y="2818284"/>
            <a:ext cx="1507976" cy="658366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white"/>
                </a:solidFill>
              </a:rPr>
              <a:t> </a:t>
            </a:r>
            <a:r>
              <a:rPr lang="ru-RU" sz="800" dirty="0" smtClean="0">
                <a:solidFill>
                  <a:prstClr val="white"/>
                </a:solidFill>
              </a:rPr>
              <a:t>Согласование</a:t>
            </a: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индивидуальных планов </a:t>
            </a:r>
            <a:r>
              <a:rPr lang="ru-RU" sz="800" dirty="0">
                <a:solidFill>
                  <a:prstClr val="white"/>
                </a:solidFill>
              </a:rPr>
              <a:t> </a:t>
            </a:r>
            <a:r>
              <a:rPr lang="ru-RU" sz="800" dirty="0" smtClean="0">
                <a:solidFill>
                  <a:prstClr val="white"/>
                </a:solidFill>
              </a:rPr>
              <a:t>для партнерских  школ по  трансляции полученного опыта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52486" y="2249581"/>
            <a:ext cx="1507976" cy="658366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white"/>
                </a:solidFill>
              </a:rPr>
              <a:t> </a:t>
            </a:r>
            <a:r>
              <a:rPr lang="ru-RU" sz="800" dirty="0" smtClean="0">
                <a:solidFill>
                  <a:prstClr val="white"/>
                </a:solidFill>
              </a:rPr>
              <a:t>Согласование</a:t>
            </a: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индивидуальных планов </a:t>
            </a:r>
            <a:r>
              <a:rPr lang="ru-RU" sz="800" dirty="0">
                <a:solidFill>
                  <a:prstClr val="white"/>
                </a:solidFill>
              </a:rPr>
              <a:t> </a:t>
            </a:r>
            <a:r>
              <a:rPr lang="ru-RU" sz="800" dirty="0" smtClean="0">
                <a:solidFill>
                  <a:prstClr val="white"/>
                </a:solidFill>
              </a:rPr>
              <a:t>для партнерских  школ по  трансляции полученного опыта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73194" y="3013069"/>
            <a:ext cx="1507976" cy="658366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white"/>
                </a:solidFill>
              </a:rPr>
              <a:t> </a:t>
            </a:r>
            <a:r>
              <a:rPr lang="ru-RU" sz="800" dirty="0" smtClean="0">
                <a:solidFill>
                  <a:prstClr val="white"/>
                </a:solidFill>
              </a:rPr>
              <a:t>Согласование</a:t>
            </a: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индивидуальных планов </a:t>
            </a:r>
            <a:r>
              <a:rPr lang="ru-RU" sz="800" dirty="0">
                <a:solidFill>
                  <a:prstClr val="white"/>
                </a:solidFill>
              </a:rPr>
              <a:t> </a:t>
            </a:r>
            <a:r>
              <a:rPr lang="ru-RU" sz="800" dirty="0" smtClean="0">
                <a:solidFill>
                  <a:prstClr val="white"/>
                </a:solidFill>
              </a:rPr>
              <a:t>для партнерских  школ по  трансляции полученного опыта</a:t>
            </a:r>
            <a:endParaRPr 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548959"/>
              </p:ext>
            </p:extLst>
          </p:nvPr>
        </p:nvGraphicFramePr>
        <p:xfrm>
          <a:off x="43427" y="809947"/>
          <a:ext cx="9005323" cy="58326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55514"/>
                <a:gridCol w="755514"/>
                <a:gridCol w="755514"/>
                <a:gridCol w="755514"/>
                <a:gridCol w="755514"/>
                <a:gridCol w="755514"/>
                <a:gridCol w="755514"/>
                <a:gridCol w="755514"/>
                <a:gridCol w="755514"/>
                <a:gridCol w="755514"/>
                <a:gridCol w="735808"/>
                <a:gridCol w="714375"/>
              </a:tblGrid>
              <a:tr h="61627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Сентябрь</a:t>
                      </a:r>
                    </a:p>
                    <a:p>
                      <a:pPr algn="ctr"/>
                      <a:endParaRPr lang="ru-RU" sz="1100" b="1" dirty="0" smtClean="0">
                        <a:solidFill>
                          <a:srgbClr val="42824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Октябрь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Ноябрь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Декабрь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Январь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Февраль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Март </a:t>
                      </a:r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Апрель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Май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Июнь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Июль </a:t>
                      </a: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Август </a:t>
                      </a:r>
                      <a:endParaRPr lang="ru-RU" sz="11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16374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9242" y="4562474"/>
            <a:ext cx="6017233" cy="349361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white"/>
                </a:solidFill>
              </a:rPr>
              <a:t>Заявки от школ на участие в проекте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79512" y="116632"/>
            <a:ext cx="8930084" cy="63408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</a:rPr>
              <a:t>Дизайн проекта «Академия старшеклассников» </a:t>
            </a:r>
          </a:p>
          <a:p>
            <a:pPr fontAlgn="auto"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</a:rPr>
              <a:t>(выездной формат)</a:t>
            </a:r>
          </a:p>
          <a:p>
            <a:pPr fontAlgn="auto">
              <a:spcAft>
                <a:spcPts val="0"/>
              </a:spcAft>
            </a:pPr>
            <a:endParaRPr lang="ru-RU" sz="1800" b="1" dirty="0">
              <a:solidFill>
                <a:prstClr val="black"/>
              </a:solidFill>
            </a:endParaRPr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9432540" y="3068960"/>
            <a:ext cx="0" cy="216024"/>
          </a:xfrm>
          <a:prstGeom prst="straightConnector1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179512" y="5106913"/>
            <a:ext cx="2170311" cy="7223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Условия  участия: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организационные и финансовые вопросы  за счет направляющей заявку стороны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51448" y="1924051"/>
            <a:ext cx="1158602" cy="1144910"/>
          </a:xfrm>
          <a:prstGeom prst="ellipse">
            <a:avLst/>
          </a:prstGeom>
          <a:solidFill>
            <a:srgbClr val="FF3F49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Выездная АС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1032552" y="1882650"/>
            <a:ext cx="1088504" cy="613856"/>
          </a:xfrm>
          <a:prstGeom prst="wedgeRoundRectCallout">
            <a:avLst>
              <a:gd name="adj1" fmla="val 156276"/>
              <a:gd name="adj2" fmla="val 2911"/>
              <a:gd name="adj3" fmla="val 16667"/>
            </a:avLst>
          </a:prstGeom>
          <a:solidFill>
            <a:srgbClr val="F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Выездные команды  преподавателей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НИУ ВШЭ</a:t>
            </a:r>
          </a:p>
          <a:p>
            <a:pPr marL="171450" indent="-171450" algn="ctr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69242" y="2983104"/>
            <a:ext cx="2340583" cy="665464"/>
          </a:xfrm>
          <a:prstGeom prst="wedgeRoundRectCallout">
            <a:avLst>
              <a:gd name="adj1" fmla="val 88468"/>
              <a:gd name="adj2" fmla="val -79620"/>
              <a:gd name="adj3" fmla="val 16667"/>
            </a:avLst>
          </a:prstGeom>
          <a:solidFill>
            <a:srgbClr val="F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Например,  «Реализация исследовательского проекта по социально-экономической тематике»</a:t>
            </a:r>
          </a:p>
          <a:p>
            <a:pPr marL="171450" indent="-171450" algn="ctr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55888" y="3052576"/>
            <a:ext cx="446361" cy="3764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 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725530" y="3068960"/>
            <a:ext cx="446361" cy="3764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 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092280" y="3100500"/>
            <a:ext cx="446361" cy="3764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 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863294" y="3083732"/>
            <a:ext cx="446361" cy="3764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 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287888" y="3093262"/>
            <a:ext cx="446361" cy="3764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 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6728048" y="3664045"/>
            <a:ext cx="1354845" cy="671792"/>
          </a:xfrm>
          <a:prstGeom prst="wedgeRoundRectCallout">
            <a:avLst>
              <a:gd name="adj1" fmla="val -260848"/>
              <a:gd name="adj2" fmla="val -107217"/>
              <a:gd name="adj3" fmla="val 16667"/>
            </a:avLst>
          </a:prstGeom>
          <a:solidFill>
            <a:srgbClr val="FFFF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Он-</a:t>
            </a:r>
            <a:r>
              <a:rPr lang="ru-RU" sz="800" dirty="0" err="1" smtClean="0">
                <a:solidFill>
                  <a:prstClr val="black"/>
                </a:solidFill>
              </a:rPr>
              <a:t>лайн</a:t>
            </a:r>
            <a:r>
              <a:rPr lang="ru-RU" sz="800" dirty="0" smtClean="0">
                <a:solidFill>
                  <a:prstClr val="black"/>
                </a:solidFill>
              </a:rPr>
              <a:t> консультирование по завершению работы выездной сессии</a:t>
            </a:r>
          </a:p>
          <a:p>
            <a:pPr marL="171450" indent="-171450" algn="ctr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75647" y="1938822"/>
            <a:ext cx="1158602" cy="1144910"/>
          </a:xfrm>
          <a:prstGeom prst="ellipse">
            <a:avLst/>
          </a:prstGeom>
          <a:solidFill>
            <a:srgbClr val="FF3F49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Выездная АС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283993" y="1936541"/>
            <a:ext cx="1158602" cy="1144910"/>
          </a:xfrm>
          <a:prstGeom prst="ellipse">
            <a:avLst/>
          </a:prstGeom>
          <a:solidFill>
            <a:srgbClr val="FF3F49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Выездная АС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987928" y="1955590"/>
            <a:ext cx="1158602" cy="1144910"/>
          </a:xfrm>
          <a:prstGeom prst="ellipse">
            <a:avLst/>
          </a:prstGeom>
          <a:solidFill>
            <a:srgbClr val="FF3F49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Выездная АС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725530" y="1955590"/>
            <a:ext cx="1158602" cy="1144910"/>
          </a:xfrm>
          <a:prstGeom prst="ellipse">
            <a:avLst/>
          </a:prstGeom>
          <a:solidFill>
            <a:srgbClr val="FF3F49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Выездная АС</a:t>
            </a:r>
            <a:endParaRPr lang="ru-RU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09575" y="971550"/>
            <a:ext cx="8515350" cy="50673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Для участия в ПРОЕКТЕ </a:t>
            </a:r>
            <a:br>
              <a:rPr lang="ru-RU" sz="1800" b="1" dirty="0" smtClean="0"/>
            </a:br>
            <a:r>
              <a:rPr lang="ru-RU" sz="1800" b="1" dirty="0" smtClean="0"/>
              <a:t>«АКАДЕМИЯ СТАРШЕКЛАССНИКОВ  в формате взросло-детских сессий»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 </a:t>
            </a:r>
            <a:r>
              <a:rPr lang="ru-RU" sz="1800" b="1" dirty="0"/>
              <a:t> 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 smtClean="0"/>
              <a:t>1. Иметь высокую мотивацию к совместной работе!</a:t>
            </a:r>
            <a:br>
              <a:rPr lang="ru-RU" sz="1800" b="1" i="1" dirty="0" smtClean="0"/>
            </a:br>
            <a:r>
              <a:rPr lang="ru-RU" sz="1800" b="1" i="1" dirty="0" smtClean="0"/>
              <a:t>2. Выбрать направление (предмет)</a:t>
            </a:r>
            <a:br>
              <a:rPr lang="ru-RU" sz="1800" b="1" i="1" dirty="0" smtClean="0"/>
            </a:br>
            <a:r>
              <a:rPr lang="ru-RU" sz="1800" b="1" i="1" dirty="0" smtClean="0"/>
              <a:t>3. Направить заявки до </a:t>
            </a:r>
            <a:r>
              <a:rPr lang="ru-RU" sz="1800" b="1" i="1" dirty="0"/>
              <a:t>3</a:t>
            </a:r>
            <a:r>
              <a:rPr lang="ru-RU" sz="1800" b="1" i="1" dirty="0" smtClean="0"/>
              <a:t>0 сентября </a:t>
            </a:r>
            <a:br>
              <a:rPr lang="ru-RU" sz="1800" b="1" i="1" dirty="0" smtClean="0"/>
            </a:br>
            <a:r>
              <a:rPr lang="ru-RU" sz="1800" b="1" i="1" dirty="0" smtClean="0">
                <a:solidFill>
                  <a:schemeClr val="tx2"/>
                </a:solidFill>
              </a:rPr>
              <a:t>на участие в Академии старшеклассников в УЦ Вороново</a:t>
            </a:r>
            <a:br>
              <a:rPr lang="ru-RU" sz="1800" b="1" i="1" dirty="0" smtClean="0">
                <a:solidFill>
                  <a:schemeClr val="tx2"/>
                </a:solidFill>
              </a:rPr>
            </a:br>
            <a:r>
              <a:rPr lang="ru-RU" sz="1600" b="1" i="1" dirty="0" smtClean="0">
                <a:solidFill>
                  <a:schemeClr val="tx2"/>
                </a:solidFill>
              </a:rPr>
              <a:t/>
            </a:r>
            <a:br>
              <a:rPr lang="ru-RU" sz="1600" b="1" i="1" dirty="0" smtClean="0">
                <a:solidFill>
                  <a:schemeClr val="tx2"/>
                </a:solidFill>
              </a:rPr>
            </a:br>
            <a:r>
              <a:rPr lang="ru-RU" sz="1600" b="1" i="1" dirty="0" smtClean="0">
                <a:solidFill>
                  <a:schemeClr val="tx2"/>
                </a:solidFill>
              </a:rPr>
              <a:t>Примечание: </a:t>
            </a:r>
            <a:r>
              <a:rPr lang="ru-RU" sz="1600" b="1" i="1" dirty="0" smtClean="0"/>
              <a:t> </a:t>
            </a:r>
            <a:r>
              <a:rPr lang="ru-RU" sz="1600" i="1" dirty="0" smtClean="0"/>
              <a:t>программа Академии старшеклассников 9-12 ноября и </a:t>
            </a:r>
            <a:br>
              <a:rPr lang="ru-RU" sz="1600" i="1" dirty="0" smtClean="0"/>
            </a:br>
            <a:r>
              <a:rPr lang="ru-RU" sz="1600" i="1" dirty="0" smtClean="0"/>
              <a:t>форма заявки будут размещена на странице </a:t>
            </a:r>
            <a:br>
              <a:rPr lang="ru-RU" sz="1600" i="1" dirty="0" smtClean="0"/>
            </a:br>
            <a:r>
              <a:rPr lang="ru-RU" sz="1600" i="1" dirty="0" smtClean="0"/>
              <a:t> Академия старшеклассников </a:t>
            </a:r>
            <a:br>
              <a:rPr lang="ru-RU" sz="1600" i="1" dirty="0" smtClean="0"/>
            </a:br>
            <a:r>
              <a:rPr lang="ru-RU" sz="1600" i="1" dirty="0" smtClean="0"/>
              <a:t>к 11 сентября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en-US" sz="1800" b="1" i="1" dirty="0">
                <a:hlinkClick r:id="rId2"/>
              </a:rPr>
              <a:t>https://www.hse.ru/secondary/</a:t>
            </a:r>
            <a:r>
              <a:rPr lang="en-US" sz="1800" b="1" i="1" dirty="0" smtClean="0">
                <a:hlinkClick r:id="rId2"/>
              </a:rPr>
              <a:t>resources</a:t>
            </a:r>
            <a:r>
              <a:rPr lang="ru-RU" sz="1800" b="1" i="1" dirty="0" smtClean="0"/>
              <a:t> 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200" b="1" i="1" dirty="0" smtClean="0"/>
              <a:t>Контактная информация: Василенко </a:t>
            </a:r>
            <a:r>
              <a:rPr lang="ru-RU" sz="1200" b="1" i="1" dirty="0"/>
              <a:t>Галина Николаевна</a:t>
            </a:r>
            <a:br>
              <a:rPr lang="ru-RU" sz="1200" b="1" i="1" dirty="0"/>
            </a:br>
            <a:r>
              <a:rPr lang="ru-RU" sz="1200" b="1" i="1" dirty="0"/>
              <a:t>(495)-772-95-90, доб. </a:t>
            </a:r>
            <a:r>
              <a:rPr lang="ru-RU" sz="1200" b="1" i="1" dirty="0" smtClean="0"/>
              <a:t>12781; моб</a:t>
            </a:r>
            <a:r>
              <a:rPr lang="ru-RU" sz="1200" b="1" i="1" dirty="0"/>
              <a:t>. 8-905-496—33-58</a:t>
            </a:r>
            <a:br>
              <a:rPr lang="ru-RU" sz="1200" b="1" i="1" dirty="0"/>
            </a:br>
            <a:r>
              <a:rPr lang="ru-RU" sz="1200" b="1" i="1" dirty="0"/>
              <a:t>gvasilenko@hse.ru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/>
              <a:t/>
            </a:r>
            <a:br>
              <a:rPr lang="ru-RU" sz="1800" b="1" i="1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003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81155" y="725188"/>
            <a:ext cx="8816196" cy="28085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«ЛАБОРАТОРИЯ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ДЕЯТЕЛЬНОСТИ»</a:t>
            </a:r>
            <a:endParaRPr lang="en-US" sz="4000" b="1" dirty="0" smtClean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96019" y="3884074"/>
            <a:ext cx="8151962" cy="226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проекта: Антонова Юлия Михайловна,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yuantonova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@hse.ru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раб. (495)772-95-90*22017,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моб. 89258812961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937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Высшая школа экономики, Москва, 201</a:t>
            </a:r>
            <a:r>
              <a:rPr lang="en-US" sz="800" dirty="0" smtClean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35505" y="336884"/>
            <a:ext cx="7628021" cy="6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3513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8484" y="344722"/>
            <a:ext cx="55924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89" y="1535502"/>
            <a:ext cx="79740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площадки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отработки практик 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и исследовательской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и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Предподготовка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конкурсу НИУ ВШЭ 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«Высший пилотаж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4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Высшая школа экономики, Москва, 201</a:t>
            </a:r>
            <a:r>
              <a:rPr lang="en-US" sz="800" dirty="0" smtClean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92505"/>
            <a:ext cx="7426492" cy="902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09074" y="1479550"/>
            <a:ext cx="830178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1200" dirty="0" smtClean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6295" y="300789"/>
            <a:ext cx="633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b="1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275" y="1690063"/>
            <a:ext cx="880757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Обеспечить формат лаборатории по отработке практик</a:t>
            </a:r>
            <a:r>
              <a:rPr lang="en-US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научно – исследовательской деятельности в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школе, не предполагающий элемент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соревновательности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lvl="0" indent="-342900" algn="just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Организовать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педагогов и администраторов образовательных организаций.</a:t>
            </a:r>
          </a:p>
          <a:p>
            <a:pPr marL="342900" lvl="0" indent="-342900" algn="just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Обеспечить сетевой фестивальный формат представления результатов проекта.</a:t>
            </a:r>
          </a:p>
          <a:p>
            <a:pPr marL="342900" lvl="0" indent="-342900" algn="just" defTabSz="9144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Тиражировать опыт практик педагогов в проектной и исследовательской деятельности в профессиональном сообществе.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161331" y="336883"/>
            <a:ext cx="7426492" cy="649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проект дает школе, учителям и школьникам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3513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88" y="1115980"/>
            <a:ext cx="866546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учителям возможность  повышения квалификации по организации и сопровождению проектной и исследовательской деятельности.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учителю определить свое участие в руководстве работой, представить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сообществу 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руководителя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учителям и учащимся пройти полный цикл «от идеи до ее воплощения» в сопровождении специалистов НИУ ВШЭ, получая консультативную помощь по ходу работы над проектом и/или исследованием.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получают возможность представить свою работу и получить рецензию в формате Фестиваля, а не конкурса.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8 – 10 классов могут приехать на Школу, поучаствовать в работе Фестиваля, послушать представление работ, сформировать рефлексивное и критичное отношение к проектной и исследовательской деятельности.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0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497141"/>
              </p:ext>
            </p:extLst>
          </p:nvPr>
        </p:nvGraphicFramePr>
        <p:xfrm>
          <a:off x="-3" y="0"/>
          <a:ext cx="9129828" cy="6858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8318"/>
                <a:gridCol w="918318"/>
                <a:gridCol w="918318"/>
                <a:gridCol w="918318"/>
                <a:gridCol w="918318"/>
                <a:gridCol w="918318"/>
                <a:gridCol w="918318"/>
                <a:gridCol w="918318"/>
                <a:gridCol w="918318"/>
                <a:gridCol w="864966"/>
              </a:tblGrid>
              <a:tr h="3410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сентябрь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октябрь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декабрь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январь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февраль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апрель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июнь</a:t>
                      </a:r>
                      <a:endParaRPr lang="ru-RU" sz="1200" dirty="0"/>
                    </a:p>
                  </a:txBody>
                  <a:tcPr/>
                </a:tc>
              </a:tr>
              <a:tr h="651690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Скругленный прямоугольник 49"/>
          <p:cNvSpPr/>
          <p:nvPr/>
        </p:nvSpPr>
        <p:spPr>
          <a:xfrm>
            <a:off x="1893184" y="2653257"/>
            <a:ext cx="4407007" cy="972870"/>
          </a:xfrm>
          <a:prstGeom prst="round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</a:rPr>
              <a:t>Создание и сопровождение банка материалов </a:t>
            </a:r>
            <a:r>
              <a:rPr lang="ru-RU" sz="1200" b="1" dirty="0" err="1" smtClean="0">
                <a:solidFill>
                  <a:prstClr val="black"/>
                </a:solidFill>
              </a:rPr>
              <a:t>вебинаров</a:t>
            </a:r>
            <a:endParaRPr lang="ru-RU" sz="1200" b="1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  <a:p>
            <a:pPr algn="ctr"/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73961" y="955385"/>
            <a:ext cx="3755866" cy="5112371"/>
          </a:xfrm>
          <a:prstGeom prst="round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  <a:p>
            <a:pPr algn="ctr"/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  <a:p>
            <a:pPr algn="ctr"/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  <a:p>
            <a:pPr algn="ctr"/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  <a:p>
            <a:pPr algn="ctr"/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  <a:p>
            <a:pPr algn="ctr"/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  <a:p>
            <a:pPr algn="ctr"/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  <a:p>
            <a:pPr algn="ctr"/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  <a:p>
            <a:pPr algn="ctr"/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  <a:p>
            <a:pPr algn="ctr"/>
            <a:endParaRPr lang="ru-RU" sz="1050" dirty="0" smtClean="0">
              <a:solidFill>
                <a:prstClr val="black"/>
              </a:solidFill>
            </a:endParaRPr>
          </a:p>
          <a:p>
            <a:pPr algn="ctr"/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000" y="1268759"/>
            <a:ext cx="859303" cy="270698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Подача заявки от школы на участие в проекте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14" y="3273779"/>
            <a:ext cx="865210" cy="11153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</a:rPr>
              <a:t>Очная часть программы повышения квалификации для учителей 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71798" y="1361349"/>
            <a:ext cx="895605" cy="113746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prstClr val="black"/>
                </a:solidFill>
              </a:rPr>
              <a:t>Онлайн семинар для заместителей директоров школ по НИР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20208" y="3154471"/>
            <a:ext cx="6480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 smtClean="0">
                <a:solidFill>
                  <a:prstClr val="black"/>
                </a:solidFill>
              </a:rPr>
              <a:t>вебинар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43808" y="3154471"/>
            <a:ext cx="6480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 smtClean="0">
                <a:solidFill>
                  <a:prstClr val="black"/>
                </a:solidFill>
              </a:rPr>
              <a:t>вебинар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50092" y="3154471"/>
            <a:ext cx="6480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 smtClean="0">
                <a:solidFill>
                  <a:prstClr val="black"/>
                </a:solidFill>
              </a:rPr>
              <a:t>вебинар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214685" y="4940941"/>
            <a:ext cx="1513496" cy="1430712"/>
          </a:xfrm>
          <a:prstGeom prst="wedgeRoundRectCallout">
            <a:avLst>
              <a:gd name="adj1" fmla="val 8054"/>
              <a:gd name="adj2" fmla="val -90448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</a:rPr>
              <a:t>Отбор заявок на программу повышения квалификации. </a:t>
            </a:r>
            <a:endParaRPr lang="ru-RU" sz="900" b="1" dirty="0">
              <a:solidFill>
                <a:prstClr val="black"/>
              </a:solidFill>
            </a:endParaRPr>
          </a:p>
          <a:p>
            <a:pPr algn="ctr"/>
            <a:r>
              <a:rPr lang="ru-RU" sz="900" b="1" dirty="0" smtClean="0">
                <a:solidFill>
                  <a:prstClr val="black"/>
                </a:solidFill>
              </a:rPr>
              <a:t>2 группы по  40  чел. Квота:</a:t>
            </a:r>
          </a:p>
          <a:p>
            <a:r>
              <a:rPr lang="ru-RU" sz="900" b="1" dirty="0" smtClean="0">
                <a:solidFill>
                  <a:prstClr val="black"/>
                </a:solidFill>
              </a:rPr>
              <a:t> </a:t>
            </a:r>
            <a:r>
              <a:rPr lang="ru-RU" sz="900" b="1" dirty="0">
                <a:solidFill>
                  <a:prstClr val="black"/>
                </a:solidFill>
              </a:rPr>
              <a:t>-1 чел. от партнерской школы, </a:t>
            </a:r>
            <a:endParaRPr lang="ru-RU" sz="900" b="1" dirty="0" smtClean="0">
              <a:solidFill>
                <a:prstClr val="black"/>
              </a:solidFill>
            </a:endParaRPr>
          </a:p>
          <a:p>
            <a:r>
              <a:rPr lang="ru-RU" sz="900" b="1" dirty="0" smtClean="0">
                <a:solidFill>
                  <a:prstClr val="black"/>
                </a:solidFill>
              </a:rPr>
              <a:t>- 3 </a:t>
            </a:r>
            <a:r>
              <a:rPr lang="ru-RU" sz="900" b="1" dirty="0">
                <a:solidFill>
                  <a:prstClr val="black"/>
                </a:solidFill>
              </a:rPr>
              <a:t>чел. от базовой школы</a:t>
            </a:r>
          </a:p>
          <a:p>
            <a:pPr algn="ctr"/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80112" y="3154471"/>
            <a:ext cx="6480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 smtClean="0">
                <a:solidFill>
                  <a:prstClr val="black"/>
                </a:solidFill>
              </a:rPr>
              <a:t>вебинар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98912" y="3802406"/>
            <a:ext cx="3445028" cy="4510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часть программы повышения квалификации для учителей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3937311" y="5320379"/>
            <a:ext cx="1133293" cy="1059703"/>
          </a:xfrm>
          <a:prstGeom prst="wedgeRoundRectCallout">
            <a:avLst>
              <a:gd name="adj1" fmla="val 637"/>
              <a:gd name="adj2" fmla="val -151000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</a:rPr>
              <a:t>Завершение цикла теоретической подготовки учителей. Получение удостоверений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51920" y="1916832"/>
            <a:ext cx="1371936" cy="7200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</a:rPr>
              <a:t>Публикация тезисов участников семинара на сайте проекта</a:t>
            </a:r>
            <a:endParaRPr lang="ru-RU" sz="1000" b="1" dirty="0">
              <a:solidFill>
                <a:prstClr val="black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872132" y="3831449"/>
            <a:ext cx="229060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732674" y="3529754"/>
            <a:ext cx="438032" cy="96373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729394" y="3959929"/>
            <a:ext cx="229060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930303" y="1896121"/>
            <a:ext cx="1841495" cy="20711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757602" y="1292222"/>
            <a:ext cx="3834177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621426" y="2204864"/>
            <a:ext cx="275037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569135" y="1124744"/>
            <a:ext cx="1002940" cy="3751162"/>
          </a:xfrm>
          <a:prstGeom prst="round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427326" y="1268760"/>
            <a:ext cx="963357" cy="129614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prstClr val="black"/>
                </a:solidFill>
              </a:rPr>
              <a:t>Рецензиро-вание</a:t>
            </a:r>
            <a:r>
              <a:rPr lang="ru-RU" sz="1000" b="1" dirty="0" smtClean="0">
                <a:solidFill>
                  <a:prstClr val="black"/>
                </a:solidFill>
              </a:rPr>
              <a:t> </a:t>
            </a:r>
            <a:r>
              <a:rPr lang="ru-RU" sz="1000" b="1" dirty="0">
                <a:solidFill>
                  <a:prstClr val="black"/>
                </a:solidFill>
              </a:rPr>
              <a:t>работ </a:t>
            </a:r>
            <a:r>
              <a:rPr lang="ru-RU" sz="1000" b="1" dirty="0" smtClean="0">
                <a:solidFill>
                  <a:prstClr val="black"/>
                </a:solidFill>
              </a:rPr>
              <a:t>учащихся. Заочный тур Фестиваля проектов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90684" y="1896120"/>
            <a:ext cx="1242568" cy="2557191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34000">
                <a:schemeClr val="accent1">
                  <a:tint val="44500"/>
                  <a:satMod val="160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Фестиваль ученических  </a:t>
            </a:r>
            <a:r>
              <a:rPr lang="ru-RU" sz="1100" b="1" dirty="0">
                <a:solidFill>
                  <a:prstClr val="black"/>
                </a:solidFill>
              </a:rPr>
              <a:t>проектов и </a:t>
            </a:r>
            <a:r>
              <a:rPr lang="ru-RU" sz="1100" b="1" dirty="0" smtClean="0">
                <a:solidFill>
                  <a:prstClr val="black"/>
                </a:solidFill>
              </a:rPr>
              <a:t>исследований. </a:t>
            </a:r>
          </a:p>
          <a:p>
            <a:pPr algn="ctr"/>
            <a:endParaRPr lang="ru-RU" sz="1100" b="1" dirty="0">
              <a:solidFill>
                <a:prstClr val="black"/>
              </a:solidFill>
            </a:endParaRPr>
          </a:p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Очная </a:t>
            </a:r>
            <a:r>
              <a:rPr lang="ru-RU" sz="1100" b="1" dirty="0">
                <a:solidFill>
                  <a:prstClr val="black"/>
                </a:solidFill>
              </a:rPr>
              <a:t>школа для учащихся </a:t>
            </a:r>
          </a:p>
          <a:p>
            <a:pPr algn="ctr"/>
            <a:r>
              <a:rPr lang="ru-RU" sz="1100" b="1" dirty="0">
                <a:solidFill>
                  <a:prstClr val="black"/>
                </a:solidFill>
              </a:rPr>
              <a:t>8-10 </a:t>
            </a:r>
            <a:r>
              <a:rPr lang="ru-RU" sz="1100" b="1" dirty="0" err="1">
                <a:solidFill>
                  <a:prstClr val="black"/>
                </a:solidFill>
              </a:rPr>
              <a:t>кл</a:t>
            </a:r>
            <a:r>
              <a:rPr lang="ru-RU" sz="1100" b="1" dirty="0">
                <a:solidFill>
                  <a:prstClr val="black"/>
                </a:solidFill>
              </a:rPr>
              <a:t>. </a:t>
            </a:r>
          </a:p>
          <a:p>
            <a:pPr algn="ctr"/>
            <a:endParaRPr lang="ru-RU" sz="1100" b="1" dirty="0" smtClean="0">
              <a:solidFill>
                <a:prstClr val="black"/>
              </a:solidFill>
            </a:endParaRPr>
          </a:p>
          <a:p>
            <a:pPr algn="ctr"/>
            <a:endParaRPr lang="ru-RU" sz="11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100" b="1" dirty="0" smtClean="0">
                <a:solidFill>
                  <a:prstClr val="black"/>
                </a:solidFill>
              </a:rPr>
              <a:t>Методическая мастерская учителей </a:t>
            </a:r>
            <a:endParaRPr lang="ru-RU" sz="1100" b="1" dirty="0">
              <a:solidFill>
                <a:prstClr val="black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6216615" y="2448677"/>
            <a:ext cx="229060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6803751" y="4673541"/>
            <a:ext cx="1334491" cy="12660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</a:rPr>
              <a:t>Публикация </a:t>
            </a:r>
            <a:r>
              <a:rPr lang="ru-RU" sz="900" b="1" dirty="0">
                <a:solidFill>
                  <a:prstClr val="black"/>
                </a:solidFill>
              </a:rPr>
              <a:t>сборника тезисов методических разработок </a:t>
            </a:r>
            <a:r>
              <a:rPr lang="ru-RU" sz="900" b="1" dirty="0" smtClean="0">
                <a:solidFill>
                  <a:prstClr val="black"/>
                </a:solidFill>
              </a:rPr>
              <a:t>учителей. Публикация </a:t>
            </a:r>
            <a:r>
              <a:rPr lang="ru-RU" sz="900" b="1" dirty="0">
                <a:solidFill>
                  <a:prstClr val="black"/>
                </a:solidFill>
              </a:rPr>
              <a:t>сборника тезисов работ учащихся</a:t>
            </a:r>
          </a:p>
          <a:p>
            <a:pPr algn="ctr"/>
            <a:endParaRPr lang="ru-RU" sz="800" dirty="0">
              <a:solidFill>
                <a:prstClr val="white"/>
              </a:solidFill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7470997" y="4389120"/>
            <a:ext cx="84439" cy="26401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ая прямоугольная выноска 77"/>
          <p:cNvSpPr/>
          <p:nvPr/>
        </p:nvSpPr>
        <p:spPr>
          <a:xfrm>
            <a:off x="2479276" y="4996784"/>
            <a:ext cx="1142150" cy="1165477"/>
          </a:xfrm>
          <a:prstGeom prst="wedgeRoundRectCallout">
            <a:avLst>
              <a:gd name="adj1" fmla="val -45280"/>
              <a:gd name="adj2" fmla="val -112216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</a:rPr>
              <a:t>Работа в этой части проходит с кейсами и проектами участников программы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669297" y="3154471"/>
            <a:ext cx="648072" cy="2880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 smtClean="0">
                <a:solidFill>
                  <a:prstClr val="black"/>
                </a:solidFill>
              </a:rPr>
              <a:t>вебинар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27327" y="997841"/>
            <a:ext cx="338985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к конкурсу «Высший пилотаж»</a:t>
            </a:r>
          </a:p>
          <a:p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7887" y="1124744"/>
            <a:ext cx="939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</a:rPr>
              <a:t>Подача заявок на рецензирование работ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7800230" y="1361348"/>
            <a:ext cx="1192620" cy="1260902"/>
          </a:xfrm>
          <a:prstGeom prst="wedgeRoundRectCallout">
            <a:avLst>
              <a:gd name="adj1" fmla="val -170031"/>
              <a:gd name="adj2" fmla="val -28973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prstClr val="black"/>
                </a:solidFill>
              </a:rPr>
              <a:t>Отбор заявок на рецензирование работ учащихся. Для педагогов, прошедших ПК три работы рецензируются бесплатно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223856" y="1771075"/>
            <a:ext cx="348219" cy="7950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277802" y="3697357"/>
            <a:ext cx="313977" cy="1050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427327" y="2516401"/>
            <a:ext cx="209189" cy="1058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ая прямоугольная выноска 23"/>
          <p:cNvSpPr/>
          <p:nvPr/>
        </p:nvSpPr>
        <p:spPr>
          <a:xfrm>
            <a:off x="5309381" y="4750846"/>
            <a:ext cx="1136293" cy="1288625"/>
          </a:xfrm>
          <a:prstGeom prst="wedgeRoundRectCallout">
            <a:avLst>
              <a:gd name="adj1" fmla="val 52119"/>
              <a:gd name="adj2" fmla="val -81863"/>
              <a:gd name="adj3" fmla="val 16667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</a:rPr>
              <a:t>Подача заявок на участие в Фестивале, Школе для учащихся , методической мастерской</a:t>
            </a:r>
            <a:endParaRPr lang="ru-RU" sz="900" b="1" dirty="0">
              <a:solidFill>
                <a:prstClr val="black"/>
              </a:solidFill>
            </a:endParaRPr>
          </a:p>
        </p:txBody>
      </p:sp>
      <p:cxnSp>
        <p:nvCxnSpPr>
          <p:cNvPr id="28" name="Прямая со стрелкой 27"/>
          <p:cNvCxnSpPr>
            <a:stCxn id="5" idx="0"/>
          </p:cNvCxnSpPr>
          <p:nvPr/>
        </p:nvCxnSpPr>
        <p:spPr>
          <a:xfrm flipV="1">
            <a:off x="1411319" y="2204864"/>
            <a:ext cx="1360479" cy="106891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ая прямоугольная выноска 45"/>
          <p:cNvSpPr/>
          <p:nvPr/>
        </p:nvSpPr>
        <p:spPr>
          <a:xfrm>
            <a:off x="7960172" y="3273779"/>
            <a:ext cx="1038259" cy="1264078"/>
          </a:xfrm>
          <a:prstGeom prst="wedgeRoundRectCallout">
            <a:avLst>
              <a:gd name="adj1" fmla="val -89886"/>
              <a:gd name="adj2" fmla="val -85536"/>
              <a:gd name="adj3" fmla="val 16667"/>
            </a:avLst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</a:rPr>
              <a:t>Отбор заявок на участие в Фестивале, Школе, методической мастерской</a:t>
            </a:r>
            <a:endParaRPr lang="ru-RU" sz="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36884"/>
            <a:ext cx="7426492" cy="6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Школа-лаборатория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и исследовательской деятельности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84886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1200" dirty="0" smtClean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4014"/>
              </p:ext>
            </p:extLst>
          </p:nvPr>
        </p:nvGraphicFramePr>
        <p:xfrm>
          <a:off x="24063" y="1304014"/>
          <a:ext cx="9119937" cy="560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35"/>
                <a:gridCol w="6605485"/>
                <a:gridCol w="1388517"/>
              </a:tblGrid>
              <a:tr h="3436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ДЕЙСТВИЕ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28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15 сентября заявки от школы на участие в проекте. Форма заявки размещается на странице проекта на сайте Дирекции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53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часть программы повышения квалификации для учителей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12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Дистанционная часть программы повышения квалификации для учителей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 ПК 76ч.)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- февраль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3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вебинарах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- март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636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 семинар для заместителей директоров по НИР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«Организация научно – исследовательской деятельности в школе в условиях ФГОС»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Публикация тезисов участников семинара</a:t>
                      </a:r>
                      <a:endParaRPr lang="ru-RU" sz="1400" b="1" dirty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98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 заявок на рецензирование работ учащихся. Форма заявки размещается на странице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 на сайте Дирекции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/>
                </a:tc>
              </a:tr>
              <a:tr h="5172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Рецензирование работ учащихся. Заочный тур Фестиваля проектов и исследований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(три работы от учителя,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прошедшего ПК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рецензируются бесплатно)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19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 заявок на очный тур Фестиваля, Школу для учащихся 8-10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Методическую мастерскую для учителей.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заявки размещается на странице проекта на сайте Дирекции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40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организационном и содержательном участии партнерских школ УОО 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Москва проводится 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чный тур Фестиваля ученических проектов и исследований,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для учащихся. Методическая мастерская учителей.  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тезисов методических разработок учителей и учащихся.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3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966"/>
            <a:ext cx="8229600" cy="63408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Менеджмент </a:t>
            </a:r>
            <a:r>
              <a:rPr lang="ru-RU" sz="2800" b="1" dirty="0"/>
              <a:t>Дирекции общего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00897"/>
              </p:ext>
            </p:extLst>
          </p:nvPr>
        </p:nvGraphicFramePr>
        <p:xfrm>
          <a:off x="3330054" y="908719"/>
          <a:ext cx="5240740" cy="547260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20370"/>
                <a:gridCol w="2620370"/>
              </a:tblGrid>
              <a:tr h="1824203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Белоусова М.А.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Бобрянок</a:t>
                      </a:r>
                      <a:r>
                        <a:rPr lang="ru-RU" b="0" baseline="0" dirty="0" smtClean="0"/>
                        <a:t> Т.А.</a:t>
                      </a:r>
                      <a:endParaRPr lang="ru-RU" b="0" dirty="0"/>
                    </a:p>
                  </a:txBody>
                  <a:tcPr/>
                </a:tc>
              </a:tr>
              <a:tr h="1824203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Антонова Ю.М.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Грошева О.В. </a:t>
                      </a:r>
                      <a:endParaRPr lang="ru-RU" b="0" dirty="0"/>
                    </a:p>
                  </a:txBody>
                  <a:tcPr/>
                </a:tc>
              </a:tr>
              <a:tr h="1824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Борисова Л.А.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Василенко Г.Н</a:t>
                      </a:r>
                    </a:p>
                    <a:p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460200" y="2050395"/>
            <a:ext cx="1656184" cy="570306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Повышение квалификации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9462" y="2050395"/>
            <a:ext cx="1656184" cy="570306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Общий менеджмент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59462" y="3083306"/>
            <a:ext cx="1656184" cy="427646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Дни с ВШЭ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9462" y="3597215"/>
            <a:ext cx="1656184" cy="857900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Лаборатория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проектной и исследовательской деятельности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6552" y="3061631"/>
            <a:ext cx="1656184" cy="616563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Базовые организации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37709" y="3728545"/>
            <a:ext cx="1656184" cy="680156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Онлайн родительское собрание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37709" y="4983170"/>
            <a:ext cx="1656184" cy="660075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Академия старшеклассников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60200" y="5683631"/>
            <a:ext cx="1656184" cy="610736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Ресурсно-методические центры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59462" y="4983171"/>
            <a:ext cx="1656184" cy="660075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Распределенный лицей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45808" y="5697838"/>
            <a:ext cx="1656184" cy="596529"/>
          </a:xfrm>
          <a:prstGeom prst="round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Конференция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46" y="1634897"/>
            <a:ext cx="1583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Менеджмент по связям со школами и органами управления образованием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34709" y="3391586"/>
            <a:ext cx="134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Менеджмент по связям со структурами ВШЭ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" y="5559043"/>
            <a:ext cx="134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Менеджмент по связям с внешними партнерами</a:t>
            </a:r>
            <a:endParaRPr lang="ru-RU" sz="1200" dirty="0"/>
          </a:p>
        </p:txBody>
      </p:sp>
      <p:cxnSp>
        <p:nvCxnSpPr>
          <p:cNvPr id="30" name="Прямая со стрелкой 29"/>
          <p:cNvCxnSpPr>
            <a:stCxn id="26" idx="3"/>
          </p:cNvCxnSpPr>
          <p:nvPr/>
        </p:nvCxnSpPr>
        <p:spPr>
          <a:xfrm flipV="1">
            <a:off x="1910688" y="1124744"/>
            <a:ext cx="2157256" cy="10179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6" idx="3"/>
          </p:cNvCxnSpPr>
          <p:nvPr/>
        </p:nvCxnSpPr>
        <p:spPr>
          <a:xfrm>
            <a:off x="1910688" y="2142729"/>
            <a:ext cx="2085248" cy="8542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7" idx="3"/>
          </p:cNvCxnSpPr>
          <p:nvPr/>
        </p:nvCxnSpPr>
        <p:spPr>
          <a:xfrm flipV="1">
            <a:off x="1774847" y="3061164"/>
            <a:ext cx="4430846" cy="7459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797338" y="3807084"/>
            <a:ext cx="2198598" cy="9900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8" idx="3"/>
          </p:cNvCxnSpPr>
          <p:nvPr/>
        </p:nvCxnSpPr>
        <p:spPr>
          <a:xfrm flipH="1">
            <a:off x="1797338" y="4797152"/>
            <a:ext cx="2198600" cy="11773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8" idx="3"/>
          </p:cNvCxnSpPr>
          <p:nvPr/>
        </p:nvCxnSpPr>
        <p:spPr>
          <a:xfrm flipV="1">
            <a:off x="1797338" y="4983170"/>
            <a:ext cx="4408355" cy="9913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828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36884"/>
            <a:ext cx="7426492" cy="6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программ повышения квалификации, составляющих основу проекта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458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84886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1200" dirty="0" smtClean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44319"/>
              </p:ext>
            </p:extLst>
          </p:nvPr>
        </p:nvGraphicFramePr>
        <p:xfrm>
          <a:off x="1" y="1343772"/>
          <a:ext cx="9144000" cy="4466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229"/>
                <a:gridCol w="3883197"/>
                <a:gridCol w="848595"/>
                <a:gridCol w="618747"/>
                <a:gridCol w="973495"/>
                <a:gridCol w="2466737"/>
              </a:tblGrid>
              <a:tr h="7096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курса повышения квалификации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кредитов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преподавателя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</a:tr>
              <a:tr h="308884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и исследовательская деятельность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423" marR="75634" marT="50423" marB="5042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23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проектной деятельности педагогов и обучающихся использованием современных форматов образования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 с ДОТ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Голубкин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И.В.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</a:tr>
              <a:tr h="517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23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разработка учебного проекта: креатив и практика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А.К. Самохина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</a:tr>
              <a:tr h="935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23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метода проектов в организации в организации исследовательской деятельности старшеклассников в контексте перехода старшей школы на ФГОС общего образования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А.К. Самохина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</a:tr>
              <a:tr h="517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23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повышения квалификации по проектной компетентности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очно-заочная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38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С.Л. Баринов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</a:tr>
              <a:tr h="643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23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компетентность в старших классах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очно-заочная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Л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Баринов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С.А. Шаповал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96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М.Л.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Абрамова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Д.В. 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Шибалина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5634" marR="75634" marT="50423" marB="504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43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7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49" y="336884"/>
            <a:ext cx="7492613" cy="81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о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42487"/>
              </p:ext>
            </p:extLst>
          </p:nvPr>
        </p:nvGraphicFramePr>
        <p:xfrm>
          <a:off x="159026" y="1397000"/>
          <a:ext cx="8682824" cy="4836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8264"/>
                <a:gridCol w="2194560"/>
              </a:tblGrid>
              <a:tr h="549126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</a:t>
                      </a:r>
                      <a:r>
                        <a:rPr lang="ru-RU" dirty="0" err="1" smtClean="0"/>
                        <a:t>вебинара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проведения</a:t>
                      </a:r>
                      <a:endParaRPr lang="ru-RU" dirty="0"/>
                    </a:p>
                  </a:txBody>
                  <a:tcPr/>
                </a:tc>
              </a:tr>
              <a:tr h="5867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«Отличие проекта от исследования»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380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«Типичные ошибки при работе над проектами и исследованиями»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380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«Особенности проведения эксперимента в исследовании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67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«Практическое применение и актуальность работы»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380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«Презентационные возможности представления работы»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7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12820"/>
            <a:ext cx="7426492" cy="6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проектной и исследовательской деятельности   </a:t>
            </a:r>
          </a:p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трек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84886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1200" dirty="0" smtClean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0764"/>
              </p:ext>
            </p:extLst>
          </p:nvPr>
        </p:nvGraphicFramePr>
        <p:xfrm>
          <a:off x="24063" y="1304014"/>
          <a:ext cx="9119937" cy="506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35"/>
                <a:gridCol w="6605485"/>
                <a:gridCol w="1388517"/>
              </a:tblGrid>
              <a:tr h="77181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ДЕЙСТВИЕ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804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15 сентября заявки от школы на участие в проекте. Форма заявки размещается на странице проекта на сайте Дирекции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05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 заявок на рецензирование работ учащихся.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заявки размещается на странице проекта на сайте Дирекции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/>
                </a:tc>
              </a:tr>
              <a:tr h="6514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Рецензирование работ учащихся. Заочный тур Фестиваля проектов и исследований</a:t>
                      </a:r>
                      <a:endParaRPr lang="ru-RU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951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 заявок на очный тур Фестиваля, Школу для учащихся 8-10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Методическую мастерскую для учителей.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заявки размещается на странице проекта на сайте Дирекции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47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организационном и содержательном участии партнерских школ УОО 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Москва проводится 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чный тур Фестиваля ученических проектов и исследований,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для учащихся. Методическая мастерская учителей.  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тезисов методических разработок учителей и учащихся.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4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4128" y="224287"/>
            <a:ext cx="729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подачи заявки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91" y="1552755"/>
            <a:ext cx="89714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заявки размещается на странице проекта на сайте Дирекции общего образования НИУ ВШЭ </a:t>
            </a:r>
            <a:r>
              <a:rPr lang="en-US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://www.hse.ru/secondary/researchactivities</a:t>
            </a:r>
            <a:endParaRPr lang="ru-RU" sz="20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заявку об участии в проекте </a:t>
            </a:r>
            <a:r>
              <a:rPr lang="ru-RU" sz="20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//www.hse.ru/expresspolls/poll/208817224.html</a:t>
            </a: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до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сентября 2017г.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образовательных организаций, участников проекта будут размещаться на странице проекта на сайте Дирекции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заочного тура будут размещены на странице проекта на сайте Дирекции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Рецензии на работы и приглашения на очный тур Фестиваля, Школу для учащихся и методическую мастерскую  будут отправлены на почтовые адреса авторов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930095"/>
            <a:ext cx="7772400" cy="22066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«ДНИ С ВЫШКОЙ»</a:t>
            </a:r>
            <a:endParaRPr lang="en-US" sz="5400" b="1" dirty="0" smtClean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96019" y="3884074"/>
            <a:ext cx="8151962" cy="226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проекта: Антонова Юлия Михайловна,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yuantonova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@hse.ru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раб. (495)772-95-90*22017,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моб. 89258812961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202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Высшая школа экономики, Москва, 201</a:t>
            </a:r>
            <a:r>
              <a:rPr lang="en-US" sz="800" dirty="0" smtClean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846722" y="192004"/>
            <a:ext cx="7426492" cy="902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3321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09074" y="1479550"/>
            <a:ext cx="830178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1200" dirty="0" smtClean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544" y="1318205"/>
            <a:ext cx="7856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образовательным организациям, родителям, школьникам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более полное представление о НИУ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ВШЭ.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региональных мероприятий с участием ВШЭ с учетом региональных задач и интересов.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753310" y="336883"/>
            <a:ext cx="7426492" cy="649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С ВЫШКОЙ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458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8488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50753"/>
              </p:ext>
            </p:extLst>
          </p:nvPr>
        </p:nvGraphicFramePr>
        <p:xfrm>
          <a:off x="112143" y="1240572"/>
          <a:ext cx="8824823" cy="5127637"/>
        </p:xfrm>
        <a:graphic>
          <a:graphicData uri="http://schemas.openxmlformats.org/drawingml/2006/table">
            <a:tbl>
              <a:tblPr firstRow="1" bandRow="1"/>
              <a:tblGrid>
                <a:gridCol w="1310619"/>
                <a:gridCol w="7514204"/>
              </a:tblGrid>
              <a:tr h="5871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ДЕЙСТВИЕ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3845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№1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Подача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заявки от школы. 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заявки размещается на странице проекта на сайте Дирекции общего образования НИУ ВШЭ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0519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Определяются даты проведения и точки взаимодействия, состав участников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0519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Дней с Вышкой в регионе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0519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№4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Рефлексия, 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постпроектное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8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914400" y="368966"/>
            <a:ext cx="7426492" cy="649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выездных мероприятий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rgbClr val="FFFFFF"/>
              </a:solidFill>
              <a:latin typeface="Myriad Pro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84886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1200" dirty="0" smtClean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09784"/>
              </p:ext>
            </p:extLst>
          </p:nvPr>
        </p:nvGraphicFramePr>
        <p:xfrm>
          <a:off x="155274" y="1370264"/>
          <a:ext cx="8790317" cy="304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90317"/>
              </a:tblGrid>
              <a:tr h="81096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учителей</a:t>
                      </a:r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Лекции,</a:t>
                      </a:r>
                      <a:r>
                        <a:rPr lang="ru-RU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астер – классы, круглые столы, пресс-конференции</a:t>
                      </a:r>
                    </a:p>
                  </a:txBody>
                  <a:tcPr/>
                </a:tc>
              </a:tr>
              <a:tr h="10340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Профориентационные</a:t>
                      </a:r>
                      <a:r>
                        <a:rPr lang="ru-RU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1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066800" y="648200"/>
            <a:ext cx="7426492" cy="649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ПОДАЧИ ЗАЯВКИ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458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50" y="1479550"/>
            <a:ext cx="876647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заявки размещается на странице проекта на сайте Дирекции общего образования НИУ ВШЭ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www.hse.ru/secondary/roadshows</a:t>
            </a:r>
            <a:endParaRPr lang="ru-RU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заявку об участии в проекте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www.hse.ru/expresspolls/poll/208817224.html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 нужно до 15 сентября 2017г.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образовательных организаций, участников проекта будут размещаться на странице проекта на сайте Дирекции</a:t>
            </a:r>
          </a:p>
          <a:p>
            <a:endParaRPr lang="ru-RU" sz="2000" dirty="0"/>
          </a:p>
          <a:p>
            <a:endParaRPr lang="ru-RU" sz="1200" dirty="0" smtClean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097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43953" y="525710"/>
            <a:ext cx="7776864" cy="3312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Проект</a:t>
            </a:r>
            <a:b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«Базовая организация НИУ </a:t>
            </a:r>
            <a: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ВШЭ</a:t>
            </a: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»</a:t>
            </a:r>
            <a:r>
              <a:rPr lang="ru-RU" sz="3600" b="1" dirty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endParaRPr lang="ru-RU" sz="2000" dirty="0">
              <a:solidFill>
                <a:srgbClr val="21386F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60685" y="4138920"/>
            <a:ext cx="8229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Менеджер проекта: Грошева Ольга Васильевна</a:t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/>
              <a:t>Тел.: (495) 772-95-90*22994; 8-916-993-75-98</a:t>
            </a:r>
            <a:br>
              <a:rPr lang="ru-RU" sz="2000" dirty="0" smtClean="0"/>
            </a:br>
            <a:r>
              <a:rPr lang="en-US" sz="2000" dirty="0" smtClean="0"/>
              <a:t>email</a:t>
            </a:r>
            <a:r>
              <a:rPr lang="ru-RU" sz="2000" dirty="0" smtClean="0"/>
              <a:t>:</a:t>
            </a:r>
            <a:r>
              <a:rPr lang="en-US" sz="2000" dirty="0" smtClean="0"/>
              <a:t> </a:t>
            </a:r>
            <a:r>
              <a:rPr lang="ru-RU" sz="2000" u="sng" dirty="0" smtClean="0">
                <a:hlinkClick r:id="rId3"/>
              </a:rPr>
              <a:t>ogrosheva@hse.ru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94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22250" y="1027372"/>
            <a:ext cx="8743950" cy="4591051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/>
          <a:lstStyle/>
          <a:p>
            <a:r>
              <a:rPr lang="ru-RU" sz="3200" b="1" dirty="0" err="1" smtClean="0"/>
              <a:t>Ресурсно</a:t>
            </a:r>
            <a:r>
              <a:rPr lang="ru-RU" sz="3200" b="1" dirty="0" smtClean="0"/>
              <a:t> – методические центры НИУ ВШЭ</a:t>
            </a:r>
            <a:br>
              <a:rPr lang="ru-RU" sz="32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 smtClean="0"/>
              <a:t>Менеджер </a:t>
            </a:r>
            <a:r>
              <a:rPr lang="ru-RU" sz="1800" dirty="0"/>
              <a:t>проекта: Василенко Галина Николаевна</a:t>
            </a:r>
            <a:br>
              <a:rPr lang="ru-RU" sz="1800" dirty="0"/>
            </a:br>
            <a:r>
              <a:rPr lang="ru-RU" sz="1800" dirty="0"/>
              <a:t>gvasilenko@hse.ru </a:t>
            </a:r>
            <a:br>
              <a:rPr lang="ru-RU" sz="1800" dirty="0"/>
            </a:br>
            <a:r>
              <a:rPr lang="ru-RU" sz="1800" dirty="0"/>
              <a:t>(495)-772-95-90, доб. </a:t>
            </a:r>
            <a:r>
              <a:rPr lang="ru-RU" sz="1800" dirty="0" smtClean="0"/>
              <a:t>12781</a:t>
            </a:r>
            <a:br>
              <a:rPr lang="ru-RU" sz="1800" dirty="0" smtClean="0"/>
            </a:br>
            <a:r>
              <a:rPr lang="ru-RU" sz="1800" dirty="0" smtClean="0"/>
              <a:t>моб</a:t>
            </a:r>
            <a:r>
              <a:rPr lang="ru-RU" sz="1800" dirty="0"/>
              <a:t>. 8-905-496—33-58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1448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21386F"/>
                </a:solidFill>
              </a:rPr>
              <a:t>Идея Проекта</a:t>
            </a:r>
            <a:endParaRPr lang="ru-RU" sz="3000" b="1" dirty="0">
              <a:solidFill>
                <a:srgbClr val="21386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386" y="1196752"/>
            <a:ext cx="8749480" cy="50405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Школа – база для: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углубленного изучения профильных учебных предметов в рамках направлений обучения, рекомендованных НИУ ВШЭ;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2800" dirty="0" smtClean="0"/>
              <a:t>предоставления  </a:t>
            </a:r>
            <a:r>
              <a:rPr lang="ru-RU" sz="2800" dirty="0"/>
              <a:t>особых возможностей для </a:t>
            </a:r>
            <a:r>
              <a:rPr lang="en-US" sz="2800" dirty="0"/>
              <a:t> </a:t>
            </a:r>
            <a:r>
              <a:rPr lang="ru-RU" sz="2800" dirty="0"/>
              <a:t>р</a:t>
            </a:r>
            <a:r>
              <a:rPr lang="en-US" sz="2800" dirty="0" err="1"/>
              <a:t>азвити</a:t>
            </a:r>
            <a:r>
              <a:rPr lang="ru-RU" sz="2800" dirty="0"/>
              <a:t>я</a:t>
            </a:r>
            <a:r>
              <a:rPr lang="en-US" sz="2800" dirty="0"/>
              <a:t> </a:t>
            </a:r>
            <a:r>
              <a:rPr lang="en-US" sz="2800" dirty="0" err="1"/>
              <a:t>мотивированных</a:t>
            </a:r>
            <a:r>
              <a:rPr lang="en-US" sz="2800" dirty="0"/>
              <a:t> </a:t>
            </a:r>
            <a:r>
              <a:rPr lang="ru-RU" sz="2800" dirty="0" smtClean="0"/>
              <a:t> </a:t>
            </a:r>
            <a:r>
              <a:rPr lang="en-US" sz="2800" dirty="0" err="1" smtClean="0"/>
              <a:t>школьников</a:t>
            </a:r>
            <a:r>
              <a:rPr lang="en-US" sz="2800" dirty="0"/>
              <a:t>, </a:t>
            </a:r>
            <a:r>
              <a:rPr lang="ru-RU" sz="2800" dirty="0"/>
              <a:t> расширения спектра дополнительных образовательных программ, формирующих предпрофессиональную ориентацию</a:t>
            </a:r>
            <a:r>
              <a:rPr lang="en-US" sz="2800" dirty="0"/>
              <a:t>; </a:t>
            </a:r>
            <a:endParaRPr lang="ru-RU" sz="28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2800" dirty="0" smtClean="0"/>
              <a:t>повышения </a:t>
            </a:r>
            <a:r>
              <a:rPr lang="ru-RU" sz="2800" dirty="0"/>
              <a:t>квалификации и профессионального мастерства учителей и администрации Школы;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2800" dirty="0" smtClean="0"/>
              <a:t>реализации </a:t>
            </a:r>
            <a:r>
              <a:rPr lang="ru-RU" sz="2800" dirty="0"/>
              <a:t>совместных проектов (в том числе - исследовательских), направленных на повышение качества основного и среднего общего образования; 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2800" dirty="0"/>
              <a:t>организации профессиональной дискуссионной площадки в области общего образования.</a:t>
            </a:r>
            <a:r>
              <a:rPr lang="ru-RU" sz="2800" dirty="0">
                <a:solidFill>
                  <a:schemeClr val="bg1"/>
                </a:solidFill>
              </a:rPr>
              <a:t>             </a:t>
            </a:r>
          </a:p>
          <a:p>
            <a:pPr marL="0" indent="0" algn="ctr">
              <a:buNone/>
            </a:pPr>
            <a:endParaRPr lang="ru-RU" sz="29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6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21386F"/>
                </a:solidFill>
              </a:rPr>
              <a:t>Участники Проекта</a:t>
            </a:r>
            <a:endParaRPr lang="ru-RU" sz="3000" b="1" dirty="0">
              <a:solidFill>
                <a:srgbClr val="21386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82527"/>
            <a:ext cx="8229600" cy="48516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Школы Университетского образовательного округа НИУ ВШЭ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Дирекция общего образования НИУ ВШЭ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+mj-lt"/>
              </a:rPr>
              <a:t>Дирекция по профессиональной ориентации и работе с одаренными учащимися НИУ </a:t>
            </a:r>
            <a:r>
              <a:rPr lang="ru-RU" sz="2000" dirty="0" smtClean="0">
                <a:latin typeface="+mj-lt"/>
              </a:rPr>
              <a:t>ВШЭ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Факультеты и институты НИУ ВШЭ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Лицей НИУ ВШЭ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Институты развития образования </a:t>
            </a:r>
          </a:p>
          <a:p>
            <a:pPr marL="0" lvl="0" indent="0">
              <a:buNone/>
            </a:pPr>
            <a:r>
              <a:rPr lang="ru-RU" sz="2000" dirty="0">
                <a:latin typeface="+mj-lt"/>
              </a:rPr>
              <a:t>Региональные вузы (прежде всего – педагогические)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Иные организации, реализующие образовательные программы для школьников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693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21386F"/>
                </a:solidFill>
              </a:rPr>
              <a:t>Результаты Проекта</a:t>
            </a:r>
            <a:endParaRPr lang="ru-RU" sz="3000" b="1" dirty="0">
              <a:solidFill>
                <a:srgbClr val="21386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8142"/>
            <a:ext cx="8435280" cy="4896544"/>
          </a:xfrm>
        </p:spPr>
        <p:txBody>
          <a:bodyPr>
            <a:normAutofit fontScale="25000" lnSpcReduction="20000"/>
          </a:bodyPr>
          <a:lstStyle/>
          <a:p>
            <a:pPr>
              <a:buFont typeface="+mj-lt"/>
              <a:buAutoNum type="arabicPeriod"/>
            </a:pPr>
            <a:endParaRPr lang="ru-RU" sz="11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 Сертифицированные образовательные программы отдельных предметов, курсов. 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+mj-lt"/>
              </a:rPr>
              <a:t>2. Базовая </a:t>
            </a:r>
            <a:r>
              <a:rPr lang="ru-RU" sz="9600" dirty="0">
                <a:latin typeface="+mj-lt"/>
              </a:rPr>
              <a:t>площадка факультета по направлениям обучения, рекомендованным НИУ </a:t>
            </a:r>
            <a:r>
              <a:rPr lang="ru-RU" sz="9600" dirty="0" smtClean="0">
                <a:latin typeface="+mj-lt"/>
              </a:rPr>
              <a:t>ВШЭ </a:t>
            </a:r>
            <a:r>
              <a:rPr lang="ru-RU" sz="9600" dirty="0">
                <a:latin typeface="+mj-lt"/>
              </a:rPr>
              <a:t>для 10-11 </a:t>
            </a:r>
            <a:r>
              <a:rPr lang="ru-RU" sz="9600" dirty="0" smtClean="0">
                <a:latin typeface="+mj-lt"/>
              </a:rPr>
              <a:t>классов.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9600" dirty="0" smtClean="0">
                <a:latin typeface="+mj-lt"/>
              </a:rPr>
              <a:t>3</a:t>
            </a:r>
            <a:r>
              <a:rPr lang="ru-RU" sz="9600" dirty="0" smtClean="0">
                <a:latin typeface="+mj-lt"/>
              </a:rPr>
              <a:t>. Базовая </a:t>
            </a:r>
            <a:r>
              <a:rPr lang="ru-RU" sz="9600" dirty="0">
                <a:latin typeface="+mj-lt"/>
              </a:rPr>
              <a:t>площадка для олимпиад и конкурсов НИУ ВШЭ, исследовательской и проектной </a:t>
            </a:r>
            <a:r>
              <a:rPr lang="ru-RU" sz="9600" dirty="0" smtClean="0">
                <a:latin typeface="+mj-lt"/>
              </a:rPr>
              <a:t>деятельности.</a:t>
            </a:r>
            <a:endParaRPr lang="ru-RU" sz="9600" dirty="0">
              <a:latin typeface="+mj-lt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+mj-lt"/>
              </a:rPr>
              <a:t>4. Участник </a:t>
            </a:r>
            <a:r>
              <a:rPr lang="ru-RU" sz="9600" dirty="0">
                <a:latin typeface="+mj-lt"/>
              </a:rPr>
              <a:t>совместного </a:t>
            </a:r>
            <a:r>
              <a:rPr lang="ru-RU" sz="9600" dirty="0" smtClean="0">
                <a:latin typeface="+mj-lt"/>
              </a:rPr>
              <a:t>проекта.</a:t>
            </a:r>
            <a:endParaRPr lang="ru-RU" sz="9600" dirty="0">
              <a:latin typeface="+mj-lt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+mj-lt"/>
              </a:rPr>
              <a:t>5. Площадка </a:t>
            </a:r>
            <a:r>
              <a:rPr lang="ru-RU" sz="9600" dirty="0">
                <a:latin typeface="+mj-lt"/>
              </a:rPr>
              <a:t>для проведения совместного мероприятия.   </a:t>
            </a:r>
          </a:p>
          <a:p>
            <a:pPr marL="0" indent="0">
              <a:buNone/>
            </a:pPr>
            <a:r>
              <a:rPr lang="ru-RU" sz="7400" dirty="0" smtClean="0">
                <a:solidFill>
                  <a:schemeClr val="bg1"/>
                </a:solidFill>
                <a:latin typeface="+mj-lt"/>
              </a:rPr>
              <a:t>Базовая </a:t>
            </a:r>
            <a:r>
              <a:rPr lang="ru-RU" sz="7400" dirty="0">
                <a:solidFill>
                  <a:schemeClr val="bg1"/>
                </a:solidFill>
                <a:latin typeface="+mj-lt"/>
              </a:rPr>
              <a:t>площадка факультета по направлениям обучения, </a:t>
            </a:r>
            <a:r>
              <a:rPr lang="ru-RU" sz="7400" dirty="0" smtClean="0">
                <a:solidFill>
                  <a:schemeClr val="bg1"/>
                </a:solidFill>
                <a:latin typeface="+mj-lt"/>
              </a:rPr>
              <a:t>рекомендованным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3642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4" name="Прямая со стрелкой 40"/>
          <p:cNvCxnSpPr/>
          <p:nvPr/>
        </p:nvCxnSpPr>
        <p:spPr>
          <a:xfrm rot="5400000" flipH="1" flipV="1">
            <a:off x="2630472" y="3642336"/>
            <a:ext cx="2874944" cy="12700"/>
          </a:xfrm>
          <a:prstGeom prst="bentConnector3">
            <a:avLst>
              <a:gd name="adj1" fmla="val 53562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825696"/>
              </p:ext>
            </p:extLst>
          </p:nvPr>
        </p:nvGraphicFramePr>
        <p:xfrm>
          <a:off x="71000" y="620688"/>
          <a:ext cx="8965495" cy="60486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4616"/>
                <a:gridCol w="864096"/>
                <a:gridCol w="792088"/>
                <a:gridCol w="720080"/>
                <a:gridCol w="936104"/>
                <a:gridCol w="648072"/>
                <a:gridCol w="792088"/>
                <a:gridCol w="723216"/>
                <a:gridCol w="815045"/>
                <a:gridCol w="815045"/>
                <a:gridCol w="815045"/>
              </a:tblGrid>
              <a:tr h="392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сентябрь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октябрь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декабрь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январь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февраль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апрель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июнь</a:t>
                      </a:r>
                      <a:endParaRPr lang="ru-RU" sz="1200" dirty="0"/>
                    </a:p>
                  </a:txBody>
                  <a:tcPr/>
                </a:tc>
              </a:tr>
              <a:tr h="5655901"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8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483768" y="3546444"/>
            <a:ext cx="5904656" cy="1296144"/>
          </a:xfrm>
          <a:prstGeom prst="round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                     </a:t>
            </a:r>
          </a:p>
          <a:p>
            <a:pPr algn="ctr"/>
            <a:endParaRPr lang="ru-RU" sz="1050" dirty="0">
              <a:solidFill>
                <a:schemeClr val="tx1"/>
              </a:solidFill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 Деятельность Базовых площадок НИУ ВШЭ, включая: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мероприятия и проекты Дирекции общего образования, Консорциума школ-лабораторий, Университетско-школьного кластера, Лицея НИУ ВШЭ, Федерального методического центра, проведение олимпиады «Высшая проба», конкурса «Высший пилотаж», курсов ФДП, факультетские предметные школы, лектории, клубы, проекты, мероприятия партнеров НИУ ВШЭ,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проекты, предложенные школой и согласованные экспертным советом ДОО.</a:t>
            </a:r>
            <a:endParaRPr lang="ru-RU" sz="1050" dirty="0">
              <a:solidFill>
                <a:schemeClr val="tx1"/>
              </a:solidFill>
            </a:endParaRPr>
          </a:p>
          <a:p>
            <a:pPr algn="ctr"/>
            <a:endParaRPr lang="ru-RU" sz="1050" dirty="0" smtClean="0">
              <a:solidFill>
                <a:schemeClr val="tx1"/>
              </a:solidFill>
            </a:endParaRPr>
          </a:p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6052" y="1124743"/>
            <a:ext cx="931916" cy="1271991"/>
          </a:xfrm>
          <a:prstGeom prst="roundRect">
            <a:avLst>
              <a:gd name="adj" fmla="val 871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/>
              <a:t>Формирование меню  предложений НИУ ВШЭ для выбора ОО базы для совместной деятельности</a:t>
            </a:r>
            <a:endParaRPr lang="ru-RU" sz="9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4244" y="116632"/>
            <a:ext cx="8507288" cy="6340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Дизайн проекта «Базовая организация»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90601" y="2290877"/>
            <a:ext cx="1512168" cy="38374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800" dirty="0" smtClean="0"/>
              <a:t>Подача заявок от школ на открытие </a:t>
            </a:r>
            <a:r>
              <a:rPr lang="en-US" sz="800" dirty="0" smtClean="0"/>
              <a:t> </a:t>
            </a:r>
            <a:r>
              <a:rPr lang="ru-RU" sz="800" dirty="0" smtClean="0"/>
              <a:t>базовой площадки</a:t>
            </a:r>
            <a:endParaRPr lang="ru-RU" sz="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0601" y="2774626"/>
            <a:ext cx="1512168" cy="4842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Экспертиза  заявок и  </a:t>
            </a:r>
          </a:p>
          <a:p>
            <a:pPr algn="ctr"/>
            <a:r>
              <a:rPr lang="ru-RU" sz="800" dirty="0" smtClean="0"/>
              <a:t>согласование базовых площадок НИУ ВШЭ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5079808"/>
            <a:ext cx="1152128" cy="1229512"/>
          </a:xfrm>
          <a:prstGeom prst="roundRect">
            <a:avLst>
              <a:gd name="adj" fmla="val 1204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/>
              <a:t>Промежуточное оформление результатов на сайте  проекта и подтверждение участия в проекте на онлайн совещании Базовых школ </a:t>
            </a:r>
            <a:endParaRPr lang="ru-RU" sz="9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135386" y="5448752"/>
            <a:ext cx="932882" cy="716552"/>
          </a:xfrm>
          <a:prstGeom prst="wedgeRoundRectCallout">
            <a:avLst>
              <a:gd name="adj1" fmla="val 97787"/>
              <a:gd name="adj2" fmla="val -223258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Перечень мероприятий в проекте «Стань выше с Вышкой»</a:t>
            </a:r>
            <a:r>
              <a:rPr lang="ru-RU" sz="800" dirty="0" smtClean="0"/>
              <a:t>)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14077" y="4363257"/>
            <a:ext cx="932882" cy="716552"/>
          </a:xfrm>
          <a:prstGeom prst="wedgeRoundRectCallout">
            <a:avLst>
              <a:gd name="adj1" fmla="val 66422"/>
              <a:gd name="adj2" fmla="val -314117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Отбор ОО базы и/или предложение новой</a:t>
            </a:r>
            <a:r>
              <a:rPr lang="ru-RU" sz="800" dirty="0" smtClean="0"/>
              <a:t>)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90600" y="3393612"/>
            <a:ext cx="1149152" cy="800904"/>
          </a:xfrm>
          <a:prstGeom prst="roundRect">
            <a:avLst/>
          </a:prstGeom>
          <a:gradFill>
            <a:gsLst>
              <a:gs pos="92000">
                <a:srgbClr val="92D050">
                  <a:lumMod val="99000"/>
                </a:srgbClr>
              </a:gs>
              <a:gs pos="9583">
                <a:schemeClr val="accent1"/>
              </a:gs>
              <a:gs pos="25000">
                <a:schemeClr val="tx2">
                  <a:lumMod val="60000"/>
                  <a:lumOff val="40000"/>
                </a:schemeClr>
              </a:gs>
              <a:gs pos="73000">
                <a:srgbClr val="B9DCA2"/>
              </a:gs>
              <a:gs pos="73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Подписание дополнительного соглашения между НИУ ВШЭ и ОО при необходимости</a:t>
            </a:r>
            <a:endParaRPr lang="ru-RU" sz="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00393" y="5079808"/>
            <a:ext cx="936732" cy="1229512"/>
          </a:xfrm>
          <a:prstGeom prst="roundRect">
            <a:avLst>
              <a:gd name="adj" fmla="val 129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/>
              <a:t> Оформление результатов участия на сайте проекта и получение права на скидки</a:t>
            </a:r>
            <a:endParaRPr lang="ru-RU" sz="9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93949" y="1335694"/>
            <a:ext cx="815756" cy="720080"/>
          </a:xfrm>
          <a:prstGeom prst="roundRect">
            <a:avLst>
              <a:gd name="adj" fmla="val 871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/>
              <a:t>Онлайн совещание Базовых школ</a:t>
            </a:r>
            <a:endParaRPr lang="ru-RU" sz="9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79912" y="1092541"/>
            <a:ext cx="5184576" cy="670492"/>
          </a:xfrm>
          <a:prstGeom prst="roundRect">
            <a:avLst/>
          </a:prstGeom>
          <a:gradFill>
            <a:gsLst>
              <a:gs pos="0">
                <a:srgbClr val="00B050"/>
              </a:gs>
              <a:gs pos="67000">
                <a:srgbClr val="0070C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endParaRPr lang="ru-RU" sz="1050" dirty="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800" dirty="0" smtClean="0">
                <a:solidFill>
                  <a:schemeClr val="bg1"/>
                </a:solidFill>
              </a:rPr>
              <a:t>Сертификат 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ru-RU" sz="800" dirty="0" smtClean="0">
                <a:solidFill>
                  <a:schemeClr val="bg1"/>
                </a:solidFill>
              </a:rPr>
              <a:t>дополнительной образовательной программы</a:t>
            </a:r>
          </a:p>
          <a:p>
            <a:pPr marL="171450" indent="-171450">
              <a:buFontTx/>
              <a:buChar char="-"/>
            </a:pPr>
            <a:r>
              <a:rPr lang="ru-RU" sz="800" dirty="0" smtClean="0">
                <a:solidFill>
                  <a:schemeClr val="bg1"/>
                </a:solidFill>
              </a:rPr>
              <a:t>Базовая площадка факультета по направлениям обучения, рекомендованным НИУ ВШЭ, для 10-11 классов</a:t>
            </a:r>
          </a:p>
          <a:p>
            <a:pPr marL="171450" indent="-171450">
              <a:buFontTx/>
              <a:buChar char="-"/>
            </a:pPr>
            <a:r>
              <a:rPr lang="ru-RU" sz="800" dirty="0" smtClean="0">
                <a:solidFill>
                  <a:schemeClr val="bg1"/>
                </a:solidFill>
              </a:rPr>
              <a:t>Базовая площадка для олимпиад и конкурсов НИУ ВШЭ, исследовательской и проектной деятельности</a:t>
            </a:r>
          </a:p>
          <a:p>
            <a:pPr marL="171450" indent="-171450">
              <a:buFontTx/>
              <a:buChar char="-"/>
            </a:pPr>
            <a:r>
              <a:rPr lang="ru-RU" sz="800" dirty="0" smtClean="0">
                <a:solidFill>
                  <a:schemeClr val="bg1"/>
                </a:solidFill>
              </a:rPr>
              <a:t>Участник совместного проекта</a:t>
            </a:r>
          </a:p>
          <a:p>
            <a:pPr marL="171450" indent="-171450">
              <a:buFontTx/>
              <a:buChar char="-"/>
            </a:pPr>
            <a:r>
              <a:rPr lang="ru-RU" sz="800" dirty="0" smtClean="0">
                <a:solidFill>
                  <a:schemeClr val="bg1"/>
                </a:solidFill>
              </a:rPr>
              <a:t>Площадка для проведения совместного мероприятия                       </a:t>
            </a:r>
          </a:p>
          <a:p>
            <a:pPr algn="ctr"/>
            <a:endParaRPr lang="ru-RU" sz="1050" dirty="0">
              <a:solidFill>
                <a:schemeClr val="tx1"/>
              </a:solidFill>
            </a:endParaRPr>
          </a:p>
          <a:p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971600" y="1628800"/>
            <a:ext cx="28803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47664" y="2074011"/>
            <a:ext cx="0" cy="2168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442710" y="2674619"/>
            <a:ext cx="0" cy="17831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331640" y="3258900"/>
            <a:ext cx="0" cy="2421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067944" y="1763033"/>
            <a:ext cx="6351" cy="180998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790544" y="4836872"/>
            <a:ext cx="0" cy="2429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611539" y="1920563"/>
            <a:ext cx="5184576" cy="1201456"/>
          </a:xfrm>
          <a:prstGeom prst="roundRect">
            <a:avLst/>
          </a:prstGeom>
          <a:solidFill>
            <a:srgbClr val="00B05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endParaRPr lang="ru-RU" sz="1050" dirty="0" smtClean="0">
              <a:solidFill>
                <a:schemeClr val="tx1"/>
              </a:solidFill>
            </a:endParaRPr>
          </a:p>
          <a:p>
            <a:endParaRPr lang="ru-RU" sz="1050" dirty="0" smtClean="0">
              <a:solidFill>
                <a:schemeClr val="tx1"/>
              </a:solidFill>
            </a:endParaRPr>
          </a:p>
          <a:p>
            <a:r>
              <a:rPr lang="ru-RU" sz="800" b="1" dirty="0" smtClean="0">
                <a:solidFill>
                  <a:schemeClr val="bg1"/>
                </a:solidFill>
              </a:rPr>
              <a:t>Образовательная организация (ОО) – база для</a:t>
            </a:r>
            <a:r>
              <a:rPr lang="ru-RU" sz="800" dirty="0" smtClean="0">
                <a:solidFill>
                  <a:schemeClr val="bg1"/>
                </a:solidFill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800" dirty="0" err="1">
                <a:solidFill>
                  <a:schemeClr val="bg1"/>
                </a:solidFill>
              </a:rPr>
              <a:t>углубленного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изучения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профильных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учебных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предметов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в </a:t>
            </a:r>
            <a:r>
              <a:rPr lang="en-US" sz="800" dirty="0" err="1">
                <a:solidFill>
                  <a:schemeClr val="bg1"/>
                </a:solidFill>
              </a:rPr>
              <a:t>рамках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направлений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err="1">
                <a:solidFill>
                  <a:schemeClr val="bg1"/>
                </a:solidFill>
              </a:rPr>
              <a:t>обучения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рекомендованных</a:t>
            </a:r>
            <a:r>
              <a:rPr lang="en-US" sz="800" dirty="0">
                <a:solidFill>
                  <a:schemeClr val="bg1"/>
                </a:solidFill>
              </a:rPr>
              <a:t> НИУ ВШЭ </a:t>
            </a:r>
            <a:r>
              <a:rPr lang="ru-RU" sz="800" dirty="0" smtClean="0">
                <a:solidFill>
                  <a:schemeClr val="bg1"/>
                </a:solidFill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800" dirty="0" smtClean="0"/>
              <a:t>предоставления  особых возможностей для </a:t>
            </a:r>
            <a:r>
              <a:rPr lang="en-US" sz="800" dirty="0" smtClean="0"/>
              <a:t> </a:t>
            </a:r>
            <a:r>
              <a:rPr lang="ru-RU" sz="800" dirty="0" smtClean="0"/>
              <a:t>р</a:t>
            </a:r>
            <a:r>
              <a:rPr lang="en-US" sz="800" dirty="0" err="1" smtClean="0"/>
              <a:t>азвити</a:t>
            </a:r>
            <a:r>
              <a:rPr lang="ru-RU" sz="800" dirty="0" smtClean="0"/>
              <a:t>я</a:t>
            </a:r>
            <a:r>
              <a:rPr lang="en-US" sz="800" dirty="0" smtClean="0"/>
              <a:t> </a:t>
            </a:r>
            <a:r>
              <a:rPr lang="en-US" sz="800" dirty="0" err="1"/>
              <a:t>мотивированных</a:t>
            </a:r>
            <a:r>
              <a:rPr lang="en-US" sz="800" dirty="0"/>
              <a:t> </a:t>
            </a:r>
            <a:r>
              <a:rPr lang="en-US" sz="800" dirty="0" smtClean="0"/>
              <a:t> </a:t>
            </a:r>
            <a:r>
              <a:rPr lang="en-US" sz="800" dirty="0" err="1"/>
              <a:t>школьников</a:t>
            </a:r>
            <a:r>
              <a:rPr lang="en-US" sz="800" dirty="0"/>
              <a:t>, </a:t>
            </a:r>
            <a:r>
              <a:rPr lang="ru-RU" sz="800" dirty="0" smtClean="0"/>
              <a:t> расширения спектра дополнительных образовательных программ, формирующих предпрофессиональную ориентацию</a:t>
            </a:r>
            <a:r>
              <a:rPr lang="en-US" sz="800" dirty="0" smtClean="0"/>
              <a:t>; </a:t>
            </a:r>
            <a:endParaRPr lang="ru-RU" sz="800" dirty="0" smtClean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800" dirty="0" smtClean="0"/>
              <a:t>повышения </a:t>
            </a:r>
            <a:r>
              <a:rPr lang="ru-RU" sz="800" dirty="0"/>
              <a:t>квалификации и профессионального мастерства учителей и администрации </a:t>
            </a:r>
            <a:r>
              <a:rPr lang="ru-RU" sz="800" dirty="0" smtClean="0"/>
              <a:t>ОО;</a:t>
            </a:r>
            <a:endParaRPr lang="ru-RU" sz="8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800" dirty="0" smtClean="0"/>
              <a:t>реализации </a:t>
            </a:r>
            <a:r>
              <a:rPr lang="ru-RU" sz="800" dirty="0"/>
              <a:t>совместных проектов (в том числе - исследовательских), направленных на повышение качества основного и среднего общего образования; 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800" dirty="0" smtClean="0"/>
              <a:t>организации </a:t>
            </a:r>
            <a:r>
              <a:rPr lang="ru-RU" sz="800" dirty="0"/>
              <a:t>профессиональной дискуссионной площадки в области общего образования</a:t>
            </a:r>
            <a:r>
              <a:rPr lang="ru-RU" sz="800" dirty="0" smtClean="0"/>
              <a:t>.</a:t>
            </a:r>
            <a:r>
              <a:rPr lang="ru-RU" sz="800" dirty="0" smtClean="0">
                <a:solidFill>
                  <a:schemeClr val="bg1"/>
                </a:solidFill>
              </a:rPr>
              <a:t>             </a:t>
            </a:r>
          </a:p>
          <a:p>
            <a:pPr algn="ctr"/>
            <a:endParaRPr lang="ru-RU" sz="800" dirty="0">
              <a:solidFill>
                <a:schemeClr val="tx1"/>
              </a:solidFill>
            </a:endParaRP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193707" y="4842588"/>
            <a:ext cx="0" cy="24357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702769" y="3151030"/>
            <a:ext cx="1371526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339752" y="3501008"/>
            <a:ext cx="1721842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892480" y="1725244"/>
            <a:ext cx="36004" cy="3360914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8388424" y="1725244"/>
            <a:ext cx="0" cy="1953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34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  <a:latin typeface="Arial" charset="0"/>
                <a:ea typeface="ＭＳ Ｐゴシック"/>
              </a:rPr>
              <a:t>2017</a:t>
            </a:r>
            <a:endParaRPr lang="ru-RU" sz="800" dirty="0">
              <a:solidFill>
                <a:prstClr val="white"/>
              </a:solidFill>
              <a:latin typeface="Arial" charset="0"/>
              <a:ea typeface="ＭＳ Ｐゴシック"/>
            </a:endParaRP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www.hse.ru</a:t>
            </a:r>
            <a:r>
              <a:rPr lang="ru-RU" sz="800" dirty="0">
                <a:solidFill>
                  <a:prstClr val="white"/>
                </a:solidFill>
                <a:latin typeface="Arial" charset="0"/>
                <a:ea typeface="ＭＳ Ｐゴシック"/>
              </a:rPr>
              <a:t> </a:t>
            </a:r>
            <a:endParaRPr kumimoji="1" lang="ru-RU" sz="8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97303" y="620688"/>
            <a:ext cx="7776864" cy="331236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Проект</a:t>
            </a:r>
            <a:b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  <a:t>«Онлайн родительское собрание» </a:t>
            </a:r>
            <a:br>
              <a:rPr lang="ru-RU" sz="3600" b="1" dirty="0" smtClean="0">
                <a:solidFill>
                  <a:srgbClr val="21386F"/>
                </a:solidFill>
                <a:latin typeface="+mn-lt"/>
                <a:cs typeface="Arial" panose="020B0604020202020204" pitchFamily="34" charset="0"/>
              </a:rPr>
            </a:br>
            <a:endParaRPr lang="ru-RU" sz="2000" dirty="0">
              <a:solidFill>
                <a:srgbClr val="21386F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60685" y="4177020"/>
            <a:ext cx="8229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Менеджер проекта: Грошева Ольга Васильевна</a:t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/>
              <a:t>Тел.: (495) 772-95-90*22994; 8-916-993-75-98</a:t>
            </a:r>
            <a:br>
              <a:rPr lang="ru-RU" sz="2000" dirty="0" smtClean="0"/>
            </a:br>
            <a:r>
              <a:rPr lang="en-US" sz="2000" dirty="0" smtClean="0"/>
              <a:t>email</a:t>
            </a:r>
            <a:r>
              <a:rPr lang="ru-RU" sz="2000" dirty="0" smtClean="0"/>
              <a:t>:</a:t>
            </a:r>
            <a:r>
              <a:rPr lang="en-US" sz="2000" dirty="0" smtClean="0"/>
              <a:t> </a:t>
            </a:r>
            <a:r>
              <a:rPr lang="ru-RU" sz="2000" u="sng" dirty="0" smtClean="0">
                <a:hlinkClick r:id="rId3"/>
              </a:rPr>
              <a:t>ogrosheva@hse.ru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1386F"/>
                </a:solidFill>
              </a:rPr>
              <a:t>Цели и задачи проекта</a:t>
            </a:r>
            <a:endParaRPr lang="ru-RU" sz="3600" b="1" dirty="0">
              <a:solidFill>
                <a:srgbClr val="21386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latin typeface="+mj-lt"/>
              </a:rPr>
              <a:t>Предоставление корректной и своевременной информации о НИУ «Высшая школа экономки</a:t>
            </a:r>
            <a:r>
              <a:rPr lang="ru-RU" sz="2800" dirty="0" smtClean="0">
                <a:latin typeface="+mj-lt"/>
              </a:rPr>
              <a:t>»</a:t>
            </a:r>
            <a:r>
              <a:rPr lang="ru-RU" sz="2800" dirty="0">
                <a:latin typeface="+mj-lt"/>
              </a:rPr>
              <a:t> родителям, школьникам с учетом возраста, направлений подготовки. </a:t>
            </a:r>
          </a:p>
          <a:p>
            <a:pPr lvl="0"/>
            <a:r>
              <a:rPr lang="ru-RU" sz="2800" dirty="0" smtClean="0">
                <a:latin typeface="+mj-lt"/>
              </a:rPr>
              <a:t>Информационно-консультационная </a:t>
            </a:r>
            <a:r>
              <a:rPr lang="ru-RU" sz="2800" dirty="0">
                <a:latin typeface="+mj-lt"/>
              </a:rPr>
              <a:t>поддержка </a:t>
            </a:r>
            <a:r>
              <a:rPr lang="ru-RU" sz="2800" dirty="0" smtClean="0">
                <a:latin typeface="+mj-lt"/>
              </a:rPr>
              <a:t>родителей.</a:t>
            </a:r>
            <a:endParaRPr lang="ru-RU" sz="2800" dirty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Создание </a:t>
            </a:r>
            <a:r>
              <a:rPr lang="ru-RU" sz="2800" dirty="0">
                <a:latin typeface="+mj-lt"/>
              </a:rPr>
              <a:t>площадки для встреч родителей и ученых-исследователей по вопросам воспитания и развития </a:t>
            </a:r>
            <a:r>
              <a:rPr lang="ru-RU" sz="2800" dirty="0" smtClean="0">
                <a:latin typeface="+mj-lt"/>
              </a:rPr>
              <a:t>детей.</a:t>
            </a:r>
            <a:endParaRPr lang="ru-RU" sz="2800" dirty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Организация </a:t>
            </a:r>
            <a:r>
              <a:rPr lang="ru-RU" sz="2800" dirty="0">
                <a:latin typeface="+mj-lt"/>
              </a:rPr>
              <a:t>«Клуба для родителей».</a:t>
            </a:r>
          </a:p>
          <a:p>
            <a:pPr lvl="0"/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3959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19947"/>
              </p:ext>
            </p:extLst>
          </p:nvPr>
        </p:nvGraphicFramePr>
        <p:xfrm>
          <a:off x="107979" y="647059"/>
          <a:ext cx="8965495" cy="60486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608"/>
                <a:gridCol w="936104"/>
                <a:gridCol w="792088"/>
                <a:gridCol w="720080"/>
                <a:gridCol w="792088"/>
                <a:gridCol w="683101"/>
                <a:gridCol w="901075"/>
                <a:gridCol w="720080"/>
                <a:gridCol w="818181"/>
                <a:gridCol w="815045"/>
                <a:gridCol w="815045"/>
              </a:tblGrid>
              <a:tr h="3927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сентябрь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октябрь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ноябрь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декабрь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январь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февраль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апрель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июнь</a:t>
                      </a:r>
                      <a:endParaRPr lang="ru-RU" sz="1200" dirty="0"/>
                    </a:p>
                  </a:txBody>
                  <a:tcPr/>
                </a:tc>
              </a:tr>
              <a:tr h="5655901"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8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915977" y="2045957"/>
            <a:ext cx="6140977" cy="1769453"/>
          </a:xfrm>
          <a:prstGeom prst="roundRect">
            <a:avLst>
              <a:gd name="adj" fmla="val 13773"/>
            </a:avLst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050" dirty="0" smtClean="0">
                <a:solidFill>
                  <a:schemeClr val="tx1"/>
                </a:solidFill>
              </a:rPr>
              <a:t>Тематические </a:t>
            </a:r>
            <a:r>
              <a:rPr lang="ru-RU" sz="1050" dirty="0">
                <a:solidFill>
                  <a:schemeClr val="tx1"/>
                </a:solidFill>
              </a:rPr>
              <a:t>онлайн встречи </a:t>
            </a:r>
            <a:r>
              <a:rPr lang="ru-RU" sz="1050" dirty="0" smtClean="0">
                <a:solidFill>
                  <a:schemeClr val="tx1"/>
                </a:solidFill>
              </a:rPr>
              <a:t>                                                           «Родителям о Вышке»</a:t>
            </a:r>
            <a:endParaRPr lang="ru-RU" sz="1050" dirty="0">
              <a:solidFill>
                <a:schemeClr val="tx1"/>
              </a:solidFill>
            </a:endParaRPr>
          </a:p>
          <a:p>
            <a:pPr algn="ctr"/>
            <a:endParaRPr lang="ru-RU" sz="1050" dirty="0" smtClean="0">
              <a:solidFill>
                <a:schemeClr val="tx1"/>
              </a:solidFill>
            </a:endParaRPr>
          </a:p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904" y="2271728"/>
            <a:ext cx="949030" cy="6480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Вышка  - родителям о себе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5379" y="1221827"/>
            <a:ext cx="1646886" cy="5983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Раздел  на сайте ДОО и баннер на сайте НИУ ВШЭ «Вышка </a:t>
            </a:r>
            <a:r>
              <a:rPr lang="ru-RU" sz="900" dirty="0"/>
              <a:t>– </a:t>
            </a:r>
            <a:r>
              <a:rPr lang="ru-RU" sz="900" dirty="0" smtClean="0"/>
              <a:t>родителям»</a:t>
            </a:r>
            <a:endParaRPr lang="ru-RU" sz="9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977" y="2429508"/>
            <a:ext cx="605437" cy="1049819"/>
          </a:xfrm>
          <a:prstGeom prst="roundRect">
            <a:avLst>
              <a:gd name="adj" fmla="val 82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Трудоустройство по окончании учебы </a:t>
            </a:r>
          </a:p>
          <a:p>
            <a:r>
              <a:rPr lang="ru-RU" sz="800" dirty="0"/>
              <a:t>Про кампусы 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00867" y="2429508"/>
            <a:ext cx="648072" cy="10660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Проживание в </a:t>
            </a:r>
            <a:r>
              <a:rPr lang="ru-RU" sz="800" dirty="0" smtClean="0"/>
              <a:t>общежитии и все, что с этим связано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85043" y="2429508"/>
            <a:ext cx="648072" cy="1066055"/>
          </a:xfrm>
          <a:prstGeom prst="roundRect">
            <a:avLst>
              <a:gd name="adj" fmla="val 876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Нагрузки, поддержание здоровья, ОВЗ (дети – </a:t>
            </a:r>
            <a:r>
              <a:rPr lang="ru-RU" sz="800" dirty="0" smtClean="0"/>
              <a:t> </a:t>
            </a:r>
            <a:r>
              <a:rPr lang="ru-RU" sz="800" dirty="0" err="1" smtClean="0"/>
              <a:t>инва</a:t>
            </a:r>
            <a:r>
              <a:rPr lang="ru-RU" sz="800" dirty="0" smtClean="0"/>
              <a:t>-</a:t>
            </a:r>
          </a:p>
          <a:p>
            <a:pPr algn="ctr"/>
            <a:r>
              <a:rPr lang="ru-RU" sz="800" dirty="0" err="1" smtClean="0"/>
              <a:t>лиды</a:t>
            </a:r>
            <a:r>
              <a:rPr lang="ru-RU" sz="800" dirty="0"/>
              <a:t>)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1223" y="143003"/>
            <a:ext cx="8507288" cy="63408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Дизайн проекта 1-ого года «Онлайн родительское собрание»</a:t>
            </a:r>
            <a:endParaRPr lang="ru-RU" sz="28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48539" y="1820189"/>
            <a:ext cx="0" cy="451539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322947" y="1820189"/>
            <a:ext cx="0" cy="327481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392955" y="2429508"/>
            <a:ext cx="648072" cy="1169876"/>
          </a:xfrm>
          <a:prstGeom prst="roundRect">
            <a:avLst>
              <a:gd name="adj" fmla="val 121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Стипендии, социальные стипендии и иные материальные вознаграждения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V="1">
            <a:off x="123082" y="3103711"/>
            <a:ext cx="916852" cy="49567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Выпускники </a:t>
            </a:r>
            <a:r>
              <a:rPr lang="ru-RU" sz="800" dirty="0" smtClean="0"/>
              <a:t>Вышки </a:t>
            </a:r>
            <a:r>
              <a:rPr lang="ru-RU" sz="800" dirty="0"/>
              <a:t>о </a:t>
            </a:r>
            <a:r>
              <a:rPr lang="ru-RU" sz="800" dirty="0" smtClean="0"/>
              <a:t>Вышке</a:t>
            </a:r>
            <a:endParaRPr lang="ru-RU" sz="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3082" y="3743403"/>
            <a:ext cx="916852" cy="801536"/>
          </a:xfrm>
          <a:prstGeom prst="roundRect">
            <a:avLst>
              <a:gd name="adj" fmla="val 1778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Как подготовиться к поступлению в НИУ </a:t>
            </a:r>
            <a:r>
              <a:rPr lang="ru-RU" sz="800" dirty="0" smtClean="0"/>
              <a:t>ВШЭ </a:t>
            </a:r>
            <a:endParaRPr lang="ru-RU" sz="800" dirty="0"/>
          </a:p>
          <a:p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3082" y="4679507"/>
            <a:ext cx="916853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/>
              <a:t>Как выбрать образовательную программу</a:t>
            </a:r>
            <a:endParaRPr lang="ru-RU" sz="8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59817" y="2070290"/>
            <a:ext cx="823847" cy="5446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/>
              <a:t>Как помочь  с профессиональным выбором</a:t>
            </a:r>
            <a:endParaRPr lang="ru-RU" sz="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34947" y="2703151"/>
            <a:ext cx="839301" cy="4332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/>
              <a:t>Калькулятор ЕГЭ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32318" y="3269651"/>
            <a:ext cx="839302" cy="7400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Какими скидками и как можно воспользоваться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20274" y="4144171"/>
            <a:ext cx="863390" cy="77553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/>
              <a:t>Исследования  </a:t>
            </a:r>
            <a:r>
              <a:rPr lang="ru-RU" sz="800" dirty="0"/>
              <a:t>для родителей </a:t>
            </a:r>
            <a:endParaRPr lang="ru-RU" sz="800" dirty="0" smtClean="0"/>
          </a:p>
          <a:p>
            <a:r>
              <a:rPr lang="ru-RU" sz="800" dirty="0" smtClean="0"/>
              <a:t>( «</a:t>
            </a:r>
            <a:r>
              <a:rPr lang="ru-RU" sz="800" dirty="0"/>
              <a:t>Ученые ВШЭ -  </a:t>
            </a:r>
            <a:r>
              <a:rPr lang="ru-RU" sz="800" dirty="0" smtClean="0"/>
              <a:t>родителям</a:t>
            </a:r>
            <a:r>
              <a:rPr lang="ru-RU" sz="800" dirty="0"/>
              <a:t>»)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06223" y="5061021"/>
            <a:ext cx="1440160" cy="72772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/>
              <a:t>Баннер </a:t>
            </a:r>
            <a:r>
              <a:rPr lang="ru-RU" sz="900" dirty="0"/>
              <a:t>«Вышка – родителям»  на сайтах партнерских </a:t>
            </a:r>
            <a:r>
              <a:rPr lang="ru-RU" sz="900" dirty="0" smtClean="0"/>
              <a:t>школ </a:t>
            </a:r>
            <a:r>
              <a:rPr lang="ru-RU" sz="800" dirty="0" smtClean="0"/>
              <a:t>(информация  для родительских собраний)</a:t>
            </a:r>
            <a:endParaRPr lang="ru-RU" sz="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22947" y="6021288"/>
            <a:ext cx="1755374" cy="5760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Заявки от школ</a:t>
            </a:r>
          </a:p>
          <a:p>
            <a:pPr algn="ctr"/>
            <a:r>
              <a:rPr lang="ru-RU" sz="1000" dirty="0" smtClean="0"/>
              <a:t>о темах и вопросах  на родительских собраниях</a:t>
            </a:r>
            <a:endParaRPr lang="ru-RU" sz="10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70319" y="1943203"/>
            <a:ext cx="576064" cy="2976506"/>
          </a:xfrm>
          <a:prstGeom prst="roundRect">
            <a:avLst/>
          </a:prstGeom>
          <a:gradFill>
            <a:gsLst>
              <a:gs pos="32000">
                <a:srgbClr val="92D050">
                  <a:lumMod val="99000"/>
                </a:srgbClr>
              </a:gs>
              <a:gs pos="58000">
                <a:srgbClr val="B9DCA2"/>
              </a:gs>
              <a:gs pos="81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 smtClean="0"/>
              <a:t>Онлайн родительская  пресс-конференция </a:t>
            </a:r>
          </a:p>
          <a:p>
            <a:pPr algn="ctr"/>
            <a:r>
              <a:rPr lang="ru-RU" sz="1000" dirty="0" smtClean="0"/>
              <a:t>в формате видео-конференции  </a:t>
            </a:r>
            <a:endParaRPr lang="ru-RU" sz="1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97211" y="2429508"/>
            <a:ext cx="648072" cy="1021578"/>
          </a:xfrm>
          <a:prstGeom prst="roundRect">
            <a:avLst>
              <a:gd name="adj" fmla="val 1215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Система кураторства при обучении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61307" y="2429508"/>
            <a:ext cx="648072" cy="10073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Иностранные языки </a:t>
            </a:r>
          </a:p>
          <a:p>
            <a:r>
              <a:rPr lang="ru-RU" sz="800" dirty="0" err="1"/>
              <a:t>Перепоступление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327776" y="2429508"/>
            <a:ext cx="729178" cy="1169876"/>
          </a:xfrm>
          <a:prstGeom prst="roundRect">
            <a:avLst>
              <a:gd name="adj" fmla="val 98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Документы Военный учет Индивидуальные достижения Квоты, льготы, целевые места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86466" y="1943203"/>
            <a:ext cx="529750" cy="3024335"/>
          </a:xfrm>
          <a:prstGeom prst="roundRect">
            <a:avLst/>
          </a:prstGeom>
          <a:gradFill>
            <a:gsLst>
              <a:gs pos="32000">
                <a:srgbClr val="92D050">
                  <a:lumMod val="99000"/>
                </a:srgbClr>
              </a:gs>
              <a:gs pos="58000">
                <a:srgbClr val="B9DCA2"/>
              </a:gs>
              <a:gs pos="81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000" dirty="0"/>
              <a:t>Онлайн </a:t>
            </a:r>
            <a:r>
              <a:rPr lang="ru-RU" sz="1000" dirty="0" smtClean="0"/>
              <a:t>родительская  пресс-конференция</a:t>
            </a:r>
          </a:p>
          <a:p>
            <a:pPr algn="ctr"/>
            <a:r>
              <a:rPr lang="ru-RU" sz="1000" dirty="0" smtClean="0"/>
              <a:t> </a:t>
            </a:r>
            <a:r>
              <a:rPr lang="ru-RU" sz="1000" dirty="0"/>
              <a:t>в формате видео-конференции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915977" y="4087198"/>
            <a:ext cx="5293403" cy="880339"/>
          </a:xfrm>
          <a:prstGeom prst="roundRect">
            <a:avLst>
              <a:gd name="adj" fmla="val 19561"/>
            </a:avLst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050" dirty="0" smtClean="0">
                <a:solidFill>
                  <a:schemeClr val="tx1"/>
                </a:solidFill>
              </a:rPr>
              <a:t>Родительский клуб </a:t>
            </a:r>
            <a:r>
              <a:rPr lang="ru-RU" sz="1050" dirty="0">
                <a:solidFill>
                  <a:schemeClr val="tx1"/>
                </a:solidFill>
              </a:rPr>
              <a:t>«Ученые ВШЭ -  родителям</a:t>
            </a:r>
            <a:r>
              <a:rPr lang="ru-RU" sz="1050" dirty="0" smtClean="0">
                <a:solidFill>
                  <a:schemeClr val="tx1"/>
                </a:solidFill>
              </a:rPr>
              <a:t>»                         (исследования  </a:t>
            </a:r>
            <a:r>
              <a:rPr lang="ru-RU" sz="1050" dirty="0">
                <a:solidFill>
                  <a:schemeClr val="tx1"/>
                </a:solidFill>
              </a:rPr>
              <a:t>для </a:t>
            </a:r>
            <a:r>
              <a:rPr lang="ru-RU" sz="1050" dirty="0" smtClean="0">
                <a:solidFill>
                  <a:schemeClr val="tx1"/>
                </a:solidFill>
              </a:rPr>
              <a:t>родителей    по    вопросам развития и воспитания                  детей    разного возраста) </a:t>
            </a:r>
            <a:endParaRPr lang="ru-RU" sz="1050" dirty="0">
              <a:solidFill>
                <a:schemeClr val="tx1"/>
              </a:solidFill>
            </a:endParaRPr>
          </a:p>
          <a:p>
            <a:endParaRPr lang="ru-RU" sz="1050" dirty="0" smtClean="0">
              <a:solidFill>
                <a:schemeClr val="tx1"/>
              </a:solidFill>
            </a:endParaRPr>
          </a:p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2646383" y="4887407"/>
            <a:ext cx="431938" cy="1371637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037708" y="4967538"/>
            <a:ext cx="924954" cy="1291505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078321" y="4967537"/>
            <a:ext cx="2908145" cy="12697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2976842" y="4527367"/>
            <a:ext cx="483706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/>
              <a:t>встреча</a:t>
            </a:r>
            <a:endParaRPr lang="ru-RU" sz="800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600867" y="4527367"/>
            <a:ext cx="603648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/>
              <a:t>встреча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392955" y="4527367"/>
            <a:ext cx="527110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/>
              <a:t>встреч</a:t>
            </a:r>
            <a:endParaRPr lang="ru-RU" sz="8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076056" y="4531940"/>
            <a:ext cx="592693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встреча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779393" y="4559669"/>
            <a:ext cx="565889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встреча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555749" y="4559669"/>
            <a:ext cx="616651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/>
              <a:t>встреча</a:t>
            </a:r>
          </a:p>
        </p:txBody>
      </p:sp>
    </p:spTree>
    <p:extLst>
      <p:ext uri="{BB962C8B-B14F-4D97-AF65-F5344CB8AC3E}">
        <p14:creationId xmlns:p14="http://schemas.microsoft.com/office/powerpoint/2010/main" val="2281843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343774"/>
            <a:ext cx="7772400" cy="24948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altLang="ru-RU" sz="32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sz="3200" b="1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altLang="ru-RU" sz="3200" b="1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sz="32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Проект </a:t>
            </a:r>
            <a:br>
              <a:rPr lang="ru-RU" altLang="ru-RU" sz="32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sz="32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«Распределенный лицей НИУ ВШЭ»</a:t>
            </a:r>
            <a:br>
              <a:rPr lang="ru-RU" altLang="ru-RU" sz="32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sz="32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altLang="ru-RU" sz="32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sz="32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altLang="ru-RU" sz="32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endParaRPr lang="en-US" altLang="ru-RU" sz="3200" dirty="0">
              <a:solidFill>
                <a:srgbClr val="000066"/>
              </a:solidFill>
              <a:latin typeface="Myriad Pro Semibold" charset="0"/>
              <a:ea typeface="ＭＳ Ｐゴシック" pitchFamily="34" charset="-128"/>
            </a:endParaRPr>
          </a:p>
        </p:txBody>
      </p:sp>
      <p:sp>
        <p:nvSpPr>
          <p:cNvPr id="2051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800">
                <a:solidFill>
                  <a:schemeClr val="bg1"/>
                </a:solidFill>
                <a:latin typeface="Arial" charset="0"/>
              </a:rPr>
              <a:t>Высшая школа экономики, Москва, 2017</a:t>
            </a:r>
          </a:p>
          <a:p>
            <a:pPr algn="ctr" eaLnBrk="1" hangingPunct="1">
              <a:buFontTx/>
              <a:buNone/>
            </a:pPr>
            <a:r>
              <a:rPr lang="en-US" altLang="ru-RU" sz="800">
                <a:solidFill>
                  <a:schemeClr val="bg1"/>
                </a:solidFill>
                <a:latin typeface="Arial" charset="0"/>
              </a:rPr>
              <a:t>www.hse.ru</a:t>
            </a:r>
            <a:r>
              <a:rPr lang="ru-RU" altLang="ru-RU" sz="800">
                <a:solidFill>
                  <a:schemeClr val="bg1"/>
                </a:solidFill>
                <a:latin typeface="Arial" charset="0"/>
              </a:rPr>
              <a:t> </a:t>
            </a:r>
            <a:endParaRPr kumimoji="1" lang="ru-RU" altLang="ru-RU" sz="80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5025" y="42005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Менеджер проекта:</a:t>
            </a:r>
            <a:r>
              <a:rPr lang="ru-RU" alt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 </a:t>
            </a:r>
            <a:br>
              <a:rPr lang="ru-RU" alt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Борисова Людмила Александровна</a:t>
            </a:r>
            <a:br>
              <a:rPr lang="ru-RU" alt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en-US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  <a:hlinkClick r:id="rId2"/>
              </a:rPr>
              <a:t>laborisova@hse.ru</a:t>
            </a:r>
            <a:r>
              <a:rPr 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en-US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8-495-531-00-76</a:t>
            </a:r>
            <a:r>
              <a:rPr 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 (</a:t>
            </a:r>
            <a:r>
              <a:rPr lang="en-US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22-596 </a:t>
            </a:r>
            <a:r>
              <a:rPr 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)</a:t>
            </a:r>
            <a:r>
              <a:rPr lang="en-US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en-US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7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8" y="444500"/>
          <a:ext cx="8964612" cy="61182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23644">
                  <a:extLst>
                    <a:ext uri="{9D8B030D-6E8A-4147-A177-3AD203B41FA5}"/>
                  </a:extLst>
                </a:gridCol>
                <a:gridCol w="830687">
                  <a:extLst>
                    <a:ext uri="{9D8B030D-6E8A-4147-A177-3AD203B41FA5}"/>
                  </a:extLst>
                </a:gridCol>
                <a:gridCol w="560231">
                  <a:extLst>
                    <a:ext uri="{9D8B030D-6E8A-4147-A177-3AD203B41FA5}"/>
                  </a:extLst>
                </a:gridCol>
                <a:gridCol w="639659">
                  <a:extLst>
                    <a:ext uri="{9D8B030D-6E8A-4147-A177-3AD203B41FA5}"/>
                  </a:extLst>
                </a:gridCol>
                <a:gridCol w="738619">
                  <a:extLst>
                    <a:ext uri="{9D8B030D-6E8A-4147-A177-3AD203B41FA5}"/>
                  </a:extLst>
                </a:gridCol>
                <a:gridCol w="805765">
                  <a:extLst>
                    <a:ext uri="{9D8B030D-6E8A-4147-A177-3AD203B41FA5}"/>
                  </a:extLst>
                </a:gridCol>
                <a:gridCol w="738619">
                  <a:extLst>
                    <a:ext uri="{9D8B030D-6E8A-4147-A177-3AD203B41FA5}"/>
                  </a:extLst>
                </a:gridCol>
                <a:gridCol w="671472">
                  <a:extLst>
                    <a:ext uri="{9D8B030D-6E8A-4147-A177-3AD203B41FA5}"/>
                  </a:extLst>
                </a:gridCol>
                <a:gridCol w="648257">
                  <a:extLst>
                    <a:ext uri="{9D8B030D-6E8A-4147-A177-3AD203B41FA5}"/>
                  </a:extLst>
                </a:gridCol>
                <a:gridCol w="510362">
                  <a:extLst>
                    <a:ext uri="{9D8B030D-6E8A-4147-A177-3AD203B41FA5}"/>
                  </a:extLst>
                </a:gridCol>
                <a:gridCol w="714329">
                  <a:extLst>
                    <a:ext uri="{9D8B030D-6E8A-4147-A177-3AD203B41FA5}"/>
                  </a:extLst>
                </a:gridCol>
                <a:gridCol w="528033">
                  <a:extLst>
                    <a:ext uri="{9D8B030D-6E8A-4147-A177-3AD203B41FA5}"/>
                  </a:extLst>
                </a:gridCol>
                <a:gridCol w="754935">
                  <a:extLst>
                    <a:ext uri="{9D8B030D-6E8A-4147-A177-3AD203B41FA5}"/>
                  </a:extLst>
                </a:gridCol>
              </a:tblGrid>
              <a:tr h="3962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Август 2017 г. </a:t>
                      </a:r>
                      <a:endParaRPr lang="ru-RU" sz="10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Сентябрь</a:t>
                      </a:r>
                      <a:endParaRPr lang="ru-RU" sz="10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Октябрь</a:t>
                      </a:r>
                      <a:endParaRPr lang="ru-RU" sz="10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Ноябрь</a:t>
                      </a:r>
                      <a:endParaRPr lang="ru-RU" sz="10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Декабрь</a:t>
                      </a:r>
                      <a:endParaRPr lang="ru-RU" sz="10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Январь</a:t>
                      </a:r>
                      <a:endParaRPr lang="ru-RU" sz="10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Февраль</a:t>
                      </a:r>
                      <a:endParaRPr lang="ru-RU" sz="10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Март</a:t>
                      </a:r>
                      <a:endParaRPr lang="ru-RU" sz="10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Апрель</a:t>
                      </a:r>
                      <a:endParaRPr lang="ru-RU" sz="10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Май</a:t>
                      </a:r>
                      <a:endParaRPr lang="ru-RU" sz="10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Июнь</a:t>
                      </a:r>
                      <a:endParaRPr lang="ru-RU" sz="1000" dirty="0"/>
                    </a:p>
                  </a:txBody>
                  <a:tcPr marL="91431" marR="91431" marT="45711" marB="45711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Июль</a:t>
                      </a:r>
                      <a:endParaRPr lang="ru-RU" sz="1000" dirty="0"/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Август 2018 г.</a:t>
                      </a:r>
                      <a:endParaRPr lang="ru-RU" sz="1000" dirty="0"/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5722003"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l"/>
                      <a:endParaRPr lang="ru-RU" sz="8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  <a:p>
                      <a:pPr algn="l"/>
                      <a:endParaRPr lang="ru-RU" sz="800" dirty="0" smtClean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 smtClean="0"/>
                    </a:p>
                    <a:p>
                      <a:pPr algn="ctr"/>
                      <a:endParaRPr lang="ru-RU" sz="1200" i="1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 marL="91431" marR="91431" marT="45711" marB="45711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школами</a:t>
                      </a:r>
                      <a:endParaRPr lang="ru-RU" sz="1200" dirty="0"/>
                    </a:p>
                  </a:txBody>
                  <a:tcPr marL="91431" marR="91431" marT="45711" marB="45711"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1" marR="91431" marT="45711" marB="45711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166" name="Заголовок 1"/>
          <p:cNvSpPr txBox="1">
            <a:spLocks/>
          </p:cNvSpPr>
          <p:nvPr/>
        </p:nvSpPr>
        <p:spPr bwMode="auto">
          <a:xfrm>
            <a:off x="31750" y="28575"/>
            <a:ext cx="85058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Дизайн проекта «Распределенный лицей НИУ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ВШЭ» </a:t>
            </a:r>
            <a:endParaRPr lang="ru-RU" altLang="ru-RU" sz="1400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938" y="1360488"/>
            <a:ext cx="885825" cy="1062037"/>
          </a:xfrm>
          <a:prstGeom prst="roundRect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Приказы об открытии  лицейских классов и зачислении в них учащихся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3763" y="2465388"/>
            <a:ext cx="798512" cy="120650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Информирование  школ об итогах приемной кампании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91288" y="2490788"/>
            <a:ext cx="1225550" cy="121602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Формирование школами списков поступающих,  сбор и передача  списков  выпускников  в Дирекцию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24838" y="2549525"/>
            <a:ext cx="811212" cy="118745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</a:rPr>
              <a:t>Приказы о зачислении на ОП ВШЭ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25" y="4513263"/>
            <a:ext cx="1295400" cy="727075"/>
          </a:xfrm>
          <a:prstGeom prst="roundRect">
            <a:avLst/>
          </a:prstGeom>
          <a:gradFill flip="none" rotWithShape="1">
            <a:gsLst>
              <a:gs pos="88650">
                <a:schemeClr val="tx2">
                  <a:lumMod val="60000"/>
                  <a:lumOff val="40000"/>
                </a:schemeClr>
              </a:gs>
              <a:gs pos="0">
                <a:srgbClr val="FFFF99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00B0F0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</a:rPr>
              <a:t>Online-</a:t>
            </a:r>
            <a:r>
              <a:rPr lang="ru-RU" sz="1000" dirty="0">
                <a:solidFill>
                  <a:prstClr val="black"/>
                </a:solidFill>
              </a:rPr>
              <a:t>совещание партнерских школ (Старт проекта)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52950" y="3954463"/>
            <a:ext cx="1335088" cy="64293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prstClr val="black"/>
                </a:solidFill>
              </a:rPr>
              <a:t>Мониторинг удовлетворенности участием в проекте (ЦВМ ВШЭ)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94525" y="3914775"/>
            <a:ext cx="987425" cy="111918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prstClr val="black"/>
                </a:solidFill>
              </a:rPr>
              <a:t>Предоставление школами РЛ финальных результатов участия в проекте 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1065213" y="1360488"/>
            <a:ext cx="6478587" cy="963612"/>
          </a:xfrm>
          <a:prstGeom prst="chevron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05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050" b="1" dirty="0">
                <a:solidFill>
                  <a:prstClr val="black"/>
                </a:solidFill>
              </a:rPr>
              <a:t>Учебный процесс в школах РЛ НИУ ВШЭ </a:t>
            </a:r>
            <a:r>
              <a:rPr lang="ru-RU" sz="1050" dirty="0">
                <a:solidFill>
                  <a:prstClr val="black"/>
                </a:solidFill>
              </a:rPr>
              <a:t>(обучение по 8 профилям, адаптированные учебные планы Лицея НИУ ВШЭ)</a:t>
            </a:r>
          </a:p>
          <a:p>
            <a:pPr>
              <a:defRPr/>
            </a:pPr>
            <a:r>
              <a:rPr lang="ru-RU" sz="1050" b="1" dirty="0">
                <a:solidFill>
                  <a:prstClr val="black"/>
                </a:solidFill>
              </a:rPr>
              <a:t>Образовательные мероприятия НИУ ВШЭ для РЛ ВШЭ (</a:t>
            </a:r>
            <a:r>
              <a:rPr lang="ru-RU" sz="1050" dirty="0">
                <a:solidFill>
                  <a:prstClr val="black"/>
                </a:solidFill>
              </a:rPr>
              <a:t>Объединенный лекторий,  конкурс  «Высший пилотаж», олимпиады, выездные профильные школы  факультетов (в т.ч. летние), предметные </a:t>
            </a:r>
            <a:r>
              <a:rPr lang="ru-RU" sz="1050" dirty="0" err="1">
                <a:solidFill>
                  <a:prstClr val="black"/>
                </a:solidFill>
              </a:rPr>
              <a:t>вебинары</a:t>
            </a:r>
            <a:r>
              <a:rPr lang="ru-RU" sz="1050" dirty="0">
                <a:solidFill>
                  <a:prstClr val="black"/>
                </a:solidFill>
              </a:rPr>
              <a:t>, стажировки в Лицее ВШЭ,  использование ресурсов библиотеки для учебной и проектно-исследовательской деятельности</a:t>
            </a:r>
          </a:p>
          <a:p>
            <a:pPr algn="ctr">
              <a:defRPr/>
            </a:pP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827213" y="2479675"/>
            <a:ext cx="4568825" cy="1136650"/>
          </a:xfrm>
          <a:prstGeom prst="chevron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prstClr val="black"/>
                </a:solidFill>
              </a:rPr>
              <a:t>Информирование детей, родителей, педагогов </a:t>
            </a:r>
            <a:r>
              <a:rPr lang="ru-RU" sz="1050" dirty="0">
                <a:solidFill>
                  <a:prstClr val="black"/>
                </a:solidFill>
              </a:rPr>
              <a:t>о правилах приема :</a:t>
            </a:r>
          </a:p>
          <a:p>
            <a:pPr algn="ctr">
              <a:defRPr/>
            </a:pPr>
            <a:r>
              <a:rPr lang="ru-RU" sz="1050" dirty="0">
                <a:solidFill>
                  <a:prstClr val="black"/>
                </a:solidFill>
              </a:rPr>
              <a:t>тематические </a:t>
            </a:r>
            <a:r>
              <a:rPr lang="ru-RU" sz="1050" dirty="0" err="1">
                <a:solidFill>
                  <a:prstClr val="black"/>
                </a:solidFill>
              </a:rPr>
              <a:t>вебинары</a:t>
            </a:r>
            <a:r>
              <a:rPr lang="ru-RU" sz="1050" dirty="0">
                <a:solidFill>
                  <a:prstClr val="black"/>
                </a:solidFill>
              </a:rPr>
              <a:t>, совещания с кураторами, </a:t>
            </a:r>
            <a:r>
              <a:rPr lang="ru-RU" sz="1050" dirty="0" err="1">
                <a:solidFill>
                  <a:prstClr val="black"/>
                </a:solidFill>
              </a:rPr>
              <a:t>ДОДы</a:t>
            </a:r>
            <a:r>
              <a:rPr lang="ru-RU" sz="1050" dirty="0">
                <a:solidFill>
                  <a:prstClr val="black"/>
                </a:solidFill>
              </a:rPr>
              <a:t>,  тематические рассылки, участие в родительских собраниях,  информация на сайте Дирекции и на сайте НИУ ВШЭ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6313" y="5395913"/>
            <a:ext cx="1304925" cy="631825"/>
          </a:xfrm>
          <a:prstGeom prst="roundRect">
            <a:avLst/>
          </a:prstGeom>
          <a:gradFill flip="none" rotWithShape="1">
            <a:gsLst>
              <a:gs pos="88650">
                <a:schemeClr val="tx2">
                  <a:lumMod val="60000"/>
                  <a:lumOff val="40000"/>
                </a:schemeClr>
              </a:gs>
              <a:gs pos="0">
                <a:srgbClr val="FFFF99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00B0F0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prstClr val="black"/>
                </a:solidFill>
              </a:rPr>
              <a:t>Перезаключение соглашений со школами (1 раз в 2 года) </a:t>
            </a:r>
          </a:p>
        </p:txBody>
      </p:sp>
      <p:cxnSp>
        <p:nvCxnSpPr>
          <p:cNvPr id="21" name="Прямая со стрелкой 20"/>
          <p:cNvCxnSpPr>
            <a:endCxn id="20" idx="0"/>
          </p:cNvCxnSpPr>
          <p:nvPr/>
        </p:nvCxnSpPr>
        <p:spPr>
          <a:xfrm>
            <a:off x="1597025" y="5276850"/>
            <a:ext cx="31750" cy="119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659063" y="3965575"/>
            <a:ext cx="1592262" cy="6318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prstClr val="black"/>
                </a:solidFill>
              </a:rPr>
              <a:t>Анализ промежуточных результатов участия в проекте (Конференция УОО ВШЭ)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438" y="4513263"/>
            <a:ext cx="822325" cy="1560512"/>
          </a:xfrm>
          <a:prstGeom prst="roundRect">
            <a:avLst/>
          </a:prstGeom>
          <a:gradFill flip="none" rotWithShape="1">
            <a:gsLst>
              <a:gs pos="88650">
                <a:schemeClr val="tx2">
                  <a:lumMod val="60000"/>
                  <a:lumOff val="40000"/>
                </a:schemeClr>
              </a:gs>
              <a:gs pos="0">
                <a:srgbClr val="FFFF99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00B0F0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prstClr val="black"/>
                </a:solidFill>
              </a:rPr>
              <a:t>Информирование о завершении срока действия соглашения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438" y="920750"/>
            <a:ext cx="8782050" cy="3413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prstClr val="black"/>
                </a:solidFill>
              </a:rPr>
              <a:t>Документы, регламентирующие деятельность РЛ ВШЭ:</a:t>
            </a:r>
          </a:p>
          <a:p>
            <a:pPr algn="ctr">
              <a:defRPr/>
            </a:pPr>
            <a:r>
              <a:rPr lang="ru-RU" sz="1050" b="1" dirty="0">
                <a:solidFill>
                  <a:prstClr val="black"/>
                </a:solidFill>
              </a:rPr>
              <a:t>Положение о РЛ ВШЭ, Положение о Координационном Совете, о лицейских классах и группах, о кураторе лицейских классов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31838" y="5711825"/>
            <a:ext cx="3476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84150" y="6194425"/>
            <a:ext cx="8782050" cy="368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Деятельность структур управления сетевым сообществом и проектом (Совет директоров, Координационный совет, Совет кураторов)</a:t>
            </a:r>
          </a:p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</a:rPr>
              <a:t>Работа проектного офиса – группы специалистов, поддерживающих практики РЛ </a:t>
            </a:r>
          </a:p>
          <a:p>
            <a:pPr algn="ctr"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213725" y="4551363"/>
            <a:ext cx="822325" cy="1558925"/>
          </a:xfrm>
          <a:prstGeom prst="roundRect">
            <a:avLst/>
          </a:prstGeom>
          <a:gradFill flip="none" rotWithShape="1">
            <a:gsLst>
              <a:gs pos="88650">
                <a:schemeClr val="tx2">
                  <a:lumMod val="60000"/>
                  <a:lumOff val="40000"/>
                </a:schemeClr>
              </a:gs>
              <a:gs pos="0">
                <a:srgbClr val="FFFF99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00B0F0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prstClr val="black"/>
                </a:solidFill>
              </a:rPr>
              <a:t>Информирование о завершении срока действия соглашения </a:t>
            </a:r>
          </a:p>
        </p:txBody>
      </p:sp>
    </p:spTree>
    <p:extLst>
      <p:ext uri="{BB962C8B-B14F-4D97-AF65-F5344CB8AC3E}">
        <p14:creationId xmlns:p14="http://schemas.microsoft.com/office/powerpoint/2010/main" val="5939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692275"/>
            <a:ext cx="7772400" cy="22066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sz="2800" b="1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altLang="ru-RU" sz="2800" b="1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Ежегодная конференция Университетского образовательного округа</a:t>
            </a:r>
            <a:br>
              <a:rPr lang="ru-RU" altLang="ru-RU" sz="28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sz="20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altLang="ru-RU" sz="20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sz="20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altLang="ru-RU" sz="20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endParaRPr lang="en-US" altLang="ru-RU" sz="2900" b="1" dirty="0" smtClean="0">
              <a:solidFill>
                <a:srgbClr val="21386F"/>
              </a:solidFill>
              <a:latin typeface="Myriad Pro Semibold" charset="0"/>
              <a:ea typeface="ＭＳ Ｐゴシック" pitchFamily="34" charset="-128"/>
            </a:endParaRPr>
          </a:p>
        </p:txBody>
      </p:sp>
      <p:sp>
        <p:nvSpPr>
          <p:cNvPr id="2051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800">
                <a:solidFill>
                  <a:schemeClr val="bg1"/>
                </a:solidFill>
                <a:latin typeface="Arial" charset="0"/>
              </a:rPr>
              <a:t>Высшая школа экономики, Москва, 2017</a:t>
            </a:r>
          </a:p>
          <a:p>
            <a:pPr eaLnBrk="1" hangingPunct="1">
              <a:buFontTx/>
              <a:buNone/>
            </a:pPr>
            <a:r>
              <a:rPr lang="en-US" altLang="ru-RU" sz="800">
                <a:solidFill>
                  <a:schemeClr val="bg1"/>
                </a:solidFill>
                <a:latin typeface="Arial" charset="0"/>
              </a:rPr>
              <a:t>www.hse.ru</a:t>
            </a:r>
            <a:r>
              <a:rPr lang="ru-RU" altLang="ru-RU" sz="800">
                <a:solidFill>
                  <a:schemeClr val="bg1"/>
                </a:solidFill>
                <a:latin typeface="Arial" charset="0"/>
              </a:rPr>
              <a:t> </a:t>
            </a:r>
            <a:endParaRPr kumimoji="1" lang="ru-RU" altLang="ru-RU" sz="80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0725" y="439531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Координатор:</a:t>
            </a:r>
            <a:r>
              <a:rPr lang="ru-RU" alt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 </a:t>
            </a:r>
            <a:br>
              <a:rPr lang="ru-RU" alt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ru-RU" alt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Борисова Людмила Александровна</a:t>
            </a:r>
            <a:br>
              <a:rPr lang="ru-RU" alt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en-US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  <a:hlinkClick r:id="rId2"/>
              </a:rPr>
              <a:t>laborisova@hse.ru</a:t>
            </a:r>
            <a:r>
              <a:rPr 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r>
              <a:rPr lang="en-US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8-495-531-00-76</a:t>
            </a:r>
            <a:r>
              <a:rPr 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 (</a:t>
            </a:r>
            <a:r>
              <a:rPr lang="en-US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22-596 </a:t>
            </a:r>
            <a:r>
              <a:rPr lang="ru-RU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>)</a:t>
            </a:r>
            <a:r>
              <a:rPr lang="en-US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  <a:t/>
            </a:r>
            <a:br>
              <a:rPr lang="en-US" dirty="0">
                <a:solidFill>
                  <a:srgbClr val="000066"/>
                </a:solidFill>
                <a:latin typeface="Myriad Pro Semibold" charset="0"/>
                <a:ea typeface="ＭＳ Ｐゴシック" pitchFamily="34" charset="-128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4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64253"/>
              </p:ext>
            </p:extLst>
          </p:nvPr>
        </p:nvGraphicFramePr>
        <p:xfrm>
          <a:off x="266699" y="1765935"/>
          <a:ext cx="8524875" cy="38862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68629"/>
                <a:gridCol w="6156246"/>
              </a:tblGrid>
              <a:tr h="3563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Цели проекта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проекта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230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Объединение ресурсов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НИУ ВШЭ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партнерских школ для решения образовательных задач в соответствии с ФГОС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сетевых</a:t>
                      </a:r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инновационных площадок в регионах 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решения образовательных задач в соответствии с ФГОС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ресурсно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методических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центров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определенным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направлениям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образовательной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базе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партнерских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НИУ ВШЭ;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Консультационно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методическое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сопровождение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НИУ ВШЭ 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ресурсно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–методических центров по темам работы РМЦ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поддержка </a:t>
                      </a: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сети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работающих</a:t>
                      </a:r>
                      <a:r>
                        <a:rPr lang="ru-RU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направлениям ресурсно-методических центров вокруг «узлов» РМЦ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5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Трансляция</a:t>
                      </a: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тиражирование </a:t>
                      </a:r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результатов работы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среди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партнерских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НИУ ВШЭ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(мероприятия);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500" b="1" dirty="0" smtClean="0">
                          <a:effectLst/>
                        </a:rPr>
                        <a:t>Публикация</a:t>
                      </a:r>
                      <a:r>
                        <a:rPr lang="ru-RU" sz="1500" baseline="0" dirty="0" smtClean="0">
                          <a:effectLst/>
                        </a:rPr>
                        <a:t> результатов работы РМЦ в открытом доступе (интернет, печатные издания)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86290"/>
              </p:ext>
            </p:extLst>
          </p:nvPr>
        </p:nvGraphicFramePr>
        <p:xfrm>
          <a:off x="228599" y="553303"/>
          <a:ext cx="8562975" cy="7924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562975"/>
              </a:tblGrid>
              <a:tr h="6159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Ресурсно-методические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центры НИУ ВШЭ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Партнерские школы, работающие по определенным инновационным направлениям образовательной деятельности при консультационно-методическом сопровождении НИУ ВШЭ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3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8" y="620713"/>
          <a:ext cx="8964612" cy="6119812"/>
        </p:xfrm>
        <a:graphic>
          <a:graphicData uri="http://schemas.openxmlformats.org/drawingml/2006/table">
            <a:tbl>
              <a:tblPr/>
              <a:tblGrid>
                <a:gridCol w="900112"/>
                <a:gridCol w="936625"/>
                <a:gridCol w="935038"/>
                <a:gridCol w="792162"/>
                <a:gridCol w="792163"/>
                <a:gridCol w="720725"/>
                <a:gridCol w="647700"/>
                <a:gridCol w="576262"/>
                <a:gridCol w="576263"/>
                <a:gridCol w="576262"/>
                <a:gridCol w="863600"/>
                <a:gridCol w="647700"/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август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сентябрь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октябрь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ноябрь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декабрь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январь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июнь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июль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22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9" name="Заголовок 1"/>
          <p:cNvSpPr txBox="1">
            <a:spLocks/>
          </p:cNvSpPr>
          <p:nvPr/>
        </p:nvSpPr>
        <p:spPr>
          <a:xfrm>
            <a:off x="-1295400" y="1401763"/>
            <a:ext cx="8507413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/>
              <a:t> </a:t>
            </a:r>
            <a:endParaRPr lang="ru-RU" sz="2800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364894" y="2036763"/>
            <a:ext cx="655071" cy="3816424"/>
          </a:xfrm>
          <a:prstGeom prst="roundRect">
            <a:avLst/>
          </a:prstGeom>
          <a:gradFill>
            <a:gsLst>
              <a:gs pos="32000">
                <a:srgbClr val="92D050">
                  <a:lumMod val="99000"/>
                </a:srgbClr>
              </a:gs>
              <a:gs pos="58000">
                <a:srgbClr val="B9DCA2"/>
              </a:gs>
              <a:gs pos="81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/>
              <a:t>Проведение</a:t>
            </a:r>
            <a:r>
              <a:rPr lang="en-US" sz="1200" b="1" dirty="0"/>
              <a:t> </a:t>
            </a:r>
            <a:r>
              <a:rPr lang="ru-RU" sz="1200" b="1" dirty="0"/>
              <a:t>1 этапа  </a:t>
            </a:r>
            <a:r>
              <a:rPr lang="en-US" sz="1200" b="1" dirty="0"/>
              <a:t>III </a:t>
            </a:r>
            <a:r>
              <a:rPr lang="ru-RU" sz="1200" b="1" dirty="0"/>
              <a:t> конференции  Университетского образовательного округа НИУ ВШЭ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566921" y="2036764"/>
            <a:ext cx="635695" cy="3816423"/>
          </a:xfrm>
          <a:prstGeom prst="roundRect">
            <a:avLst/>
          </a:prstGeom>
          <a:gradFill>
            <a:gsLst>
              <a:gs pos="32000">
                <a:srgbClr val="92D050">
                  <a:lumMod val="99000"/>
                </a:srgbClr>
              </a:gs>
              <a:gs pos="58000">
                <a:srgbClr val="B9DCA2"/>
              </a:gs>
              <a:gs pos="81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b="1" dirty="0"/>
              <a:t>Проведение  2 этапа </a:t>
            </a:r>
            <a:r>
              <a:rPr lang="en-US" sz="1200" b="1" dirty="0"/>
              <a:t>III </a:t>
            </a:r>
            <a:r>
              <a:rPr lang="ru-RU" sz="1200" b="1" dirty="0"/>
              <a:t> конференции Университетского образовательного округа НИУ ВШЭ (смешанный    формат)</a:t>
            </a:r>
          </a:p>
        </p:txBody>
      </p:sp>
      <p:sp>
        <p:nvSpPr>
          <p:cNvPr id="5173" name="TextBox 7"/>
          <p:cNvSpPr txBox="1">
            <a:spLocks noChangeArrowheads="1"/>
          </p:cNvSpPr>
          <p:nvPr/>
        </p:nvSpPr>
        <p:spPr bwMode="auto">
          <a:xfrm>
            <a:off x="1323975" y="46958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184" name="TextBox 3"/>
          <p:cNvSpPr txBox="1">
            <a:spLocks noChangeArrowheads="1"/>
          </p:cNvSpPr>
          <p:nvPr/>
        </p:nvSpPr>
        <p:spPr bwMode="auto">
          <a:xfrm>
            <a:off x="1403350" y="115888"/>
            <a:ext cx="568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Arial" charset="0"/>
              </a:rPr>
              <a:t>Ежегодная </a:t>
            </a:r>
            <a:r>
              <a:rPr lang="ru-RU" altLang="ru-RU" sz="1600" b="1" dirty="0">
                <a:latin typeface="Arial" charset="0"/>
              </a:rPr>
              <a:t>конференция УОО </a:t>
            </a:r>
            <a:r>
              <a:rPr lang="ru-RU" altLang="ru-RU" sz="1600" b="1" dirty="0" smtClean="0">
                <a:latin typeface="Arial" charset="0"/>
              </a:rPr>
              <a:t>ВШЭ</a:t>
            </a:r>
            <a:endParaRPr lang="ru-RU" altLang="ru-RU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sz="2800" b="1" dirty="0"/>
              <a:t>Программы дополнительного образования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для </a:t>
            </a:r>
            <a:r>
              <a:rPr lang="ru-RU" sz="2800" b="1" dirty="0"/>
              <a:t>партнерских организаций НИУ </a:t>
            </a:r>
            <a:r>
              <a:rPr lang="ru-RU" sz="2800" b="1" dirty="0" smtClean="0"/>
              <a:t>ВШЭ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Программы повышения квалификации</a:t>
            </a:r>
            <a:endParaRPr lang="en-US" sz="2900" b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pPr algn="l" eaLnBrk="1" hangingPunct="1"/>
            <a:r>
              <a:rPr lang="ru-RU" sz="1600" dirty="0" smtClean="0">
                <a:solidFill>
                  <a:schemeClr val="tx1"/>
                </a:solidFill>
                <a:latin typeface="Myriad Pro"/>
                <a:ea typeface="ＭＳ Ｐゴシック"/>
                <a:cs typeface="ＭＳ Ｐゴシック"/>
              </a:rPr>
              <a:t>Координатор: </a:t>
            </a:r>
            <a:r>
              <a:rPr lang="ru-RU" sz="1600" dirty="0" smtClean="0">
                <a:solidFill>
                  <a:schemeClr val="tx1"/>
                </a:solidFill>
              </a:rPr>
              <a:t> 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  <a:hlinkClick r:id="rId2"/>
              </a:rPr>
              <a:t>Бобрянок Татьяна Анатольевна</a:t>
            </a:r>
            <a:r>
              <a:rPr lang="ru-RU" sz="16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тел</a:t>
            </a:r>
            <a:r>
              <a:rPr lang="ru-RU" sz="1600" dirty="0">
                <a:solidFill>
                  <a:schemeClr val="tx1"/>
                </a:solidFill>
              </a:rPr>
              <a:t>. раб. (495)916-89-00*22417, тел. моб. 916-155-85-02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e-</a:t>
            </a:r>
            <a:r>
              <a:rPr lang="ru-RU" sz="1600" dirty="0" err="1">
                <a:solidFill>
                  <a:schemeClr val="tx1"/>
                </a:solidFill>
              </a:rPr>
              <a:t>mail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bobryanok@hse.ru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72978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Высшая школа экономики, Москва, 201</a:t>
            </a:r>
            <a:r>
              <a:rPr lang="en-US" sz="800" dirty="0" smtClean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335505" y="336884"/>
            <a:ext cx="7628021" cy="6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Предварительные заявки от образовательных организаций. Июнь – август 2017 года</a:t>
            </a:r>
            <a:endParaRPr lang="en-US" sz="2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58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фоо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09074" y="1479550"/>
            <a:ext cx="83017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endParaRPr lang="ru-RU" sz="1200" dirty="0" smtClean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0020" y="529876"/>
            <a:ext cx="804912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 smtClean="0"/>
              <a:t>Где размещена информация:</a:t>
            </a:r>
          </a:p>
          <a:p>
            <a:pPr algn="ctr"/>
            <a:endParaRPr lang="ru-RU" sz="3200" dirty="0"/>
          </a:p>
          <a:p>
            <a:pPr algn="ctr"/>
            <a:r>
              <a:rPr lang="ru-RU" sz="2400" dirty="0" smtClean="0"/>
              <a:t>Сайт Дирекции общего образования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Раздел «Повышение </a:t>
            </a:r>
            <a:r>
              <a:rPr lang="ru-RU" sz="2400" dirty="0"/>
              <a:t>квалификации для учителей и руководителей образовательных </a:t>
            </a:r>
            <a:r>
              <a:rPr lang="ru-RU" sz="2400" dirty="0" smtClean="0"/>
              <a:t>организаций»</a:t>
            </a:r>
          </a:p>
          <a:p>
            <a:pPr algn="ctr"/>
            <a:endParaRPr lang="ru-RU" sz="3200" b="1" dirty="0"/>
          </a:p>
          <a:p>
            <a:pPr algn="ctr"/>
            <a:r>
              <a:rPr lang="en-US" sz="3200" b="1" dirty="0" smtClean="0">
                <a:hlinkClick r:id="rId2"/>
              </a:rPr>
              <a:t>https</a:t>
            </a:r>
            <a:r>
              <a:rPr lang="en-US" sz="3200" b="1" dirty="0">
                <a:hlinkClick r:id="rId2"/>
              </a:rPr>
              <a:t>://</a:t>
            </a:r>
            <a:r>
              <a:rPr lang="en-US" sz="3200" b="1" dirty="0" smtClean="0">
                <a:hlinkClick r:id="rId2"/>
              </a:rPr>
              <a:t>www.hse.ru/secondary/pedagogy</a:t>
            </a:r>
            <a:endParaRPr lang="ru-RU" sz="3200" b="1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6546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069" r="13081" b="3747"/>
          <a:stretch/>
        </p:blipFill>
        <p:spPr bwMode="auto">
          <a:xfrm>
            <a:off x="88566" y="533400"/>
            <a:ext cx="9036384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883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Высшая школа экономики, Москва, 201</a:t>
            </a:r>
            <a:r>
              <a:rPr lang="en-US" sz="800" dirty="0" smtClean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92505"/>
            <a:ext cx="7426492" cy="9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Продление заявок,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/>
              </a:rPr>
              <a:t>формирование групп для обучения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58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фоо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69459" y="367464"/>
            <a:ext cx="8301789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Дополнительные заявки </a:t>
            </a:r>
            <a:r>
              <a:rPr lang="ru-RU" dirty="0" smtClean="0"/>
              <a:t>принимаются </a:t>
            </a:r>
            <a:r>
              <a:rPr lang="ru-RU" b="1" dirty="0" smtClean="0"/>
              <a:t>до </a:t>
            </a:r>
            <a:r>
              <a:rPr lang="ru-RU" b="1" dirty="0"/>
              <a:t>30 </a:t>
            </a:r>
            <a:r>
              <a:rPr lang="ru-RU" b="1" dirty="0" smtClean="0"/>
              <a:t>сентября</a:t>
            </a:r>
            <a:r>
              <a:rPr lang="ru-RU" dirty="0" smtClean="0"/>
              <a:t>. В том числе принимаются заявки на поведение программ повышения квалификации на базе школы.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ближайшее время будут добавлены новые предложения по различным тематикам, в том числе проекты по </a:t>
            </a:r>
            <a:r>
              <a:rPr lang="ru-RU" b="1" dirty="0"/>
              <a:t>одаренным детям, совместный проект с Лицеем НИУ ВШЭ по проектной и исследовательской деятельности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мере формирования групп и готовности расписания занятий, будет осуществляться </a:t>
            </a:r>
            <a:r>
              <a:rPr lang="ru-RU" dirty="0" smtClean="0"/>
              <a:t>индивидуальная </a:t>
            </a:r>
            <a:r>
              <a:rPr lang="ru-RU" b="1" dirty="0" smtClean="0"/>
              <a:t>рассылка</a:t>
            </a:r>
            <a:r>
              <a:rPr lang="ru-RU" dirty="0" smtClean="0"/>
              <a:t> </a:t>
            </a:r>
            <a:r>
              <a:rPr lang="ru-RU" dirty="0"/>
              <a:t>подавшим предварительные заявки </a:t>
            </a:r>
            <a:r>
              <a:rPr lang="ru-RU" dirty="0" smtClean="0"/>
              <a:t>с приглашением, а также информационные </a:t>
            </a:r>
            <a:r>
              <a:rPr lang="ru-RU" dirty="0"/>
              <a:t>письма в партнерские </a:t>
            </a:r>
            <a:r>
              <a:rPr lang="ru-RU" dirty="0" smtClean="0"/>
              <a:t>школы. </a:t>
            </a:r>
          </a:p>
          <a:p>
            <a:endParaRPr lang="ru-RU" dirty="0" smtClean="0"/>
          </a:p>
          <a:p>
            <a:r>
              <a:rPr lang="ru-RU" dirty="0" smtClean="0"/>
              <a:t>Об изменении статуса курса </a:t>
            </a:r>
            <a:r>
              <a:rPr lang="ru-RU" dirty="0"/>
              <a:t>информация </a:t>
            </a:r>
            <a:r>
              <a:rPr lang="ru-RU" dirty="0" smtClean="0"/>
              <a:t>появится также </a:t>
            </a:r>
            <a:r>
              <a:rPr lang="ru-RU" sz="2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сайте </a:t>
            </a:r>
            <a:r>
              <a:rPr lang="ru-RU" dirty="0" smtClean="0"/>
              <a:t>Дирекции общего образования </a:t>
            </a:r>
            <a:r>
              <a:rPr lang="ru-RU" dirty="0"/>
              <a:t>и в группе «Университетский образовательный округ НИУ ВШЭ» на </a:t>
            </a:r>
            <a:r>
              <a:rPr lang="en-US" sz="24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facebook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000" b="1" dirty="0"/>
              <a:t>Первые программы запускаются с октября 2017 года.</a:t>
            </a:r>
          </a:p>
          <a:p>
            <a:r>
              <a:rPr lang="ru-RU" sz="2000" b="1" dirty="0" smtClean="0"/>
              <a:t>Всем </a:t>
            </a:r>
            <a:r>
              <a:rPr lang="ru-RU" sz="2000" b="1" dirty="0"/>
              <a:t>партнерским школам предоставляется скидка 10% </a:t>
            </a:r>
            <a:r>
              <a:rPr lang="ru-RU" sz="2000" b="1" dirty="0" smtClean="0"/>
              <a:t>для </a:t>
            </a:r>
            <a:r>
              <a:rPr lang="ru-RU" sz="2000" b="1" dirty="0"/>
              <a:t>каждого участника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85185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Высшая школа экономики, Москва, 201</a:t>
            </a:r>
            <a:r>
              <a:rPr lang="en-US" sz="800" dirty="0" smtClean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58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FFFF"/>
                </a:solidFill>
                <a:latin typeface="Myriad Pro"/>
              </a:rPr>
              <a:t>фоо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409074" y="812800"/>
            <a:ext cx="8301789" cy="4462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pPr algn="ctr"/>
            <a:r>
              <a:rPr lang="ru-RU" sz="2400" b="1" dirty="0" smtClean="0"/>
              <a:t>Один из вопросов следующего информационного </a:t>
            </a:r>
            <a:r>
              <a:rPr lang="ru-RU" sz="2400" b="1" dirty="0" err="1" smtClean="0"/>
              <a:t>вебинара</a:t>
            </a:r>
            <a:r>
              <a:rPr lang="ru-RU" sz="2400" b="1" dirty="0" smtClean="0"/>
              <a:t> Дирекции общего образования:</a:t>
            </a:r>
          </a:p>
          <a:p>
            <a:pPr algn="ctr"/>
            <a:endParaRPr lang="ru-RU" sz="2400" b="1" dirty="0" smtClean="0"/>
          </a:p>
          <a:p>
            <a:r>
              <a:rPr lang="ru-RU" sz="2400" dirty="0" smtClean="0"/>
              <a:t>Совместные мероприятия с Лицеем НИУ ВШЭ, в том числе программы повышения квалификации по проектной и исследовательской деятельности, стажировки учащихся и педагогов партнерских организаций в Лицее НИУ ВШЭ. 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1200" dirty="0" smtClean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52476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13, стр. 4</a:t>
            </a:r>
          </a:p>
          <a:p>
            <a:r>
              <a:rPr lang="en-US" sz="12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28612" y="1638300"/>
            <a:ext cx="8486776" cy="481012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/>
          <a:lstStyle/>
          <a:p>
            <a:r>
              <a:rPr lang="ru-RU" sz="1800" b="1" dirty="0" smtClean="0"/>
              <a:t>1. Проектной </a:t>
            </a:r>
            <a:r>
              <a:rPr lang="ru-RU" sz="1800" b="1" dirty="0"/>
              <a:t>деятельности </a:t>
            </a:r>
            <a:r>
              <a:rPr lang="ru-RU" sz="1800" b="1" dirty="0" smtClean="0"/>
              <a:t>учащихся;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2. Исследовательской </a:t>
            </a:r>
            <a:r>
              <a:rPr lang="ru-RU" sz="1800" b="1" dirty="0"/>
              <a:t>деятельности </a:t>
            </a:r>
            <a:r>
              <a:rPr lang="ru-RU" sz="1800" b="1" dirty="0" smtClean="0"/>
              <a:t>учащихся;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3. Планирования </a:t>
            </a:r>
            <a:r>
              <a:rPr lang="ru-RU" sz="1800" b="1" dirty="0"/>
              <a:t>учебной деятельности в условиях цифрового </a:t>
            </a:r>
            <a:r>
              <a:rPr lang="ru-RU" sz="1800" b="1" dirty="0" smtClean="0"/>
              <a:t>образования;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4. Смешанного обучения;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5. </a:t>
            </a:r>
            <a:r>
              <a:rPr lang="ru-RU" sz="1800" b="1" dirty="0" err="1" smtClean="0"/>
              <a:t>Критериального</a:t>
            </a:r>
            <a:r>
              <a:rPr lang="ru-RU" sz="1800" b="1" dirty="0" smtClean="0"/>
              <a:t> оценивания;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6. Персонализированного образования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i="1" dirty="0" smtClean="0"/>
              <a:t>Научный руководитель: научный </a:t>
            </a:r>
            <a:r>
              <a:rPr lang="ru-RU" sz="1800" i="1" dirty="0"/>
              <a:t>руководитель лицейских программ,</a:t>
            </a:r>
            <a:br>
              <a:rPr lang="ru-RU" sz="1800" i="1" dirty="0"/>
            </a:br>
            <a:r>
              <a:rPr lang="ru-RU" sz="1800" i="1" dirty="0"/>
              <a:t>ординарный профессор НИУ ВШЭ</a:t>
            </a:r>
            <a:br>
              <a:rPr lang="ru-RU" sz="1800" i="1" dirty="0"/>
            </a:br>
            <a:r>
              <a:rPr lang="ru-RU" sz="1800" b="1" i="1" dirty="0"/>
              <a:t>Наталия Вениаминовна </a:t>
            </a:r>
            <a:r>
              <a:rPr lang="ru-RU" sz="1800" b="1" i="1" dirty="0" smtClean="0"/>
              <a:t>Любомирская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u="sng" dirty="0" smtClean="0"/>
              <a:t>Другие направления РМЦ </a:t>
            </a:r>
            <a:r>
              <a:rPr lang="ru-RU" sz="1800" dirty="0" smtClean="0"/>
              <a:t>(заявки от партнерских школ)</a:t>
            </a:r>
            <a:br>
              <a:rPr lang="ru-RU" sz="1800" dirty="0" smtClean="0"/>
            </a:br>
            <a:r>
              <a:rPr lang="ru-RU" sz="1800" i="1" dirty="0" smtClean="0">
                <a:hlinkClick r:id="rId2"/>
              </a:rPr>
              <a:t>Опросная форма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www.hse.ru/secondary/resources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Возможное развитие проекта - </a:t>
            </a:r>
            <a:r>
              <a:rPr lang="ru-RU" sz="1800" u="sng" dirty="0" smtClean="0"/>
              <a:t>Предметные </a:t>
            </a:r>
            <a:r>
              <a:rPr lang="ru-RU" sz="1800" u="sng" dirty="0"/>
              <a:t>направления </a:t>
            </a:r>
            <a:r>
              <a:rPr lang="ru-RU" sz="1800" u="sng" dirty="0" smtClean="0"/>
              <a:t>РМЦ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199" y="313552"/>
            <a:ext cx="822960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ru-RU" b="1" dirty="0" smtClean="0"/>
              <a:t>Предлагаемые </a:t>
            </a:r>
            <a:r>
              <a:rPr lang="ru-RU" b="1" dirty="0"/>
              <a:t>направления работы ресурсно-методических центров </a:t>
            </a:r>
            <a:endParaRPr lang="en-US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0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42720"/>
              </p:ext>
            </p:extLst>
          </p:nvPr>
        </p:nvGraphicFramePr>
        <p:xfrm>
          <a:off x="21125" y="548680"/>
          <a:ext cx="8965495" cy="608262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5045"/>
                <a:gridCol w="815045"/>
                <a:gridCol w="815045"/>
                <a:gridCol w="815045"/>
                <a:gridCol w="815045"/>
                <a:gridCol w="815045"/>
                <a:gridCol w="815045"/>
                <a:gridCol w="815045"/>
                <a:gridCol w="815045"/>
                <a:gridCol w="815045"/>
                <a:gridCol w="815045"/>
              </a:tblGrid>
              <a:tr h="392771">
                <a:tc>
                  <a:txBody>
                    <a:bodyPr/>
                    <a:lstStyle/>
                    <a:p>
                      <a:pPr algn="ctr"/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Сентябрь</a:t>
                      </a:r>
                    </a:p>
                    <a:p>
                      <a:pPr algn="ctr"/>
                      <a:endParaRPr lang="ru-RU" sz="1100" b="1" dirty="0" smtClean="0">
                        <a:solidFill>
                          <a:srgbClr val="428243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Октябрь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Ноябрь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Декабрь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Январь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Февраль</a:t>
                      </a:r>
                    </a:p>
                    <a:p>
                      <a:pPr algn="ctr"/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Март </a:t>
                      </a:r>
                      <a:endParaRPr lang="ru-RU" sz="11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Апрель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Май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Июнь 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55901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i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15835" y="5798380"/>
            <a:ext cx="815515" cy="792088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Заявки от школ на участие в проекте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365299" y="1124744"/>
            <a:ext cx="7550101" cy="792088"/>
          </a:xfrm>
          <a:prstGeom prst="roundRect">
            <a:avLst/>
          </a:prstGeom>
          <a:solidFill>
            <a:schemeClr val="accent1"/>
          </a:solidFill>
          <a:ln w="28575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100" b="1" dirty="0" smtClean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ШКОЛА - РМЦ: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/>
                </a:solidFill>
              </a:rPr>
              <a:t>работа в качестве РМЦ по согласованному плану с представлением результатов работы на каждом этапе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white"/>
                </a:solidFill>
              </a:rPr>
              <a:t>т</a:t>
            </a:r>
            <a:r>
              <a:rPr lang="ru-RU" sz="1100" dirty="0" smtClean="0">
                <a:solidFill>
                  <a:prstClr val="white"/>
                </a:solidFill>
              </a:rPr>
              <a:t>рансляция и тиражирование  результатов совместной работы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100" dirty="0" smtClean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365299" y="5354062"/>
            <a:ext cx="7556959" cy="1224136"/>
          </a:xfrm>
          <a:prstGeom prst="roundRect">
            <a:avLst/>
          </a:prstGeom>
          <a:solidFill>
            <a:schemeClr val="accent1"/>
          </a:solidFill>
          <a:ln w="28575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100" b="1" dirty="0" smtClean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100" b="1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white"/>
                </a:solidFill>
              </a:rPr>
              <a:t>НИУ ВШЭ:</a:t>
            </a:r>
          </a:p>
          <a:p>
            <a:pPr marL="171450" indent="-171450" algn="ctr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white"/>
                </a:solidFill>
              </a:rPr>
              <a:t>Консультационное </a:t>
            </a:r>
            <a:r>
              <a:rPr lang="ru-RU" sz="1100" dirty="0">
                <a:solidFill>
                  <a:prstClr val="white"/>
                </a:solidFill>
              </a:rPr>
              <a:t>и методическое сопровождение </a:t>
            </a:r>
            <a:r>
              <a:rPr lang="ru-RU" sz="1100" dirty="0" smtClean="0">
                <a:solidFill>
                  <a:prstClr val="white"/>
                </a:solidFill>
              </a:rPr>
              <a:t> работы РМЦ</a:t>
            </a:r>
            <a:endParaRPr lang="ru-RU" sz="1100" dirty="0">
              <a:solidFill>
                <a:prstClr val="white"/>
              </a:solidFill>
            </a:endParaRPr>
          </a:p>
          <a:p>
            <a:pPr marL="171450" indent="-171450" algn="ctr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</a:rPr>
              <a:t>Организация взаимодействия  внутри </a:t>
            </a:r>
            <a:r>
              <a:rPr lang="ru-RU" sz="1100" dirty="0" smtClean="0">
                <a:solidFill>
                  <a:prstClr val="white"/>
                </a:solidFill>
              </a:rPr>
              <a:t>проекта между партнерами</a:t>
            </a:r>
            <a:endParaRPr lang="ru-RU" sz="1100" dirty="0">
              <a:solidFill>
                <a:prstClr val="white"/>
              </a:solidFill>
            </a:endParaRPr>
          </a:p>
          <a:p>
            <a:pPr marL="171450" indent="-171450" algn="ctr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white"/>
                </a:solidFill>
              </a:rPr>
              <a:t>Информационная поддержка </a:t>
            </a:r>
            <a:endParaRPr lang="ru-RU" sz="11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9432540" y="3068960"/>
            <a:ext cx="0" cy="216024"/>
          </a:xfrm>
          <a:prstGeom prst="straightConnector1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424680" y="4677053"/>
            <a:ext cx="940619" cy="1070262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Экспертиза заявок.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Определение участников проекта</a:t>
            </a: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91401" y="1314450"/>
            <a:ext cx="1159598" cy="1754510"/>
          </a:xfrm>
          <a:prstGeom prst="wedgeRoundRectCallout">
            <a:avLst>
              <a:gd name="adj1" fmla="val -9040"/>
              <a:gd name="adj2" fmla="val 1493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prstClr val="black"/>
                </a:solidFill>
              </a:rPr>
              <a:t>Определение школ для участия в проекте</a:t>
            </a:r>
            <a:r>
              <a:rPr lang="ru-RU" sz="900" dirty="0" smtClean="0">
                <a:solidFill>
                  <a:prstClr val="black"/>
                </a:solidFill>
              </a:rPr>
              <a:t>:</a:t>
            </a:r>
            <a:endParaRPr lang="ru-RU" sz="900" dirty="0" smtClean="0">
              <a:solidFill>
                <a:prstClr val="black"/>
              </a:solidFill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</a:rPr>
              <a:t>6 направлений РМЦ;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</a:rPr>
              <a:t>по каждому направлению – 5-7 партнерских школ</a:t>
            </a:r>
          </a:p>
          <a:p>
            <a:pPr marL="171450" indent="-171450" algn="ctr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210050" y="4044500"/>
            <a:ext cx="684416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Вебинар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Проект итогового представления результатов проекта</a:t>
            </a:r>
            <a:endParaRPr lang="en-US" sz="800" dirty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392917" y="1813712"/>
            <a:ext cx="666369" cy="11611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Деятельность  РМЦ 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120237" y="1907584"/>
            <a:ext cx="666369" cy="11316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Деятельность  РМЦ 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003572" y="1916831"/>
            <a:ext cx="666369" cy="11656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Деятельность  РМЦ 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561282" y="1813711"/>
            <a:ext cx="666369" cy="11611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Деятельность  РМЦ 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3003570" y="4174591"/>
            <a:ext cx="666369" cy="11794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Сопровождение  РМЦ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20249" y="4001563"/>
            <a:ext cx="772668" cy="148309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Установочный </a:t>
            </a:r>
            <a:r>
              <a:rPr lang="ru-RU" sz="800" dirty="0" smtClean="0">
                <a:solidFill>
                  <a:prstClr val="black"/>
                </a:solidFill>
              </a:rPr>
              <a:t>семинар</a:t>
            </a:r>
            <a:endParaRPr lang="ru-RU" sz="800" dirty="0">
              <a:solidFill>
                <a:prstClr val="black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54792"/>
              </p:ext>
            </p:extLst>
          </p:nvPr>
        </p:nvGraphicFramePr>
        <p:xfrm>
          <a:off x="37224" y="25400"/>
          <a:ext cx="8949395" cy="47625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949395"/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Дизайн проекта «Ресурсно-методический центр НИУ ВШЭ»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609602" y="4365104"/>
            <a:ext cx="865698" cy="293554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 smtClean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white"/>
                </a:solidFill>
              </a:rPr>
              <a:t>Установочный </a:t>
            </a:r>
            <a:r>
              <a:rPr lang="ru-RU" sz="800" dirty="0" err="1" smtClean="0">
                <a:solidFill>
                  <a:prstClr val="white"/>
                </a:solidFill>
              </a:rPr>
              <a:t>вебинар</a:t>
            </a:r>
            <a:endParaRPr lang="ru-RU" sz="800" dirty="0" smtClean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96025" y="1918813"/>
            <a:ext cx="666369" cy="11636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Деятельность  РМЦ </a:t>
            </a:r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1365299" y="1927052"/>
            <a:ext cx="242316" cy="3427010"/>
          </a:xfrm>
          <a:prstGeom prst="upDownArrow">
            <a:avLst/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" name="Двойная стрелка вверх/вниз 41"/>
          <p:cNvSpPr/>
          <p:nvPr/>
        </p:nvSpPr>
        <p:spPr>
          <a:xfrm>
            <a:off x="8674961" y="1937275"/>
            <a:ext cx="242316" cy="3416787"/>
          </a:xfrm>
          <a:prstGeom prst="upDownArrow">
            <a:avLst/>
          </a:prstGeom>
          <a:solidFill>
            <a:srgbClr val="FFE0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708469" y="2974863"/>
            <a:ext cx="785302" cy="1199728"/>
          </a:xfrm>
          <a:prstGeom prst="roundRect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chemeClr val="tx1"/>
                </a:solidFill>
              </a:rPr>
              <a:t>Согласование индивидуальных планов </a:t>
            </a:r>
            <a:r>
              <a:rPr lang="ru-RU" sz="800" dirty="0">
                <a:solidFill>
                  <a:schemeClr val="tx1"/>
                </a:solidFill>
              </a:rPr>
              <a:t>работы </a:t>
            </a:r>
            <a:r>
              <a:rPr lang="ru-RU" sz="800" dirty="0" smtClean="0">
                <a:solidFill>
                  <a:schemeClr val="tx1"/>
                </a:solidFill>
              </a:rPr>
              <a:t>школ по </a:t>
            </a:r>
            <a:r>
              <a:rPr lang="ru-RU" sz="800" dirty="0">
                <a:solidFill>
                  <a:schemeClr val="tx1"/>
                </a:solidFill>
              </a:rPr>
              <a:t>проекту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392916" y="4365104"/>
            <a:ext cx="666369" cy="11195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</a:rPr>
              <a:t>Сопровождение  </a:t>
            </a:r>
            <a:r>
              <a:rPr lang="ru-RU" sz="800" dirty="0">
                <a:solidFill>
                  <a:prstClr val="black"/>
                </a:solidFill>
              </a:rPr>
              <a:t>РМЦ 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67243" y="4044500"/>
            <a:ext cx="695151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Вебинар </a:t>
            </a:r>
            <a:endParaRPr lang="en-US" sz="800" dirty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black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Проект формата представления  результатов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40349" y="4174591"/>
            <a:ext cx="666369" cy="11993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Сопровождение  РМЦ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894466" y="4365104"/>
            <a:ext cx="666369" cy="11195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Сопровождение  РМЦ 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128505" y="1907584"/>
            <a:ext cx="666369" cy="11613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</a:rPr>
              <a:t>Деятельность  РМЦ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607615" y="1809795"/>
            <a:ext cx="785302" cy="11997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err="1" smtClean="0">
                <a:solidFill>
                  <a:schemeClr val="tx1"/>
                </a:solidFill>
              </a:rPr>
              <a:t>Предпроектная</a:t>
            </a:r>
            <a:r>
              <a:rPr lang="ru-RU" sz="800" dirty="0" smtClean="0">
                <a:solidFill>
                  <a:schemeClr val="tx1"/>
                </a:solidFill>
              </a:rPr>
              <a:t> разработка индивидуальных планов работы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996090" y="1937275"/>
            <a:ext cx="2081236" cy="339342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Проведение мероприятий по направлению РМЦ</a:t>
            </a:r>
          </a:p>
          <a:p>
            <a:pPr marL="228600" indent="-2286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Опубликование материалов </a:t>
            </a:r>
          </a:p>
          <a:p>
            <a:pPr marL="228600" indent="-2286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Защита статуса Школы эксперта в  области образования по направлению…</a:t>
            </a:r>
          </a:p>
          <a:p>
            <a:pPr marL="228600" indent="-228600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tx1"/>
                </a:solidFill>
              </a:rPr>
              <a:t>Презентация на международной </a:t>
            </a:r>
            <a:r>
              <a:rPr lang="ru-RU" sz="1100" dirty="0" smtClean="0">
                <a:solidFill>
                  <a:schemeClr val="tx1"/>
                </a:solidFill>
              </a:rPr>
              <a:t>конференции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96746" y="3427222"/>
            <a:ext cx="908507" cy="895846"/>
          </a:xfrm>
          <a:prstGeom prst="roundRect">
            <a:avLst/>
          </a:prstGeom>
          <a:gradFill>
            <a:gsLst>
              <a:gs pos="97917">
                <a:srgbClr val="00B050"/>
              </a:gs>
              <a:gs pos="1667">
                <a:schemeClr val="accent1"/>
              </a:gs>
              <a:gs pos="100000">
                <a:srgbClr val="92D050">
                  <a:lumMod val="99000"/>
                </a:srgbClr>
              </a:gs>
              <a:gs pos="100000">
                <a:srgbClr val="B9DCA2"/>
              </a:gs>
              <a:gs pos="1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white"/>
                </a:solidFill>
              </a:rPr>
              <a:t>Подписание дополнительного соглашения между НИУ ВШЭ и школой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671134" y="1809795"/>
            <a:ext cx="538916" cy="3647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chemeClr val="tx1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err="1" smtClean="0">
                <a:solidFill>
                  <a:schemeClr val="tx1"/>
                </a:solidFill>
              </a:rPr>
              <a:t>Промежу</a:t>
            </a:r>
            <a:endParaRPr lang="ru-RU" sz="800" dirty="0" smtClean="0">
              <a:solidFill>
                <a:schemeClr val="tx1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chemeClr val="tx1"/>
                </a:solidFill>
              </a:rPr>
              <a:t>точная диагностика  работы по проекту и отчет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786606" y="1809795"/>
            <a:ext cx="509419" cy="3647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chemeClr val="tx1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err="1" smtClean="0">
                <a:solidFill>
                  <a:schemeClr val="tx1"/>
                </a:solidFill>
              </a:rPr>
              <a:t>Промежу</a:t>
            </a:r>
            <a:endParaRPr lang="ru-RU" sz="800" dirty="0" smtClean="0">
              <a:solidFill>
                <a:schemeClr val="tx1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schemeClr val="tx1"/>
                </a:solidFill>
              </a:rPr>
              <a:t>точная диагностика работы по проекту и отчет</a:t>
            </a:r>
            <a:endParaRPr lang="ru-RU" sz="800" dirty="0">
              <a:solidFill>
                <a:schemeClr val="tx1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prstClr val="white"/>
              </a:solidFill>
            </a:endParaRPr>
          </a:p>
        </p:txBody>
      </p:sp>
      <p:cxnSp>
        <p:nvCxnSpPr>
          <p:cNvPr id="6" name="Прямая со стрелкой 5"/>
          <p:cNvCxnSpPr>
            <a:stCxn id="77" idx="2"/>
          </p:cNvCxnSpPr>
          <p:nvPr/>
        </p:nvCxnSpPr>
        <p:spPr>
          <a:xfrm flipH="1">
            <a:off x="2726100" y="2974863"/>
            <a:ext cx="2" cy="134820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80" idx="2"/>
            <a:endCxn id="82" idx="0"/>
          </p:cNvCxnSpPr>
          <p:nvPr/>
        </p:nvCxnSpPr>
        <p:spPr>
          <a:xfrm flipH="1">
            <a:off x="3336755" y="3082479"/>
            <a:ext cx="2" cy="10921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9" idx="2"/>
            <a:endCxn id="44" idx="0"/>
          </p:cNvCxnSpPr>
          <p:nvPr/>
        </p:nvCxnSpPr>
        <p:spPr>
          <a:xfrm>
            <a:off x="5453422" y="3039270"/>
            <a:ext cx="20112" cy="113532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17475" y="1000126"/>
            <a:ext cx="8909050" cy="45529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Для участия в ПРОЕКТЕ «РЕСУРСНО-МЕТОДИЧЕСКИЙ ЦЕНТР НИУ ВШЭ»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> </a:t>
            </a:r>
            <a:r>
              <a:rPr lang="ru-RU" sz="1800" dirty="0" smtClean="0"/>
              <a:t> 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600" i="1" dirty="0" smtClean="0"/>
              <a:t>1. Иметь высокую мотивацию к совместной работе!</a:t>
            </a:r>
            <a:br>
              <a:rPr lang="ru-RU" sz="1600" i="1" dirty="0" smtClean="0"/>
            </a:br>
            <a:r>
              <a:rPr lang="ru-RU" sz="1600" i="1" dirty="0" smtClean="0"/>
              <a:t>2. Выбрать 1 (одно!) направление</a:t>
            </a:r>
            <a:br>
              <a:rPr lang="ru-RU" sz="1600" i="1" dirty="0" smtClean="0"/>
            </a:br>
            <a:r>
              <a:rPr lang="ru-RU" sz="1600" i="1" dirty="0" smtClean="0"/>
              <a:t>3. Направить заявку до 15 сентября </a:t>
            </a:r>
            <a:br>
              <a:rPr lang="ru-RU" sz="1600" i="1" dirty="0" smtClean="0"/>
            </a:br>
            <a:r>
              <a:rPr lang="ru-RU" sz="1600" i="1" dirty="0" smtClean="0"/>
              <a:t> (форма заявки на странице РМЦ НИУ ВШЭ) </a:t>
            </a:r>
            <a:br>
              <a:rPr lang="ru-RU" sz="1600" i="1" dirty="0" smtClean="0"/>
            </a:br>
            <a:r>
              <a:rPr lang="en-US" sz="1600" i="1" dirty="0" smtClean="0">
                <a:hlinkClick r:id="rId2"/>
              </a:rPr>
              <a:t>https://www.hse.ru/secondary/resources</a:t>
            </a:r>
            <a:r>
              <a:rPr lang="ru-RU" sz="1600" i="1" dirty="0" smtClean="0"/>
              <a:t> )</a:t>
            </a:r>
            <a:br>
              <a:rPr lang="ru-RU" sz="1600" i="1" dirty="0" smtClean="0"/>
            </a:br>
            <a:r>
              <a:rPr lang="ru-RU" sz="1600" i="1" dirty="0" smtClean="0"/>
              <a:t>4. Списки школ, участвующих в проекте будут опубликованы на сайте до 30 сентября</a:t>
            </a:r>
            <a:br>
              <a:rPr lang="ru-RU" sz="1600" i="1" dirty="0" smtClean="0"/>
            </a:br>
            <a:r>
              <a:rPr lang="ru-RU" sz="1600" i="1" dirty="0" smtClean="0"/>
              <a:t>5. Школы – участники проекта  принимают участие в установочном семинаре для всех РМЦ </a:t>
            </a:r>
            <a:br>
              <a:rPr lang="ru-RU" sz="1600" i="1" dirty="0" smtClean="0"/>
            </a:br>
            <a:r>
              <a:rPr lang="ru-RU" sz="1600" i="1" dirty="0" smtClean="0"/>
              <a:t>(ориентировочно  первая половина октября, 2-3 дня)</a:t>
            </a:r>
            <a:br>
              <a:rPr lang="ru-RU" sz="1600" i="1" dirty="0" smtClean="0"/>
            </a:br>
            <a:r>
              <a:rPr lang="ru-RU" sz="1600" i="1" dirty="0" smtClean="0"/>
              <a:t>6. Начало работы в проекте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200" b="1" i="1" dirty="0" smtClean="0"/>
              <a:t>Контактная информация: Василенко Галина Николаевна</a:t>
            </a:r>
            <a:br>
              <a:rPr lang="ru-RU" sz="1200" b="1" i="1" dirty="0" smtClean="0"/>
            </a:br>
            <a:r>
              <a:rPr lang="ru-RU" sz="1200" b="1" i="1" dirty="0" smtClean="0"/>
              <a:t>(495)-772-95-90, доб. 12781; моб. 8-905-496—33-58</a:t>
            </a:r>
            <a:br>
              <a:rPr lang="ru-RU" sz="1200" b="1" i="1" dirty="0" smtClean="0"/>
            </a:br>
            <a:r>
              <a:rPr lang="ru-RU" sz="1200" b="1" i="1" dirty="0" smtClean="0"/>
              <a:t>gvasilenko@hse.ru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/>
            </a:r>
            <a:br>
              <a:rPr lang="ru-RU" sz="1800" b="1" i="1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293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14300" y="1571625"/>
            <a:ext cx="8909050" cy="477202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b="1" dirty="0"/>
              <a:t> </a:t>
            </a:r>
            <a:br>
              <a:rPr lang="ru-RU" sz="1800" b="1" dirty="0"/>
            </a:br>
            <a:r>
              <a:rPr lang="ru-RU" sz="1800" b="1" dirty="0"/>
              <a:t>На странице Дирекции общего образования в </a:t>
            </a:r>
            <a:r>
              <a:rPr lang="ru-RU" sz="1800" b="1" dirty="0" smtClean="0"/>
              <a:t>разделе  «Библиотека»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размещена ОПРОСНАЯ ФОРМА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en-US" sz="1800" b="1" dirty="0">
                <a:hlinkClick r:id="rId2"/>
              </a:rPr>
              <a:t>https://</a:t>
            </a:r>
            <a:r>
              <a:rPr lang="en-US" sz="1800" b="1" dirty="0" smtClean="0">
                <a:hlinkClick r:id="rId2"/>
              </a:rPr>
              <a:t>www.hse.ru/secondary/archive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для </a:t>
            </a:r>
            <a:r>
              <a:rPr lang="ru-RU" sz="1800" b="1" dirty="0"/>
              <a:t>формирования тем предметных </a:t>
            </a:r>
            <a:r>
              <a:rPr lang="ru-RU" sz="1800" b="1" dirty="0" err="1"/>
              <a:t>вебинаров</a:t>
            </a:r>
            <a:r>
              <a:rPr lang="ru-RU" sz="1800" b="1" dirty="0"/>
              <a:t> для </a:t>
            </a:r>
            <a:r>
              <a:rPr lang="ru-RU" sz="1800" b="1" dirty="0" smtClean="0"/>
              <a:t>учащихся </a:t>
            </a:r>
            <a:r>
              <a:rPr lang="ru-RU" sz="1800" b="1" dirty="0"/>
              <a:t>10-11 классов </a:t>
            </a:r>
            <a:r>
              <a:rPr lang="ru-RU" sz="1800" b="1" dirty="0" smtClean="0"/>
              <a:t>партнерских </a:t>
            </a:r>
            <a:r>
              <a:rPr lang="ru-RU" sz="1800" b="1" dirty="0"/>
              <a:t>школ НИУ ВШЭ по предметам углубленного изучения:</a:t>
            </a:r>
            <a:br>
              <a:rPr lang="ru-RU" sz="1800" b="1" dirty="0"/>
            </a:br>
            <a:r>
              <a:rPr lang="ru-RU" sz="2400" i="1" dirty="0"/>
              <a:t>математика </a:t>
            </a:r>
            <a:br>
              <a:rPr lang="ru-RU" sz="2400" i="1" dirty="0"/>
            </a:br>
            <a:r>
              <a:rPr lang="ru-RU" sz="2400" i="1" dirty="0"/>
              <a:t>физика</a:t>
            </a:r>
            <a:br>
              <a:rPr lang="ru-RU" sz="2400" i="1" dirty="0"/>
            </a:br>
            <a:r>
              <a:rPr lang="ru-RU" sz="2400" i="1" dirty="0"/>
              <a:t>информатика</a:t>
            </a:r>
            <a:br>
              <a:rPr lang="ru-RU" sz="2400" i="1" dirty="0"/>
            </a:br>
            <a:r>
              <a:rPr lang="ru-RU" sz="2400" i="1" dirty="0"/>
              <a:t>русский язык</a:t>
            </a:r>
            <a:br>
              <a:rPr lang="ru-RU" sz="2400" i="1" dirty="0"/>
            </a:br>
            <a:r>
              <a:rPr lang="ru-RU" sz="2400" i="1" dirty="0"/>
              <a:t>литература</a:t>
            </a:r>
            <a:br>
              <a:rPr lang="ru-RU" sz="2400" i="1" dirty="0"/>
            </a:br>
            <a:r>
              <a:rPr lang="ru-RU" sz="2400" i="1" dirty="0"/>
              <a:t>история</a:t>
            </a:r>
            <a:br>
              <a:rPr lang="ru-RU" sz="2400" i="1" dirty="0"/>
            </a:br>
            <a:r>
              <a:rPr lang="ru-RU" sz="2400" i="1" dirty="0"/>
              <a:t>обществознание</a:t>
            </a:r>
            <a:br>
              <a:rPr lang="ru-RU" sz="2400" i="1" dirty="0"/>
            </a:br>
            <a:r>
              <a:rPr lang="ru-RU" sz="2400" i="1" dirty="0"/>
              <a:t>английский </a:t>
            </a:r>
            <a:r>
              <a:rPr lang="ru-RU" sz="2400" i="1" dirty="0" smtClean="0"/>
              <a:t>язык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endParaRPr lang="ru-RU" sz="1800" dirty="0"/>
          </a:p>
        </p:txBody>
      </p:sp>
      <p:sp>
        <p:nvSpPr>
          <p:cNvPr id="6" name="Название 1"/>
          <p:cNvSpPr txBox="1">
            <a:spLocks/>
          </p:cNvSpPr>
          <p:nvPr/>
        </p:nvSpPr>
        <p:spPr bwMode="auto">
          <a:xfrm>
            <a:off x="222250" y="372280"/>
            <a:ext cx="8743950" cy="1088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ru-RU" sz="2400" b="1" dirty="0" smtClean="0"/>
              <a:t>Предметные </a:t>
            </a:r>
            <a:r>
              <a:rPr lang="ru-RU" sz="2400" b="1" dirty="0" err="1" smtClean="0"/>
              <a:t>вебинары</a:t>
            </a:r>
            <a:r>
              <a:rPr lang="ru-RU" sz="2400" b="1" dirty="0" smtClean="0"/>
              <a:t> по предметам углубленного изучения </a:t>
            </a:r>
            <a:br>
              <a:rPr lang="ru-RU" sz="2400" b="1" dirty="0" smtClean="0"/>
            </a:br>
            <a:r>
              <a:rPr lang="ru-RU" sz="2400" b="1" dirty="0" smtClean="0"/>
              <a:t>в 2017-2018 учебном году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75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31587"/>
              </p:ext>
            </p:extLst>
          </p:nvPr>
        </p:nvGraphicFramePr>
        <p:xfrm>
          <a:off x="99087" y="1189914"/>
          <a:ext cx="8963025" cy="449736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963025"/>
              </a:tblGrid>
              <a:tr h="4497364">
                <a:tc>
                  <a:txBody>
                    <a:bodyPr/>
                    <a:lstStyle/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Академия старшеклассников НИУ ВШЭ в формате детско-взрослых сессий </a:t>
                      </a:r>
                    </a:p>
                    <a:p>
                      <a:pPr algn="ctr"/>
                      <a:endParaRPr lang="ru-RU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Менеджер проекта: Василенко Галина Николаевна</a:t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gvasilenko@hse.ru </a:t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(495)-772-95-90, доб. 12781</a:t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моб. 8-905-496—33-58</a:t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</a:rPr>
                      </a:br>
                      <a:endParaRPr lang="ru-RU" sz="1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0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3846</Words>
  <Application>Microsoft Office PowerPoint</Application>
  <PresentationFormat>Экран (4:3)</PresentationFormat>
  <Paragraphs>1615</Paragraphs>
  <Slides>46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Office Theme</vt:lpstr>
      <vt:lpstr>Новое во взаимодействии школ с НИУ ВШЭ и работе Дирекции общего образовании  Старт новых проектов Дирекции общего образования   Анонс программ повышения квалификации для педагогов и школьных проектных команд </vt:lpstr>
      <vt:lpstr>Менеджмент Дирекции общего образования</vt:lpstr>
      <vt:lpstr>Ресурсно – методические центры НИУ ВШЭ    Менеджер проекта: Василенко Галина Николаевна gvasilenko@hse.ru  (495)-772-95-90, доб. 12781 моб. 8-905-496—33-58 </vt:lpstr>
      <vt:lpstr>Презентация PowerPoint</vt:lpstr>
      <vt:lpstr>1. Проектной деятельности учащихся; 2. Исследовательской деятельности учащихся; 3. Планирования учебной деятельности в условиях цифрового образования; 4. Смешанного обучения; 5. Критериального оценивания; 6. Персонализированного образования  Научный руководитель: научный руководитель лицейских программ, ординарный профессор НИУ ВШЭ Наталия Вениаминовна Любомирская  Другие направления РМЦ (заявки от партнерских школ) Опросная форма  https://www.hse.ru/secondary/resources   Возможное развитие проекта - Предметные направления РМЦ </vt:lpstr>
      <vt:lpstr>Презентация PowerPoint</vt:lpstr>
      <vt:lpstr> Для участия в ПРОЕКТЕ «РЕСУРСНО-МЕТОДИЧЕСКИЙ ЦЕНТР НИУ ВШЭ»    1. Иметь высокую мотивацию к совместной работе! 2. Выбрать 1 (одно!) направление 3. Направить заявку до 15 сентября   (форма заявки на странице РМЦ НИУ ВШЭ)  https://www.hse.ru/secondary/resources ) 4. Списки школ, участвующих в проекте будут опубликованы на сайте до 30 сентября 5. Школы – участники проекта  принимают участие в установочном семинаре для всех РМЦ  (ориентировочно  первая половина октября, 2-3 дня) 6. Начало работы в проекте   Контактная информация: Василенко Галина Николаевна (495)-772-95-90, доб. 12781; моб. 8-905-496—33-58 gvasilenko@hse.ru   </vt:lpstr>
      <vt:lpstr>  На странице Дирекции общего образования в разделе  «Библиотека» размещена ОПРОСНАЯ ФОРМА  https://www.hse.ru/secondary/archive  для формирования тем предметных вебинаров для учащихся 10-11 классов партнерских школ НИУ ВШЭ по предметам углубленного изучения: математика  физика информатика русский язык литература история обществознание английский язык </vt:lpstr>
      <vt:lpstr>Презентация PowerPoint</vt:lpstr>
      <vt:lpstr>Презентация PowerPoint</vt:lpstr>
      <vt:lpstr>Презентация PowerPoint</vt:lpstr>
      <vt:lpstr>Презентация PowerPoint</vt:lpstr>
      <vt:lpstr>   Для участия в ПРОЕКТЕ  «АКАДЕМИЯ СТАРШЕКЛАССНИКОВ  в формате взросло-детских сессий»    1. Иметь высокую мотивацию к совместной работе! 2. Выбрать направление (предмет) 3. Направить заявки до 30 сентября  на участие в Академии старшеклассников в УЦ Вороново  Примечание:  программа Академии старшеклассников 9-12 ноября и  форма заявки будут размещена на странице   Академия старшеклассников  к 11 сентября https://www.hse.ru/secondary/resources   Контактная информация: Василенко Галина Николаевна (495)-772-95-90, доб. 12781; моб. 8-905-496—33-58 gvasilenko@hse.ru   </vt:lpstr>
      <vt:lpstr> ПРОЕКТ  «ЛАБОРАТОРИЯ  ПРОЕКТНОЙ  И ИССЛЕДОВАТЕЛЬСКОЙ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«ДНИ С ВЫШКОЙ»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«Базовая организация НИУ ВШЭ»  </vt:lpstr>
      <vt:lpstr>Идея Проекта</vt:lpstr>
      <vt:lpstr>Участники Проекта</vt:lpstr>
      <vt:lpstr>Результаты Проекта</vt:lpstr>
      <vt:lpstr>Презентация PowerPoint</vt:lpstr>
      <vt:lpstr>Проект «Онлайн родительское собрание»  </vt:lpstr>
      <vt:lpstr>Цели и задачи проекта</vt:lpstr>
      <vt:lpstr>Презентация PowerPoint</vt:lpstr>
      <vt:lpstr>  Проект  «Распределенный лицей НИУ ВШЭ»   </vt:lpstr>
      <vt:lpstr>Презентация PowerPoint</vt:lpstr>
      <vt:lpstr>   Ежегодная конференция Университетского образовательного округа    </vt:lpstr>
      <vt:lpstr>Презентация PowerPoint</vt:lpstr>
      <vt:lpstr>Программы дополнительного образования  для партнерских организаций НИУ ВШЭ  Программы повышения квалификации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Пользователь Windows</cp:lastModifiedBy>
  <cp:revision>319</cp:revision>
  <cp:lastPrinted>2017-01-18T07:15:20Z</cp:lastPrinted>
  <dcterms:created xsi:type="dcterms:W3CDTF">2010-09-30T06:45:29Z</dcterms:created>
  <dcterms:modified xsi:type="dcterms:W3CDTF">2017-09-04T10:32:06Z</dcterms:modified>
</cp:coreProperties>
</file>