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72" r:id="rId3"/>
    <p:sldId id="275" r:id="rId4"/>
    <p:sldId id="273" r:id="rId5"/>
    <p:sldId id="262" r:id="rId6"/>
    <p:sldId id="263" r:id="rId7"/>
    <p:sldId id="264" r:id="rId8"/>
    <p:sldId id="265" r:id="rId9"/>
    <p:sldId id="268" r:id="rId10"/>
    <p:sldId id="270" r:id="rId11"/>
    <p:sldId id="271" r:id="rId1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727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43CB2-5902-417E-B864-6D3DD729B0F4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432D7-1DD0-4BFD-AB2C-EBDED856B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4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432D7-1DD0-4BFD-AB2C-EBDED856B183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3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8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E691311-8478-8242-9C00-5F92B64E90F2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defRPr/>
              </a:pPr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ru-RU" alt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9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95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417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191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240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3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06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01173"/>
              </p:ext>
            </p:extLst>
          </p:nvPr>
        </p:nvGraphicFramePr>
        <p:xfrm>
          <a:off x="107503" y="44623"/>
          <a:ext cx="8928992" cy="67015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98117"/>
                <a:gridCol w="898117"/>
                <a:gridCol w="898117"/>
                <a:gridCol w="898117"/>
                <a:gridCol w="898117"/>
                <a:gridCol w="898117"/>
                <a:gridCol w="898117"/>
                <a:gridCol w="898117"/>
                <a:gridCol w="898117"/>
                <a:gridCol w="845939"/>
              </a:tblGrid>
              <a:tr h="26948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сентябрь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октябрь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ноябрь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декабрь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январь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февраль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март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апрель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июнь</a:t>
                      </a:r>
                      <a:endParaRPr lang="ru-RU" sz="1200" dirty="0"/>
                    </a:p>
                  </a:txBody>
                  <a:tcPr/>
                </a:tc>
              </a:tr>
              <a:tr h="6427262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  <a:p>
                      <a:pPr algn="ctr"/>
                      <a:endParaRPr lang="ru-RU" sz="12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" name="Скругленный прямоугольник 49"/>
          <p:cNvSpPr/>
          <p:nvPr/>
        </p:nvSpPr>
        <p:spPr>
          <a:xfrm>
            <a:off x="986662" y="2653257"/>
            <a:ext cx="5745578" cy="972870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Создание и сопровождение банка материалов </a:t>
            </a:r>
            <a:r>
              <a:rPr lang="ru-RU" sz="1200" dirty="0" err="1" smtClean="0">
                <a:solidFill>
                  <a:prstClr val="black"/>
                </a:solidFill>
              </a:rPr>
              <a:t>вебинаров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/>
            <a:endParaRPr lang="ru-RU" sz="1050" dirty="0">
              <a:solidFill>
                <a:prstClr val="black"/>
              </a:solidFill>
            </a:endParaRPr>
          </a:p>
          <a:p>
            <a:pPr algn="ctr"/>
            <a:endParaRPr lang="ru-RU" sz="1050" dirty="0" smtClean="0">
              <a:solidFill>
                <a:prstClr val="black"/>
              </a:solidFill>
            </a:endParaRPr>
          </a:p>
          <a:p>
            <a:pPr algn="ctr"/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7359" y="848576"/>
            <a:ext cx="859303" cy="13842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Подача заявки от школы на участие в проекте</a:t>
            </a:r>
            <a:endParaRPr lang="en-US" sz="1000" dirty="0" smtClean="0">
              <a:solidFill>
                <a:prstClr val="black"/>
              </a:solidFill>
            </a:endParaRPr>
          </a:p>
          <a:p>
            <a:pPr algn="ctr"/>
            <a:r>
              <a:rPr lang="ru-RU" sz="1000" dirty="0" smtClean="0">
                <a:solidFill>
                  <a:srgbClr val="FF0000"/>
                </a:solidFill>
              </a:rPr>
              <a:t>до 20 сентября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8714" y="3273779"/>
            <a:ext cx="907476" cy="13073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Очная часть программы повышения квалификации для учителей </a:t>
            </a: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24 – 26 октября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86190" y="429108"/>
            <a:ext cx="895605" cy="11374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prstClr val="black"/>
                </a:solidFill>
              </a:rPr>
              <a:t>Онлайн семинар для заместителей директоров школ по </a:t>
            </a:r>
            <a:r>
              <a:rPr lang="ru-RU" sz="800" dirty="0" smtClean="0">
                <a:solidFill>
                  <a:prstClr val="black"/>
                </a:solidFill>
              </a:rPr>
              <a:t>НИР</a:t>
            </a:r>
            <a:endParaRPr lang="en-US" sz="8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8 .11. в 15.00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2044" y="2622250"/>
            <a:ext cx="771879" cy="5174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err="1" smtClean="0">
                <a:solidFill>
                  <a:prstClr val="black"/>
                </a:solidFill>
              </a:rPr>
              <a:t>Вебинар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11.10 в 15.00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17840" y="3130742"/>
            <a:ext cx="867826" cy="4790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err="1" smtClean="0">
                <a:solidFill>
                  <a:prstClr val="black"/>
                </a:solidFill>
              </a:rPr>
              <a:t>Вебинар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20.12.в.15.00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26770" y="3152728"/>
            <a:ext cx="868376" cy="43507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err="1" smtClean="0">
                <a:solidFill>
                  <a:prstClr val="black"/>
                </a:solidFill>
              </a:rPr>
              <a:t>Вебинар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21.02. в 15.00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908261" y="3789040"/>
            <a:ext cx="1768490" cy="10735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часть программы повышения квалификации для учителей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- декабрь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464430" y="1566574"/>
            <a:ext cx="1221236" cy="10556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Публикация тезисов участников семинара на сайте проекта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</a:rPr>
              <a:t>ноябрь - декабрь</a:t>
            </a:r>
          </a:p>
          <a:p>
            <a:pPr algn="ctr"/>
            <a:endParaRPr lang="ru-RU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563888" y="558203"/>
            <a:ext cx="1027891" cy="806401"/>
          </a:xfrm>
          <a:prstGeom prst="roundRect">
            <a:avLst/>
          </a:prstGeom>
          <a:solidFill>
            <a:schemeClr val="tx2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26770" y="836712"/>
            <a:ext cx="1241374" cy="14555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Рецензирование </a:t>
            </a:r>
            <a:r>
              <a:rPr lang="ru-RU" sz="1000" dirty="0">
                <a:solidFill>
                  <a:prstClr val="black"/>
                </a:solidFill>
              </a:rPr>
              <a:t>работ </a:t>
            </a:r>
            <a:r>
              <a:rPr lang="ru-RU" sz="1000" dirty="0" smtClean="0">
                <a:solidFill>
                  <a:prstClr val="black"/>
                </a:solidFill>
              </a:rPr>
              <a:t>учащихся. Заочный тур Фестиваля проектов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</a:rPr>
              <a:t>1.02.-15.03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96823" y="332657"/>
            <a:ext cx="1055497" cy="223800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34000">
                <a:schemeClr val="accent1">
                  <a:tint val="44500"/>
                  <a:satMod val="160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Фестиваль ученических  </a:t>
            </a:r>
            <a:r>
              <a:rPr lang="ru-RU" sz="900" dirty="0">
                <a:solidFill>
                  <a:prstClr val="black"/>
                </a:solidFill>
              </a:rPr>
              <a:t>проектов и </a:t>
            </a:r>
            <a:r>
              <a:rPr lang="ru-RU" sz="900" dirty="0" smtClean="0">
                <a:solidFill>
                  <a:prstClr val="black"/>
                </a:solidFill>
              </a:rPr>
              <a:t>исследований</a:t>
            </a:r>
            <a:endParaRPr lang="ru-RU" sz="900" dirty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Очная </a:t>
            </a:r>
            <a:r>
              <a:rPr lang="ru-RU" sz="900" dirty="0">
                <a:solidFill>
                  <a:prstClr val="black"/>
                </a:solidFill>
              </a:rPr>
              <a:t>школа для учащихся </a:t>
            </a:r>
          </a:p>
          <a:p>
            <a:pPr algn="ctr"/>
            <a:r>
              <a:rPr lang="ru-RU" sz="900" dirty="0">
                <a:solidFill>
                  <a:prstClr val="black"/>
                </a:solidFill>
              </a:rPr>
              <a:t>8-10 </a:t>
            </a:r>
            <a:r>
              <a:rPr lang="ru-RU" sz="900" dirty="0" err="1">
                <a:solidFill>
                  <a:prstClr val="black"/>
                </a:solidFill>
              </a:rPr>
              <a:t>кл</a:t>
            </a:r>
            <a:r>
              <a:rPr lang="ru-RU" sz="900" dirty="0">
                <a:solidFill>
                  <a:prstClr val="black"/>
                </a:solidFill>
              </a:rPr>
              <a:t>. 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Методическая мастерская учителей </a:t>
            </a: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11.04-14.04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452321" y="836712"/>
            <a:ext cx="1296144" cy="13951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Публикация </a:t>
            </a:r>
            <a:r>
              <a:rPr lang="ru-RU" sz="900" dirty="0">
                <a:solidFill>
                  <a:prstClr val="black"/>
                </a:solidFill>
              </a:rPr>
              <a:t>сборника тезисов методических разработок </a:t>
            </a:r>
            <a:r>
              <a:rPr lang="ru-RU" sz="900" dirty="0" smtClean="0">
                <a:solidFill>
                  <a:prstClr val="black"/>
                </a:solidFill>
              </a:rPr>
              <a:t>учителей. Публикация </a:t>
            </a:r>
            <a:r>
              <a:rPr lang="ru-RU" sz="900" dirty="0">
                <a:solidFill>
                  <a:prstClr val="black"/>
                </a:solidFill>
              </a:rPr>
              <a:t>сборника тезисов работ </a:t>
            </a:r>
            <a:r>
              <a:rPr lang="ru-RU" sz="900" dirty="0" smtClean="0">
                <a:solidFill>
                  <a:prstClr val="black"/>
                </a:solidFill>
              </a:rPr>
              <a:t>учащихся</a:t>
            </a: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до 01.06</a:t>
            </a:r>
            <a:endParaRPr lang="ru-RU" sz="900" dirty="0">
              <a:solidFill>
                <a:srgbClr val="FF0000"/>
              </a:solidFill>
            </a:endParaRPr>
          </a:p>
          <a:p>
            <a:pPr algn="ctr"/>
            <a:endParaRPr lang="ru-RU" sz="800" dirty="0">
              <a:solidFill>
                <a:prstClr val="white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3749849" y="3152728"/>
            <a:ext cx="796538" cy="4514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err="1" smtClean="0">
                <a:solidFill>
                  <a:prstClr val="black"/>
                </a:solidFill>
              </a:rPr>
              <a:t>Вебинар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24.01 в 15.00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79774"/>
            <a:ext cx="106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Подача заявок на рецензирование работ</a:t>
            </a: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до 31.01.2018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5652120" y="545446"/>
            <a:ext cx="841746" cy="568733"/>
          </a:xfrm>
          <a:prstGeom prst="wedgeRoundRectCallout">
            <a:avLst>
              <a:gd name="adj1" fmla="val 52119"/>
              <a:gd name="adj2" fmla="val -81863"/>
              <a:gd name="adj3" fmla="val 16667"/>
            </a:avLst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black"/>
                </a:solidFill>
              </a:rPr>
              <a:t>Подача заявок на участие </a:t>
            </a: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до 15.03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79379" y="3139692"/>
            <a:ext cx="709226" cy="4790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err="1" smtClean="0">
                <a:solidFill>
                  <a:prstClr val="black"/>
                </a:solidFill>
              </a:rPr>
              <a:t>Вебинар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22.11. в 15.00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56364" y="3152728"/>
            <a:ext cx="868376" cy="43507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err="1" smtClean="0">
                <a:solidFill>
                  <a:prstClr val="black"/>
                </a:solidFill>
              </a:rPr>
              <a:t>Вебинар</a:t>
            </a:r>
            <a:endParaRPr lang="ru-RU" sz="900" dirty="0" smtClean="0">
              <a:solidFill>
                <a:prstClr val="black"/>
              </a:solidFill>
            </a:endParaRPr>
          </a:p>
          <a:p>
            <a:pPr algn="ctr"/>
            <a:r>
              <a:rPr lang="ru-RU" sz="900" dirty="0" smtClean="0">
                <a:solidFill>
                  <a:srgbClr val="FF0000"/>
                </a:solidFill>
              </a:rPr>
              <a:t>21.03. в 15.00</a:t>
            </a:r>
            <a:endParaRPr lang="ru-RU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14282" y="857232"/>
            <a:ext cx="4896544" cy="22860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err="1" smtClean="0">
                <a:latin typeface="+mn-lt"/>
              </a:rPr>
              <a:t>Международная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олимпиада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по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математике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физике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химии</a:t>
            </a:r>
            <a:r>
              <a:rPr lang="en-US" sz="1600" dirty="0">
                <a:latin typeface="+mn-lt"/>
              </a:rPr>
              <a:t> и </a:t>
            </a:r>
            <a:r>
              <a:rPr lang="en-US" sz="1600" dirty="0" err="1" smtClean="0">
                <a:latin typeface="+mn-lt"/>
              </a:rPr>
              <a:t>информатике</a:t>
            </a:r>
            <a:endParaRPr lang="en-US" sz="1600" dirty="0">
              <a:latin typeface="+mn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err="1">
                <a:latin typeface="+mn-lt"/>
              </a:rPr>
              <a:t>Международная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выставка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научно-исследовательских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работ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школьников</a:t>
            </a:r>
            <a:r>
              <a:rPr lang="en-US" sz="1600" dirty="0" smtClean="0">
                <a:latin typeface="+mn-lt"/>
              </a:rPr>
              <a:t> MILSET </a:t>
            </a:r>
            <a:r>
              <a:rPr lang="en-US" sz="1600" dirty="0" err="1" smtClean="0">
                <a:latin typeface="+mn-lt"/>
              </a:rPr>
              <a:t>Vostok</a:t>
            </a:r>
            <a:r>
              <a:rPr lang="en-US" sz="1600" dirty="0" smtClean="0">
                <a:latin typeface="+mn-lt"/>
              </a:rPr>
              <a:t> Expo-Sciences</a:t>
            </a:r>
            <a:endParaRPr lang="en-US" sz="1600" dirty="0">
              <a:latin typeface="+mn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err="1">
                <a:latin typeface="+mn-lt"/>
              </a:rPr>
              <a:t>Международная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научная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конференция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школьников</a:t>
            </a:r>
            <a:endParaRPr lang="en-US" sz="1600" dirty="0">
              <a:latin typeface="+mn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smtClean="0">
                <a:latin typeface="+mn-lt"/>
              </a:rPr>
              <a:t>11-</a:t>
            </a:r>
            <a:r>
              <a:rPr lang="ru-RU" sz="1600" dirty="0" smtClean="0">
                <a:latin typeface="+mn-lt"/>
              </a:rPr>
              <a:t>я Международная исследовательская школа/</a:t>
            </a:r>
            <a:r>
              <a:rPr lang="en-US" sz="1600" dirty="0" smtClean="0">
                <a:latin typeface="+mn-lt"/>
              </a:rPr>
              <a:t>STEM</a:t>
            </a:r>
            <a:r>
              <a:rPr lang="ru-RU" sz="1600" dirty="0" smtClean="0">
                <a:latin typeface="+mn-lt"/>
              </a:rPr>
              <a:t>-</a:t>
            </a:r>
            <a:r>
              <a:rPr lang="en-US" sz="1600" dirty="0" err="1" smtClean="0">
                <a:latin typeface="+mn-lt"/>
              </a:rPr>
              <a:t>проекты</a:t>
            </a:r>
            <a:r>
              <a:rPr lang="en-US" sz="1600" dirty="0" smtClean="0">
                <a:latin typeface="+mn-lt"/>
              </a:rPr>
              <a:t> </a:t>
            </a:r>
            <a:r>
              <a:rPr lang="ru-RU" sz="1600" dirty="0" smtClean="0">
                <a:latin typeface="+mn-lt"/>
                <a:sym typeface="Arial"/>
              </a:rPr>
              <a:t>.</a:t>
            </a:r>
            <a:endParaRPr lang="en-US" sz="1600" dirty="0">
              <a:latin typeface="+mn-lt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b="0" i="0" u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0" i="0" u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5787" y="-42062"/>
            <a:ext cx="4343400" cy="35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2"/>
          <p:cNvSpPr txBox="1">
            <a:spLocks/>
          </p:cNvSpPr>
          <p:nvPr/>
        </p:nvSpPr>
        <p:spPr>
          <a:xfrm>
            <a:off x="457200" y="222579"/>
            <a:ext cx="8229600" cy="7060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Calibri"/>
              </a:rPr>
              <a:t>ОСНОВНЫЕ МЕРОПРИЯТИЯ</a:t>
            </a:r>
            <a:endParaRPr lang="en-US" sz="2400" b="1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Calibri"/>
            </a:endParaRPr>
          </a:p>
        </p:txBody>
      </p:sp>
      <p:sp>
        <p:nvSpPr>
          <p:cNvPr id="8" name="Shape 131"/>
          <p:cNvSpPr txBox="1">
            <a:spLocks/>
          </p:cNvSpPr>
          <p:nvPr/>
        </p:nvSpPr>
        <p:spPr>
          <a:xfrm>
            <a:off x="2214546" y="4193704"/>
            <a:ext cx="7104852" cy="26642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Соревнования по робототехнике;</a:t>
            </a:r>
          </a:p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Соревнования по 3D </a:t>
            </a:r>
            <a:r>
              <a:rPr lang="ru-RU" sz="160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прототипированию</a:t>
            </a: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;</a:t>
            </a:r>
          </a:p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Международная детская </a:t>
            </a:r>
            <a:r>
              <a:rPr lang="ru-RU" sz="160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мультимедийная</a:t>
            </a: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научная школа;</a:t>
            </a:r>
          </a:p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Публичные лекции известных деятелей науки, культуры и бизнеса;</a:t>
            </a:r>
          </a:p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Научно-практический симпозиум по одаренному образованию;</a:t>
            </a:r>
          </a:p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Круглые столы по актуальным научно-техническим проблемам;</a:t>
            </a:r>
          </a:p>
          <a:p>
            <a:pPr marL="342900" indent="-342900" defTabSz="914400" eaLnBrk="1" fontAlgn="auto" latinLnBrk="0" hangingPunct="1"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Технологическое шоу.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>
          <a:xfrm>
            <a:off x="2159146" y="3466594"/>
            <a:ext cx="6033282" cy="7060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Calibri"/>
              </a:rPr>
              <a:t>ДОПОЛНИТЕЛЬНЫЕ МЕРОПРИЯТИЯ</a:t>
            </a:r>
            <a:endParaRPr lang="en-US" sz="2400" b="1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7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2"/>
          <p:cNvSpPr txBox="1">
            <a:spLocks/>
          </p:cNvSpPr>
          <p:nvPr/>
        </p:nvSpPr>
        <p:spPr>
          <a:xfrm>
            <a:off x="457200" y="72602"/>
            <a:ext cx="8229600" cy="7060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Calibri"/>
              </a:rPr>
              <a:t>УЧАСТНИКИ</a:t>
            </a:r>
            <a:endParaRPr lang="en-US" sz="2400" b="1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Calibri"/>
            </a:endParaRPr>
          </a:p>
        </p:txBody>
      </p:sp>
      <p:sp>
        <p:nvSpPr>
          <p:cNvPr id="7" name="Shape 139"/>
          <p:cNvSpPr txBox="1">
            <a:spLocks/>
          </p:cNvSpPr>
          <p:nvPr/>
        </p:nvSpPr>
        <p:spPr>
          <a:xfrm>
            <a:off x="428596" y="1142984"/>
            <a:ext cx="8072494" cy="3429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Всего участников – 1500 человек, среди них:</a:t>
            </a: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kumimoji="0" lang="ru-RU" sz="5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учащиеся общих образовательных учреждений, организаций;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ученые исследователи;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преподаватели, студенты;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члены оргкомитета, руководители министерств, ведомств, участники культурных мероприятий;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свыше 10 тысяч участников и зрителей торжественных церемонии открытия и закрытия МИИ.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endParaRPr lang="ru-RU" sz="180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defRPr/>
            </a:pPr>
            <a:r>
              <a:rPr lang="ru-RU" sz="18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Ожидаемое количество </a:t>
            </a:r>
          </a:p>
          <a:p>
            <a:pPr marL="342900" lvl="0" indent="-34290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defRPr/>
            </a:pPr>
            <a:r>
              <a:rPr lang="ru-RU" sz="18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иностранных участников – 500 чел.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0" y="3305175"/>
            <a:ext cx="4343400" cy="355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8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7"/>
            <a:ext cx="894993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-14237"/>
            <a:ext cx="4752528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http://</a:t>
            </a:r>
            <a:r>
              <a:rPr lang="en-US" sz="3600" b="1" dirty="0" err="1"/>
              <a:t>vernadsky.info</a:t>
            </a:r>
            <a:r>
              <a:rPr lang="en-US" sz="3600" b="1" dirty="0"/>
              <a:t>/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523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163"/>
            <a:ext cx="9144000" cy="8027987"/>
          </a:xfrm>
        </p:spPr>
      </p:pic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4140200" y="981075"/>
            <a:ext cx="4249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ru-RU" sz="4000" b="1">
                <a:solidFill>
                  <a:srgbClr val="FF3300"/>
                </a:solidFill>
              </a:rPr>
              <a:t>www.issl.redu.ru</a:t>
            </a:r>
            <a:endParaRPr lang="ru-RU" altLang="ru-RU" sz="4000" b="1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2132856"/>
            <a:ext cx="4477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IX</a:t>
            </a:r>
            <a:r>
              <a:rPr lang="ru-RU" sz="2800" b="1" dirty="0" smtClean="0"/>
              <a:t> конференция планируется на</a:t>
            </a:r>
          </a:p>
          <a:p>
            <a:pPr algn="ctr"/>
            <a:r>
              <a:rPr lang="ru-RU" sz="2800" b="1" dirty="0" smtClean="0"/>
              <a:t> 8-10 февраля 2018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367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87012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98946"/>
            <a:ext cx="5925344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</a:rPr>
              <a:t>www.nbcmedia.ru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" y="823525"/>
            <a:ext cx="9129078" cy="6034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0"/>
            <a:ext cx="568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/>
              <a:t>http</a:t>
            </a:r>
            <a:r>
              <a:rPr lang="ru-RU" sz="4400" b="1" dirty="0"/>
              <a:t>://</a:t>
            </a:r>
            <a:r>
              <a:rPr lang="ru-RU" sz="4400" b="1" dirty="0" err="1" smtClean="0"/>
              <a:t>www.irschool.ru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5573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А\Download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07534" cy="7113562"/>
          </a:xfrm>
          <a:prstGeom prst="rect">
            <a:avLst/>
          </a:prstGeom>
          <a:noFill/>
        </p:spPr>
      </p:pic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1357290" y="714356"/>
            <a:ext cx="6679165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  <a:sym typeface="Times New Roman"/>
              </a:rPr>
              <a:t>МЕЖДУНАРОДНЫЕ ИНТЕЛЛЕКТУАЛЬНЫЕ ИГРЫ </a:t>
            </a:r>
            <a:endParaRPr lang="en-US" sz="1600" b="1" i="0" u="none" strike="noStrike" cap="none" dirty="0">
              <a:solidFill>
                <a:srgbClr val="002060"/>
              </a:solidFill>
              <a:latin typeface="Arial Black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65965" y="6273225"/>
            <a:ext cx="467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/>
              <a:t>http</a:t>
            </a:r>
            <a:r>
              <a:rPr lang="ru-RU" sz="3200" b="1" dirty="0"/>
              <a:t>://</a:t>
            </a:r>
            <a:r>
              <a:rPr lang="ru-RU" sz="3200" b="1" dirty="0" err="1"/>
              <a:t>yisg.lensky-kray.ru</a:t>
            </a:r>
            <a:r>
              <a:rPr lang="ru-RU" sz="32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868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ВА\Downloads\2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64" cy="6841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282" y="1500174"/>
            <a:ext cx="4571999" cy="100013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214282" y="1571612"/>
            <a:ext cx="4714908" cy="10001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>
                <a:solidFill>
                  <a:srgbClr val="4A5C65"/>
                </a:solidFill>
                <a:latin typeface="Arial"/>
                <a:ea typeface="Arial"/>
                <a:cs typeface="Arial"/>
              </a:rPr>
              <a:t>МЕЖДУНАРОДНЫЕ ИНТЕЛЛЕКТУАЛЬНЫЕ ИГРЫ </a:t>
            </a:r>
            <a:endParaRPr lang="en-US" sz="16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ru-RU" sz="1600" dirty="0" smtClean="0">
                <a:latin typeface="+mn-lt"/>
                <a:sym typeface="Arial"/>
              </a:rPr>
              <a:t>это научный фестиваль, где одновременно происходит несколько мероприятий.</a:t>
            </a:r>
          </a:p>
          <a:p>
            <a:pPr marR="0" lvl="0" indent="19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1600" dirty="0" smtClean="0">
              <a:latin typeface="+mn-lt"/>
            </a:endParaRPr>
          </a:p>
          <a:p>
            <a:pPr marR="0" lvl="0" indent="19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1600" dirty="0" smtClean="0">
              <a:latin typeface="+mn-lt"/>
              <a:sym typeface="Times New Roman"/>
            </a:endParaRPr>
          </a:p>
          <a:p>
            <a:pPr lvl="0" indent="19050">
              <a:spcBef>
                <a:spcPts val="400"/>
              </a:spcBef>
              <a:buNone/>
            </a:pPr>
            <a:endParaRPr lang="en-US" sz="1600" dirty="0">
              <a:latin typeface="+mn-lt"/>
              <a:sym typeface="Times New Roman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628" y="4571984"/>
            <a:ext cx="3714775" cy="1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282" y="4714884"/>
            <a:ext cx="4429156" cy="151558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5072067" y="4714884"/>
            <a:ext cx="3571899" cy="1571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5C65"/>
              </a:buClr>
              <a:buSzPct val="25000"/>
              <a:buFont typeface="Arial"/>
              <a:buNone/>
            </a:pPr>
            <a:r>
              <a:rPr lang="en-US" b="1" i="0" u="none" strike="noStrike" cap="none" dirty="0" smtClean="0">
                <a:solidFill>
                  <a:srgbClr val="4A5C65"/>
                </a:solidFill>
                <a:latin typeface="Arial"/>
                <a:ea typeface="Arial"/>
                <a:cs typeface="Arial"/>
                <a:sym typeface="Arial"/>
              </a:rPr>
              <a:t>МИССИЯ</a:t>
            </a:r>
            <a:r>
              <a:rPr lang="ru-RU" b="1" i="0" u="none" strike="noStrike" cap="none" dirty="0" smtClean="0">
                <a:solidFill>
                  <a:srgbClr val="4A5C6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b="1" i="0" u="none" strike="noStrike" cap="none" dirty="0">
              <a:solidFill>
                <a:srgbClr val="4A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развитие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международного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сотрудничества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для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внедрения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лучшего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опыта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педагогики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одарённости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в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образовательные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системы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Республики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Саха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 (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Якутия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) 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3438" y="332656"/>
            <a:ext cx="4936446" cy="409647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214282" y="4786892"/>
            <a:ext cx="4357718" cy="1499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5C65"/>
              </a:buClr>
              <a:buSzPct val="25000"/>
              <a:buFont typeface="Calibri"/>
              <a:buNone/>
            </a:pPr>
            <a:r>
              <a:rPr lang="ru-RU" sz="1600" b="1" dirty="0" smtClean="0">
                <a:solidFill>
                  <a:srgbClr val="4A5C65"/>
                </a:solidFill>
                <a:latin typeface="Calibri"/>
                <a:ea typeface="Calibri"/>
                <a:cs typeface="Calibri"/>
                <a:sym typeface="Calibri"/>
              </a:rPr>
              <a:t>ЦЕЛЬ: </a:t>
            </a:r>
          </a:p>
          <a:p>
            <a:pPr>
              <a:spcBef>
                <a:spcPts val="240"/>
              </a:spcBef>
              <a:buClr>
                <a:schemeClr val="dk1"/>
              </a:buClr>
              <a:buSzPct val="25000"/>
            </a:pPr>
            <a:r>
              <a:rPr lang="ru-RU" sz="1600" dirty="0" smtClean="0"/>
              <a:t>создание сообщества людей, вовлеченных в процесс, глубоко значимый в настоящее время и связанный с будущим развитием их общества и глобальной сети сообществ. </a:t>
            </a:r>
            <a:endParaRPr lang="en-US" sz="1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Shape 112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4829180" cy="7060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О МЕЖДУНАРОДНЫХ</a:t>
            </a:r>
            <a:b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ИНТЕЛЛЕКТУАЛЬНЫХ ИГРАХ</a:t>
            </a:r>
            <a:endParaRPr lang="en-US" sz="2400" b="1" dirty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</p:txBody>
      </p:sp>
      <p:pic>
        <p:nvPicPr>
          <p:cNvPr id="11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282" y="2923286"/>
            <a:ext cx="4429156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85720" y="3066162"/>
            <a:ext cx="407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dk1"/>
                </a:solidFill>
                <a:latin typeface="+mn-lt"/>
                <a:ea typeface="Calibri"/>
                <a:cs typeface="Calibri"/>
              </a:rPr>
              <a:t>МИИ созданы для школьников, занимающихся научными исследованиями, увлекающихся наукой, техникой и технологиями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4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67544" y="5229200"/>
            <a:ext cx="8229600" cy="10801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ДАТА: </a:t>
            </a:r>
            <a:r>
              <a:rPr lang="ru-RU" sz="24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С 8 ПО 15 ИЮЛЯ 2018 ГОДА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МЕСТО ПРОВЕДЕНИЯ: </a:t>
            </a:r>
            <a:r>
              <a:rPr lang="ru-RU" sz="24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Г. ЯКУТСК, РОССИЯ</a:t>
            </a:r>
          </a:p>
          <a:p>
            <a:pPr indent="-342900" algn="ctr">
              <a:buNone/>
            </a:pPr>
            <a:endParaRPr lang="ru-RU" sz="2400" b="1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345" y="285728"/>
            <a:ext cx="6394927" cy="4632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407</Words>
  <Application>Microsoft Office PowerPoint</Application>
  <PresentationFormat>Экран (4:3)</PresentationFormat>
  <Paragraphs>118</Paragraphs>
  <Slides>11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http://vernadsky.info/</vt:lpstr>
      <vt:lpstr>Презентация PowerPoint</vt:lpstr>
      <vt:lpstr>https://www.nbcmedia.ru/</vt:lpstr>
      <vt:lpstr>Презентация PowerPoint</vt:lpstr>
      <vt:lpstr>МЕЖДУНАРОДНЫЕ ИНТЕЛЛЕКТУАЛЬНЫЕ ИГРЫ </vt:lpstr>
      <vt:lpstr>Презентация PowerPoint</vt:lpstr>
      <vt:lpstr>О МЕЖДУНАРОДНЫХ ИНТЕЛЛЕКТУАЛЬНЫХ ИГРАХ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инструментального проекта «Стань выше с Вышкой»  менеджмент Дирекции общего образования</dc:title>
  <dc:creator>Калашников Сергей Павлович</dc:creator>
  <cp:lastModifiedBy>Пользователь Windows</cp:lastModifiedBy>
  <cp:revision>72</cp:revision>
  <cp:lastPrinted>2017-08-21T09:24:17Z</cp:lastPrinted>
  <dcterms:created xsi:type="dcterms:W3CDTF">2017-08-03T08:44:48Z</dcterms:created>
  <dcterms:modified xsi:type="dcterms:W3CDTF">2017-09-18T11:21:59Z</dcterms:modified>
</cp:coreProperties>
</file>