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71" r:id="rId4"/>
    <p:sldId id="262" r:id="rId5"/>
    <p:sldId id="264" r:id="rId6"/>
    <p:sldId id="259" r:id="rId7"/>
    <p:sldId id="266" r:id="rId8"/>
    <p:sldId id="273" r:id="rId9"/>
    <p:sldId id="268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82"/>
    <a:srgbClr val="21386F"/>
    <a:srgbClr val="1C2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9" d="100"/>
          <a:sy n="79" d="100"/>
        </p:scale>
        <p:origin x="-2544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kalashnikov\Dropbox\&#1044;&#1080;&#1088;&#1077;&#1082;&#1094;&#1080;&#1103;\&#1055;&#1088;&#1080;&#1077;&#1084;&#1085;&#1072;&#1103;%20&#1082;&#1072;&#1084;&#1087;&#1072;&#1085;&#1080;&#1103;%20&#1042;&#1064;&#1069;%202017\&#1080;&#1085;&#1092;&#1086;&#1088;&#1084;&#1072;&#1094;&#1080;&#1103;%20&#1087;&#1086;%20&#1041;&#1064;%20&#1080;%20&#1056;&#1051;\&#1076;&#1083;&#1103;%20&#1088;&#1072;&#1089;&#1095;&#1077;&#1090;&#1072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_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_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antonova\Desktop\&#1088;&#1072;&#1073;&#1086;&#1095;&#1080;&#1077;%20&#1076;&#1086;&#1082;&#1091;&#1084;&#1077;&#1085;&#1090;&#1099;%202016-17\&#1086;&#1090;&#1095;&#1105;&#1090;&#1099;\&#1086;&#1090;&#1095;&#1077;&#1090;&#1099;\&#1086;&#1090;&#1095;&#1077;&#1090;%20&#1044;&#1054;&#1054;%202017&#1075;\&#1048;&#1090;&#1086;&#1075;&#1080;%20&#1055;&#1050;%20&#1087;&#1086;%20&#1087;&#1072;&#1088;&#1090;&#1085;&#1077;&#1088;&#1089;&#1082;&#1080;&#1084;%20&#1096;&#1082;&#1086;&#1083;&#1072;&#1084;_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000000000000001E-2"/>
          <c:y val="0.15740740740740741"/>
          <c:w val="0.70765419947506558"/>
          <c:h val="0.79166666666666663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6290171095785008"/>
                  <c:y val="4.7011911108344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779348260040339"/>
                  <c:y val="-6.770887243323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Лист1!$C$5:$D$5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Лист1!$C$6:$D$6</c:f>
              <c:numCache>
                <c:formatCode>General</c:formatCode>
                <c:ptCount val="2"/>
                <c:pt idx="0">
                  <c:v>313</c:v>
                </c:pt>
                <c:pt idx="1">
                  <c:v>340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5641364189232445"/>
          <c:y val="0.84569006107773215"/>
          <c:w val="0.40700099225401709"/>
          <c:h val="0.12706481078296683"/>
        </c:manualLayout>
      </c:layout>
      <c:overlay val="0"/>
      <c:txPr>
        <a:bodyPr/>
        <a:lstStyle/>
        <a:p>
          <a:pPr>
            <a:defRPr sz="2000" b="1" i="0" baseline="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учащихся школ Распределенного  Лицея, зачисленных в НИУ ВШЭ</a:t>
            </a:r>
          </a:p>
        </c:rich>
      </c:tx>
      <c:layout>
        <c:manualLayout>
          <c:xMode val="edge"/>
          <c:yMode val="edge"/>
          <c:x val="0.1492961580208414"/>
          <c:y val="2.5521944003407508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482854591629648E-2"/>
          <c:y val="0.31299547257950183"/>
          <c:w val="0.93888888888888888"/>
          <c:h val="0.556972143478619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1.9636720667648502E-3"/>
                  <c:y val="-8.4805664197269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2000477359052681E-17"/>
                  <c:y val="-0.100510416826393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Лист1!$N$9:$O$9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Лист1!$N$10:$O$10</c:f>
              <c:numCache>
                <c:formatCode>General</c:formatCode>
                <c:ptCount val="2"/>
                <c:pt idx="0">
                  <c:v>174</c:v>
                </c:pt>
                <c:pt idx="1">
                  <c:v>302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7465088"/>
        <c:axId val="115521152"/>
        <c:axId val="0"/>
      </c:bar3DChart>
      <c:catAx>
        <c:axId val="1174650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15521152"/>
        <c:crosses val="autoZero"/>
        <c:auto val="1"/>
        <c:lblAlgn val="ctr"/>
        <c:lblOffset val="100"/>
        <c:noMultiLvlLbl val="0"/>
      </c:catAx>
      <c:valAx>
        <c:axId val="115521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7465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БШ!$B$8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БШ!$A$9:$A$12</c:f>
              <c:strCache>
                <c:ptCount val="4"/>
                <c:pt idx="0">
                  <c:v>Количество выпускников в школах, всего</c:v>
                </c:pt>
                <c:pt idx="1">
                  <c:v>Количество абитуриентов</c:v>
                </c:pt>
                <c:pt idx="2">
                  <c:v>Количество поступивших на бюджет </c:v>
                </c:pt>
                <c:pt idx="3">
                  <c:v>Количество поступивших на платные места</c:v>
                </c:pt>
              </c:strCache>
            </c:strRef>
          </c:cat>
          <c:val>
            <c:numRef>
              <c:f>БШ!$B$9:$B$12</c:f>
              <c:numCache>
                <c:formatCode>General</c:formatCode>
                <c:ptCount val="4"/>
                <c:pt idx="0">
                  <c:v>10517</c:v>
                </c:pt>
                <c:pt idx="1">
                  <c:v>1777</c:v>
                </c:pt>
                <c:pt idx="2">
                  <c:v>284</c:v>
                </c:pt>
                <c:pt idx="3">
                  <c:v>498</c:v>
                </c:pt>
              </c:numCache>
            </c:numRef>
          </c:val>
        </c:ser>
        <c:ser>
          <c:idx val="1"/>
          <c:order val="1"/>
          <c:tx>
            <c:strRef>
              <c:f>БШ!$C$8</c:f>
              <c:strCache>
                <c:ptCount val="1"/>
                <c:pt idx="0">
                  <c:v>2017 год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БШ!$A$9:$A$12</c:f>
              <c:strCache>
                <c:ptCount val="4"/>
                <c:pt idx="0">
                  <c:v>Количество выпускников в школах, всего</c:v>
                </c:pt>
                <c:pt idx="1">
                  <c:v>Количество абитуриентов</c:v>
                </c:pt>
                <c:pt idx="2">
                  <c:v>Количество поступивших на бюджет </c:v>
                </c:pt>
                <c:pt idx="3">
                  <c:v>Количество поступивших на платные места</c:v>
                </c:pt>
              </c:strCache>
            </c:strRef>
          </c:cat>
          <c:val>
            <c:numRef>
              <c:f>БШ!$C$9:$C$12</c:f>
              <c:numCache>
                <c:formatCode>General</c:formatCode>
                <c:ptCount val="4"/>
                <c:pt idx="0">
                  <c:v>10668</c:v>
                </c:pt>
                <c:pt idx="1">
                  <c:v>1642</c:v>
                </c:pt>
                <c:pt idx="2">
                  <c:v>308</c:v>
                </c:pt>
                <c:pt idx="3">
                  <c:v>476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454016"/>
        <c:axId val="89691776"/>
      </c:barChart>
      <c:catAx>
        <c:axId val="90454016"/>
        <c:scaling>
          <c:orientation val="minMax"/>
        </c:scaling>
        <c:delete val="0"/>
        <c:axPos val="b"/>
        <c:majorTickMark val="out"/>
        <c:minorTickMark val="none"/>
        <c:tickLblPos val="nextTo"/>
        <c:crossAx val="89691776"/>
        <c:crosses val="autoZero"/>
        <c:auto val="1"/>
        <c:lblAlgn val="ctr"/>
        <c:lblOffset val="100"/>
        <c:noMultiLvlLbl val="0"/>
      </c:catAx>
      <c:valAx>
        <c:axId val="896917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04540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Экономика и совместная программа по экономике НИУ ВШЭ и РЭШ (332 ч.)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119092094329976E-2"/>
          <c:y val="0.30111427812776836"/>
          <c:w val="0.84097070232810223"/>
          <c:h val="0.63502940171729594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ru-RU" b="1" dirty="0" smtClean="0"/>
                      <a:t>Поступившие </a:t>
                    </a:r>
                    <a:r>
                      <a:rPr lang="ru-RU" b="1" dirty="0"/>
                      <a:t>из партнерских школ
38</a:t>
                    </a:r>
                    <a:r>
                      <a:rPr lang="ru-RU" b="1" dirty="0" smtClean="0"/>
                      <a:t>% (127 ч.)</a:t>
                    </a:r>
                    <a:endParaRPr lang="ru-RU" b="1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7112444277798574E-3"/>
                  <c:y val="-4.8597485625580847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ru-RU" b="1" dirty="0" smtClean="0"/>
                      <a:t>Поступившие из </a:t>
                    </a:r>
                    <a:r>
                      <a:rPr lang="ru-RU" b="1" dirty="0"/>
                      <a:t>других ОО
62</a:t>
                    </a:r>
                    <a:r>
                      <a:rPr lang="ru-RU" b="1" dirty="0" smtClean="0"/>
                      <a:t>%</a:t>
                    </a:r>
                    <a:r>
                      <a:rPr lang="en-US" b="1" dirty="0" smtClean="0"/>
                      <a:t> (</a:t>
                    </a:r>
                    <a:r>
                      <a:rPr lang="ru-RU" b="1" dirty="0" smtClean="0"/>
                      <a:t>205 ч.)</a:t>
                    </a:r>
                    <a:endParaRPr lang="ru-RU" b="1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Лист1!$F$14:$G$14</c:f>
              <c:strCache>
                <c:ptCount val="2"/>
                <c:pt idx="0">
                  <c:v>абитуриенты из партнерских школ</c:v>
                </c:pt>
                <c:pt idx="1">
                  <c:v>абитуриенты из других ОО</c:v>
                </c:pt>
              </c:strCache>
            </c:strRef>
          </c:cat>
          <c:val>
            <c:numRef>
              <c:f>Лист1!$F$15:$G$15</c:f>
              <c:numCache>
                <c:formatCode>General</c:formatCode>
                <c:ptCount val="2"/>
                <c:pt idx="0">
                  <c:v>127</c:v>
                </c:pt>
                <c:pt idx="1">
                  <c:v>205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err="1" smtClean="0"/>
              <a:t>Медиакоммуникации</a:t>
            </a:r>
            <a:r>
              <a:rPr lang="ru-RU" dirty="0" smtClean="0"/>
              <a:t> </a:t>
            </a:r>
            <a:r>
              <a:rPr lang="ru-RU" dirty="0"/>
              <a:t>(117 ч.)</a:t>
            </a:r>
          </a:p>
        </c:rich>
      </c:tx>
      <c:layout>
        <c:manualLayout>
          <c:xMode val="edge"/>
          <c:yMode val="edge"/>
          <c:x val="0.38604984440129031"/>
          <c:y val="7.625095396895106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32712531145501106"/>
          <c:w val="0.99193443313885388"/>
          <c:h val="0.4643479289378093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5.616809891520462E-2"/>
                  <c:y val="2.4729363041392654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sz="1200" b="1" dirty="0" smtClean="0"/>
                      <a:t>Поступившие </a:t>
                    </a:r>
                    <a:r>
                      <a:rPr lang="ru-RU" sz="1200" b="1" dirty="0"/>
                      <a:t>из партнерских школ
</a:t>
                    </a:r>
                    <a:r>
                      <a:rPr lang="ru-RU" sz="1200" b="1" dirty="0" smtClean="0"/>
                      <a:t>37% (43 ч.)</a:t>
                    </a:r>
                    <a:endParaRPr lang="ru-RU" sz="1200" b="1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sz="1200" b="1" baseline="0" dirty="0" smtClean="0"/>
                      <a:t>Поступившие </a:t>
                    </a:r>
                    <a:r>
                      <a:rPr lang="ru-RU" sz="1200" b="1" baseline="0" dirty="0"/>
                      <a:t>из других ОО
</a:t>
                    </a:r>
                    <a:r>
                      <a:rPr lang="ru-RU" sz="1200" b="1" baseline="0" dirty="0" smtClean="0"/>
                      <a:t>63% (74 ч.)</a:t>
                    </a:r>
                    <a:endParaRPr lang="ru-RU" sz="1200" b="1" baseline="0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Лист1!$K$14:$L$14</c:f>
              <c:strCache>
                <c:ptCount val="2"/>
                <c:pt idx="0">
                  <c:v>абитуриенты из партнерских школ</c:v>
                </c:pt>
                <c:pt idx="1">
                  <c:v>абитуриенты из других ОО</c:v>
                </c:pt>
              </c:strCache>
            </c:strRef>
          </c:cat>
          <c:val>
            <c:numRef>
              <c:f>Лист1!$K$15:$L$15</c:f>
              <c:numCache>
                <c:formatCode>0%</c:formatCode>
                <c:ptCount val="2"/>
                <c:pt idx="0">
                  <c:v>-0.37</c:v>
                </c:pt>
                <c:pt idx="1">
                  <c:v>-0.63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Доля </a:t>
            </a:r>
            <a:r>
              <a:rPr lang="ru-RU" dirty="0"/>
              <a:t>абитуриентов, подававших заявление в НИУ ВШЭ (Москва), 2017г. (12640 ч.) 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1682532149262818"/>
                  <c:y val="0.27141472656262206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ru-RU" sz="1200" b="1" i="0" baseline="0" dirty="0" smtClean="0"/>
                      <a:t>Абитуриенты </a:t>
                    </a:r>
                    <a:r>
                      <a:rPr lang="ru-RU" sz="1200" b="1" i="0" baseline="0" dirty="0"/>
                      <a:t>из партнерских школ
21%  ( 2637 ч.)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8154492671373967E-2"/>
                  <c:y val="-0.13976650451826658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ru-RU" b="1" dirty="0"/>
                      <a:t>А</a:t>
                    </a:r>
                    <a:r>
                      <a:rPr lang="ru-RU" b="1" dirty="0" smtClean="0"/>
                      <a:t>битуриенты </a:t>
                    </a:r>
                    <a:r>
                      <a:rPr lang="ru-RU" b="1" dirty="0"/>
                      <a:t>из других ОО
79% ( 10003 ч.)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Лист1!$K$5:$L$5</c:f>
              <c:strCache>
                <c:ptCount val="2"/>
                <c:pt idx="0">
                  <c:v>абитуриенты из партнерских школ</c:v>
                </c:pt>
                <c:pt idx="1">
                  <c:v>абитуриенты из других ОО</c:v>
                </c:pt>
              </c:strCache>
            </c:strRef>
          </c:cat>
          <c:val>
            <c:numRef>
              <c:f>Лист1!$K$6:$L$6</c:f>
              <c:numCache>
                <c:formatCode>General</c:formatCode>
                <c:ptCount val="2"/>
                <c:pt idx="0">
                  <c:v>2637</c:v>
                </c:pt>
                <c:pt idx="1">
                  <c:v>10003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Доля </a:t>
            </a:r>
            <a:r>
              <a:rPr lang="ru-RU" dirty="0"/>
              <a:t>поступивших в НИУ ВШЭ (Москва), 2017г. (5373 ч.)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146389431126118E-2"/>
          <c:y val="0.22869553845649204"/>
          <c:w val="0.62035619502993877"/>
          <c:h val="0.76720641220636043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9.3857357712589032E-2"/>
                  <c:y val="0.2275306728318840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ru-RU" b="1" baseline="0" dirty="0" smtClean="0"/>
                      <a:t>Поступившие из партнерских школ</a:t>
                    </a:r>
                    <a:r>
                      <a:rPr lang="en-US" b="1" dirty="0" smtClean="0"/>
                      <a:t>24</a:t>
                    </a:r>
                    <a:r>
                      <a:rPr lang="en-US" b="1" dirty="0"/>
                      <a:t>%</a:t>
                    </a:r>
                    <a:r>
                      <a:rPr lang="ru-RU" b="1" dirty="0"/>
                      <a:t> (1270 ч.)</a:t>
                    </a:r>
                    <a:endParaRPr lang="en-US" b="1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9045771444247734E-2"/>
                  <c:y val="-0.22513251241697188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ru-RU" b="1" dirty="0" smtClean="0"/>
                      <a:t>Поступившие из других ОО</a:t>
                    </a:r>
                  </a:p>
                  <a:p>
                    <a:pPr>
                      <a:defRPr b="1"/>
                    </a:pPr>
                    <a:r>
                      <a:rPr lang="en-US" b="1" dirty="0" smtClean="0"/>
                      <a:t>76</a:t>
                    </a:r>
                    <a:r>
                      <a:rPr lang="en-US" b="1" dirty="0"/>
                      <a:t>%</a:t>
                    </a:r>
                    <a:r>
                      <a:rPr lang="ru-RU" b="1" dirty="0"/>
                      <a:t> (4103 ч.)</a:t>
                    </a:r>
                    <a:endParaRPr lang="en-US" b="1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Лист1!$N$5:$O$5</c:f>
              <c:strCache>
                <c:ptCount val="2"/>
                <c:pt idx="0">
                  <c:v>абитуриенты из партнерских школ</c:v>
                </c:pt>
                <c:pt idx="1">
                  <c:v>абитуриенты из других ОО</c:v>
                </c:pt>
              </c:strCache>
            </c:strRef>
          </c:cat>
          <c:val>
            <c:numRef>
              <c:f>Лист1!$N$6:$O$6</c:f>
              <c:numCache>
                <c:formatCode>General</c:formatCode>
                <c:ptCount val="2"/>
                <c:pt idx="0">
                  <c:v>1270</c:v>
                </c:pt>
                <c:pt idx="1">
                  <c:v>4103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Средний балл поступивших в НИУ ВШЭ </a:t>
            </a:r>
          </a:p>
          <a:p>
            <a:pPr>
              <a:defRPr/>
            </a:pPr>
            <a:r>
              <a:rPr lang="ru-RU"/>
              <a:t>на бюджетные места в 2017г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0443993901959854E-2"/>
          <c:y val="0.25860562393152214"/>
          <c:w val="0.83108806010027192"/>
          <c:h val="0.6503185724268437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2800" b="1" i="0" baseline="0"/>
                      <a:t>84 </a:t>
                    </a:r>
                    <a:endParaRPr lang="ru-RU" sz="1600" b="1" i="0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2800" b="1" i="0" u="none" strike="noStrike" baseline="0">
                        <a:effectLst/>
                      </a:rPr>
                      <a:t>93 </a:t>
                    </a:r>
                    <a:r>
                      <a:rPr lang="ru-RU" sz="2800" b="1" i="0" u="none" strike="noStrike" baseline="0"/>
                      <a:t> </a:t>
                    </a:r>
                    <a:endParaRPr lang="ru-RU" sz="1600" b="1" i="0" baseline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Лист1!$Q$6:$R$6</c:f>
              <c:strCache>
                <c:ptCount val="2"/>
                <c:pt idx="0">
                  <c:v>Средний балл по НИУ ВШЭ</c:v>
                </c:pt>
                <c:pt idx="1">
                  <c:v>Партнерские школы</c:v>
                </c:pt>
              </c:strCache>
            </c:strRef>
          </c:cat>
          <c:val>
            <c:numRef>
              <c:f>Лист1!$Q$7:$R$7</c:f>
              <c:numCache>
                <c:formatCode>General</c:formatCode>
                <c:ptCount val="2"/>
                <c:pt idx="0">
                  <c:v>84</c:v>
                </c:pt>
                <c:pt idx="1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511936"/>
        <c:axId val="113404736"/>
      </c:barChart>
      <c:catAx>
        <c:axId val="113511936"/>
        <c:scaling>
          <c:orientation val="minMax"/>
        </c:scaling>
        <c:delete val="0"/>
        <c:axPos val="b"/>
        <c:majorTickMark val="out"/>
        <c:minorTickMark val="none"/>
        <c:tickLblPos val="nextTo"/>
        <c:crossAx val="113404736"/>
        <c:crosses val="autoZero"/>
        <c:auto val="1"/>
        <c:lblAlgn val="ctr"/>
        <c:lblOffset val="100"/>
        <c:noMultiLvlLbl val="0"/>
      </c:catAx>
      <c:valAx>
        <c:axId val="1134047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35119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Средний балл поступивших в НИУ ВШЭ на платные места в 2017году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2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Лист1!$S$6:$T$6</c:f>
              <c:strCache>
                <c:ptCount val="2"/>
                <c:pt idx="0">
                  <c:v>Средний балл по НИУ ВШЭ</c:v>
                </c:pt>
                <c:pt idx="1">
                  <c:v>Партнерские школы</c:v>
                </c:pt>
              </c:strCache>
            </c:strRef>
          </c:cat>
          <c:val>
            <c:numRef>
              <c:f>Лист1!$S$7:$T$7</c:f>
              <c:numCache>
                <c:formatCode>General</c:formatCode>
                <c:ptCount val="2"/>
                <c:pt idx="0">
                  <c:v>78</c:v>
                </c:pt>
                <c:pt idx="1">
                  <c:v>82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5466240"/>
        <c:axId val="113405888"/>
      </c:barChart>
      <c:catAx>
        <c:axId val="1154662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3405888"/>
        <c:crosses val="autoZero"/>
        <c:auto val="1"/>
        <c:lblAlgn val="ctr"/>
        <c:lblOffset val="100"/>
        <c:noMultiLvlLbl val="0"/>
      </c:catAx>
      <c:valAx>
        <c:axId val="113405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5466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Численность поступивших в НИУ ВШЭ по результатам олимпиад, 2017г. (870 ч.)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Поступившие из партнерских организаций</a:t>
                    </a:r>
                  </a:p>
                  <a:p>
                    <a:r>
                      <a:rPr lang="en-US" b="1" dirty="0" smtClean="0"/>
                      <a:t>27</a:t>
                    </a:r>
                    <a:r>
                      <a:rPr lang="en-US" b="1" dirty="0"/>
                      <a:t>%</a:t>
                    </a:r>
                    <a:r>
                      <a:rPr lang="ru-RU" b="1" dirty="0"/>
                      <a:t> </a:t>
                    </a:r>
                    <a:r>
                      <a:rPr lang="ru-RU" b="1" dirty="0" smtClean="0"/>
                      <a:t> (232 </a:t>
                    </a:r>
                    <a:r>
                      <a:rPr lang="ru-RU" b="1" dirty="0"/>
                      <a:t>ч</a:t>
                    </a:r>
                    <a:r>
                      <a:rPr lang="ru-RU" b="1" dirty="0" smtClean="0"/>
                      <a:t>.)</a:t>
                    </a:r>
                    <a:endParaRPr lang="en-US" b="1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Поступившие</a:t>
                    </a:r>
                    <a:r>
                      <a:rPr lang="ru-RU" b="1" baseline="0" dirty="0" smtClean="0"/>
                      <a:t> из других ОО</a:t>
                    </a:r>
                  </a:p>
                  <a:p>
                    <a:r>
                      <a:rPr lang="en-US" b="1" dirty="0" smtClean="0"/>
                      <a:t>73</a:t>
                    </a:r>
                    <a:r>
                      <a:rPr lang="en-US" b="1" dirty="0"/>
                      <a:t>%</a:t>
                    </a:r>
                    <a:r>
                      <a:rPr lang="ru-RU" b="1" dirty="0"/>
                      <a:t> </a:t>
                    </a:r>
                    <a:r>
                      <a:rPr lang="ru-RU" b="1" dirty="0" smtClean="0"/>
                      <a:t> (638 </a:t>
                    </a:r>
                    <a:r>
                      <a:rPr lang="ru-RU" b="1" dirty="0"/>
                      <a:t>ч</a:t>
                    </a:r>
                    <a:r>
                      <a:rPr lang="ru-RU" b="1" dirty="0" smtClean="0"/>
                      <a:t>.)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Лист1!$V$5:$W$5</c:f>
              <c:strCache>
                <c:ptCount val="2"/>
                <c:pt idx="0">
                  <c:v>абитуриенты из партнерских школ</c:v>
                </c:pt>
                <c:pt idx="1">
                  <c:v>абитуриенты из других ОО</c:v>
                </c:pt>
              </c:strCache>
            </c:strRef>
          </c:cat>
          <c:val>
            <c:numRef>
              <c:f>Лист1!$V$6:$W$6</c:f>
              <c:numCache>
                <c:formatCode>General</c:formatCode>
                <c:ptCount val="2"/>
                <c:pt idx="0">
                  <c:v>232</c:v>
                </c:pt>
                <c:pt idx="1">
                  <c:v>638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По годам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009095043201454E-2"/>
          <c:y val="0.19400831964164483"/>
          <c:w val="0.95998180991359705"/>
          <c:h val="0.6966199723952627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5.4570259208731242E-3"/>
                  <c:y val="-7.8877502903561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380172805819495E-3"/>
                  <c:y val="-5.7641252121833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Лист1!$Y$5:$Z$5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Лист1!$Y$6:$Z$6</c:f>
              <c:numCache>
                <c:formatCode>General</c:formatCode>
                <c:ptCount val="2"/>
                <c:pt idx="0">
                  <c:v>190</c:v>
                </c:pt>
                <c:pt idx="1">
                  <c:v>232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895744"/>
        <c:axId val="113409344"/>
        <c:axId val="0"/>
      </c:bar3DChart>
      <c:catAx>
        <c:axId val="11689574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3409344"/>
        <c:crosses val="autoZero"/>
        <c:auto val="1"/>
        <c:lblAlgn val="ctr"/>
        <c:lblOffset val="100"/>
        <c:noMultiLvlLbl val="0"/>
      </c:catAx>
      <c:valAx>
        <c:axId val="113409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6895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Лист1!$G$5</c:f>
              <c:strCache>
                <c:ptCount val="1"/>
                <c:pt idx="0">
                  <c:v>2015- 2016</c:v>
                </c:pt>
              </c:strCache>
            </c:strRef>
          </c:tx>
          <c:invertIfNegative val="0"/>
          <c:cat>
            <c:strRef>
              <c:f>Лист1!$F$6:$F$11</c:f>
              <c:strCache>
                <c:ptCount val="6"/>
                <c:pt idx="0">
                  <c:v>Алтайский край</c:v>
                </c:pt>
                <c:pt idx="1">
                  <c:v>Омская область</c:v>
                </c:pt>
                <c:pt idx="2">
                  <c:v>Свердловская область</c:v>
                </c:pt>
                <c:pt idx="3">
                  <c:v>Челябинская область</c:v>
                </c:pt>
                <c:pt idx="4">
                  <c:v>Краснодарский край</c:v>
                </c:pt>
                <c:pt idx="5">
                  <c:v>Республика Саха (Якутия)</c:v>
                </c:pt>
              </c:strCache>
            </c:strRef>
          </c:cat>
          <c:val>
            <c:numRef>
              <c:f>Лист1!$G$6:$G$11</c:f>
              <c:numCache>
                <c:formatCode>General</c:formatCode>
                <c:ptCount val="6"/>
                <c:pt idx="0">
                  <c:v>29</c:v>
                </c:pt>
                <c:pt idx="1">
                  <c:v>85</c:v>
                </c:pt>
                <c:pt idx="2">
                  <c:v>236</c:v>
                </c:pt>
                <c:pt idx="3">
                  <c:v>162</c:v>
                </c:pt>
                <c:pt idx="4">
                  <c:v>80</c:v>
                </c:pt>
                <c:pt idx="5">
                  <c:v>72</c:v>
                </c:pt>
              </c:numCache>
            </c:numRef>
          </c:val>
        </c:ser>
        <c:ser>
          <c:idx val="1"/>
          <c:order val="1"/>
          <c:tx>
            <c:strRef>
              <c:f>Лист1!$H$5</c:f>
              <c:strCache>
                <c:ptCount val="1"/>
                <c:pt idx="0">
                  <c:v>2016-2017</c:v>
                </c:pt>
              </c:strCache>
            </c:strRef>
          </c:tx>
          <c:invertIfNegative val="0"/>
          <c:cat>
            <c:strRef>
              <c:f>Лист1!$F$6:$F$11</c:f>
              <c:strCache>
                <c:ptCount val="6"/>
                <c:pt idx="0">
                  <c:v>Алтайский край</c:v>
                </c:pt>
                <c:pt idx="1">
                  <c:v>Омская область</c:v>
                </c:pt>
                <c:pt idx="2">
                  <c:v>Свердловская область</c:v>
                </c:pt>
                <c:pt idx="3">
                  <c:v>Челябинская область</c:v>
                </c:pt>
                <c:pt idx="4">
                  <c:v>Краснодарский край</c:v>
                </c:pt>
                <c:pt idx="5">
                  <c:v>Республика Саха (Якутия)</c:v>
                </c:pt>
              </c:strCache>
            </c:strRef>
          </c:cat>
          <c:val>
            <c:numRef>
              <c:f>Лист1!$H$6:$H$11</c:f>
              <c:numCache>
                <c:formatCode>General</c:formatCode>
                <c:ptCount val="6"/>
                <c:pt idx="0">
                  <c:v>65</c:v>
                </c:pt>
                <c:pt idx="1">
                  <c:v>101</c:v>
                </c:pt>
                <c:pt idx="2">
                  <c:v>255</c:v>
                </c:pt>
                <c:pt idx="3">
                  <c:v>231</c:v>
                </c:pt>
                <c:pt idx="4">
                  <c:v>292</c:v>
                </c:pt>
                <c:pt idx="5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899328"/>
        <c:axId val="115517120"/>
      </c:barChart>
      <c:catAx>
        <c:axId val="11689932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ru-RU"/>
          </a:p>
        </c:txPr>
        <c:crossAx val="115517120"/>
        <c:crosses val="autoZero"/>
        <c:auto val="1"/>
        <c:lblAlgn val="ctr"/>
        <c:lblOffset val="100"/>
        <c:noMultiLvlLbl val="0"/>
      </c:catAx>
      <c:valAx>
        <c:axId val="1155171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68993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 i="0" baseline="0"/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Рост количества школ Распределенного Лицея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2127435492364399E-3"/>
                  <c:y val="-7.9432612284564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7232739536803753E-17"/>
                  <c:y val="-6.0520085550144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Лист1!$K$9:$L$9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Лист1!$K$10:$L$10</c:f>
              <c:numCache>
                <c:formatCode>General</c:formatCode>
                <c:ptCount val="2"/>
                <c:pt idx="0">
                  <c:v>22</c:v>
                </c:pt>
                <c:pt idx="1">
                  <c:v>28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7083648"/>
        <c:axId val="115519424"/>
        <c:axId val="0"/>
      </c:bar3DChart>
      <c:catAx>
        <c:axId val="117083648"/>
        <c:scaling>
          <c:orientation val="minMax"/>
        </c:scaling>
        <c:delete val="0"/>
        <c:axPos val="b"/>
        <c:majorTickMark val="none"/>
        <c:minorTickMark val="none"/>
        <c:tickLblPos val="nextTo"/>
        <c:crossAx val="115519424"/>
        <c:crosses val="autoZero"/>
        <c:auto val="1"/>
        <c:lblAlgn val="ctr"/>
        <c:lblOffset val="100"/>
        <c:noMultiLvlLbl val="0"/>
      </c:catAx>
      <c:valAx>
        <c:axId val="115519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7083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43D1-82CB-47B9-95F7-D33685BDFA51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01E5-81BD-44E5-8E20-462C2C5FEFE5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D683-A615-41BD-A4D8-17705CB114A0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38C-AED8-4BA5-8652-AEE276FCC083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F4A4C-A39D-40F9-985D-C7DCB93C0DB5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3BEA-EE38-406D-A93D-A1B7A0C50F31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AF676-6045-4445-B3A3-69CE264AAD80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988B-86FF-4F79-A487-7C318366F71F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96C13-5674-4527-A7EC-B9690D91A02D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FD65-7BC8-484C-874A-A3895B64CC55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2E26-330E-4C2F-B5E7-B7743EB347D8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FBE2B9D-1697-4090-97E9-0A438BE077E8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1F37826-9FC6-4A47-B435-94C6280B7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06625"/>
          </a:xfrm>
        </p:spPr>
        <p:txBody>
          <a:bodyPr/>
          <a:lstStyle/>
          <a:p>
            <a:pPr eaLnBrk="1" hangingPunct="1"/>
            <a:r>
              <a:rPr lang="ru-RU" sz="2900" b="1" dirty="0" smtClean="0">
                <a:solidFill>
                  <a:srgbClr val="21386F"/>
                </a:solidFill>
                <a:latin typeface="Myriad Pro Semibold"/>
                <a:ea typeface="ＭＳ Ｐゴシック"/>
                <a:cs typeface="ＭＳ Ｐゴシック"/>
              </a:rPr>
              <a:t>Партнерские школы НИУ ВШЭ.</a:t>
            </a:r>
            <a:br>
              <a:rPr lang="ru-RU" sz="2900" b="1" dirty="0" smtClean="0">
                <a:solidFill>
                  <a:srgbClr val="21386F"/>
                </a:solidFill>
                <a:latin typeface="Myriad Pro Semibold"/>
                <a:ea typeface="ＭＳ Ｐゴシック"/>
                <a:cs typeface="ＭＳ Ｐゴシック"/>
              </a:rPr>
            </a:br>
            <a:r>
              <a:rPr lang="ru-RU" sz="2900" b="1" dirty="0" smtClean="0">
                <a:solidFill>
                  <a:srgbClr val="21386F"/>
                </a:solidFill>
                <a:latin typeface="Myriad Pro Semibold"/>
                <a:ea typeface="ＭＳ Ｐゴシック"/>
                <a:cs typeface="ＭＳ Ｐゴシック"/>
              </a:rPr>
              <a:t>Результаты приемной кампании 2017г. </a:t>
            </a:r>
            <a:endParaRPr lang="en-US" sz="2900" b="1" dirty="0" smtClean="0">
              <a:solidFill>
                <a:srgbClr val="21386F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4468813"/>
            <a:ext cx="6400800" cy="908050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Дирекция общего образования</a:t>
            </a:r>
            <a:endParaRPr kumimoji="1" lang="ru-RU" sz="1400" b="1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7</a:t>
            </a:r>
          </a:p>
          <a:p>
            <a:pPr algn="ctr">
              <a:spcBef>
                <a:spcPct val="20000"/>
              </a:spcBef>
            </a:pPr>
            <a:r>
              <a:rPr lang="en-US" sz="800" dirty="0">
                <a:solidFill>
                  <a:schemeClr val="bg1"/>
                </a:solidFill>
              </a:rPr>
              <a:t>www.hse.ru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 smtClean="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 dirty="0" smtClean="0">
                <a:solidFill>
                  <a:schemeClr val="bg1"/>
                </a:solidFill>
              </a:rPr>
              <a:t>7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335505" y="336884"/>
            <a:ext cx="7628021" cy="64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bg1"/>
                </a:solidFill>
              </a:rPr>
              <a:t>Сеть школ </a:t>
            </a:r>
            <a:endParaRPr lang="ru-RU" sz="2000" b="1" dirty="0">
              <a:solidFill>
                <a:schemeClr val="bg1"/>
              </a:solidFill>
            </a:endParaRP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bg1"/>
                </a:solidFill>
              </a:rPr>
              <a:t>Университетского Образовательного </a:t>
            </a:r>
            <a:r>
              <a:rPr lang="ru-RU" sz="2000" b="1" dirty="0" smtClean="0">
                <a:solidFill>
                  <a:schemeClr val="bg1"/>
                </a:solidFill>
              </a:rPr>
              <a:t>Округа НИУ ВШЭ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744953"/>
              </p:ext>
            </p:extLst>
          </p:nvPr>
        </p:nvGraphicFramePr>
        <p:xfrm>
          <a:off x="1582152" y="1678322"/>
          <a:ext cx="7134726" cy="415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201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 smtClean="0">
                <a:solidFill>
                  <a:schemeClr val="bg1"/>
                </a:solidFill>
              </a:rPr>
              <a:t>Высшая школа экономики, Москва, 201</a:t>
            </a:r>
            <a:r>
              <a:rPr lang="en-US" sz="800" dirty="0" smtClean="0">
                <a:solidFill>
                  <a:schemeClr val="bg1"/>
                </a:solidFill>
              </a:rPr>
              <a:t>7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192505"/>
            <a:ext cx="7426492" cy="902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Myriad Pro"/>
              </a:rPr>
              <a:t>Доля абитуриентов и поступивших из партнерских школ</a:t>
            </a: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409074" y="1479550"/>
            <a:ext cx="830178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000" dirty="0"/>
          </a:p>
          <a:p>
            <a:endParaRPr lang="ru-RU" sz="2000" dirty="0"/>
          </a:p>
          <a:p>
            <a:endParaRPr lang="ru-RU" sz="1200" dirty="0" smtClean="0">
              <a:solidFill>
                <a:srgbClr val="003F82"/>
              </a:solidFill>
              <a:latin typeface="Myriad Pro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8315798"/>
              </p:ext>
            </p:extLst>
          </p:nvPr>
        </p:nvGraphicFramePr>
        <p:xfrm>
          <a:off x="1139993" y="1335505"/>
          <a:ext cx="6036844" cy="2434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691830"/>
              </p:ext>
            </p:extLst>
          </p:nvPr>
        </p:nvGraphicFramePr>
        <p:xfrm>
          <a:off x="1926387" y="4155408"/>
          <a:ext cx="5930233" cy="1979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73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7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336883"/>
            <a:ext cx="7426492" cy="64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Myriad Pro"/>
              </a:rPr>
              <a:t>Качество абитуриента из партнерских школ в 2017 году</a:t>
            </a:r>
            <a:endParaRPr lang="en-US" sz="2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222250" y="1479550"/>
            <a:ext cx="848861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000" dirty="0"/>
          </a:p>
          <a:p>
            <a:endParaRPr lang="ru-RU" sz="2000" dirty="0"/>
          </a:p>
          <a:p>
            <a:endParaRPr lang="ru-RU" sz="1200" dirty="0" smtClean="0">
              <a:solidFill>
                <a:srgbClr val="003F82"/>
              </a:solidFill>
              <a:latin typeface="Myriad Pro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68716"/>
              </p:ext>
            </p:extLst>
          </p:nvPr>
        </p:nvGraphicFramePr>
        <p:xfrm>
          <a:off x="104274" y="1973952"/>
          <a:ext cx="4446002" cy="3395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556589"/>
              </p:ext>
            </p:extLst>
          </p:nvPr>
        </p:nvGraphicFramePr>
        <p:xfrm>
          <a:off x="4466556" y="1938631"/>
          <a:ext cx="4427620" cy="3494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4078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7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336884"/>
            <a:ext cx="7426492" cy="64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222250" y="1479550"/>
            <a:ext cx="848861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000" dirty="0"/>
          </a:p>
          <a:p>
            <a:endParaRPr lang="ru-RU" sz="2000" dirty="0"/>
          </a:p>
          <a:p>
            <a:endParaRPr lang="ru-RU" sz="1200" dirty="0" smtClean="0">
              <a:solidFill>
                <a:srgbClr val="003F82"/>
              </a:solidFill>
              <a:latin typeface="Myriad Pro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12318"/>
              </p:ext>
            </p:extLst>
          </p:nvPr>
        </p:nvGraphicFramePr>
        <p:xfrm>
          <a:off x="517358" y="1446713"/>
          <a:ext cx="5486400" cy="270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 bwMode="auto">
          <a:xfrm>
            <a:off x="1428750" y="336883"/>
            <a:ext cx="7426492" cy="64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Myriad Pro"/>
              </a:rPr>
              <a:t>Качество абитуриента из партнерских школ</a:t>
            </a:r>
            <a:endParaRPr lang="en-US" sz="2800" dirty="0">
              <a:solidFill>
                <a:schemeClr val="bg1"/>
              </a:solidFill>
              <a:latin typeface="Myriad Pro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8653551"/>
              </p:ext>
            </p:extLst>
          </p:nvPr>
        </p:nvGraphicFramePr>
        <p:xfrm>
          <a:off x="3934326" y="3404774"/>
          <a:ext cx="4920916" cy="2749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5526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7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336884"/>
            <a:ext cx="7426492" cy="64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bg1"/>
                </a:solidFill>
              </a:rPr>
              <a:t>Количество </a:t>
            </a:r>
            <a:r>
              <a:rPr lang="ru-RU" sz="2000" b="1" dirty="0">
                <a:solidFill>
                  <a:schemeClr val="bg1"/>
                </a:solidFill>
              </a:rPr>
              <a:t>абитуриентов из регионов проведения </a:t>
            </a:r>
            <a:r>
              <a:rPr lang="ru-RU" sz="2000" b="1" dirty="0" smtClean="0">
                <a:solidFill>
                  <a:schemeClr val="bg1"/>
                </a:solidFill>
              </a:rPr>
              <a:t>Дирекцией общего образования </a:t>
            </a:r>
            <a:r>
              <a:rPr lang="ru-RU" sz="2000" b="1" dirty="0">
                <a:solidFill>
                  <a:schemeClr val="bg1"/>
                </a:solidFill>
              </a:rPr>
              <a:t>Дней </a:t>
            </a:r>
            <a:r>
              <a:rPr lang="ru-RU" sz="2000" b="1" dirty="0" smtClean="0">
                <a:solidFill>
                  <a:schemeClr val="bg1"/>
                </a:solidFill>
              </a:rPr>
              <a:t>с ВШЭ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bg1"/>
                </a:solidFill>
              </a:rPr>
              <a:t>2016- </a:t>
            </a:r>
            <a:r>
              <a:rPr lang="ru-RU" sz="2000" b="1" dirty="0">
                <a:solidFill>
                  <a:schemeClr val="bg1"/>
                </a:solidFill>
              </a:rPr>
              <a:t>2017г.</a:t>
            </a: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3478648"/>
              </p:ext>
            </p:extLst>
          </p:nvPr>
        </p:nvGraphicFramePr>
        <p:xfrm>
          <a:off x="0" y="1264443"/>
          <a:ext cx="9061450" cy="5150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7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336884"/>
            <a:ext cx="7426492" cy="64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Myriad Pro"/>
              </a:rPr>
              <a:t>Распределенный Лицей НИУ ВШЭ</a:t>
            </a:r>
            <a:endParaRPr lang="en-US" sz="2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222250" y="1479550"/>
            <a:ext cx="848861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000" dirty="0"/>
          </a:p>
          <a:p>
            <a:endParaRPr lang="ru-RU" sz="2000" dirty="0"/>
          </a:p>
          <a:p>
            <a:endParaRPr lang="ru-RU" sz="1200" dirty="0" smtClean="0">
              <a:solidFill>
                <a:srgbClr val="003F82"/>
              </a:solidFill>
              <a:latin typeface="Myriad Pro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306999"/>
              </p:ext>
            </p:extLst>
          </p:nvPr>
        </p:nvGraphicFramePr>
        <p:xfrm>
          <a:off x="372980" y="1491580"/>
          <a:ext cx="4860758" cy="2475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182192"/>
              </p:ext>
            </p:extLst>
          </p:nvPr>
        </p:nvGraphicFramePr>
        <p:xfrm>
          <a:off x="3789947" y="3392905"/>
          <a:ext cx="5065295" cy="3022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537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по Базовым школам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7634376"/>
              </p:ext>
            </p:extLst>
          </p:nvPr>
        </p:nvGraphicFramePr>
        <p:xfrm>
          <a:off x="827584" y="1340768"/>
          <a:ext cx="756084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2268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7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336884"/>
            <a:ext cx="7426492" cy="64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Доля </a:t>
            </a:r>
            <a:r>
              <a:rPr lang="ru-RU" sz="2400" dirty="0">
                <a:solidFill>
                  <a:schemeClr val="bg1"/>
                </a:solidFill>
              </a:rPr>
              <a:t>зачисленных в НИУ </a:t>
            </a:r>
            <a:r>
              <a:rPr lang="ru-RU" sz="2400" dirty="0" smtClean="0">
                <a:solidFill>
                  <a:schemeClr val="bg1"/>
                </a:solidFill>
              </a:rPr>
              <a:t>ВШЭ (</a:t>
            </a:r>
            <a:r>
              <a:rPr lang="ru-RU" sz="2400" dirty="0">
                <a:solidFill>
                  <a:schemeClr val="bg1"/>
                </a:solidFill>
              </a:rPr>
              <a:t>Москва) в 2017г. по </a:t>
            </a:r>
            <a:r>
              <a:rPr lang="ru-RU" sz="2400" dirty="0" smtClean="0">
                <a:solidFill>
                  <a:schemeClr val="bg1"/>
                </a:solidFill>
              </a:rPr>
              <a:t>направлениям </a:t>
            </a:r>
            <a:r>
              <a:rPr lang="ru-RU" sz="2400" dirty="0">
                <a:solidFill>
                  <a:schemeClr val="bg1"/>
                </a:solidFill>
              </a:rPr>
              <a:t>обучения </a:t>
            </a:r>
            <a:endParaRPr lang="en-US" sz="24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222250" y="1479550"/>
            <a:ext cx="848861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000" dirty="0"/>
          </a:p>
          <a:p>
            <a:endParaRPr lang="ru-RU" sz="2000" dirty="0"/>
          </a:p>
          <a:p>
            <a:endParaRPr lang="ru-RU" sz="1200" dirty="0" smtClean="0">
              <a:solidFill>
                <a:srgbClr val="003F82"/>
              </a:solidFill>
              <a:latin typeface="Myriad Pro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217569"/>
              </p:ext>
            </p:extLst>
          </p:nvPr>
        </p:nvGraphicFramePr>
        <p:xfrm>
          <a:off x="222250" y="1546308"/>
          <a:ext cx="5095707" cy="2158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526252"/>
              </p:ext>
            </p:extLst>
          </p:nvPr>
        </p:nvGraphicFramePr>
        <p:xfrm>
          <a:off x="3080085" y="3489158"/>
          <a:ext cx="5907504" cy="2839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5719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324</Words>
  <Application>Microsoft Office PowerPoint</Application>
  <PresentationFormat>Экран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Партнерские школы НИУ ВШЭ. Результаты приемной кампании 2017г.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Информация по Базовым школам</vt:lpstr>
      <vt:lpstr>Презентация PowerPoint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Пользователь Windows</cp:lastModifiedBy>
  <cp:revision>63</cp:revision>
  <dcterms:created xsi:type="dcterms:W3CDTF">2010-09-30T06:45:29Z</dcterms:created>
  <dcterms:modified xsi:type="dcterms:W3CDTF">2017-10-02T08:42:43Z</dcterms:modified>
</cp:coreProperties>
</file>