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63" r:id="rId6"/>
    <p:sldId id="273" r:id="rId7"/>
    <p:sldId id="283" r:id="rId8"/>
    <p:sldId id="277" r:id="rId9"/>
    <p:sldId id="284" r:id="rId10"/>
    <p:sldId id="285" r:id="rId11"/>
    <p:sldId id="278" r:id="rId12"/>
    <p:sldId id="287" r:id="rId13"/>
    <p:sldId id="288" r:id="rId14"/>
    <p:sldId id="282" r:id="rId15"/>
  </p:sldIdLst>
  <p:sldSz cx="10688638" cy="7562850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Geneva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Geneva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Geneva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Geneva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Geneva" charset="-128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Geneva" charset="-128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Geneva" charset="-128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Geneva" charset="-128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Geneva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82">
          <p15:clr>
            <a:srgbClr val="A4A3A4"/>
          </p15:clr>
        </p15:guide>
        <p15:guide id="2" pos="336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3124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559" autoAdjust="0"/>
    <p:restoredTop sz="94660" autoAdjust="0"/>
  </p:normalViewPr>
  <p:slideViewPr>
    <p:cSldViewPr snapToGrid="0">
      <p:cViewPr>
        <p:scale>
          <a:sx n="104" d="100"/>
          <a:sy n="104" d="100"/>
        </p:scale>
        <p:origin x="-96" y="-72"/>
      </p:cViewPr>
      <p:guideLst>
        <p:guide orient="horz" pos="2382"/>
        <p:guide pos="336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648081" cy="648081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ru-RU" sz="1600" dirty="0" smtClean="0"/>
              <a:t>Число банков, контролируемых</a:t>
            </a:r>
            <a:r>
              <a:rPr lang="ru-RU" sz="1600" baseline="0" dirty="0" smtClean="0"/>
              <a:t> государством</a:t>
            </a:r>
            <a:r>
              <a:rPr lang="en-US" sz="1600" baseline="0" dirty="0" smtClean="0"/>
              <a:t>*</a:t>
            </a:r>
            <a:endParaRPr lang="ru-RU" sz="160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021191811510503E-2"/>
          <c:y val="0.2833616553574978"/>
          <c:w val="0.93957616376978992"/>
          <c:h val="0.4299173279721823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государственных банков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Лист1!$A$2:$A$8</c:f>
              <c:numCache>
                <c:formatCode>General</c:formatCode>
                <c:ptCount val="7"/>
                <c:pt idx="0">
                  <c:v>2000</c:v>
                </c:pt>
                <c:pt idx="1">
                  <c:v>2003</c:v>
                </c:pt>
                <c:pt idx="2">
                  <c:v>2006</c:v>
                </c:pt>
                <c:pt idx="3">
                  <c:v>2009</c:v>
                </c:pt>
                <c:pt idx="4">
                  <c:v>2012</c:v>
                </c:pt>
                <c:pt idx="5">
                  <c:v>2015</c:v>
                </c:pt>
                <c:pt idx="6">
                  <c:v>2017</c:v>
                </c:pt>
              </c:numCache>
            </c:num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34</c:v>
                </c:pt>
                <c:pt idx="1">
                  <c:v>36</c:v>
                </c:pt>
                <c:pt idx="2">
                  <c:v>40</c:v>
                </c:pt>
                <c:pt idx="3">
                  <c:v>53</c:v>
                </c:pt>
                <c:pt idx="4">
                  <c:v>53</c:v>
                </c:pt>
                <c:pt idx="5">
                  <c:v>54</c:v>
                </c:pt>
                <c:pt idx="6">
                  <c:v>55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96793600"/>
        <c:axId val="70548224"/>
      </c:barChart>
      <c:catAx>
        <c:axId val="96793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70548224"/>
        <c:crosses val="autoZero"/>
        <c:auto val="1"/>
        <c:lblAlgn val="ctr"/>
        <c:lblOffset val="100"/>
        <c:noMultiLvlLbl val="0"/>
      </c:catAx>
      <c:valAx>
        <c:axId val="7054822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967936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ru-RU" sz="1600" dirty="0" smtClean="0"/>
              <a:t>Доля </a:t>
            </a:r>
            <a:r>
              <a:rPr lang="ru-RU" sz="1600" baseline="0" dirty="0" smtClean="0"/>
              <a:t>банков, контролируемых государством, на рынке кредитования                 (в </a:t>
            </a:r>
            <a:r>
              <a:rPr lang="en-US" sz="1600" baseline="0" dirty="0" smtClean="0"/>
              <a:t>%</a:t>
            </a:r>
            <a:r>
              <a:rPr lang="ru-RU" sz="1600" baseline="0" dirty="0" smtClean="0"/>
              <a:t> от объема рынка</a:t>
            </a:r>
            <a:r>
              <a:rPr lang="en-US" sz="1600" baseline="0" dirty="0" smtClean="0"/>
              <a:t>)**</a:t>
            </a:r>
            <a:endParaRPr lang="ru-RU" sz="160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2.4414554340853174E-2"/>
          <c:y val="0.26268211676138459"/>
          <c:w val="0.95117075712065458"/>
          <c:h val="0.236218692067571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Доля на рынке розничного кредитования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="1" smtClean="0"/>
                      <a:t>38,1 %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6473158017424858E-2"/>
                  <c:y val="8.8220098726626232E-3"/>
                </c:manualLayout>
              </c:layout>
              <c:tx>
                <c:rich>
                  <a:bodyPr/>
                  <a:lstStyle/>
                  <a:p>
                    <a:r>
                      <a:rPr lang="en-US" b="1" smtClean="0"/>
                      <a:t>58,6 %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2008</c:v>
                </c:pt>
                <c:pt idx="1">
                  <c:v>2017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38.1</c:v>
                </c:pt>
                <c:pt idx="1">
                  <c:v>58.6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Доля на рынке корпоративного кредитования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="1" smtClean="0"/>
                      <a:t>39,2 %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6473158017424858E-2"/>
                  <c:y val="1.3233014808993936E-2"/>
                </c:manualLayout>
              </c:layout>
              <c:tx>
                <c:rich>
                  <a:bodyPr/>
                  <a:lstStyle/>
                  <a:p>
                    <a:r>
                      <a:rPr lang="en-US" b="1" smtClean="0"/>
                      <a:t>67,7 %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2008</c:v>
                </c:pt>
                <c:pt idx="1">
                  <c:v>2017</c:v>
                </c:pt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39.200000000000003</c:v>
                </c:pt>
                <c:pt idx="1">
                  <c:v>67.7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96794624"/>
        <c:axId val="96553216"/>
      </c:barChart>
      <c:catAx>
        <c:axId val="96794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96553216"/>
        <c:crosses val="autoZero"/>
        <c:auto val="1"/>
        <c:lblAlgn val="ctr"/>
        <c:lblOffset val="100"/>
        <c:noMultiLvlLbl val="0"/>
      </c:catAx>
      <c:valAx>
        <c:axId val="9655321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96794624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ru-RU" sz="1600" baseline="0" dirty="0" smtClean="0"/>
              <a:t>Активы частных банков и банков, контролируемых государством, в структуре активов на  01.08.2017 г.</a:t>
            </a:r>
            <a:r>
              <a:rPr lang="en-US" sz="1600" baseline="0" dirty="0" smtClean="0"/>
              <a:t>**</a:t>
            </a:r>
            <a:r>
              <a:rPr lang="ru-RU" sz="1600" dirty="0" smtClean="0"/>
              <a:t> </a:t>
            </a:r>
            <a:endParaRPr lang="ru-RU" sz="1600" dirty="0"/>
          </a:p>
        </c:rich>
      </c:tx>
      <c:layout>
        <c:manualLayout>
          <c:xMode val="edge"/>
          <c:yMode val="edge"/>
          <c:x val="0.11929067933801145"/>
          <c:y val="4.8602208147567022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государственных банков</c:v>
                </c:pt>
              </c:strCache>
            </c:strRef>
          </c:tx>
          <c:dPt>
            <c:idx val="0"/>
            <c:bubble3D val="0"/>
            <c:explosion val="2"/>
          </c:dPt>
          <c:dPt>
            <c:idx val="1"/>
            <c:bubble3D val="0"/>
            <c:explosion val="14"/>
          </c:dPt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Лист1!$A$2:$A$3</c:f>
              <c:strCache>
                <c:ptCount val="2"/>
                <c:pt idx="0">
                  <c:v>Активы банков, контролируемых государством</c:v>
                </c:pt>
                <c:pt idx="1">
                  <c:v>Активы частных банков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64091444087</c:v>
                </c:pt>
                <c:pt idx="1">
                  <c:v>14448550524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99A687-5DA3-4EF2-B28C-0C649E0FBB73}" type="datetimeFigureOut">
              <a:rPr lang="ru-RU" smtClean="0"/>
              <a:t>19.10.2017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01BDE6-03DD-4997-B524-D2334FC409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60005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3F2A5B-4703-4B78-8920-EB072C4645FF}" type="datetimeFigureOut">
              <a:rPr lang="ru-RU" smtClean="0"/>
              <a:t>19.10.2017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68350" y="744538"/>
            <a:ext cx="52609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35F978-41EF-4B06-8DF3-50366FE901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3485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68350" y="744538"/>
            <a:ext cx="526097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4E3C36-AA01-43FA-A7E1-C3B67D7D22EF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02012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513725-DF95-445A-87F4-817056B0EB1E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69610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513725-DF95-445A-87F4-817056B0EB1E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6961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Content ru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3125" y="1588"/>
            <a:ext cx="219075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20725" y="3395663"/>
            <a:ext cx="9251950" cy="719137"/>
          </a:xfrm>
        </p:spPr>
        <p:txBody>
          <a:bodyPr anchor="t"/>
          <a:lstStyle>
            <a:lvl1pPr algn="ctr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43525" y="4210050"/>
            <a:ext cx="4629150" cy="866775"/>
          </a:xfrm>
        </p:spPr>
        <p:txBody>
          <a:bodyPr/>
          <a:lstStyle>
            <a:lvl1pPr>
              <a:defRPr b="1">
                <a:solidFill>
                  <a:srgbClr val="EF3124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0" y="485775"/>
            <a:ext cx="649288" cy="5048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3D50DA-92A2-486F-8711-5875130023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494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5F555E-F014-490D-B72A-CAD49263DA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914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659688" y="0"/>
            <a:ext cx="2312987" cy="6858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20725" y="0"/>
            <a:ext cx="6786563" cy="6858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DB5AE5-9CCD-4318-A5EB-67C9F9A27E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7931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432" y="302865"/>
            <a:ext cx="9619774" cy="126047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534432" y="1764667"/>
            <a:ext cx="9619774" cy="499113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</a:p>
        </p:txBody>
      </p:sp>
    </p:spTree>
    <p:extLst>
      <p:ext uri="{BB962C8B-B14F-4D97-AF65-F5344CB8AC3E}">
        <p14:creationId xmlns:p14="http://schemas.microsoft.com/office/powerpoint/2010/main" val="24889726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0AB2BD-75A7-402B-80A6-57CBC76545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510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4550" y="4859338"/>
            <a:ext cx="9085263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4550" y="3205163"/>
            <a:ext cx="9085263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4D9164-0A57-4370-9E82-EAA347D477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004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20725" y="1536700"/>
            <a:ext cx="4549775" cy="5321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22900" y="1536700"/>
            <a:ext cx="4549775" cy="5321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0E2D86-70F9-4250-9FAA-7E9E4A7F28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772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18662" cy="126047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988" y="1692275"/>
            <a:ext cx="4722812" cy="7064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4988" y="2398713"/>
            <a:ext cx="4722812" cy="43576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29250" y="1692275"/>
            <a:ext cx="4724400" cy="7064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429250" y="2398713"/>
            <a:ext cx="4724400" cy="43576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274391-62D4-4CED-8720-7354255DE3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933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FE122C-FE57-49F0-BFFB-FF5222473E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27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C56CD2-61F2-4CDB-91D7-757A2ED059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493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988" y="301625"/>
            <a:ext cx="3516312" cy="1281113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78300" y="301625"/>
            <a:ext cx="5975350" cy="64547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988" y="1582738"/>
            <a:ext cx="3516312" cy="51736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F56DF5-C9C0-4666-BF98-0398AA5B01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572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500" y="5294313"/>
            <a:ext cx="6413500" cy="6238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500" y="676275"/>
            <a:ext cx="6413500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500" y="5918200"/>
            <a:ext cx="6413500" cy="889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33A63D-6F14-43B7-A5C4-6FFB784A35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715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0"/>
            <a:ext cx="64770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536700"/>
            <a:ext cx="9251950" cy="532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text styles</a:t>
            </a:r>
          </a:p>
          <a:p>
            <a:pPr lvl="1"/>
            <a:r>
              <a:rPr lang="en-US" altLang="ru-RU" smtClean="0"/>
              <a:t>Second level</a:t>
            </a:r>
          </a:p>
          <a:p>
            <a:pPr lvl="2"/>
            <a:r>
              <a:rPr lang="en-US" altLang="ru-RU" smtClean="0"/>
              <a:t>Third level</a:t>
            </a:r>
          </a:p>
          <a:p>
            <a:pPr lvl="3"/>
            <a:r>
              <a:rPr lang="en-US" altLang="ru-RU" smtClean="0"/>
              <a:t>Fourth level</a:t>
            </a:r>
          </a:p>
          <a:p>
            <a:pPr lvl="4"/>
            <a:r>
              <a:rPr lang="en-US" altLang="ru-RU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47700"/>
            <a:ext cx="6477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1042988">
              <a:defRPr sz="2400">
                <a:solidFill>
                  <a:srgbClr val="EF3124"/>
                </a:solidFill>
              </a:defRPr>
            </a:lvl1pPr>
          </a:lstStyle>
          <a:p>
            <a:pPr>
              <a:defRPr/>
            </a:pPr>
            <a:fld id="{E028FD67-9C4C-45B5-964F-54D89CEADB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29" name="Picture 11" descr="Content rus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7888" y="1588"/>
            <a:ext cx="219075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700" r:id="rId12"/>
  </p:sldLayoutIdLst>
  <p:txStyles>
    <p:titleStyle>
      <a:lvl1pPr algn="l" defTabSz="1042988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000" b="1">
          <a:solidFill>
            <a:srgbClr val="EF3124"/>
          </a:solidFill>
          <a:latin typeface="+mj-lt"/>
          <a:ea typeface="+mj-ea"/>
          <a:cs typeface="+mj-cs"/>
        </a:defRPr>
      </a:lvl1pPr>
      <a:lvl2pPr algn="l" defTabSz="1042988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000" b="1">
          <a:solidFill>
            <a:srgbClr val="EF3124"/>
          </a:solidFill>
          <a:latin typeface="Arial" charset="0"/>
          <a:ea typeface="Geneva" charset="-128"/>
        </a:defRPr>
      </a:lvl2pPr>
      <a:lvl3pPr algn="l" defTabSz="1042988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000" b="1">
          <a:solidFill>
            <a:srgbClr val="EF3124"/>
          </a:solidFill>
          <a:latin typeface="Arial" charset="0"/>
          <a:ea typeface="Geneva" charset="-128"/>
        </a:defRPr>
      </a:lvl3pPr>
      <a:lvl4pPr algn="l" defTabSz="1042988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000" b="1">
          <a:solidFill>
            <a:srgbClr val="EF3124"/>
          </a:solidFill>
          <a:latin typeface="Arial" charset="0"/>
          <a:ea typeface="Geneva" charset="-128"/>
        </a:defRPr>
      </a:lvl4pPr>
      <a:lvl5pPr algn="l" defTabSz="1042988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000" b="1">
          <a:solidFill>
            <a:srgbClr val="EF3124"/>
          </a:solidFill>
          <a:latin typeface="Arial" charset="0"/>
          <a:ea typeface="Geneva" charset="-128"/>
        </a:defRPr>
      </a:lvl5pPr>
      <a:lvl6pPr marL="457200" algn="l" defTabSz="1042988" rtl="0" fontAlgn="base">
        <a:lnSpc>
          <a:spcPts val="3600"/>
        </a:lnSpc>
        <a:spcBef>
          <a:spcPct val="0"/>
        </a:spcBef>
        <a:spcAft>
          <a:spcPct val="0"/>
        </a:spcAft>
        <a:defRPr sz="3000" b="1">
          <a:solidFill>
            <a:srgbClr val="EF3124"/>
          </a:solidFill>
          <a:latin typeface="Arial" charset="0"/>
          <a:ea typeface="Geneva" charset="-128"/>
        </a:defRPr>
      </a:lvl6pPr>
      <a:lvl7pPr marL="914400" algn="l" defTabSz="1042988" rtl="0" fontAlgn="base">
        <a:lnSpc>
          <a:spcPts val="3600"/>
        </a:lnSpc>
        <a:spcBef>
          <a:spcPct val="0"/>
        </a:spcBef>
        <a:spcAft>
          <a:spcPct val="0"/>
        </a:spcAft>
        <a:defRPr sz="3000" b="1">
          <a:solidFill>
            <a:srgbClr val="EF3124"/>
          </a:solidFill>
          <a:latin typeface="Arial" charset="0"/>
          <a:ea typeface="Geneva" charset="-128"/>
        </a:defRPr>
      </a:lvl7pPr>
      <a:lvl8pPr marL="1371600" algn="l" defTabSz="1042988" rtl="0" fontAlgn="base">
        <a:lnSpc>
          <a:spcPts val="3600"/>
        </a:lnSpc>
        <a:spcBef>
          <a:spcPct val="0"/>
        </a:spcBef>
        <a:spcAft>
          <a:spcPct val="0"/>
        </a:spcAft>
        <a:defRPr sz="3000" b="1">
          <a:solidFill>
            <a:srgbClr val="EF3124"/>
          </a:solidFill>
          <a:latin typeface="Arial" charset="0"/>
          <a:ea typeface="Geneva" charset="-128"/>
        </a:defRPr>
      </a:lvl8pPr>
      <a:lvl9pPr marL="1828800" algn="l" defTabSz="1042988" rtl="0" fontAlgn="base">
        <a:lnSpc>
          <a:spcPts val="3600"/>
        </a:lnSpc>
        <a:spcBef>
          <a:spcPct val="0"/>
        </a:spcBef>
        <a:spcAft>
          <a:spcPct val="0"/>
        </a:spcAft>
        <a:defRPr sz="3000" b="1">
          <a:solidFill>
            <a:srgbClr val="EF3124"/>
          </a:solidFill>
          <a:latin typeface="Arial" charset="0"/>
          <a:ea typeface="Geneva" charset="-128"/>
        </a:defRPr>
      </a:lvl9pPr>
    </p:titleStyle>
    <p:bodyStyle>
      <a:lvl1pPr marL="342900" indent="-342900" algn="l" defTabSz="1042988" rtl="0" eaLnBrk="0" fontAlgn="base" hangingPunct="0">
        <a:lnSpc>
          <a:spcPts val="2400"/>
        </a:lnSpc>
        <a:spcBef>
          <a:spcPct val="0"/>
        </a:spcBef>
        <a:spcAft>
          <a:spcPct val="10000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327025" algn="l" defTabSz="1042988" rtl="0" eaLnBrk="0" fontAlgn="base" hangingPunct="0">
        <a:lnSpc>
          <a:spcPts val="2400"/>
        </a:lnSpc>
        <a:spcBef>
          <a:spcPct val="0"/>
        </a:spcBef>
        <a:spcAft>
          <a:spcPct val="100000"/>
        </a:spcAft>
        <a:buFont typeface="Times" charset="0"/>
        <a:buChar char="•"/>
        <a:defRPr>
          <a:solidFill>
            <a:schemeClr val="tx1"/>
          </a:solidFill>
          <a:latin typeface="+mn-lt"/>
          <a:ea typeface="+mn-ea"/>
        </a:defRPr>
      </a:lvl2pPr>
      <a:lvl3pPr marL="1358900" indent="-260350" algn="l" defTabSz="1042988" rtl="0" eaLnBrk="0" fontAlgn="base" hangingPunct="0">
        <a:lnSpc>
          <a:spcPts val="2400"/>
        </a:lnSpc>
        <a:spcBef>
          <a:spcPct val="0"/>
        </a:spcBef>
        <a:spcAft>
          <a:spcPct val="100000"/>
        </a:spcAft>
        <a:buChar char="–"/>
        <a:defRPr>
          <a:solidFill>
            <a:schemeClr val="tx1"/>
          </a:solidFill>
          <a:latin typeface="+mn-lt"/>
          <a:ea typeface="+mn-ea"/>
        </a:defRPr>
      </a:lvl3pPr>
      <a:lvl4pPr marL="1825625" indent="-261938" algn="l" defTabSz="1042988" rtl="0" eaLnBrk="0" fontAlgn="base" hangingPunct="0">
        <a:lnSpc>
          <a:spcPts val="2400"/>
        </a:lnSpc>
        <a:spcBef>
          <a:spcPct val="0"/>
        </a:spcBef>
        <a:spcAft>
          <a:spcPct val="100000"/>
        </a:spcAft>
        <a:buFont typeface="Times" charset="0"/>
        <a:buChar char="•"/>
        <a:defRPr>
          <a:solidFill>
            <a:schemeClr val="tx1"/>
          </a:solidFill>
          <a:latin typeface="+mn-lt"/>
          <a:ea typeface="+mn-ea"/>
        </a:defRPr>
      </a:lvl4pPr>
      <a:lvl5pPr marL="2346325" indent="-260350" algn="l" defTabSz="1042988" rtl="0" eaLnBrk="0" fontAlgn="base" hangingPunct="0">
        <a:lnSpc>
          <a:spcPts val="2400"/>
        </a:lnSpc>
        <a:spcBef>
          <a:spcPct val="0"/>
        </a:spcBef>
        <a:spcAft>
          <a:spcPct val="100000"/>
        </a:spcAft>
        <a:buChar char="–"/>
        <a:defRPr sz="1600">
          <a:solidFill>
            <a:schemeClr val="tx1"/>
          </a:solidFill>
          <a:latin typeface="+mn-lt"/>
          <a:ea typeface="+mn-ea"/>
        </a:defRPr>
      </a:lvl5pPr>
      <a:lvl6pPr marL="2803525" indent="-260350" algn="l" defTabSz="1042988" rtl="0" fontAlgn="base">
        <a:lnSpc>
          <a:spcPts val="2400"/>
        </a:lnSpc>
        <a:spcBef>
          <a:spcPct val="0"/>
        </a:spcBef>
        <a:spcAft>
          <a:spcPct val="100000"/>
        </a:spcAft>
        <a:buChar char="–"/>
        <a:defRPr sz="1600">
          <a:solidFill>
            <a:schemeClr val="tx1"/>
          </a:solidFill>
          <a:latin typeface="+mn-lt"/>
          <a:ea typeface="+mn-ea"/>
        </a:defRPr>
      </a:lvl6pPr>
      <a:lvl7pPr marL="3260725" indent="-260350" algn="l" defTabSz="1042988" rtl="0" fontAlgn="base">
        <a:lnSpc>
          <a:spcPts val="2400"/>
        </a:lnSpc>
        <a:spcBef>
          <a:spcPct val="0"/>
        </a:spcBef>
        <a:spcAft>
          <a:spcPct val="100000"/>
        </a:spcAft>
        <a:buChar char="–"/>
        <a:defRPr sz="1600">
          <a:solidFill>
            <a:schemeClr val="tx1"/>
          </a:solidFill>
          <a:latin typeface="+mn-lt"/>
          <a:ea typeface="+mn-ea"/>
        </a:defRPr>
      </a:lvl7pPr>
      <a:lvl8pPr marL="3717925" indent="-260350" algn="l" defTabSz="1042988" rtl="0" fontAlgn="base">
        <a:lnSpc>
          <a:spcPts val="2400"/>
        </a:lnSpc>
        <a:spcBef>
          <a:spcPct val="0"/>
        </a:spcBef>
        <a:spcAft>
          <a:spcPct val="100000"/>
        </a:spcAft>
        <a:buChar char="–"/>
        <a:defRPr sz="1600">
          <a:solidFill>
            <a:schemeClr val="tx1"/>
          </a:solidFill>
          <a:latin typeface="+mn-lt"/>
          <a:ea typeface="+mn-ea"/>
        </a:defRPr>
      </a:lvl8pPr>
      <a:lvl9pPr marL="4175125" indent="-260350" algn="l" defTabSz="1042988" rtl="0" fontAlgn="base">
        <a:lnSpc>
          <a:spcPts val="2400"/>
        </a:lnSpc>
        <a:spcBef>
          <a:spcPct val="0"/>
        </a:spcBef>
        <a:spcAft>
          <a:spcPct val="100000"/>
        </a:spcAft>
        <a:buChar char="–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5"/>
          <p:cNvSpPr txBox="1">
            <a:spLocks noChangeArrowheads="1"/>
          </p:cNvSpPr>
          <p:nvPr/>
        </p:nvSpPr>
        <p:spPr bwMode="auto">
          <a:xfrm>
            <a:off x="841375" y="633413"/>
            <a:ext cx="1423988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defTabSz="1042988">
              <a:defRPr sz="2800">
                <a:solidFill>
                  <a:schemeClr val="tx1"/>
                </a:solidFill>
                <a:latin typeface="Arial" charset="0"/>
                <a:ea typeface="Geneva" charset="-128"/>
              </a:defRPr>
            </a:lvl1pPr>
            <a:lvl2pPr marL="742950" indent="-285750" defTabSz="1042988">
              <a:defRPr sz="2800">
                <a:solidFill>
                  <a:schemeClr val="tx1"/>
                </a:solidFill>
                <a:latin typeface="Arial" charset="0"/>
                <a:ea typeface="Geneva" charset="-128"/>
              </a:defRPr>
            </a:lvl2pPr>
            <a:lvl3pPr marL="1143000" indent="-228600" defTabSz="1042988">
              <a:defRPr sz="2800">
                <a:solidFill>
                  <a:schemeClr val="tx1"/>
                </a:solidFill>
                <a:latin typeface="Arial" charset="0"/>
                <a:ea typeface="Geneva" charset="-128"/>
              </a:defRPr>
            </a:lvl3pPr>
            <a:lvl4pPr marL="1600200" indent="-228600" defTabSz="1042988">
              <a:defRPr sz="2800">
                <a:solidFill>
                  <a:schemeClr val="tx1"/>
                </a:solidFill>
                <a:latin typeface="Arial" charset="0"/>
                <a:ea typeface="Geneva" charset="-128"/>
              </a:defRPr>
            </a:lvl4pPr>
            <a:lvl5pPr marL="2057400" indent="-228600" defTabSz="1042988">
              <a:defRPr sz="2800">
                <a:solidFill>
                  <a:schemeClr val="tx1"/>
                </a:solidFill>
                <a:latin typeface="Arial" charset="0"/>
                <a:ea typeface="Geneva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Geneva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Geneva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Geneva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Geneva" charset="-128"/>
              </a:defRPr>
            </a:lvl9pPr>
          </a:lstStyle>
          <a:p>
            <a:pPr>
              <a:spcBef>
                <a:spcPct val="50000"/>
              </a:spcBef>
            </a:pPr>
            <a:endParaRPr lang="en-US" altLang="ru-RU" sz="2100" b="1" dirty="0">
              <a:solidFill>
                <a:srgbClr val="EF3124"/>
              </a:solidFill>
            </a:endParaRPr>
          </a:p>
        </p:txBody>
      </p:sp>
      <p:sp>
        <p:nvSpPr>
          <p:cNvPr id="3075" name="Text Box 6"/>
          <p:cNvSpPr txBox="1">
            <a:spLocks noChangeArrowheads="1"/>
          </p:cNvSpPr>
          <p:nvPr/>
        </p:nvSpPr>
        <p:spPr bwMode="auto">
          <a:xfrm>
            <a:off x="758250" y="3394375"/>
            <a:ext cx="9131300" cy="1046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1042988">
              <a:defRPr sz="2800">
                <a:solidFill>
                  <a:schemeClr val="tx1"/>
                </a:solidFill>
                <a:latin typeface="Arial" charset="0"/>
                <a:ea typeface="Geneva" charset="-128"/>
              </a:defRPr>
            </a:lvl1pPr>
            <a:lvl2pPr marL="742950" indent="-285750" defTabSz="1042988">
              <a:defRPr sz="2800">
                <a:solidFill>
                  <a:schemeClr val="tx1"/>
                </a:solidFill>
                <a:latin typeface="Arial" charset="0"/>
                <a:ea typeface="Geneva" charset="-128"/>
              </a:defRPr>
            </a:lvl2pPr>
            <a:lvl3pPr marL="1143000" indent="-228600" defTabSz="1042988">
              <a:defRPr sz="2800">
                <a:solidFill>
                  <a:schemeClr val="tx1"/>
                </a:solidFill>
                <a:latin typeface="Arial" charset="0"/>
                <a:ea typeface="Geneva" charset="-128"/>
              </a:defRPr>
            </a:lvl3pPr>
            <a:lvl4pPr marL="1600200" indent="-228600" defTabSz="1042988">
              <a:defRPr sz="2800">
                <a:solidFill>
                  <a:schemeClr val="tx1"/>
                </a:solidFill>
                <a:latin typeface="Arial" charset="0"/>
                <a:ea typeface="Geneva" charset="-128"/>
              </a:defRPr>
            </a:lvl4pPr>
            <a:lvl5pPr marL="2057400" indent="-228600" defTabSz="1042988">
              <a:defRPr sz="2800">
                <a:solidFill>
                  <a:schemeClr val="tx1"/>
                </a:solidFill>
                <a:latin typeface="Arial" charset="0"/>
                <a:ea typeface="Geneva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Geneva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Geneva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Geneva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Geneva" charset="-128"/>
              </a:defRPr>
            </a:lvl9pPr>
          </a:lstStyle>
          <a:p>
            <a:pPr algn="ctr">
              <a:spcBef>
                <a:spcPts val="0"/>
              </a:spcBef>
            </a:pPr>
            <a:r>
              <a:rPr lang="ru-RU" altLang="ru-RU" b="1" dirty="0" smtClean="0">
                <a:solidFill>
                  <a:srgbClr val="EF3124"/>
                </a:solidFill>
              </a:rPr>
              <a:t>Вызовы на пути развития </a:t>
            </a:r>
          </a:p>
          <a:p>
            <a:pPr algn="ctr">
              <a:spcBef>
                <a:spcPts val="0"/>
              </a:spcBef>
            </a:pPr>
            <a:r>
              <a:rPr lang="ru-RU" altLang="ru-RU" b="1" dirty="0" smtClean="0">
                <a:solidFill>
                  <a:srgbClr val="EF3124"/>
                </a:solidFill>
              </a:rPr>
              <a:t>банковского сектора</a:t>
            </a:r>
          </a:p>
        </p:txBody>
      </p:sp>
      <p:sp>
        <p:nvSpPr>
          <p:cNvPr id="3076" name="Text Box 9"/>
          <p:cNvSpPr>
            <a:spLocks noGrp="1" noChangeArrowheads="1"/>
          </p:cNvSpPr>
          <p:nvPr>
            <p:ph type="subTitle" idx="1"/>
          </p:nvPr>
        </p:nvSpPr>
        <p:spPr>
          <a:xfrm>
            <a:off x="3009325" y="4915647"/>
            <a:ext cx="4629150" cy="792163"/>
          </a:xfrm>
          <a:noFill/>
        </p:spPr>
        <p:txBody>
          <a:bodyPr wrap="none"/>
          <a:lstStyle/>
          <a:p>
            <a:pPr marL="0" indent="0" algn="ctr">
              <a:spcBef>
                <a:spcPts val="0"/>
              </a:spcBef>
              <a:spcAft>
                <a:spcPts val="0"/>
              </a:spcAft>
            </a:pPr>
            <a:r>
              <a:rPr lang="ru-RU" altLang="ru-RU" sz="1800" dirty="0" smtClean="0"/>
              <a:t>Сенин В.Б.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</a:pPr>
            <a:r>
              <a:rPr lang="ru-RU" altLang="ru-RU" sz="1800" dirty="0" smtClean="0"/>
              <a:t>Заместитель Председателя Правления 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</a:pPr>
            <a:r>
              <a:rPr lang="ru-RU" altLang="ru-RU" sz="1800" dirty="0" smtClean="0"/>
              <a:t>АО «Альфа-Банк»</a:t>
            </a:r>
            <a:endParaRPr lang="en-US" altLang="ru-RU" sz="1800" dirty="0" smtClean="0"/>
          </a:p>
          <a:p>
            <a:pPr marL="0" indent="0" algn="ctr">
              <a:spcBef>
                <a:spcPts val="0"/>
              </a:spcBef>
              <a:spcAft>
                <a:spcPts val="0"/>
              </a:spcAft>
            </a:pPr>
            <a:endParaRPr lang="en-US" altLang="ru-RU" sz="1800" dirty="0" smtClean="0"/>
          </a:p>
          <a:p>
            <a:pPr marL="0" indent="0" algn="ctr">
              <a:spcBef>
                <a:spcPts val="0"/>
              </a:spcBef>
              <a:spcAft>
                <a:spcPts val="0"/>
              </a:spcAft>
            </a:pPr>
            <a:r>
              <a:rPr lang="ru-RU" altLang="ru-RU" sz="1800" dirty="0" smtClean="0"/>
              <a:t> </a:t>
            </a:r>
          </a:p>
        </p:txBody>
      </p:sp>
      <p:pic>
        <p:nvPicPr>
          <p:cNvPr id="3077" name="Picture 12" descr="Cover white ru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8213" y="0"/>
            <a:ext cx="5940425" cy="234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ятиугольник 8"/>
          <p:cNvSpPr/>
          <p:nvPr/>
        </p:nvSpPr>
        <p:spPr bwMode="auto">
          <a:xfrm>
            <a:off x="148327" y="1495962"/>
            <a:ext cx="2233553" cy="794087"/>
          </a:xfrm>
          <a:prstGeom prst="homePlate">
            <a:avLst>
              <a:gd name="adj" fmla="val 36170"/>
            </a:avLst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9551" tIns="49775" rIns="99551" bIns="49775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600" b="1" dirty="0">
                <a:solidFill>
                  <a:schemeClr val="bg1"/>
                </a:solidFill>
                <a:latin typeface="+mn-lt"/>
                <a:cs typeface="Calibri" panose="020F0502020204030204" pitchFamily="34" charset="0"/>
              </a:rPr>
              <a:t>Использование </a:t>
            </a:r>
            <a:r>
              <a:rPr lang="en-US" sz="1600" b="1" dirty="0">
                <a:solidFill>
                  <a:schemeClr val="bg1"/>
                </a:solidFill>
                <a:latin typeface="+mn-lt"/>
                <a:cs typeface="Calibri" panose="020F0502020204030204" pitchFamily="34" charset="0"/>
              </a:rPr>
              <a:t>             </a:t>
            </a:r>
            <a:r>
              <a:rPr lang="ru-RU" sz="1600" b="1" dirty="0">
                <a:solidFill>
                  <a:schemeClr val="bg1"/>
                </a:solidFill>
                <a:latin typeface="+mn-lt"/>
                <a:cs typeface="Calibri" panose="020F0502020204030204" pitchFamily="34" charset="0"/>
              </a:rPr>
              <a:t> </a:t>
            </a:r>
            <a:r>
              <a:rPr lang="en-US" sz="1600" b="1" dirty="0">
                <a:solidFill>
                  <a:schemeClr val="bg1"/>
                </a:solidFill>
                <a:latin typeface="+mn-lt"/>
                <a:cs typeface="Calibri" panose="020F0502020204030204" pitchFamily="34" charset="0"/>
              </a:rPr>
              <a:t>IT-</a:t>
            </a:r>
            <a:r>
              <a:rPr lang="ru-RU" sz="1600" b="1" dirty="0">
                <a:solidFill>
                  <a:schemeClr val="bg1"/>
                </a:solidFill>
                <a:latin typeface="+mn-lt"/>
                <a:cs typeface="Calibri" panose="020F0502020204030204" pitchFamily="34" charset="0"/>
              </a:rPr>
              <a:t>технологий</a:t>
            </a: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527799" y="1486316"/>
            <a:ext cx="7924223" cy="2313174"/>
          </a:xfrm>
          <a:prstGeom prst="rect">
            <a:avLst/>
          </a:prstGeom>
          <a:ln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9551" tIns="49775" rIns="99551" bIns="49775" numCol="1" rtlCol="0" anchor="ctr" anchorCtr="0" compatLnSpc="1">
            <a:prstTxWarp prst="textNoShape">
              <a:avLst/>
            </a:prstTxWarp>
          </a:bodyPr>
          <a:lstStyle/>
          <a:p>
            <a:pPr algn="just"/>
            <a:r>
              <a:rPr lang="ru-RU" sz="1600" dirty="0">
                <a:solidFill>
                  <a:schemeClr val="tx1"/>
                </a:solidFill>
                <a:cs typeface="Calibri" panose="020F0502020204030204" pitchFamily="34" charset="0"/>
              </a:rPr>
              <a:t>Обмен информацией в </a:t>
            </a:r>
            <a:r>
              <a:rPr lang="ru-RU" sz="1600" dirty="0" smtClean="0">
                <a:solidFill>
                  <a:schemeClr val="tx1"/>
                </a:solidFill>
                <a:cs typeface="Calibri" panose="020F0502020204030204" pitchFamily="34" charset="0"/>
              </a:rPr>
              <a:t>Ассоциации </a:t>
            </a:r>
            <a:r>
              <a:rPr lang="ru-RU" sz="1600" dirty="0">
                <a:solidFill>
                  <a:schemeClr val="tx1"/>
                </a:solidFill>
                <a:cs typeface="Calibri" panose="020F0502020204030204" pitchFamily="34" charset="0"/>
              </a:rPr>
              <a:t>должен происходить </a:t>
            </a:r>
            <a:r>
              <a:rPr lang="ru-RU" sz="1600" b="1" dirty="0">
                <a:solidFill>
                  <a:schemeClr val="tx1"/>
                </a:solidFill>
                <a:cs typeface="Calibri" panose="020F0502020204030204" pitchFamily="34" charset="0"/>
              </a:rPr>
              <a:t>незамедлительно</a:t>
            </a:r>
            <a:r>
              <a:rPr lang="ru-RU" sz="1600" dirty="0">
                <a:solidFill>
                  <a:schemeClr val="tx1"/>
                </a:solidFill>
                <a:cs typeface="Calibri" panose="020F0502020204030204" pitchFamily="34" charset="0"/>
              </a:rPr>
              <a:t>. Достичь этого предлагается за счет использования </a:t>
            </a:r>
            <a:r>
              <a:rPr lang="ru-RU" sz="1600" b="1" dirty="0">
                <a:solidFill>
                  <a:schemeClr val="tx1"/>
                </a:solidFill>
                <a:cs typeface="Calibri" panose="020F0502020204030204" pitchFamily="34" charset="0"/>
              </a:rPr>
              <a:t>современных технологий</a:t>
            </a:r>
            <a:r>
              <a:rPr lang="ru-RU" sz="1600" dirty="0">
                <a:solidFill>
                  <a:schemeClr val="tx1"/>
                </a:solidFill>
                <a:cs typeface="Calibri" panose="020F0502020204030204" pitchFamily="34" charset="0"/>
              </a:rPr>
              <a:t>. Среди прочего предлагается:</a:t>
            </a:r>
          </a:p>
          <a:p>
            <a:pPr marL="311096" indent="-311096" algn="just"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schemeClr val="tx1"/>
                </a:solidFill>
                <a:cs typeface="Calibri" panose="020F0502020204030204" pitchFamily="34" charset="0"/>
              </a:rPr>
              <a:t>создать </a:t>
            </a:r>
            <a:r>
              <a:rPr lang="ru-RU" sz="1600" b="1" dirty="0">
                <a:solidFill>
                  <a:schemeClr val="tx1"/>
                </a:solidFill>
                <a:cs typeface="Calibri" panose="020F0502020204030204" pitchFamily="34" charset="0"/>
              </a:rPr>
              <a:t>систему рассылки информации </a:t>
            </a:r>
            <a:r>
              <a:rPr lang="ru-RU" sz="1600" dirty="0">
                <a:solidFill>
                  <a:schemeClr val="tx1"/>
                </a:solidFill>
                <a:cs typeface="Calibri" panose="020F0502020204030204" pitchFamily="34" charset="0"/>
              </a:rPr>
              <a:t>по вопросам, интересующим членов </a:t>
            </a:r>
            <a:r>
              <a:rPr lang="ru-RU" sz="1600" dirty="0" smtClean="0">
                <a:solidFill>
                  <a:schemeClr val="tx1"/>
                </a:solidFill>
                <a:cs typeface="Calibri" panose="020F0502020204030204" pitchFamily="34" charset="0"/>
              </a:rPr>
              <a:t>Ассоциации;</a:t>
            </a:r>
            <a:endParaRPr lang="ru-RU" sz="1600" dirty="0">
              <a:solidFill>
                <a:schemeClr val="tx1"/>
              </a:solidFill>
              <a:cs typeface="Calibri" panose="020F0502020204030204" pitchFamily="34" charset="0"/>
            </a:endParaRPr>
          </a:p>
          <a:p>
            <a:pPr marL="311096" indent="-311096" algn="just"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schemeClr val="tx1"/>
                </a:solidFill>
                <a:cs typeface="Calibri" panose="020F0502020204030204" pitchFamily="34" charset="0"/>
              </a:rPr>
              <a:t>создать </a:t>
            </a:r>
            <a:r>
              <a:rPr lang="ru-RU" sz="1600" b="1" dirty="0">
                <a:solidFill>
                  <a:schemeClr val="tx1"/>
                </a:solidFill>
                <a:cs typeface="Calibri" panose="020F0502020204030204" pitchFamily="34" charset="0"/>
              </a:rPr>
              <a:t>облачную базу данных </a:t>
            </a:r>
            <a:r>
              <a:rPr lang="ru-RU" sz="1600" b="1" dirty="0" smtClean="0">
                <a:solidFill>
                  <a:schemeClr val="tx1"/>
                </a:solidFill>
                <a:cs typeface="Calibri" panose="020F0502020204030204" pitchFamily="34" charset="0"/>
              </a:rPr>
              <a:t>Ассоциации</a:t>
            </a:r>
            <a:r>
              <a:rPr lang="ru-RU" sz="1600" dirty="0" smtClean="0">
                <a:solidFill>
                  <a:schemeClr val="tx1"/>
                </a:solidFill>
                <a:cs typeface="Calibri" panose="020F0502020204030204" pitchFamily="34" charset="0"/>
              </a:rPr>
              <a:t>, </a:t>
            </a:r>
            <a:r>
              <a:rPr lang="ru-RU" sz="1600" dirty="0">
                <a:solidFill>
                  <a:schemeClr val="tx1"/>
                </a:solidFill>
                <a:cs typeface="Calibri" panose="020F0502020204030204" pitchFamily="34" charset="0"/>
              </a:rPr>
              <a:t>обеспечив каждого члена </a:t>
            </a:r>
            <a:r>
              <a:rPr lang="ru-RU" sz="1600" dirty="0" smtClean="0">
                <a:solidFill>
                  <a:schemeClr val="tx1"/>
                </a:solidFill>
                <a:cs typeface="Calibri" panose="020F0502020204030204" pitchFamily="34" charset="0"/>
              </a:rPr>
              <a:t>Ассоциации </a:t>
            </a:r>
            <a:r>
              <a:rPr lang="ru-RU" sz="1600" b="1" dirty="0">
                <a:solidFill>
                  <a:schemeClr val="tx1"/>
                </a:solidFill>
                <a:cs typeface="Calibri" panose="020F0502020204030204" pitchFamily="34" charset="0"/>
              </a:rPr>
              <a:t>онлайн-доступом </a:t>
            </a:r>
            <a:r>
              <a:rPr lang="ru-RU" sz="1600" dirty="0">
                <a:solidFill>
                  <a:schemeClr val="tx1"/>
                </a:solidFill>
                <a:cs typeface="Calibri" panose="020F0502020204030204" pitchFamily="34" charset="0"/>
              </a:rPr>
              <a:t>к ней;</a:t>
            </a:r>
          </a:p>
          <a:p>
            <a:pPr marL="311096" indent="-311096" algn="just"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schemeClr val="tx1"/>
                </a:solidFill>
                <a:cs typeface="Calibri" panose="020F0502020204030204" pitchFamily="34" charset="0"/>
              </a:rPr>
              <a:t>обеспечить членов </a:t>
            </a:r>
            <a:r>
              <a:rPr lang="ru-RU" sz="1600" dirty="0" smtClean="0">
                <a:solidFill>
                  <a:schemeClr val="tx1"/>
                </a:solidFill>
                <a:cs typeface="Calibri" panose="020F0502020204030204" pitchFamily="34" charset="0"/>
              </a:rPr>
              <a:t>Ассоциации </a:t>
            </a:r>
            <a:r>
              <a:rPr lang="ru-RU" sz="1600" dirty="0">
                <a:solidFill>
                  <a:schemeClr val="tx1"/>
                </a:solidFill>
                <a:cs typeface="Calibri" panose="020F0502020204030204" pitchFamily="34" charset="0"/>
              </a:rPr>
              <a:t>возможностью обсуждать вопросы с использованием систем </a:t>
            </a:r>
            <a:r>
              <a:rPr lang="ru-RU" sz="1600" b="1" dirty="0">
                <a:solidFill>
                  <a:schemeClr val="tx1"/>
                </a:solidFill>
                <a:cs typeface="Calibri" panose="020F0502020204030204" pitchFamily="34" charset="0"/>
              </a:rPr>
              <a:t>видеоконференцсвязи</a:t>
            </a:r>
            <a:r>
              <a:rPr lang="ru-RU" sz="1600" dirty="0">
                <a:solidFill>
                  <a:schemeClr val="tx1"/>
                </a:solidFill>
                <a:cs typeface="Calibri" panose="020F0502020204030204" pitchFamily="34" charset="0"/>
              </a:rPr>
              <a:t>.</a:t>
            </a:r>
            <a:r>
              <a:rPr lang="ru-RU" sz="1600" b="1" dirty="0">
                <a:solidFill>
                  <a:schemeClr val="tx1"/>
                </a:solidFill>
                <a:cs typeface="Calibri" panose="020F0502020204030204" pitchFamily="34" charset="0"/>
              </a:rPr>
              <a:t> </a:t>
            </a:r>
            <a:endParaRPr lang="ru-RU" sz="1600" dirty="0">
              <a:solidFill>
                <a:schemeClr val="tx1"/>
              </a:solidFill>
              <a:cs typeface="Calibri" panose="020F0502020204030204" pitchFamily="34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 bwMode="auto">
          <a:xfrm>
            <a:off x="245446" y="1051746"/>
            <a:ext cx="795367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Пятиугольник 11"/>
          <p:cNvSpPr/>
          <p:nvPr/>
        </p:nvSpPr>
        <p:spPr bwMode="auto">
          <a:xfrm>
            <a:off x="143067" y="4160461"/>
            <a:ext cx="2233553" cy="595500"/>
          </a:xfrm>
          <a:prstGeom prst="homePlate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9551" tIns="49775" rIns="99551" bIns="49775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600" b="1" spc="-60" dirty="0" smtClean="0">
                <a:solidFill>
                  <a:schemeClr val="bg1"/>
                </a:solidFill>
                <a:latin typeface="+mn-lt"/>
                <a:cs typeface="Calibri" panose="020F0502020204030204" pitchFamily="34" charset="0"/>
              </a:rPr>
              <a:t>Профессионализм</a:t>
            </a:r>
            <a:endParaRPr lang="ru-RU" sz="1600" b="1" spc="-60" dirty="0">
              <a:solidFill>
                <a:schemeClr val="bg1"/>
              </a:solidFill>
              <a:latin typeface="+mn-lt"/>
              <a:cs typeface="Calibri" panose="020F050202020403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2522536" y="4113163"/>
            <a:ext cx="7924223" cy="934478"/>
          </a:xfrm>
          <a:prstGeom prst="rect">
            <a:avLst/>
          </a:prstGeom>
          <a:ln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9551" tIns="49775" rIns="99551" bIns="49775" numCol="1" rtlCol="0" anchor="ctr" anchorCtr="0" compatLnSpc="1">
            <a:prstTxWarp prst="textNoShape">
              <a:avLst/>
            </a:prstTxWarp>
          </a:bodyPr>
          <a:lstStyle/>
          <a:p>
            <a:pPr algn="just"/>
            <a:r>
              <a:rPr lang="ru-RU" sz="1600" dirty="0" smtClean="0">
                <a:solidFill>
                  <a:schemeClr val="tx1"/>
                </a:solidFill>
                <a:cs typeface="Calibri" panose="020F0502020204030204" pitchFamily="34" charset="0"/>
              </a:rPr>
              <a:t>В состав рабочих органов Ассоциации (</a:t>
            </a:r>
            <a:r>
              <a:rPr lang="ru-RU" sz="1600" dirty="0">
                <a:solidFill>
                  <a:schemeClr val="tx1"/>
                </a:solidFill>
                <a:cs typeface="Calibri" panose="020F0502020204030204" pitchFamily="34" charset="0"/>
              </a:rPr>
              <a:t>к</a:t>
            </a:r>
            <a:r>
              <a:rPr lang="ru-RU" sz="1600" dirty="0" smtClean="0">
                <a:solidFill>
                  <a:schemeClr val="tx1"/>
                </a:solidFill>
                <a:cs typeface="Calibri" panose="020F0502020204030204" pitchFamily="34" charset="0"/>
              </a:rPr>
              <a:t>омитетов, рабочих групп) должны входить </a:t>
            </a:r>
            <a:r>
              <a:rPr lang="ru-RU" sz="1600" b="1" dirty="0" smtClean="0">
                <a:solidFill>
                  <a:schemeClr val="tx1"/>
                </a:solidFill>
                <a:cs typeface="Calibri" panose="020F0502020204030204" pitchFamily="34" charset="0"/>
              </a:rPr>
              <a:t>только имеющие соответствующую компетенцию работники банков </a:t>
            </a:r>
            <a:r>
              <a:rPr lang="ru-RU" sz="1600" dirty="0" smtClean="0">
                <a:solidFill>
                  <a:schemeClr val="tx1"/>
                </a:solidFill>
                <a:cs typeface="Calibri" panose="020F0502020204030204" pitchFamily="34" charset="0"/>
              </a:rPr>
              <a:t>– членов Ассоциации.</a:t>
            </a:r>
            <a:endParaRPr lang="ru-RU" sz="1600" dirty="0">
              <a:solidFill>
                <a:schemeClr val="tx1"/>
              </a:solidFill>
              <a:cs typeface="Calibri" panose="020F0502020204030204" pitchFamily="34" charset="0"/>
            </a:endParaRPr>
          </a:p>
        </p:txBody>
      </p:sp>
      <p:sp>
        <p:nvSpPr>
          <p:cNvPr id="8" name="Пятиугольник 7"/>
          <p:cNvSpPr/>
          <p:nvPr/>
        </p:nvSpPr>
        <p:spPr bwMode="auto">
          <a:xfrm>
            <a:off x="137807" y="5400715"/>
            <a:ext cx="2233553" cy="887180"/>
          </a:xfrm>
          <a:prstGeom prst="homePlate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9551" tIns="49775" rIns="99551" bIns="49775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600" b="1" spc="-60" dirty="0" smtClean="0">
                <a:solidFill>
                  <a:schemeClr val="bg1"/>
                </a:solidFill>
                <a:latin typeface="+mn-lt"/>
                <a:cs typeface="Calibri" panose="020F0502020204030204" pitchFamily="34" charset="0"/>
              </a:rPr>
              <a:t>Ограниченное число членов Ассоциации</a:t>
            </a:r>
            <a:endParaRPr lang="ru-RU" sz="1600" b="1" spc="-60" dirty="0">
              <a:solidFill>
                <a:schemeClr val="bg1"/>
              </a:solidFill>
              <a:latin typeface="+mn-lt"/>
              <a:cs typeface="Calibri" panose="020F050202020403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2517276" y="5369182"/>
            <a:ext cx="7924223" cy="1394210"/>
          </a:xfrm>
          <a:prstGeom prst="rect">
            <a:avLst/>
          </a:prstGeom>
          <a:ln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9551" tIns="49775" rIns="99551" bIns="49775" numCol="1" rtlCol="0" anchor="ctr" anchorCtr="0" compatLnSpc="1">
            <a:prstTxWarp prst="textNoShape">
              <a:avLst/>
            </a:prstTxWarp>
          </a:bodyPr>
          <a:lstStyle/>
          <a:p>
            <a:pPr algn="just"/>
            <a:r>
              <a:rPr lang="ru-RU" sz="1600" dirty="0" smtClean="0">
                <a:solidFill>
                  <a:schemeClr val="tx1"/>
                </a:solidFill>
                <a:cs typeface="Calibri" panose="020F0502020204030204" pitchFamily="34" charset="0"/>
              </a:rPr>
              <a:t>В состав Ассоциации преимущественно должны входить </a:t>
            </a:r>
            <a:r>
              <a:rPr lang="ru-RU" sz="1600" b="1" dirty="0" smtClean="0">
                <a:solidFill>
                  <a:schemeClr val="tx1"/>
                </a:solidFill>
                <a:cs typeface="Calibri" panose="020F0502020204030204" pitchFamily="34" charset="0"/>
              </a:rPr>
              <a:t>кредитные организации / организации, непосредственно связанные с финансовым рынком</a:t>
            </a:r>
            <a:r>
              <a:rPr lang="ru-RU" sz="1600" dirty="0" smtClean="0">
                <a:solidFill>
                  <a:schemeClr val="tx1"/>
                </a:solidFill>
                <a:cs typeface="Calibri" panose="020F0502020204030204" pitchFamily="34" charset="0"/>
              </a:rPr>
              <a:t>. Членство в Ассоциации иных организаций (адвокатов, нотариусов, </a:t>
            </a:r>
            <a:r>
              <a:rPr lang="ru-RU" sz="1600" dirty="0" err="1" smtClean="0">
                <a:solidFill>
                  <a:schemeClr val="tx1"/>
                </a:solidFill>
                <a:cs typeface="Calibri" panose="020F0502020204030204" pitchFamily="34" charset="0"/>
              </a:rPr>
              <a:t>ЧОПов</a:t>
            </a:r>
            <a:r>
              <a:rPr lang="ru-RU" sz="1600" dirty="0" smtClean="0">
                <a:solidFill>
                  <a:schemeClr val="tx1"/>
                </a:solidFill>
                <a:cs typeface="Calibri" panose="020F0502020204030204" pitchFamily="34" charset="0"/>
              </a:rPr>
              <a:t> и прочее) должно носить исключительный характер и только на основании решения Общего собрания членов Ассоциации. </a:t>
            </a:r>
            <a:endParaRPr lang="ru-RU" sz="1600" dirty="0">
              <a:solidFill>
                <a:schemeClr val="tx1"/>
              </a:solidFill>
              <a:cs typeface="Calibri" panose="020F0502020204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47082" y="633311"/>
            <a:ext cx="81578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Вызов </a:t>
            </a:r>
            <a:r>
              <a:rPr lang="en-US" sz="2000" b="1" dirty="0" smtClean="0"/>
              <a:t>V</a:t>
            </a:r>
            <a:r>
              <a:rPr lang="ru-RU" sz="2000" b="1" dirty="0" smtClean="0"/>
              <a:t>.</a:t>
            </a:r>
            <a:r>
              <a:rPr lang="en-US" sz="2000" b="1" dirty="0" smtClean="0"/>
              <a:t> </a:t>
            </a:r>
            <a:r>
              <a:rPr lang="ru-RU" sz="2000" b="1" dirty="0" smtClean="0"/>
              <a:t>Новая парадигма работы банковских объединений</a:t>
            </a:r>
          </a:p>
        </p:txBody>
      </p:sp>
    </p:spTree>
    <p:extLst>
      <p:ext uri="{BB962C8B-B14F-4D97-AF65-F5344CB8AC3E}">
        <p14:creationId xmlns:p14="http://schemas.microsoft.com/office/powerpoint/2010/main" val="1068236461"/>
      </p:ext>
    </p:extLst>
  </p:cSld>
  <p:clrMapOvr>
    <a:masterClrMapping/>
  </p:clrMapOvr>
  <p:transition advClick="0">
    <p:push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Прямая соединительная линия 16"/>
          <p:cNvCxnSpPr/>
          <p:nvPr/>
        </p:nvCxnSpPr>
        <p:spPr bwMode="auto">
          <a:xfrm flipV="1">
            <a:off x="322728" y="1045962"/>
            <a:ext cx="8139954" cy="1"/>
          </a:xfrm>
          <a:prstGeom prst="line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Номер слайда 3"/>
          <p:cNvSpPr txBox="1">
            <a:spLocks/>
          </p:cNvSpPr>
          <p:nvPr/>
        </p:nvSpPr>
        <p:spPr>
          <a:xfrm>
            <a:off x="8206162" y="7135929"/>
            <a:ext cx="2494016" cy="402652"/>
          </a:xfrm>
          <a:prstGeom prst="rect">
            <a:avLst/>
          </a:prstGeom>
        </p:spPr>
        <p:txBody>
          <a:bodyPr lIns="104287" tIns="52144" rIns="104287" bIns="52144"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EEE64B9F-B513-4DED-A8BF-C866B4F6B767}" type="slidenum">
              <a:rPr lang="ru-RU" sz="14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11</a:t>
            </a:fld>
            <a:endParaRPr lang="ru-RU" sz="14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8341" y="633311"/>
            <a:ext cx="63179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Выводы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394691" y="1357757"/>
            <a:ext cx="8866909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1800" dirty="0"/>
              <a:t>Д</a:t>
            </a:r>
            <a:r>
              <a:rPr lang="ru-RU" sz="1800" dirty="0" smtClean="0"/>
              <a:t>ля развития банковской индустрии участникам рынка необходимо обеспечить равные возможности и единые для всех критерии надзора и принципы резервирования. Это позволит существенно повысить конкуренцию на рынке и улучшить качество оказываемых финансовых услуг для граждан и организаций.</a:t>
            </a:r>
          </a:p>
          <a:p>
            <a:pPr algn="just">
              <a:spcBef>
                <a:spcPts val="1200"/>
              </a:spcBef>
            </a:pPr>
            <a:r>
              <a:rPr lang="ru-RU" sz="1800" dirty="0"/>
              <a:t>Н</a:t>
            </a:r>
            <a:r>
              <a:rPr lang="ru-RU" sz="1800" dirty="0" smtClean="0"/>
              <a:t>еобходимо разработать и принять системные меры, направленные на снижение доли государственного участия в структуре </a:t>
            </a:r>
            <a:r>
              <a:rPr lang="ru-RU" sz="1800" dirty="0"/>
              <a:t>банковского сектора </a:t>
            </a:r>
            <a:r>
              <a:rPr lang="ru-RU" sz="1800" dirty="0" smtClean="0"/>
              <a:t>экономики и увеличение доли частного капитала.</a:t>
            </a:r>
          </a:p>
          <a:p>
            <a:pPr algn="just">
              <a:spcBef>
                <a:spcPts val="1200"/>
              </a:spcBef>
            </a:pPr>
            <a:r>
              <a:rPr lang="ru-RU" sz="1800" dirty="0" smtClean="0"/>
              <a:t>Требуются меры по качественному преобразованию рынка банковских услуг, направленные на ликвидацию существующей инструментальной отсталости и приведение его в соответствие с требованиями цифровой эпохи.</a:t>
            </a:r>
          </a:p>
          <a:p>
            <a:pPr algn="just">
              <a:spcBef>
                <a:spcPts val="1200"/>
              </a:spcBef>
            </a:pPr>
            <a:r>
              <a:rPr lang="ru-RU" sz="1800" dirty="0" smtClean="0"/>
              <a:t>Необходима новая парадигма выработки и принятия решений в банковской сфере, суть которой – соблюдение баланса между потребностями рынка и </a:t>
            </a:r>
            <a:r>
              <a:rPr lang="ru-RU" sz="1800" smtClean="0"/>
              <a:t>функциями регулятора</a:t>
            </a:r>
            <a:r>
              <a:rPr lang="ru-RU" sz="1800" dirty="0" smtClean="0"/>
              <a:t>. Эффективность </a:t>
            </a:r>
            <a:r>
              <a:rPr lang="ru-RU" sz="1800" dirty="0"/>
              <a:t>принятых решений в такой системе должна оцениваться не количеством изданных нормативно-правовых актов, а качественным состоянием банковского сектора, причем не самого по себе, а как важнейшего инструмента развития экономики. </a:t>
            </a:r>
            <a:endParaRPr lang="ru-RU" sz="1800" dirty="0" smtClean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ru-RU" sz="1800" dirty="0"/>
          </a:p>
          <a:p>
            <a:pPr algn="just"/>
            <a:endParaRPr lang="ru-RU" sz="1800" dirty="0"/>
          </a:p>
        </p:txBody>
      </p:sp>
      <p:sp>
        <p:nvSpPr>
          <p:cNvPr id="7" name="Стрелка вправо 6"/>
          <p:cNvSpPr/>
          <p:nvPr/>
        </p:nvSpPr>
        <p:spPr bwMode="auto">
          <a:xfrm>
            <a:off x="432828" y="1576156"/>
            <a:ext cx="819397" cy="688769"/>
          </a:xfrm>
          <a:prstGeom prst="rightArrow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Geneva" charset="-128"/>
              </a:rPr>
              <a:t>1.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Geneva" charset="-128"/>
            </a:endParaRPr>
          </a:p>
        </p:txBody>
      </p:sp>
      <p:sp>
        <p:nvSpPr>
          <p:cNvPr id="8" name="Стрелка вправо 7"/>
          <p:cNvSpPr/>
          <p:nvPr/>
        </p:nvSpPr>
        <p:spPr bwMode="auto">
          <a:xfrm>
            <a:off x="426901" y="2688192"/>
            <a:ext cx="819397" cy="688769"/>
          </a:xfrm>
          <a:prstGeom prst="rightArrow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800" dirty="0">
                <a:solidFill>
                  <a:schemeClr val="bg1"/>
                </a:solidFill>
              </a:rPr>
              <a:t>2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Geneva" charset="-128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Geneva" charset="-128"/>
            </a:endParaRPr>
          </a:p>
        </p:txBody>
      </p:sp>
      <p:sp>
        <p:nvSpPr>
          <p:cNvPr id="9" name="Стрелка вправо 8"/>
          <p:cNvSpPr/>
          <p:nvPr/>
        </p:nvSpPr>
        <p:spPr bwMode="auto">
          <a:xfrm>
            <a:off x="432828" y="3697825"/>
            <a:ext cx="819397" cy="688769"/>
          </a:xfrm>
          <a:prstGeom prst="rightArrow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800" dirty="0" smtClean="0">
                <a:solidFill>
                  <a:schemeClr val="bg1"/>
                </a:solidFill>
              </a:rPr>
              <a:t>3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Geneva" charset="-128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Geneva" charset="-128"/>
            </a:endParaRPr>
          </a:p>
        </p:txBody>
      </p:sp>
      <p:sp>
        <p:nvSpPr>
          <p:cNvPr id="12" name="Стрелка вправо 11"/>
          <p:cNvSpPr/>
          <p:nvPr/>
        </p:nvSpPr>
        <p:spPr bwMode="auto">
          <a:xfrm>
            <a:off x="426903" y="4713303"/>
            <a:ext cx="819397" cy="688769"/>
          </a:xfrm>
          <a:prstGeom prst="rightArrow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800" dirty="0">
                <a:solidFill>
                  <a:schemeClr val="bg1"/>
                </a:solidFill>
              </a:rPr>
              <a:t>4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Geneva" charset="-128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Geneva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3707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3"/>
          <p:cNvSpPr txBox="1">
            <a:spLocks/>
          </p:cNvSpPr>
          <p:nvPr/>
        </p:nvSpPr>
        <p:spPr>
          <a:xfrm>
            <a:off x="8237302" y="7196005"/>
            <a:ext cx="2494016" cy="402652"/>
          </a:xfrm>
          <a:prstGeom prst="rect">
            <a:avLst/>
          </a:prstGeom>
        </p:spPr>
        <p:txBody>
          <a:bodyPr lIns="104287" tIns="52144" rIns="104287" bIns="52144"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EEE64B9F-B513-4DED-A8BF-C866B4F6B767}" type="slidenum">
              <a:rPr lang="ru-RU" sz="14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</a:t>
            </a:fld>
            <a:endParaRPr lang="ru-RU" sz="14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37557" y="633311"/>
            <a:ext cx="81578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Вызовы на пути развития банковского сектора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 bwMode="auto">
          <a:xfrm flipV="1">
            <a:off x="322728" y="1045962"/>
            <a:ext cx="8139954" cy="1"/>
          </a:xfrm>
          <a:prstGeom prst="line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Скругленный прямоугольник 18"/>
          <p:cNvSpPr/>
          <p:nvPr/>
        </p:nvSpPr>
        <p:spPr>
          <a:xfrm>
            <a:off x="1340802" y="2109578"/>
            <a:ext cx="3600000" cy="162000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marL="0" lvl="1" algn="ctr">
              <a:spcAft>
                <a:spcPts val="0"/>
              </a:spcAft>
              <a:defRPr/>
            </a:pPr>
            <a:r>
              <a:rPr lang="ru-RU" sz="2100" b="1" dirty="0" smtClean="0">
                <a:solidFill>
                  <a:schemeClr val="bg1"/>
                </a:solidFill>
              </a:rPr>
              <a:t>Дефицит качественного капитала</a:t>
            </a:r>
            <a:endParaRPr lang="en-US" sz="2100" b="1" dirty="0">
              <a:solidFill>
                <a:schemeClr val="bg1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851256" y="2153411"/>
            <a:ext cx="3600000" cy="1532334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marL="172800" lvl="1" algn="ctr">
              <a:spcAft>
                <a:spcPts val="0"/>
              </a:spcAft>
              <a:defRPr/>
            </a:pPr>
            <a:r>
              <a:rPr lang="ru-RU" sz="2100" b="1" dirty="0" smtClean="0">
                <a:solidFill>
                  <a:schemeClr val="bg1"/>
                </a:solidFill>
              </a:rPr>
              <a:t>Противоречивая </a:t>
            </a:r>
            <a:r>
              <a:rPr lang="ru-RU" sz="2100" b="1" dirty="0">
                <a:solidFill>
                  <a:schemeClr val="bg1"/>
                </a:solidFill>
              </a:rPr>
              <a:t>стратегия </a:t>
            </a:r>
            <a:r>
              <a:rPr lang="ru-RU" sz="2100" b="1" dirty="0" smtClean="0">
                <a:solidFill>
                  <a:schemeClr val="bg1"/>
                </a:solidFill>
              </a:rPr>
              <a:t>развития и </a:t>
            </a:r>
            <a:endParaRPr lang="en-US" sz="2100" b="1" dirty="0">
              <a:solidFill>
                <a:schemeClr val="bg1"/>
              </a:solidFill>
            </a:endParaRPr>
          </a:p>
          <a:p>
            <a:pPr marL="172800" lvl="1" algn="ctr">
              <a:spcAft>
                <a:spcPts val="0"/>
              </a:spcAft>
              <a:defRPr/>
            </a:pPr>
            <a:r>
              <a:rPr lang="ru-RU" sz="2100" b="1" dirty="0" smtClean="0">
                <a:solidFill>
                  <a:schemeClr val="bg1"/>
                </a:solidFill>
              </a:rPr>
              <a:t>давление на рынок</a:t>
            </a:r>
          </a:p>
          <a:p>
            <a:pPr marL="172800" lvl="1" algn="ctr">
              <a:spcAft>
                <a:spcPts val="0"/>
              </a:spcAft>
              <a:defRPr/>
            </a:pPr>
            <a:r>
              <a:rPr lang="ru-RU" sz="2100" b="1" dirty="0" smtClean="0">
                <a:solidFill>
                  <a:schemeClr val="bg1"/>
                </a:solidFill>
              </a:rPr>
              <a:t>банковских услуг</a:t>
            </a:r>
            <a:endParaRPr lang="en-US" sz="2100" b="1" dirty="0">
              <a:solidFill>
                <a:schemeClr val="bg1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5851256" y="4134404"/>
            <a:ext cx="3600000" cy="1620000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marL="172800" lvl="1" algn="ctr">
              <a:spcAft>
                <a:spcPts val="0"/>
              </a:spcAft>
              <a:defRPr/>
            </a:pPr>
            <a:r>
              <a:rPr lang="ru-RU" sz="2100" b="1" dirty="0" smtClean="0">
                <a:solidFill>
                  <a:schemeClr val="bg1"/>
                </a:solidFill>
              </a:rPr>
              <a:t>Цифровая революция в финансовой сфере  </a:t>
            </a:r>
            <a:endParaRPr lang="en-US" sz="2100" b="1" dirty="0">
              <a:solidFill>
                <a:schemeClr val="bg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395504" y="4167277"/>
            <a:ext cx="3600000" cy="1620000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marL="172800" lvl="1" algn="ctr">
              <a:spcAft>
                <a:spcPts val="0"/>
              </a:spcAft>
              <a:defRPr/>
            </a:pPr>
            <a:r>
              <a:rPr lang="ru-RU" sz="2100" b="1" dirty="0" smtClean="0">
                <a:solidFill>
                  <a:schemeClr val="bg1"/>
                </a:solidFill>
              </a:rPr>
              <a:t>Огосударствление банковского сектора</a:t>
            </a:r>
            <a:endParaRPr lang="en-US" sz="21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1074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Номер слайда 3"/>
          <p:cNvSpPr txBox="1">
            <a:spLocks/>
          </p:cNvSpPr>
          <p:nvPr/>
        </p:nvSpPr>
        <p:spPr>
          <a:xfrm>
            <a:off x="8206162" y="7196005"/>
            <a:ext cx="2494016" cy="402652"/>
          </a:xfrm>
          <a:prstGeom prst="rect">
            <a:avLst/>
          </a:prstGeom>
        </p:spPr>
        <p:txBody>
          <a:bodyPr lIns="104287" tIns="52144" rIns="104287" bIns="52144"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EEE64B9F-B513-4DED-A8BF-C866B4F6B767}" type="slidenum">
              <a:rPr lang="ru-RU" sz="14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</a:t>
            </a:fld>
            <a:endParaRPr lang="ru-RU" sz="14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13757" y="633311"/>
            <a:ext cx="81578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Вызов </a:t>
            </a:r>
            <a:r>
              <a:rPr lang="en-US" sz="2000" b="1" dirty="0" smtClean="0"/>
              <a:t>I. </a:t>
            </a:r>
            <a:r>
              <a:rPr lang="ru-RU" sz="2000" b="1" dirty="0" smtClean="0"/>
              <a:t>Качество капитала</a:t>
            </a:r>
          </a:p>
        </p:txBody>
      </p:sp>
      <p:cxnSp>
        <p:nvCxnSpPr>
          <p:cNvPr id="17" name="Прямая соединительная линия 16"/>
          <p:cNvCxnSpPr/>
          <p:nvPr/>
        </p:nvCxnSpPr>
        <p:spPr bwMode="auto">
          <a:xfrm flipV="1">
            <a:off x="322728" y="1045962"/>
            <a:ext cx="8139954" cy="1"/>
          </a:xfrm>
          <a:prstGeom prst="line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с двумя вырезанными противолежащими углами 14"/>
          <p:cNvSpPr/>
          <p:nvPr/>
        </p:nvSpPr>
        <p:spPr>
          <a:xfrm>
            <a:off x="5546090" y="3479068"/>
            <a:ext cx="1796819" cy="864000"/>
          </a:xfrm>
          <a:prstGeom prst="snip2Diag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marL="0" lvl="1" algn="ctr">
              <a:spcAft>
                <a:spcPts val="0"/>
              </a:spcAft>
              <a:defRPr/>
            </a:pPr>
            <a:r>
              <a:rPr lang="ru-RU" sz="2000" b="1" dirty="0" smtClean="0"/>
              <a:t>Усиление надзора</a:t>
            </a:r>
            <a:endParaRPr lang="en-US" sz="2000" b="1" dirty="0"/>
          </a:p>
        </p:txBody>
      </p:sp>
      <p:sp>
        <p:nvSpPr>
          <p:cNvPr id="13" name="Овал 12"/>
          <p:cNvSpPr/>
          <p:nvPr/>
        </p:nvSpPr>
        <p:spPr>
          <a:xfrm>
            <a:off x="724427" y="1615742"/>
            <a:ext cx="4719228" cy="1664235"/>
          </a:xfrm>
          <a:prstGeom prst="ellipse">
            <a:avLst/>
          </a:prstGeom>
          <a:solidFill>
            <a:schemeClr val="bg2">
              <a:lumMod val="95000"/>
              <a:alpha val="4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alpha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alpha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0" name="Стрелка вниз 19"/>
          <p:cNvSpPr/>
          <p:nvPr/>
        </p:nvSpPr>
        <p:spPr>
          <a:xfrm>
            <a:off x="2698941" y="5681233"/>
            <a:ext cx="871060" cy="557478"/>
          </a:xfrm>
          <a:prstGeom prst="downArrow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2" name="Полилиния 21"/>
          <p:cNvSpPr/>
          <p:nvPr/>
        </p:nvSpPr>
        <p:spPr>
          <a:xfrm>
            <a:off x="1907487" y="2964273"/>
            <a:ext cx="1872000" cy="1872000"/>
          </a:xfrm>
          <a:custGeom>
            <a:avLst/>
            <a:gdLst>
              <a:gd name="connsiteX0" fmla="*/ 0 w 1567908"/>
              <a:gd name="connsiteY0" fmla="*/ 783954 h 1567908"/>
              <a:gd name="connsiteX1" fmla="*/ 783954 w 1567908"/>
              <a:gd name="connsiteY1" fmla="*/ 0 h 1567908"/>
              <a:gd name="connsiteX2" fmla="*/ 1567908 w 1567908"/>
              <a:gd name="connsiteY2" fmla="*/ 783954 h 1567908"/>
              <a:gd name="connsiteX3" fmla="*/ 783954 w 1567908"/>
              <a:gd name="connsiteY3" fmla="*/ 1567908 h 1567908"/>
              <a:gd name="connsiteX4" fmla="*/ 0 w 1567908"/>
              <a:gd name="connsiteY4" fmla="*/ 783954 h 1567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67908" h="1567908">
                <a:moveTo>
                  <a:pt x="0" y="783954"/>
                </a:moveTo>
                <a:cubicBezTo>
                  <a:pt x="0" y="350988"/>
                  <a:pt x="350988" y="0"/>
                  <a:pt x="783954" y="0"/>
                </a:cubicBezTo>
                <a:cubicBezTo>
                  <a:pt x="1216920" y="0"/>
                  <a:pt x="1567908" y="350988"/>
                  <a:pt x="1567908" y="783954"/>
                </a:cubicBezTo>
                <a:cubicBezTo>
                  <a:pt x="1567908" y="1216920"/>
                  <a:pt x="1216920" y="1567908"/>
                  <a:pt x="783954" y="1567908"/>
                </a:cubicBezTo>
                <a:cubicBezTo>
                  <a:pt x="350988" y="1567908"/>
                  <a:pt x="0" y="1216920"/>
                  <a:pt x="0" y="783954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47395" tIns="247395" rIns="247395" bIns="247395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400" b="1" kern="1200" dirty="0"/>
          </a:p>
        </p:txBody>
      </p:sp>
      <p:sp>
        <p:nvSpPr>
          <p:cNvPr id="24" name="Полилиния 23"/>
          <p:cNvSpPr/>
          <p:nvPr/>
        </p:nvSpPr>
        <p:spPr>
          <a:xfrm>
            <a:off x="3180650" y="1714772"/>
            <a:ext cx="1872000" cy="1872000"/>
          </a:xfrm>
          <a:custGeom>
            <a:avLst/>
            <a:gdLst>
              <a:gd name="connsiteX0" fmla="*/ 0 w 1567908"/>
              <a:gd name="connsiteY0" fmla="*/ 783954 h 1567908"/>
              <a:gd name="connsiteX1" fmla="*/ 783954 w 1567908"/>
              <a:gd name="connsiteY1" fmla="*/ 0 h 1567908"/>
              <a:gd name="connsiteX2" fmla="*/ 1567908 w 1567908"/>
              <a:gd name="connsiteY2" fmla="*/ 783954 h 1567908"/>
              <a:gd name="connsiteX3" fmla="*/ 783954 w 1567908"/>
              <a:gd name="connsiteY3" fmla="*/ 1567908 h 1567908"/>
              <a:gd name="connsiteX4" fmla="*/ 0 w 1567908"/>
              <a:gd name="connsiteY4" fmla="*/ 783954 h 1567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67908" h="1567908">
                <a:moveTo>
                  <a:pt x="0" y="783954"/>
                </a:moveTo>
                <a:cubicBezTo>
                  <a:pt x="0" y="350988"/>
                  <a:pt x="350988" y="0"/>
                  <a:pt x="783954" y="0"/>
                </a:cubicBezTo>
                <a:cubicBezTo>
                  <a:pt x="1216920" y="0"/>
                  <a:pt x="1567908" y="350988"/>
                  <a:pt x="1567908" y="783954"/>
                </a:cubicBezTo>
                <a:cubicBezTo>
                  <a:pt x="1567908" y="1216920"/>
                  <a:pt x="1216920" y="1567908"/>
                  <a:pt x="783954" y="1567908"/>
                </a:cubicBezTo>
                <a:cubicBezTo>
                  <a:pt x="350988" y="1567908"/>
                  <a:pt x="0" y="1216920"/>
                  <a:pt x="0" y="783954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44855" tIns="244855" rIns="244855" bIns="244855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500" b="1" kern="1200" dirty="0" smtClean="0"/>
          </a:p>
        </p:txBody>
      </p:sp>
      <p:sp>
        <p:nvSpPr>
          <p:cNvPr id="25" name="Shape 24"/>
          <p:cNvSpPr/>
          <p:nvPr/>
        </p:nvSpPr>
        <p:spPr>
          <a:xfrm>
            <a:off x="544622" y="1409564"/>
            <a:ext cx="5121642" cy="4160588"/>
          </a:xfrm>
          <a:prstGeom prst="funnel">
            <a:avLst/>
          </a:prstGeom>
          <a:solidFill>
            <a:srgbClr val="FFFFFF">
              <a:alpha val="40000"/>
            </a:srgbClr>
          </a:solidFill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4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9" name="Прямоугольник с двумя вырезанными противолежащими углами 28"/>
          <p:cNvSpPr/>
          <p:nvPr/>
        </p:nvSpPr>
        <p:spPr>
          <a:xfrm>
            <a:off x="1907486" y="6298195"/>
            <a:ext cx="2485219" cy="844808"/>
          </a:xfrm>
          <a:prstGeom prst="snip2Diag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marL="0" lvl="1" algn="ctr">
              <a:spcAft>
                <a:spcPts val="0"/>
              </a:spcAft>
              <a:defRPr/>
            </a:pPr>
            <a:r>
              <a:rPr lang="ru-RU" sz="2000" b="1" dirty="0" smtClean="0"/>
              <a:t>Низкое качество </a:t>
            </a:r>
          </a:p>
          <a:p>
            <a:pPr marL="0" lvl="1" algn="ctr">
              <a:spcAft>
                <a:spcPts val="0"/>
              </a:spcAft>
              <a:defRPr/>
            </a:pPr>
            <a:r>
              <a:rPr lang="ru-RU" sz="2000" b="1" dirty="0" smtClean="0"/>
              <a:t>капитала</a:t>
            </a:r>
            <a:endParaRPr lang="en-US" sz="20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791046" y="2305256"/>
            <a:ext cx="2732173" cy="8402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533400">
              <a:lnSpc>
                <a:spcPct val="90000"/>
              </a:lnSpc>
              <a:spcAft>
                <a:spcPct val="35000"/>
              </a:spcAft>
            </a:pPr>
            <a:r>
              <a:rPr lang="ru-RU" sz="1800" b="1" dirty="0" smtClean="0">
                <a:solidFill>
                  <a:schemeClr val="bg1"/>
                </a:solidFill>
              </a:rPr>
              <a:t>История формирования капитала</a:t>
            </a:r>
            <a:endParaRPr lang="ru-RU" sz="1800" b="1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820916" y="3423727"/>
            <a:ext cx="2054946" cy="881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622300">
              <a:lnSpc>
                <a:spcPct val="90000"/>
              </a:lnSpc>
              <a:spcAft>
                <a:spcPct val="35000"/>
              </a:spcAft>
            </a:pPr>
            <a:r>
              <a:rPr lang="ru-RU" sz="1900" b="1" dirty="0">
                <a:solidFill>
                  <a:schemeClr val="bg1"/>
                </a:solidFill>
              </a:rPr>
              <a:t>Ошибки руководства банков</a:t>
            </a:r>
          </a:p>
        </p:txBody>
      </p:sp>
      <p:sp>
        <p:nvSpPr>
          <p:cNvPr id="23" name="Полилиния 22"/>
          <p:cNvSpPr/>
          <p:nvPr/>
        </p:nvSpPr>
        <p:spPr>
          <a:xfrm>
            <a:off x="1130592" y="1302065"/>
            <a:ext cx="1872000" cy="1872000"/>
          </a:xfrm>
          <a:custGeom>
            <a:avLst/>
            <a:gdLst>
              <a:gd name="connsiteX0" fmla="*/ 0 w 1567908"/>
              <a:gd name="connsiteY0" fmla="*/ 783954 h 1567908"/>
              <a:gd name="connsiteX1" fmla="*/ 783954 w 1567908"/>
              <a:gd name="connsiteY1" fmla="*/ 0 h 1567908"/>
              <a:gd name="connsiteX2" fmla="*/ 1567908 w 1567908"/>
              <a:gd name="connsiteY2" fmla="*/ 783954 h 1567908"/>
              <a:gd name="connsiteX3" fmla="*/ 783954 w 1567908"/>
              <a:gd name="connsiteY3" fmla="*/ 1567908 h 1567908"/>
              <a:gd name="connsiteX4" fmla="*/ 0 w 1567908"/>
              <a:gd name="connsiteY4" fmla="*/ 783954 h 1567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67908" h="1567908">
                <a:moveTo>
                  <a:pt x="0" y="783954"/>
                </a:moveTo>
                <a:cubicBezTo>
                  <a:pt x="0" y="350988"/>
                  <a:pt x="350988" y="0"/>
                  <a:pt x="783954" y="0"/>
                </a:cubicBezTo>
                <a:cubicBezTo>
                  <a:pt x="1216920" y="0"/>
                  <a:pt x="1567908" y="350988"/>
                  <a:pt x="1567908" y="783954"/>
                </a:cubicBezTo>
                <a:cubicBezTo>
                  <a:pt x="1567908" y="1216920"/>
                  <a:pt x="1216920" y="1567908"/>
                  <a:pt x="783954" y="1567908"/>
                </a:cubicBezTo>
                <a:cubicBezTo>
                  <a:pt x="350988" y="1567908"/>
                  <a:pt x="0" y="1216920"/>
                  <a:pt x="0" y="783954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49935" tIns="249935" rIns="249935" bIns="249935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800" b="1" kern="12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263237" y="1866502"/>
            <a:ext cx="1665721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711200">
              <a:lnSpc>
                <a:spcPct val="90000"/>
              </a:lnSpc>
              <a:spcAft>
                <a:spcPct val="35000"/>
              </a:spcAft>
            </a:pPr>
            <a:r>
              <a:rPr lang="ru-RU" sz="2000" b="1" dirty="0">
                <a:solidFill>
                  <a:schemeClr val="bg1"/>
                </a:solidFill>
              </a:rPr>
              <a:t>Макро-</a:t>
            </a:r>
          </a:p>
          <a:p>
            <a:pPr lvl="0" algn="ctr" defTabSz="711200">
              <a:lnSpc>
                <a:spcPct val="90000"/>
              </a:lnSpc>
              <a:spcAft>
                <a:spcPct val="35000"/>
              </a:spcAft>
            </a:pPr>
            <a:r>
              <a:rPr lang="ru-RU" sz="2000" b="1" dirty="0">
                <a:solidFill>
                  <a:schemeClr val="bg1"/>
                </a:solidFill>
              </a:rPr>
              <a:t>экономика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93004" y="3414309"/>
            <a:ext cx="8682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+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378156" y="3455743"/>
            <a:ext cx="8682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/>
              <a:t>=</a:t>
            </a:r>
          </a:p>
        </p:txBody>
      </p:sp>
      <p:sp>
        <p:nvSpPr>
          <p:cNvPr id="19" name="Прямоугольник с двумя вырезанными противолежащими углами 18"/>
          <p:cNvSpPr/>
          <p:nvPr/>
        </p:nvSpPr>
        <p:spPr>
          <a:xfrm>
            <a:off x="7933494" y="3456994"/>
            <a:ext cx="1796819" cy="864000"/>
          </a:xfrm>
          <a:prstGeom prst="snip2Diag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marL="0" lvl="1" algn="ctr">
              <a:spcAft>
                <a:spcPts val="0"/>
              </a:spcAft>
              <a:defRPr/>
            </a:pPr>
            <a:r>
              <a:rPr lang="ru-RU" sz="2000" b="1" dirty="0" smtClean="0"/>
              <a:t>ДЕФОЛТ</a:t>
            </a:r>
            <a:endParaRPr lang="en-US" sz="2000" b="1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7997362"/>
              </p:ext>
            </p:extLst>
          </p:nvPr>
        </p:nvGraphicFramePr>
        <p:xfrm>
          <a:off x="4667249" y="5026773"/>
          <a:ext cx="5657851" cy="2078877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5657851"/>
              </a:tblGrid>
              <a:tr h="2078877">
                <a:tc>
                  <a:txBody>
                    <a:bodyPr/>
                    <a:lstStyle/>
                    <a:p>
                      <a:pPr lvl="0" algn="ctr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Предложения:</a:t>
                      </a:r>
                    </a:p>
                    <a:p>
                      <a:pPr marL="285750" lvl="0" indent="-285750" algn="just">
                        <a:buFont typeface="Wingdings" panose="05000000000000000000" pitchFamily="2" charset="2"/>
                        <a:buChar char="§"/>
                      </a:pPr>
                      <a:r>
                        <a:rPr lang="ru-RU" sz="1800" b="1" kern="1200" spc="-6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Банкам нужно сосредоточиться на повышении прозрачности и реальности источников</a:t>
                      </a:r>
                      <a:r>
                        <a:rPr lang="en-US" sz="1800" b="1" kern="1200" spc="-6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spc="-6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своего капитала, в </a:t>
                      </a:r>
                      <a:r>
                        <a:rPr lang="ru-RU" sz="1800" b="1" kern="1200" spc="-6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т.ч</a:t>
                      </a:r>
                      <a:r>
                        <a:rPr lang="ru-RU" sz="1800" b="1" kern="1200" spc="-6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за счет консолидации</a:t>
                      </a:r>
                      <a:r>
                        <a:rPr lang="ru-RU" sz="1800" b="1" kern="1200" spc="-6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285750" lvl="0" indent="-285750" algn="just">
                        <a:buFont typeface="Wingdings" panose="05000000000000000000" pitchFamily="2" charset="2"/>
                        <a:buChar char="§"/>
                      </a:pPr>
                      <a:r>
                        <a:rPr lang="ru-RU" sz="1800" b="1" kern="1200" spc="-6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Банку России необходимо рассмотреть вопрос об исключении «надбавок» для коммерческих банков к нормативам достаточности капитала.</a:t>
                      </a:r>
                      <a:endParaRPr lang="ru-RU" b="1" spc="-6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565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531028" y="1750340"/>
            <a:ext cx="9486834" cy="2364460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marL="285750" lvl="0" indent="-285750" algn="just">
              <a:buFont typeface="Wingdings" panose="05000000000000000000" pitchFamily="2" charset="2"/>
              <a:buChar char="§"/>
            </a:pPr>
            <a:endParaRPr lang="ru-RU" sz="400" dirty="0" smtClean="0"/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ru-RU" sz="2000" dirty="0" smtClean="0"/>
              <a:t>существующая стратегия развития банковской системы направлена, в основном, на поддержание ее устойчивости. В ней необходимо предусмотреть меры, направленные на развитие банковского сектора, </a:t>
            </a:r>
            <a:r>
              <a:rPr lang="ru-RU" sz="2000" dirty="0"/>
              <a:t>причем не самого по себе, а как важнейшего инструмента развития </a:t>
            </a:r>
            <a:r>
              <a:rPr lang="ru-RU" sz="2000" dirty="0" smtClean="0"/>
              <a:t>экономики</a:t>
            </a:r>
            <a:r>
              <a:rPr lang="ru-RU" sz="2000" dirty="0"/>
              <a:t>;</a:t>
            </a:r>
            <a:endParaRPr lang="ru-RU" sz="2000" dirty="0" smtClean="0"/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ru-RU" sz="2000" dirty="0" smtClean="0"/>
              <a:t>у банков нет информации о ходе работы над предложениями </a:t>
            </a:r>
            <a:r>
              <a:rPr lang="ru-RU" sz="2000" dirty="0"/>
              <a:t>по развитию банковского рынка, </a:t>
            </a:r>
            <a:r>
              <a:rPr lang="ru-RU" sz="2000" dirty="0" smtClean="0"/>
              <a:t>которые вошли </a:t>
            </a:r>
            <a:r>
              <a:rPr lang="ru-RU" sz="2000" dirty="0"/>
              <a:t>в т.н. «233 KPI Банка России». </a:t>
            </a:r>
            <a:endParaRPr lang="ru-RU" sz="2000" dirty="0" smtClean="0"/>
          </a:p>
        </p:txBody>
      </p:sp>
      <p:sp>
        <p:nvSpPr>
          <p:cNvPr id="12" name="Номер слайда 3"/>
          <p:cNvSpPr txBox="1">
            <a:spLocks/>
          </p:cNvSpPr>
          <p:nvPr/>
        </p:nvSpPr>
        <p:spPr>
          <a:xfrm>
            <a:off x="8206162" y="7149577"/>
            <a:ext cx="2494016" cy="402652"/>
          </a:xfrm>
          <a:prstGeom prst="rect">
            <a:avLst/>
          </a:prstGeom>
        </p:spPr>
        <p:txBody>
          <a:bodyPr lIns="104287" tIns="52144" rIns="104287" bIns="52144"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EEE64B9F-B513-4DED-A8BF-C866B4F6B767}" type="slidenum">
              <a:rPr lang="ru-RU" sz="14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</a:t>
            </a:fld>
            <a:endParaRPr lang="ru-RU" sz="14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13757" y="366611"/>
            <a:ext cx="81578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Вызов </a:t>
            </a:r>
            <a:r>
              <a:rPr lang="en-US" sz="2000" b="1" dirty="0" smtClean="0"/>
              <a:t>II</a:t>
            </a:r>
            <a:r>
              <a:rPr lang="en-US" sz="2000" b="1" dirty="0"/>
              <a:t>. </a:t>
            </a:r>
            <a:r>
              <a:rPr lang="ru-RU" sz="2000" b="1" dirty="0" smtClean="0"/>
              <a:t>Противоречивая стратегия развития и давление на рынок банковских услуг</a:t>
            </a:r>
          </a:p>
        </p:txBody>
      </p:sp>
      <p:cxnSp>
        <p:nvCxnSpPr>
          <p:cNvPr id="17" name="Прямая соединительная линия 16"/>
          <p:cNvCxnSpPr/>
          <p:nvPr/>
        </p:nvCxnSpPr>
        <p:spPr bwMode="auto">
          <a:xfrm flipV="1">
            <a:off x="340528" y="1065333"/>
            <a:ext cx="8139954" cy="1"/>
          </a:xfrm>
          <a:prstGeom prst="line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531028" y="5414056"/>
            <a:ext cx="9393450" cy="1634444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lvl="0"/>
            <a:endParaRPr lang="ru-RU" sz="2000" dirty="0" smtClean="0"/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ru-RU" sz="2000" spc="-40" dirty="0" smtClean="0"/>
              <a:t>физическим </a:t>
            </a:r>
            <a:r>
              <a:rPr lang="ru-RU" sz="2000" spc="-40" dirty="0"/>
              <a:t>лицам открыт прямой доступ к валютным торгам на бирже;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ru-RU" sz="2000" spc="-40" dirty="0"/>
              <a:t>участникам клиринга разрешено открывать счета депо через центрального </a:t>
            </a:r>
            <a:r>
              <a:rPr lang="ru-RU" sz="2000" spc="-40" dirty="0" smtClean="0"/>
              <a:t>контрагента</a:t>
            </a:r>
            <a:r>
              <a:rPr lang="ru-RU" sz="2000" spc="-40" dirty="0"/>
              <a:t>;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n-US" sz="2000" spc="-40" dirty="0" smtClean="0"/>
              <a:t>p</a:t>
            </a:r>
            <a:r>
              <a:rPr lang="ru-RU" sz="2000" spc="-40" dirty="0"/>
              <a:t>2</a:t>
            </a:r>
            <a:r>
              <a:rPr lang="en-US" sz="2000" spc="-40" dirty="0"/>
              <a:t>p</a:t>
            </a:r>
            <a:r>
              <a:rPr lang="ru-RU" sz="2000" spc="-40" dirty="0" smtClean="0"/>
              <a:t>-кредитование и </a:t>
            </a:r>
            <a:r>
              <a:rPr lang="ru-RU" sz="2000" spc="-40" dirty="0" err="1" smtClean="0"/>
              <a:t>микрозаймы</a:t>
            </a:r>
            <a:r>
              <a:rPr lang="ru-RU" sz="2000" spc="-40" dirty="0" smtClean="0"/>
              <a:t>.</a:t>
            </a:r>
            <a:endParaRPr lang="ru-RU" sz="2000" spc="-40" dirty="0"/>
          </a:p>
        </p:txBody>
      </p:sp>
      <p:sp>
        <p:nvSpPr>
          <p:cNvPr id="22" name="Прямоугольник с двумя вырезанными противолежащими углами 21"/>
          <p:cNvSpPr/>
          <p:nvPr/>
        </p:nvSpPr>
        <p:spPr>
          <a:xfrm>
            <a:off x="387710" y="4889392"/>
            <a:ext cx="8083937" cy="839003"/>
          </a:xfrm>
          <a:prstGeom prst="snip2Diag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40414" tIns="51878" rIns="240414" bIns="51878" numCol="1" spcCol="1270" anchor="ctr" anchorCtr="0"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1. Появление финансовых услуг</a:t>
            </a:r>
            <a:r>
              <a:rPr lang="ru-RU" sz="2000" b="1" dirty="0">
                <a:solidFill>
                  <a:schemeClr val="bg1"/>
                </a:solidFill>
              </a:rPr>
              <a:t>, сходных по своим характеристикам </a:t>
            </a:r>
            <a:r>
              <a:rPr lang="ru-RU" sz="2000" b="1" dirty="0" smtClean="0">
                <a:solidFill>
                  <a:schemeClr val="bg1"/>
                </a:solidFill>
              </a:rPr>
              <a:t>с банковскими продуктами: 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1" name="Прямоугольник с двумя вырезанными противолежащими углами 10"/>
          <p:cNvSpPr/>
          <p:nvPr/>
        </p:nvSpPr>
        <p:spPr>
          <a:xfrm>
            <a:off x="387710" y="1329990"/>
            <a:ext cx="7913702" cy="477500"/>
          </a:xfrm>
          <a:prstGeom prst="snip2DiagRect">
            <a:avLst/>
          </a:prstGeom>
          <a:solidFill>
            <a:srgbClr val="EF3124"/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marL="0" lvl="1" algn="ctr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bg1"/>
                </a:solidFill>
              </a:rPr>
              <a:t>Противоречивая стратегия развития банковской системы: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 bwMode="auto">
          <a:xfrm>
            <a:off x="2789353" y="4284392"/>
            <a:ext cx="4876800" cy="492233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Geneva" charset="-128"/>
              </a:rPr>
              <a:t>Давление на банковский сектор</a:t>
            </a:r>
          </a:p>
        </p:txBody>
      </p:sp>
    </p:spTree>
    <p:extLst>
      <p:ext uri="{BB962C8B-B14F-4D97-AF65-F5344CB8AC3E}">
        <p14:creationId xmlns:p14="http://schemas.microsoft.com/office/powerpoint/2010/main" val="173820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Номер слайда 3"/>
          <p:cNvSpPr txBox="1">
            <a:spLocks/>
          </p:cNvSpPr>
          <p:nvPr/>
        </p:nvSpPr>
        <p:spPr>
          <a:xfrm>
            <a:off x="8206162" y="7149577"/>
            <a:ext cx="2494016" cy="402652"/>
          </a:xfrm>
          <a:prstGeom prst="rect">
            <a:avLst/>
          </a:prstGeom>
        </p:spPr>
        <p:txBody>
          <a:bodyPr lIns="104287" tIns="52144" rIns="104287" bIns="52144"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EEE64B9F-B513-4DED-A8BF-C866B4F6B767}" type="slidenum">
              <a:rPr lang="ru-RU" sz="14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5</a:t>
            </a:fld>
            <a:endParaRPr lang="ru-RU" sz="14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13757" y="366611"/>
            <a:ext cx="81578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Вызов </a:t>
            </a:r>
            <a:r>
              <a:rPr lang="en-US" sz="2000" b="1" dirty="0" smtClean="0"/>
              <a:t>II</a:t>
            </a:r>
            <a:r>
              <a:rPr lang="en-US" sz="2000" b="1" dirty="0"/>
              <a:t>. </a:t>
            </a:r>
            <a:r>
              <a:rPr lang="ru-RU" sz="2000" b="1" dirty="0" smtClean="0"/>
              <a:t>Противоречивая стратегия развития и давление на рынок банковских услуг</a:t>
            </a:r>
          </a:p>
        </p:txBody>
      </p:sp>
      <p:cxnSp>
        <p:nvCxnSpPr>
          <p:cNvPr id="17" name="Прямая соединительная линия 16"/>
          <p:cNvCxnSpPr/>
          <p:nvPr/>
        </p:nvCxnSpPr>
        <p:spPr bwMode="auto">
          <a:xfrm flipV="1">
            <a:off x="340528" y="1065333"/>
            <a:ext cx="8139954" cy="1"/>
          </a:xfrm>
          <a:prstGeom prst="line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805347" y="1887596"/>
            <a:ext cx="8872053" cy="1369954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lvl="0"/>
            <a:endParaRPr lang="en-US" sz="2000" dirty="0" smtClean="0">
              <a:solidFill>
                <a:srgbClr val="000000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ru-RU" sz="2000" dirty="0" smtClean="0">
                <a:solidFill>
                  <a:srgbClr val="000000"/>
                </a:solidFill>
              </a:rPr>
              <a:t>сжатие </a:t>
            </a:r>
            <a:r>
              <a:rPr lang="ru-RU" sz="2000" dirty="0">
                <a:solidFill>
                  <a:srgbClr val="000000"/>
                </a:solidFill>
              </a:rPr>
              <a:t>рынка зарубежных заимствований;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ru-RU" sz="2000" dirty="0" smtClean="0">
                <a:solidFill>
                  <a:srgbClr val="000000"/>
                </a:solidFill>
              </a:rPr>
              <a:t>введение </a:t>
            </a:r>
            <a:r>
              <a:rPr lang="ru-RU" sz="2000" dirty="0">
                <a:solidFill>
                  <a:srgbClr val="000000"/>
                </a:solidFill>
              </a:rPr>
              <a:t>законодательных и иных ограничений для доступа коммерческих банков к бюджетным денежным средствам</a:t>
            </a:r>
            <a:r>
              <a:rPr lang="ru-RU" sz="2000" dirty="0" smtClean="0">
                <a:solidFill>
                  <a:srgbClr val="000000"/>
                </a:solidFill>
              </a:rPr>
              <a:t>.</a:t>
            </a:r>
            <a:endParaRPr lang="ru-RU" sz="2000" dirty="0"/>
          </a:p>
        </p:txBody>
      </p:sp>
      <p:sp>
        <p:nvSpPr>
          <p:cNvPr id="7" name="Прямоугольник с двумя вырезанными противолежащими углами 6"/>
          <p:cNvSpPr/>
          <p:nvPr/>
        </p:nvSpPr>
        <p:spPr>
          <a:xfrm>
            <a:off x="562068" y="1386683"/>
            <a:ext cx="4990121" cy="839003"/>
          </a:xfrm>
          <a:prstGeom prst="snip2Diag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40414" tIns="51878" rIns="240414" bIns="51878" numCol="1" spcCol="1270" anchor="ctr" anchorCtr="0"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2. Ограничение </a:t>
            </a:r>
            <a:r>
              <a:rPr lang="ru-RU" sz="2000" b="1" dirty="0">
                <a:solidFill>
                  <a:schemeClr val="bg1"/>
                </a:solidFill>
              </a:rPr>
              <a:t>доступа к </a:t>
            </a:r>
            <a:r>
              <a:rPr lang="ru-RU" sz="2000" b="1" dirty="0" smtClean="0">
                <a:solidFill>
                  <a:schemeClr val="bg1"/>
                </a:solidFill>
              </a:rPr>
              <a:t>дешевым деньгам: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805347" y="4504754"/>
            <a:ext cx="8872053" cy="1482773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lvl="0"/>
            <a:endParaRPr lang="ru-RU" sz="2000" dirty="0" smtClean="0"/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ru-RU" sz="2000" dirty="0"/>
              <a:t>ПОД/ФТ и </a:t>
            </a:r>
            <a:r>
              <a:rPr lang="ru-RU" sz="2000" dirty="0" smtClean="0"/>
              <a:t>противодействие </a:t>
            </a:r>
            <a:r>
              <a:rPr lang="ru-RU" sz="2000" dirty="0"/>
              <a:t>коррупции;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ru-RU" sz="2000" dirty="0"/>
              <a:t>у</a:t>
            </a:r>
            <a:r>
              <a:rPr lang="ru-RU" sz="2000" dirty="0" smtClean="0"/>
              <a:t>частие в фискальной политике и валютном контроле;</a:t>
            </a:r>
            <a:endParaRPr lang="ru-RU" sz="2000" dirty="0"/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ru-RU" sz="2000" dirty="0" smtClean="0"/>
              <a:t>участие в исполнительном производстве.</a:t>
            </a:r>
            <a:endParaRPr lang="ru-RU" sz="2000" dirty="0"/>
          </a:p>
        </p:txBody>
      </p:sp>
      <p:sp>
        <p:nvSpPr>
          <p:cNvPr id="26" name="Прямоугольник с двумя вырезанными противолежащими углами 25"/>
          <p:cNvSpPr/>
          <p:nvPr/>
        </p:nvSpPr>
        <p:spPr>
          <a:xfrm>
            <a:off x="519597" y="3543300"/>
            <a:ext cx="5347803" cy="1192419"/>
          </a:xfrm>
          <a:prstGeom prst="snip2Diag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40414" tIns="51878" rIns="240414" bIns="51878" numCol="1" spcCol="1270" anchor="ctr" anchorCtr="0">
            <a:noAutofit/>
          </a:bodyPr>
          <a:lstStyle/>
          <a:p>
            <a:pPr lvl="0" algn="ctr"/>
            <a:r>
              <a:rPr lang="ru-RU" sz="2000" b="1" dirty="0" smtClean="0">
                <a:solidFill>
                  <a:schemeClr val="bg1"/>
                </a:solidFill>
              </a:rPr>
              <a:t>3. Отвлечение </a:t>
            </a:r>
            <a:r>
              <a:rPr lang="ru-RU" sz="2000" b="1" dirty="0">
                <a:solidFill>
                  <a:schemeClr val="bg1"/>
                </a:solidFill>
              </a:rPr>
              <a:t>ресурсов </a:t>
            </a:r>
            <a:r>
              <a:rPr lang="ru-RU" sz="2000" b="1" dirty="0" smtClean="0">
                <a:solidFill>
                  <a:schemeClr val="bg1"/>
                </a:solidFill>
              </a:rPr>
              <a:t>банков на </a:t>
            </a:r>
            <a:r>
              <a:rPr lang="ru-RU" sz="2000" b="1" dirty="0">
                <a:solidFill>
                  <a:schemeClr val="bg1"/>
                </a:solidFill>
              </a:rPr>
              <a:t>выполнение публичных </a:t>
            </a:r>
            <a:r>
              <a:rPr lang="ru-RU" sz="2000" b="1" dirty="0" smtClean="0">
                <a:solidFill>
                  <a:schemeClr val="bg1"/>
                </a:solidFill>
              </a:rPr>
              <a:t>функций:</a:t>
            </a:r>
            <a:endParaRPr lang="ru-RU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25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Номер слайда 3"/>
          <p:cNvSpPr txBox="1">
            <a:spLocks/>
          </p:cNvSpPr>
          <p:nvPr/>
        </p:nvSpPr>
        <p:spPr>
          <a:xfrm>
            <a:off x="8206162" y="7135929"/>
            <a:ext cx="2494016" cy="402652"/>
          </a:xfrm>
          <a:prstGeom prst="rect">
            <a:avLst/>
          </a:prstGeom>
        </p:spPr>
        <p:txBody>
          <a:bodyPr lIns="104287" tIns="52144" rIns="104287" bIns="52144"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EEE64B9F-B513-4DED-A8BF-C866B4F6B767}" type="slidenum">
              <a:rPr lang="ru-RU" sz="14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6</a:t>
            </a:fld>
            <a:endParaRPr lang="ru-RU" sz="14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 bwMode="auto">
          <a:xfrm flipV="1">
            <a:off x="322728" y="1045962"/>
            <a:ext cx="8139954" cy="1"/>
          </a:xfrm>
          <a:prstGeom prst="line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526473" y="1828815"/>
            <a:ext cx="9608065" cy="2381236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marL="285750" lvl="0" indent="-285750">
              <a:buFont typeface="Wingdings" pitchFamily="2" charset="2"/>
              <a:buChar char="§"/>
            </a:pPr>
            <a:endParaRPr lang="ru-RU" sz="1800" dirty="0" smtClean="0"/>
          </a:p>
          <a:p>
            <a:pPr marL="285750" lvl="0" indent="-285750">
              <a:buFont typeface="Wingdings" pitchFamily="2" charset="2"/>
              <a:buChar char="§"/>
            </a:pPr>
            <a:r>
              <a:rPr lang="ru-RU" sz="1800" spc="-60" dirty="0" smtClean="0"/>
              <a:t>применение Регулятором единых стандартов надзора  для  </a:t>
            </a:r>
            <a:r>
              <a:rPr lang="ru-RU" sz="1800" spc="-60" dirty="0"/>
              <a:t>частных и </a:t>
            </a:r>
            <a:r>
              <a:rPr lang="ru-RU" sz="1800" spc="-60" dirty="0" smtClean="0"/>
              <a:t>государственных банков;</a:t>
            </a:r>
          </a:p>
          <a:p>
            <a:pPr marL="285750" lvl="0" indent="-285750" algn="just">
              <a:buFont typeface="Wingdings" pitchFamily="2" charset="2"/>
              <a:buChar char="§"/>
            </a:pPr>
            <a:r>
              <a:rPr lang="ru-RU" sz="1800" dirty="0" smtClean="0"/>
              <a:t>пересмотр практики субсидирования экономики бюджетными средствами через государственные банки; </a:t>
            </a:r>
            <a:endParaRPr lang="ru-RU" sz="1800" dirty="0"/>
          </a:p>
          <a:p>
            <a:pPr marL="285750" indent="-285750">
              <a:buFont typeface="Wingdings" pitchFamily="2" charset="2"/>
              <a:buChar char="§"/>
            </a:pPr>
            <a:r>
              <a:rPr lang="ru-RU" sz="1800" spc="-60" dirty="0" smtClean="0"/>
              <a:t>обеспечение </a:t>
            </a:r>
            <a:r>
              <a:rPr lang="ru-RU" sz="1800" spc="-60" dirty="0"/>
              <a:t>банкам равного доступа к бюджетным денежным средствам;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ru-RU" sz="1800" spc="-60" dirty="0" smtClean="0"/>
              <a:t>очищение </a:t>
            </a:r>
            <a:r>
              <a:rPr lang="ru-RU" sz="1800" spc="-60" dirty="0"/>
              <a:t>рынка от банков-мошенников и ростовщиков без лицензии</a:t>
            </a:r>
            <a:r>
              <a:rPr lang="ru-RU" sz="1800" spc="-60" dirty="0" smtClean="0"/>
              <a:t>;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ru-RU" sz="1800" spc="-60" dirty="0" smtClean="0"/>
              <a:t>правовое регулирования площадок </a:t>
            </a:r>
            <a:r>
              <a:rPr lang="en-US" sz="1800" spc="-60" dirty="0" smtClean="0"/>
              <a:t>P2P</a:t>
            </a:r>
            <a:r>
              <a:rPr lang="ru-RU" sz="1800" spc="-60" dirty="0" smtClean="0"/>
              <a:t>-кредитования и усиление надзора за МФО.</a:t>
            </a:r>
            <a:endParaRPr lang="ru-RU" sz="1800" spc="-60" dirty="0"/>
          </a:p>
          <a:p>
            <a:pPr lvl="0"/>
            <a:endParaRPr lang="ru-RU" sz="1800" spc="-60" dirty="0"/>
          </a:p>
        </p:txBody>
      </p:sp>
      <p:sp>
        <p:nvSpPr>
          <p:cNvPr id="26" name="Прямоугольник с двумя вырезанными противолежащими углами 25"/>
          <p:cNvSpPr/>
          <p:nvPr/>
        </p:nvSpPr>
        <p:spPr>
          <a:xfrm>
            <a:off x="360922" y="1563233"/>
            <a:ext cx="6135128" cy="540000"/>
          </a:xfrm>
          <a:prstGeom prst="snip2Diag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40414" tIns="51878" rIns="240414" bIns="51878" numCol="1" spcCol="1270" anchor="ctr" anchorCtr="0"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1. Повысить конкуренцию между банками: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28476" y="4619266"/>
            <a:ext cx="9606094" cy="1419584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marL="285750" lvl="0" indent="-285750">
              <a:buFont typeface="Wingdings" pitchFamily="2" charset="2"/>
              <a:buChar char="§"/>
            </a:pPr>
            <a:endParaRPr lang="ru-RU" sz="1800" spc="-70" dirty="0" smtClean="0"/>
          </a:p>
          <a:p>
            <a:pPr marL="285750" lvl="0" indent="-285750">
              <a:buFont typeface="Wingdings" pitchFamily="2" charset="2"/>
              <a:buChar char="§"/>
            </a:pPr>
            <a:r>
              <a:rPr lang="ru-RU" sz="1800" spc="-70" dirty="0"/>
              <a:t>в</a:t>
            </a:r>
            <a:r>
              <a:rPr lang="ru-RU" sz="1800" spc="-70" dirty="0" smtClean="0"/>
              <a:t>ведение ограничений на расчеты наличными денежными средствами;</a:t>
            </a:r>
            <a:endParaRPr lang="ru-RU" sz="1800" spc="-70" dirty="0"/>
          </a:p>
          <a:p>
            <a:pPr marL="285750" lvl="0" indent="-285750">
              <a:buFont typeface="Wingdings" pitchFamily="2" charset="2"/>
              <a:buChar char="§"/>
            </a:pPr>
            <a:r>
              <a:rPr lang="ru-RU" sz="1800" spc="-70" dirty="0" smtClean="0"/>
              <a:t>совершенствование способов </a:t>
            </a:r>
            <a:r>
              <a:rPr lang="ru-RU" sz="1800" spc="-70" dirty="0"/>
              <a:t>обеспечения </a:t>
            </a:r>
            <a:r>
              <a:rPr lang="ru-RU" sz="1800" spc="-70" dirty="0" smtClean="0"/>
              <a:t>обязательств: залоговый счет, передача титула, управление залогом, страхование как способ обеспечения обязательств;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ru-RU" sz="1800" spc="-70" dirty="0" smtClean="0"/>
              <a:t>правовое регулирование удаленной идентификации и биометрии.</a:t>
            </a:r>
            <a:endParaRPr lang="ru-RU" sz="1800" spc="-70" dirty="0"/>
          </a:p>
        </p:txBody>
      </p:sp>
      <p:sp>
        <p:nvSpPr>
          <p:cNvPr id="28" name="Прямоугольник с двумя вырезанными противолежащими углами 27"/>
          <p:cNvSpPr/>
          <p:nvPr/>
        </p:nvSpPr>
        <p:spPr>
          <a:xfrm>
            <a:off x="360922" y="4384162"/>
            <a:ext cx="7845240" cy="540000"/>
          </a:xfrm>
          <a:prstGeom prst="snip2Diag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40414" tIns="51878" rIns="240414" bIns="51878" numCol="1" spcCol="1270" anchor="ctr" anchorCtr="0"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2. Качественно преобразовать рынок банковских услуг: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528476" y="6431336"/>
            <a:ext cx="9606094" cy="905920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marL="285750" lvl="0" indent="-285750">
              <a:buFont typeface="Wingdings" pitchFamily="2" charset="2"/>
              <a:buChar char="§"/>
            </a:pPr>
            <a:endParaRPr lang="ru-RU" sz="1800" spc="-70" dirty="0" smtClean="0"/>
          </a:p>
          <a:p>
            <a:pPr marL="285750" lvl="0" indent="-285750">
              <a:buFont typeface="Wingdings" pitchFamily="2" charset="2"/>
              <a:buChar char="§"/>
            </a:pPr>
            <a:r>
              <a:rPr lang="ru-RU" sz="1800" spc="-70" dirty="0" smtClean="0"/>
              <a:t>улучшение </a:t>
            </a:r>
            <a:r>
              <a:rPr lang="ru-RU" sz="1800" spc="-70" dirty="0" err="1"/>
              <a:t>траспарентности</a:t>
            </a:r>
            <a:r>
              <a:rPr lang="ru-RU" sz="1800" spc="-70" dirty="0"/>
              <a:t> банковской </a:t>
            </a:r>
            <a:r>
              <a:rPr lang="ru-RU" sz="1800" spc="-70" dirty="0" smtClean="0"/>
              <a:t>системы;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ru-RU" sz="1800" spc="-70" dirty="0" smtClean="0"/>
              <a:t>совершенствование </a:t>
            </a:r>
            <a:r>
              <a:rPr lang="ru-RU" sz="1800" spc="-70" dirty="0"/>
              <a:t>системы страхования </a:t>
            </a:r>
            <a:r>
              <a:rPr lang="ru-RU" sz="1800" spc="-70" dirty="0" smtClean="0"/>
              <a:t>вкладов.</a:t>
            </a:r>
          </a:p>
          <a:p>
            <a:pPr lvl="0"/>
            <a:endParaRPr lang="ru-RU" sz="1800" spc="-70" dirty="0"/>
          </a:p>
        </p:txBody>
      </p:sp>
      <p:sp>
        <p:nvSpPr>
          <p:cNvPr id="30" name="Прямоугольник с двумя вырезанными противолежащими углами 29"/>
          <p:cNvSpPr/>
          <p:nvPr/>
        </p:nvSpPr>
        <p:spPr>
          <a:xfrm>
            <a:off x="360922" y="6180992"/>
            <a:ext cx="9092248" cy="540000"/>
          </a:xfrm>
          <a:prstGeom prst="snip2Diag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40414" tIns="51878" rIns="240414" bIns="51878" numCol="1" spcCol="1270" anchor="ctr" anchorCtr="0"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3. Повысить доверие потребителей к банковской системе: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3757" y="366611"/>
            <a:ext cx="81578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Вызов </a:t>
            </a:r>
            <a:r>
              <a:rPr lang="en-US" sz="2000" b="1" dirty="0" smtClean="0"/>
              <a:t>II</a:t>
            </a:r>
            <a:r>
              <a:rPr lang="en-US" sz="2000" b="1" dirty="0"/>
              <a:t>. </a:t>
            </a:r>
            <a:r>
              <a:rPr lang="ru-RU" sz="2000" b="1" dirty="0" smtClean="0"/>
              <a:t>Противоречивая стратегия развития и давление на рынок банковских услуг</a:t>
            </a:r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4095750" y="1131647"/>
            <a:ext cx="2400300" cy="396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Geneva" charset="-128"/>
              </a:rPr>
              <a:t>Предложения:</a:t>
            </a:r>
          </a:p>
        </p:txBody>
      </p:sp>
    </p:spTree>
    <p:extLst>
      <p:ext uri="{BB962C8B-B14F-4D97-AF65-F5344CB8AC3E}">
        <p14:creationId xmlns:p14="http://schemas.microsoft.com/office/powerpoint/2010/main" val="158171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Номер слайда 3"/>
          <p:cNvSpPr txBox="1">
            <a:spLocks/>
          </p:cNvSpPr>
          <p:nvPr/>
        </p:nvSpPr>
        <p:spPr>
          <a:xfrm>
            <a:off x="8206162" y="7135929"/>
            <a:ext cx="2494016" cy="402652"/>
          </a:xfrm>
          <a:prstGeom prst="rect">
            <a:avLst/>
          </a:prstGeom>
        </p:spPr>
        <p:txBody>
          <a:bodyPr lIns="104287" tIns="52144" rIns="104287" bIns="52144"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EEE64B9F-B513-4DED-A8BF-C866B4F6B767}" type="slidenum">
              <a:rPr lang="ru-RU" sz="14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ru-RU" sz="14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1668" y="633311"/>
            <a:ext cx="83792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Вызов</a:t>
            </a:r>
            <a:r>
              <a:rPr lang="en-US" sz="2000" b="1" dirty="0" smtClean="0"/>
              <a:t> III</a:t>
            </a:r>
            <a:r>
              <a:rPr lang="ru-RU" sz="2000" b="1" dirty="0" smtClean="0"/>
              <a:t>.  Огосударствление банковского сектора </a:t>
            </a:r>
          </a:p>
        </p:txBody>
      </p:sp>
      <p:cxnSp>
        <p:nvCxnSpPr>
          <p:cNvPr id="17" name="Прямая соединительная линия 16"/>
          <p:cNvCxnSpPr/>
          <p:nvPr/>
        </p:nvCxnSpPr>
        <p:spPr bwMode="auto">
          <a:xfrm flipV="1">
            <a:off x="322728" y="1045963"/>
            <a:ext cx="8139954" cy="1"/>
          </a:xfrm>
          <a:prstGeom prst="line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019917998"/>
              </p:ext>
            </p:extLst>
          </p:nvPr>
        </p:nvGraphicFramePr>
        <p:xfrm>
          <a:off x="252797" y="1188079"/>
          <a:ext cx="4624003" cy="25457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215190466"/>
              </p:ext>
            </p:extLst>
          </p:nvPr>
        </p:nvGraphicFramePr>
        <p:xfrm>
          <a:off x="-108151" y="3583594"/>
          <a:ext cx="5396658" cy="5758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 bwMode="auto">
          <a:xfrm>
            <a:off x="5151120" y="2011680"/>
            <a:ext cx="0" cy="4114800"/>
          </a:xfrm>
          <a:prstGeom prst="line">
            <a:avLst/>
          </a:prstGeom>
          <a:ln w="41275">
            <a:headEnd type="none" w="med" len="med"/>
            <a:tailEnd type="none" w="med" len="med"/>
          </a:ln>
          <a:ex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" name="Стрелка вправо 6"/>
          <p:cNvSpPr/>
          <p:nvPr/>
        </p:nvSpPr>
        <p:spPr bwMode="auto">
          <a:xfrm>
            <a:off x="2336713" y="5715000"/>
            <a:ext cx="580639" cy="609600"/>
          </a:xfrm>
          <a:prstGeom prst="rightArrow">
            <a:avLst/>
          </a:prstGeom>
          <a:solidFill>
            <a:schemeClr val="bg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Geneva" charset="-128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777879603"/>
              </p:ext>
            </p:extLst>
          </p:nvPr>
        </p:nvGraphicFramePr>
        <p:xfrm>
          <a:off x="5615479" y="1045964"/>
          <a:ext cx="4961536" cy="31210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10" name="Прямая соединительная линия 9"/>
          <p:cNvCxnSpPr/>
          <p:nvPr/>
        </p:nvCxnSpPr>
        <p:spPr bwMode="auto">
          <a:xfrm flipH="1">
            <a:off x="397164" y="3507394"/>
            <a:ext cx="4479636" cy="0"/>
          </a:xfrm>
          <a:prstGeom prst="line">
            <a:avLst/>
          </a:prstGeom>
          <a:ln w="41275">
            <a:headEnd type="none" w="med" len="med"/>
            <a:tailEnd type="none" w="med" len="med"/>
          </a:ln>
          <a:ex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-1" y="6984652"/>
            <a:ext cx="105770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* В расчет включены банки, где доля государства (в </a:t>
            </a:r>
            <a:r>
              <a:rPr lang="ru-RU" sz="1400" dirty="0" err="1" smtClean="0"/>
              <a:t>т.ч</a:t>
            </a:r>
            <a:r>
              <a:rPr lang="ru-RU" sz="1400" dirty="0" smtClean="0"/>
              <a:t>. субъектов РФ и муниципальных образований) превышает 15%.</a:t>
            </a:r>
          </a:p>
          <a:p>
            <a:r>
              <a:rPr lang="ru-RU" sz="1400" dirty="0" smtClean="0"/>
              <a:t>** Данные Банка России, аналитика – АО «Альфа-Банк».</a:t>
            </a:r>
            <a:endParaRPr lang="ru-RU" sz="1400" dirty="0"/>
          </a:p>
        </p:txBody>
      </p:sp>
      <p:cxnSp>
        <p:nvCxnSpPr>
          <p:cNvPr id="13" name="Прямая соединительная линия 12"/>
          <p:cNvCxnSpPr/>
          <p:nvPr/>
        </p:nvCxnSpPr>
        <p:spPr bwMode="auto">
          <a:xfrm>
            <a:off x="-3" y="6933210"/>
            <a:ext cx="4940135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9492563"/>
              </p:ext>
            </p:extLst>
          </p:nvPr>
        </p:nvGraphicFramePr>
        <p:xfrm>
          <a:off x="5383757" y="4164330"/>
          <a:ext cx="4998494" cy="25603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998494"/>
              </a:tblGrid>
              <a:tr h="370840">
                <a:tc>
                  <a:txBody>
                    <a:bodyPr/>
                    <a:lstStyle/>
                    <a:p>
                      <a:pPr lvl="0" algn="ctr"/>
                      <a:r>
                        <a:rPr lang="ru-RU" sz="1800" b="1" kern="1200" spc="-6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Предложение:</a:t>
                      </a:r>
                    </a:p>
                    <a:p>
                      <a:pPr lvl="0" algn="just"/>
                      <a:r>
                        <a:rPr lang="ru-RU" sz="1800" b="1" kern="1200" spc="-8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Правительству</a:t>
                      </a:r>
                      <a:r>
                        <a:rPr lang="ru-RU" sz="1800" b="1" kern="1200" spc="-8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spc="-8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</a:t>
                      </a:r>
                      <a:r>
                        <a:rPr lang="ru-RU" sz="1800" b="1" kern="1200" spc="-8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Банку России разработать стратегию снижения доли государства в банковском секторе, принять </a:t>
                      </a:r>
                      <a:r>
                        <a:rPr lang="ru-RU" sz="1800" b="1" kern="1200" spc="-8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институцио-нальные</a:t>
                      </a:r>
                      <a:r>
                        <a:rPr lang="ru-RU" sz="1800" b="1" kern="1200" spc="-8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меры по изменению его структуры: программу приватизации госбанков,  программу создания на базе ряда госбанков институтов развития, отказ от преференций в регулировании для банков с </a:t>
                      </a:r>
                      <a:r>
                        <a:rPr lang="ru-RU" sz="1800" b="1" kern="1200" spc="-8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госучастием</a:t>
                      </a:r>
                      <a:r>
                        <a:rPr lang="ru-RU" sz="1800" b="1" kern="1200" spc="-8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800" b="1" kern="1200" spc="-8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5458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Номер слайда 3"/>
          <p:cNvSpPr txBox="1">
            <a:spLocks/>
          </p:cNvSpPr>
          <p:nvPr/>
        </p:nvSpPr>
        <p:spPr>
          <a:xfrm>
            <a:off x="8206162" y="7135929"/>
            <a:ext cx="2494016" cy="402652"/>
          </a:xfrm>
          <a:prstGeom prst="rect">
            <a:avLst/>
          </a:prstGeom>
        </p:spPr>
        <p:txBody>
          <a:bodyPr lIns="104287" tIns="52144" rIns="104287" bIns="52144"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EEE64B9F-B513-4DED-A8BF-C866B4F6B767}" type="slidenum">
              <a:rPr lang="ru-RU" sz="14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8</a:t>
            </a:fld>
            <a:endParaRPr lang="ru-RU" sz="14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13757" y="633311"/>
            <a:ext cx="81578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Вызов </a:t>
            </a:r>
            <a:r>
              <a:rPr lang="en-US" sz="2000" b="1" dirty="0" smtClean="0"/>
              <a:t>IV</a:t>
            </a:r>
            <a:r>
              <a:rPr lang="ru-RU" sz="2000" b="1" dirty="0" smtClean="0"/>
              <a:t>.</a:t>
            </a:r>
            <a:r>
              <a:rPr lang="en-US" sz="2000" b="1" dirty="0" smtClean="0"/>
              <a:t> </a:t>
            </a:r>
            <a:r>
              <a:rPr lang="ru-RU" sz="2000" b="1" dirty="0" smtClean="0"/>
              <a:t>Цифровая революция в финансовой сфере</a:t>
            </a:r>
          </a:p>
        </p:txBody>
      </p:sp>
      <p:cxnSp>
        <p:nvCxnSpPr>
          <p:cNvPr id="17" name="Прямая соединительная линия 16"/>
          <p:cNvCxnSpPr/>
          <p:nvPr/>
        </p:nvCxnSpPr>
        <p:spPr bwMode="auto">
          <a:xfrm flipV="1">
            <a:off x="322728" y="1045962"/>
            <a:ext cx="8139954" cy="1"/>
          </a:xfrm>
          <a:prstGeom prst="line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C:\Users\1\Desktop\Безымянный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4374" y="1330325"/>
            <a:ext cx="4477386" cy="6006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867400" y="1569720"/>
            <a:ext cx="43586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К 2025 г. будут «оцифрованы»: 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43600" y="2987040"/>
            <a:ext cx="1249680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5</a:t>
            </a:r>
            <a:r>
              <a:rPr lang="ru-RU" b="1" dirty="0" smtClean="0">
                <a:solidFill>
                  <a:srgbClr val="C00000"/>
                </a:solidFill>
              </a:rPr>
              <a:t>4%</a:t>
            </a:r>
          </a:p>
          <a:p>
            <a:r>
              <a:rPr lang="ru-RU" sz="1050" b="1" dirty="0" smtClean="0">
                <a:solidFill>
                  <a:srgbClr val="C00000"/>
                </a:solidFill>
              </a:rPr>
              <a:t>Корпоративное кредитование</a:t>
            </a:r>
            <a:endParaRPr lang="ru-RU" sz="1050" b="1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690360" y="2247334"/>
            <a:ext cx="1249680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69%</a:t>
            </a:r>
          </a:p>
          <a:p>
            <a:r>
              <a:rPr lang="ru-RU" sz="1050" b="1" dirty="0" smtClean="0">
                <a:solidFill>
                  <a:srgbClr val="C00000"/>
                </a:solidFill>
              </a:rPr>
              <a:t>Розничное кредитование</a:t>
            </a:r>
            <a:endParaRPr lang="ru-RU" sz="1050" b="1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107680" y="2217851"/>
            <a:ext cx="1005840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94%</a:t>
            </a:r>
          </a:p>
          <a:p>
            <a:r>
              <a:rPr lang="ru-RU" sz="1050" b="1" dirty="0" smtClean="0">
                <a:solidFill>
                  <a:srgbClr val="C00000"/>
                </a:solidFill>
              </a:rPr>
              <a:t>Платежные услуги</a:t>
            </a:r>
            <a:endParaRPr lang="ru-RU" sz="1050" b="1" dirty="0">
              <a:solidFill>
                <a:srgbClr val="C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113520" y="2653212"/>
            <a:ext cx="1249680" cy="1007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80%</a:t>
            </a:r>
          </a:p>
          <a:p>
            <a:r>
              <a:rPr lang="ru-RU" sz="1050" b="1" dirty="0" smtClean="0">
                <a:solidFill>
                  <a:srgbClr val="C00000"/>
                </a:solidFill>
              </a:rPr>
              <a:t>Управление капиталом, </a:t>
            </a:r>
          </a:p>
          <a:p>
            <a:r>
              <a:rPr lang="ru-RU" sz="1050" b="1" dirty="0" smtClean="0">
                <a:solidFill>
                  <a:srgbClr val="C00000"/>
                </a:solidFill>
              </a:rPr>
              <a:t>вклады</a:t>
            </a:r>
            <a:endParaRPr lang="ru-RU" sz="1050" b="1" dirty="0">
              <a:solidFill>
                <a:srgbClr val="C00000"/>
              </a:solidFill>
            </a:endParaRPr>
          </a:p>
        </p:txBody>
      </p:sp>
      <p:sp>
        <p:nvSpPr>
          <p:cNvPr id="8" name="Пятиугольник 7"/>
          <p:cNvSpPr/>
          <p:nvPr/>
        </p:nvSpPr>
        <p:spPr bwMode="auto">
          <a:xfrm>
            <a:off x="350431" y="2035413"/>
            <a:ext cx="5443943" cy="576000"/>
          </a:xfrm>
          <a:prstGeom prst="homePlate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Geneva" charset="-128"/>
              </a:rPr>
              <a:t>Применение технологии </a:t>
            </a:r>
            <a:r>
              <a:rPr lang="en-US" sz="1900" dirty="0" err="1"/>
              <a:t>blockchain</a:t>
            </a:r>
            <a:endParaRPr kumimoji="0" lang="ru-RU" sz="19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Geneva" charset="-128"/>
            </a:endParaRPr>
          </a:p>
        </p:txBody>
      </p:sp>
      <p:sp>
        <p:nvSpPr>
          <p:cNvPr id="22" name="Пятиугольник 21"/>
          <p:cNvSpPr/>
          <p:nvPr/>
        </p:nvSpPr>
        <p:spPr bwMode="auto">
          <a:xfrm>
            <a:off x="350431" y="3542413"/>
            <a:ext cx="5443943" cy="576000"/>
          </a:xfrm>
          <a:prstGeom prst="homePlate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Geneva" charset="-128"/>
              </a:rPr>
              <a:t>Использование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Geneva" charset="-128"/>
              </a:rPr>
              <a:t> </a:t>
            </a:r>
            <a:r>
              <a:rPr lang="en-US" sz="1900" dirty="0" smtClean="0"/>
              <a:t>big data</a:t>
            </a:r>
            <a:r>
              <a:rPr lang="ru-RU" sz="1900" dirty="0" smtClean="0"/>
              <a:t> для оценки клиентов</a:t>
            </a:r>
            <a:endParaRPr kumimoji="0" lang="ru-RU" sz="19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Geneva" charset="-128"/>
            </a:endParaRPr>
          </a:p>
        </p:txBody>
      </p:sp>
      <p:sp>
        <p:nvSpPr>
          <p:cNvPr id="23" name="Пятиугольник 22"/>
          <p:cNvSpPr/>
          <p:nvPr/>
        </p:nvSpPr>
        <p:spPr bwMode="auto">
          <a:xfrm>
            <a:off x="350431" y="1309688"/>
            <a:ext cx="5443943" cy="576000"/>
          </a:xfrm>
          <a:prstGeom prst="homePlate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900" dirty="0" smtClean="0">
                <a:solidFill>
                  <a:schemeClr val="tx1"/>
                </a:solidFill>
                <a:ea typeface="Geneva" charset="-128"/>
              </a:rPr>
              <a:t>Развитие удаленных каналов продаж</a:t>
            </a:r>
            <a:endParaRPr kumimoji="0" lang="ru-RU" sz="19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Geneva" charset="-128"/>
            </a:endParaRPr>
          </a:p>
        </p:txBody>
      </p:sp>
      <p:sp>
        <p:nvSpPr>
          <p:cNvPr id="25" name="Пятиугольник 24"/>
          <p:cNvSpPr/>
          <p:nvPr/>
        </p:nvSpPr>
        <p:spPr bwMode="auto">
          <a:xfrm>
            <a:off x="350431" y="2823796"/>
            <a:ext cx="5443943" cy="576000"/>
          </a:xfrm>
          <a:prstGeom prst="homePlate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900" dirty="0" smtClean="0">
                <a:solidFill>
                  <a:schemeClr val="tx1"/>
                </a:solidFill>
                <a:ea typeface="Geneva" charset="-128"/>
              </a:rPr>
              <a:t>Переход к </a:t>
            </a:r>
            <a:r>
              <a:rPr lang="ru-RU" sz="1900" dirty="0" err="1" smtClean="0">
                <a:solidFill>
                  <a:schemeClr val="tx1"/>
                </a:solidFill>
                <a:ea typeface="Geneva" charset="-128"/>
              </a:rPr>
              <a:t>безофисному</a:t>
            </a:r>
            <a:r>
              <a:rPr lang="ru-RU" sz="1900" dirty="0" smtClean="0">
                <a:solidFill>
                  <a:schemeClr val="tx1"/>
                </a:solidFill>
                <a:ea typeface="Geneva" charset="-128"/>
              </a:rPr>
              <a:t> пространству</a:t>
            </a:r>
            <a:endParaRPr kumimoji="0" lang="ru-RU" sz="19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Geneva" charset="-128"/>
            </a:endParaRPr>
          </a:p>
        </p:txBody>
      </p:sp>
      <p:sp>
        <p:nvSpPr>
          <p:cNvPr id="19" name="Пятиугольник 18"/>
          <p:cNvSpPr/>
          <p:nvPr/>
        </p:nvSpPr>
        <p:spPr bwMode="auto">
          <a:xfrm>
            <a:off x="350431" y="4277173"/>
            <a:ext cx="5443943" cy="576000"/>
          </a:xfrm>
          <a:prstGeom prst="homePlate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900" dirty="0" smtClean="0">
                <a:solidFill>
                  <a:schemeClr val="tx1"/>
                </a:solidFill>
                <a:ea typeface="Geneva" charset="-128"/>
              </a:rPr>
              <a:t>Цифровое хранение и оборот документов</a:t>
            </a:r>
            <a:endParaRPr kumimoji="0" lang="ru-RU" sz="19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Geneva" charset="-128"/>
            </a:endParaRPr>
          </a:p>
        </p:txBody>
      </p:sp>
      <p:graphicFrame>
        <p:nvGraphicFramePr>
          <p:cNvPr id="27" name="Таблица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7810483"/>
              </p:ext>
            </p:extLst>
          </p:nvPr>
        </p:nvGraphicFramePr>
        <p:xfrm>
          <a:off x="350431" y="5053965"/>
          <a:ext cx="5307419" cy="222504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5307419"/>
              </a:tblGrid>
              <a:tr h="370840">
                <a:tc>
                  <a:txBody>
                    <a:bodyPr/>
                    <a:lstStyle/>
                    <a:p>
                      <a:pPr lvl="0" algn="ctr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Предложение:</a:t>
                      </a:r>
                    </a:p>
                    <a:p>
                      <a:pPr marL="0" lvl="1" indent="0" algn="just"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Необходимо правовое регулирования </a:t>
                      </a:r>
                      <a:r>
                        <a:rPr lang="ru-RU" sz="2000" b="1" dirty="0" err="1" smtClean="0">
                          <a:solidFill>
                            <a:schemeClr val="tx1"/>
                          </a:solidFill>
                        </a:rPr>
                        <a:t>финтеха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, предусматривающее,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</a:rPr>
                        <a:t> в </a:t>
                      </a:r>
                      <a:r>
                        <a:rPr lang="ru-RU" sz="2000" b="1" baseline="0" dirty="0" err="1" smtClean="0">
                          <a:solidFill>
                            <a:schemeClr val="tx1"/>
                          </a:solidFill>
                        </a:rPr>
                        <a:t>т.ч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</a:rPr>
                        <a:t>. правила применения технологии 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</a:rPr>
                        <a:t>block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</a:rPr>
                        <a:t>chain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</a:rPr>
                        <a:t> и  жесткое регулирование на эмиссию и оборот </a:t>
                      </a:r>
                      <a:r>
                        <a:rPr lang="ru-RU" sz="2000" b="1" baseline="0" dirty="0" err="1" smtClean="0">
                          <a:solidFill>
                            <a:schemeClr val="tx1"/>
                          </a:solidFill>
                        </a:rPr>
                        <a:t>криптовалют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  <a:endParaRPr lang="en-US" sz="20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lvl="1" indent="0" algn="just"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  <a:defRPr/>
                      </a:pP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</a:rPr>
                        <a:t>Технологиям – «да», 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</a:rPr>
                        <a:t>coin</a:t>
                      </a:r>
                      <a:r>
                        <a:rPr lang="ru-RU" sz="2000" b="1" i="1" baseline="0" dirty="0" err="1" smtClean="0">
                          <a:solidFill>
                            <a:schemeClr val="tx1"/>
                          </a:solidFill>
                        </a:rPr>
                        <a:t>ам</a:t>
                      </a:r>
                      <a:r>
                        <a:rPr lang="ru-RU" sz="2000" b="1" i="1" baseline="0" dirty="0" smtClean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ru-RU" sz="2000" b="1" i="0" baseline="0" dirty="0" smtClean="0">
                          <a:solidFill>
                            <a:schemeClr val="tx1"/>
                          </a:solidFill>
                        </a:rPr>
                        <a:t>«надзор».</a:t>
                      </a:r>
                      <a:endParaRPr lang="en-US" sz="2000" b="1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5263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 bwMode="auto">
          <a:xfrm>
            <a:off x="216036" y="1033421"/>
            <a:ext cx="10034783" cy="957998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9551" tIns="49775" rIns="99551" bIns="49775" numCol="1" rtlCol="0" anchor="ctr" anchorCtr="0" compatLnSpc="1">
            <a:prstTxWarp prst="textNoShape">
              <a:avLst/>
            </a:prstTxWarp>
          </a:bodyPr>
          <a:lstStyle/>
          <a:p>
            <a:pPr algn="just"/>
            <a:r>
              <a:rPr lang="ru-RU" sz="1600" dirty="0">
                <a:solidFill>
                  <a:schemeClr val="tx1"/>
                </a:solidFill>
                <a:cs typeface="Calibri" panose="020F0502020204030204" pitchFamily="34" charset="0"/>
              </a:rPr>
              <a:t>В целях развития банковского сектора экономики Российской Федерации, представления консолидированной позиции банковского сообщества перед Банком России и государственными органами, выработки совместных </a:t>
            </a:r>
            <a:r>
              <a:rPr lang="ru-RU" sz="1600" dirty="0" smtClean="0">
                <a:solidFill>
                  <a:schemeClr val="tx1"/>
                </a:solidFill>
                <a:cs typeface="Calibri" panose="020F0502020204030204" pitchFamily="34" charset="0"/>
              </a:rPr>
              <a:t>решений происходит реформа банковских Ассоциаций.</a:t>
            </a:r>
            <a:endParaRPr lang="ru-RU" sz="1600" dirty="0">
              <a:solidFill>
                <a:schemeClr val="tx1"/>
              </a:solidFill>
              <a:cs typeface="Calibri" panose="020F050202020403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013104" y="1989035"/>
            <a:ext cx="4745367" cy="623742"/>
          </a:xfrm>
          <a:prstGeom prst="rect">
            <a:avLst/>
          </a:prstGeom>
          <a:solidFill>
            <a:srgbClr val="C00000"/>
          </a:solidFill>
        </p:spPr>
        <p:txBody>
          <a:bodyPr wrap="none" lIns="99551" tIns="49775" rIns="99551" bIns="49775">
            <a:spAutoFit/>
          </a:bodyPr>
          <a:lstStyle/>
          <a:p>
            <a:pPr algn="just"/>
            <a:r>
              <a:rPr lang="ru-RU" sz="1700" b="1" dirty="0">
                <a:solidFill>
                  <a:schemeClr val="bg1"/>
                </a:solidFill>
                <a:latin typeface="+mn-lt"/>
                <a:cs typeface="Calibri" panose="020F0502020204030204" pitchFamily="34" charset="0"/>
              </a:rPr>
              <a:t>Деятельность </a:t>
            </a:r>
            <a:r>
              <a:rPr lang="ru-RU" sz="1700" b="1" dirty="0" smtClean="0">
                <a:solidFill>
                  <a:schemeClr val="bg1"/>
                </a:solidFill>
                <a:latin typeface="+mn-lt"/>
                <a:cs typeface="Calibri" panose="020F0502020204030204" pitchFamily="34" charset="0"/>
              </a:rPr>
              <a:t>Ассоциации основывается</a:t>
            </a:r>
            <a:endParaRPr lang="ru-RU" sz="1700" b="1" dirty="0">
              <a:solidFill>
                <a:schemeClr val="bg1"/>
              </a:solidFill>
              <a:latin typeface="+mn-lt"/>
              <a:cs typeface="Calibri" panose="020F0502020204030204" pitchFamily="34" charset="0"/>
            </a:endParaRPr>
          </a:p>
          <a:p>
            <a:pPr algn="ctr"/>
            <a:r>
              <a:rPr lang="ru-RU" sz="1700" b="1">
                <a:solidFill>
                  <a:schemeClr val="bg1"/>
                </a:solidFill>
                <a:latin typeface="+mn-lt"/>
                <a:cs typeface="Calibri" panose="020F0502020204030204" pitchFamily="34" charset="0"/>
              </a:rPr>
              <a:t>на </a:t>
            </a:r>
            <a:r>
              <a:rPr lang="ru-RU" sz="1700" b="1" smtClean="0">
                <a:solidFill>
                  <a:schemeClr val="bg1"/>
                </a:solidFill>
                <a:latin typeface="+mn-lt"/>
                <a:cs typeface="Calibri" panose="020F0502020204030204" pitchFamily="34" charset="0"/>
              </a:rPr>
              <a:t>новых </a:t>
            </a:r>
            <a:r>
              <a:rPr lang="ru-RU" sz="1700" b="1" dirty="0">
                <a:solidFill>
                  <a:schemeClr val="bg1"/>
                </a:solidFill>
                <a:latin typeface="+mn-lt"/>
                <a:cs typeface="Calibri" panose="020F0502020204030204" pitchFamily="34" charset="0"/>
              </a:rPr>
              <a:t>принципах:</a:t>
            </a:r>
          </a:p>
        </p:txBody>
      </p:sp>
      <p:sp>
        <p:nvSpPr>
          <p:cNvPr id="9" name="Пятиугольник 8"/>
          <p:cNvSpPr/>
          <p:nvPr/>
        </p:nvSpPr>
        <p:spPr bwMode="auto">
          <a:xfrm>
            <a:off x="245446" y="2872289"/>
            <a:ext cx="2767960" cy="1200908"/>
          </a:xfrm>
          <a:prstGeom prst="homePlate">
            <a:avLst>
              <a:gd name="adj" fmla="val 26488"/>
            </a:avLst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9551" tIns="49775" rIns="99551" bIns="49775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500" b="1" spc="-60" dirty="0">
                <a:solidFill>
                  <a:schemeClr val="bg1"/>
                </a:solidFill>
                <a:latin typeface="+mn-lt"/>
                <a:cs typeface="Calibri" panose="020F0502020204030204" pitchFamily="34" charset="0"/>
              </a:rPr>
              <a:t>Непосредственное участие руководства банков в принятии решений</a:t>
            </a: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110527" y="2872288"/>
            <a:ext cx="7341492" cy="1482936"/>
          </a:xfrm>
          <a:prstGeom prst="rect">
            <a:avLst/>
          </a:prstGeom>
          <a:ln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9551" tIns="49775" rIns="99551" bIns="49775" numCol="1" rtlCol="0" anchor="ctr" anchorCtr="0" compatLnSpc="1">
            <a:prstTxWarp prst="textNoShape">
              <a:avLst/>
            </a:prstTxWarp>
          </a:bodyPr>
          <a:lstStyle/>
          <a:p>
            <a:pPr marL="311096" indent="-311096" algn="just">
              <a:buFont typeface="Wingdings" panose="05000000000000000000" pitchFamily="2" charset="2"/>
              <a:buChar char="§"/>
            </a:pPr>
            <a:r>
              <a:rPr lang="ru-RU" sz="1400" dirty="0">
                <a:solidFill>
                  <a:schemeClr val="tx1"/>
                </a:solidFill>
                <a:cs typeface="Calibri" panose="020F0502020204030204" pitchFamily="34" charset="0"/>
              </a:rPr>
              <a:t>все решения, вырабатываемые в рамках </a:t>
            </a:r>
            <a:r>
              <a:rPr lang="ru-RU" sz="1400" dirty="0" smtClean="0">
                <a:solidFill>
                  <a:schemeClr val="tx1"/>
                </a:solidFill>
                <a:cs typeface="Calibri" panose="020F0502020204030204" pitchFamily="34" charset="0"/>
              </a:rPr>
              <a:t>Ассоциации, </a:t>
            </a:r>
            <a:r>
              <a:rPr lang="ru-RU" sz="1400" dirty="0">
                <a:solidFill>
                  <a:schemeClr val="tx1"/>
                </a:solidFill>
                <a:cs typeface="Calibri" panose="020F0502020204030204" pitchFamily="34" charset="0"/>
              </a:rPr>
              <a:t>должны </a:t>
            </a:r>
            <a:r>
              <a:rPr lang="ru-RU" sz="1400" dirty="0" smtClean="0">
                <a:solidFill>
                  <a:schemeClr val="tx1"/>
                </a:solidFill>
                <a:cs typeface="Calibri" panose="020F0502020204030204" pitchFamily="34" charset="0"/>
              </a:rPr>
              <a:t>проходить </a:t>
            </a:r>
            <a:r>
              <a:rPr lang="ru-RU" sz="1400" b="1" dirty="0" smtClean="0">
                <a:solidFill>
                  <a:schemeClr val="tx1"/>
                </a:solidFill>
                <a:cs typeface="Calibri" panose="020F0502020204030204" pitchFamily="34" charset="0"/>
              </a:rPr>
              <a:t>утверждение руководителями банков </a:t>
            </a:r>
            <a:r>
              <a:rPr lang="ru-RU" sz="1400" dirty="0" smtClean="0">
                <a:solidFill>
                  <a:schemeClr val="tx1"/>
                </a:solidFill>
                <a:cs typeface="Calibri" panose="020F0502020204030204" pitchFamily="34" charset="0"/>
              </a:rPr>
              <a:t>– членов Ассоциации </a:t>
            </a:r>
            <a:r>
              <a:rPr lang="ru-RU" sz="1400" dirty="0">
                <a:solidFill>
                  <a:schemeClr val="tx1"/>
                </a:solidFill>
                <a:cs typeface="Calibri" panose="020F0502020204030204" pitchFamily="34" charset="0"/>
              </a:rPr>
              <a:t>либо уполномоченными ими лицами;</a:t>
            </a:r>
          </a:p>
          <a:p>
            <a:pPr marL="311096" indent="-311096" algn="just">
              <a:buFont typeface="Wingdings" panose="05000000000000000000" pitchFamily="2" charset="2"/>
              <a:buChar char="§"/>
            </a:pPr>
            <a:r>
              <a:rPr lang="ru-RU" sz="1400" dirty="0">
                <a:solidFill>
                  <a:schemeClr val="tx1"/>
                </a:solidFill>
                <a:cs typeface="Calibri" panose="020F0502020204030204" pitchFamily="34" charset="0"/>
              </a:rPr>
              <a:t>Аппарат </a:t>
            </a:r>
            <a:r>
              <a:rPr lang="ru-RU" sz="1400" dirty="0" smtClean="0">
                <a:solidFill>
                  <a:schemeClr val="tx1"/>
                </a:solidFill>
                <a:cs typeface="Calibri" panose="020F0502020204030204" pitchFamily="34" charset="0"/>
              </a:rPr>
              <a:t>Ассоциации (в </a:t>
            </a:r>
            <a:r>
              <a:rPr lang="ru-RU" sz="1400" dirty="0" err="1" smtClean="0">
                <a:solidFill>
                  <a:schemeClr val="tx1"/>
                </a:solidFill>
                <a:cs typeface="Calibri" panose="020F0502020204030204" pitchFamily="34" charset="0"/>
              </a:rPr>
              <a:t>т.ч</a:t>
            </a:r>
            <a:r>
              <a:rPr lang="ru-RU" sz="1400" dirty="0" smtClean="0">
                <a:solidFill>
                  <a:schemeClr val="tx1"/>
                </a:solidFill>
                <a:cs typeface="Calibri" panose="020F0502020204030204" pitchFamily="34" charset="0"/>
              </a:rPr>
              <a:t>. Правление) осуществляет</a:t>
            </a:r>
            <a:r>
              <a:rPr lang="ru-RU" sz="1400" b="1" dirty="0" smtClean="0">
                <a:solidFill>
                  <a:schemeClr val="tx1"/>
                </a:solidFill>
                <a:cs typeface="Calibri" panose="020F0502020204030204" pitchFamily="34" charset="0"/>
              </a:rPr>
              <a:t> только обеспечивающие функции</a:t>
            </a:r>
            <a:r>
              <a:rPr lang="ru-RU" sz="1400" dirty="0" smtClean="0">
                <a:solidFill>
                  <a:schemeClr val="tx1"/>
                </a:solidFill>
                <a:cs typeface="Calibri" panose="020F0502020204030204" pitchFamily="34" charset="0"/>
              </a:rPr>
              <a:t>. Он </a:t>
            </a:r>
            <a:r>
              <a:rPr lang="ru-RU" sz="1400" dirty="0">
                <a:solidFill>
                  <a:schemeClr val="tx1"/>
                </a:solidFill>
                <a:cs typeface="Calibri" panose="020F0502020204030204" pitchFamily="34" charset="0"/>
              </a:rPr>
              <a:t>лишь фиксирует, обобщает и исполняет </a:t>
            </a:r>
            <a:r>
              <a:rPr lang="ru-RU" sz="1400" dirty="0" smtClean="0">
                <a:solidFill>
                  <a:schemeClr val="tx1"/>
                </a:solidFill>
                <a:cs typeface="Calibri" panose="020F0502020204030204" pitchFamily="34" charset="0"/>
              </a:rPr>
              <a:t>принятые членами Ассоциации решения.</a:t>
            </a:r>
            <a:endParaRPr lang="ru-RU" sz="1400" dirty="0">
              <a:solidFill>
                <a:schemeClr val="tx1"/>
              </a:solidFill>
              <a:cs typeface="Calibri" panose="020F0502020204030204" pitchFamily="34" charset="0"/>
            </a:endParaRPr>
          </a:p>
        </p:txBody>
      </p:sp>
      <p:sp>
        <p:nvSpPr>
          <p:cNvPr id="16" name="Пятиугольник 15"/>
          <p:cNvSpPr/>
          <p:nvPr/>
        </p:nvSpPr>
        <p:spPr bwMode="auto">
          <a:xfrm>
            <a:off x="245447" y="4569501"/>
            <a:ext cx="2136433" cy="595500"/>
          </a:xfrm>
          <a:prstGeom prst="homePlate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9551" tIns="49775" rIns="99551" bIns="49775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500" b="1" dirty="0">
                <a:solidFill>
                  <a:schemeClr val="bg1"/>
                </a:solidFill>
                <a:latin typeface="+mn-lt"/>
                <a:cs typeface="Calibri" panose="020F0502020204030204" pitchFamily="34" charset="0"/>
              </a:rPr>
              <a:t>Транспарентность</a:t>
            </a:r>
          </a:p>
        </p:txBody>
      </p:sp>
      <p:sp>
        <p:nvSpPr>
          <p:cNvPr id="17" name="Прямоугольник 16"/>
          <p:cNvSpPr/>
          <p:nvPr/>
        </p:nvSpPr>
        <p:spPr bwMode="auto">
          <a:xfrm>
            <a:off x="2527796" y="4519871"/>
            <a:ext cx="7924223" cy="1776154"/>
          </a:xfrm>
          <a:prstGeom prst="rect">
            <a:avLst/>
          </a:prstGeom>
          <a:ln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9551" tIns="49775" rIns="99551" bIns="49775" numCol="1" rtlCol="0" anchor="ctr" anchorCtr="0" compatLnSpc="1">
            <a:prstTxWarp prst="textNoShape">
              <a:avLst/>
            </a:prstTxWarp>
          </a:bodyPr>
          <a:lstStyle/>
          <a:p>
            <a:pPr marL="311096" indent="-311096" algn="just">
              <a:buFont typeface="Wingdings" panose="05000000000000000000" pitchFamily="2" charset="2"/>
              <a:buChar char="§"/>
            </a:pPr>
            <a:r>
              <a:rPr lang="ru-RU" sz="1400" dirty="0">
                <a:solidFill>
                  <a:schemeClr val="tx1"/>
                </a:solidFill>
                <a:cs typeface="Calibri" panose="020F0502020204030204" pitchFamily="34" charset="0"/>
              </a:rPr>
              <a:t>управление </a:t>
            </a:r>
            <a:r>
              <a:rPr lang="ru-RU" sz="1400" dirty="0" smtClean="0">
                <a:solidFill>
                  <a:schemeClr val="tx1"/>
                </a:solidFill>
                <a:cs typeface="Calibri" panose="020F0502020204030204" pitchFamily="34" charset="0"/>
              </a:rPr>
              <a:t>Ассоциацией </a:t>
            </a:r>
            <a:r>
              <a:rPr lang="ru-RU" sz="1400" dirty="0">
                <a:solidFill>
                  <a:schemeClr val="tx1"/>
                </a:solidFill>
                <a:cs typeface="Calibri" panose="020F0502020204030204" pitchFamily="34" charset="0"/>
              </a:rPr>
              <a:t>осуществляется </a:t>
            </a:r>
            <a:r>
              <a:rPr lang="ru-RU" sz="1400" b="1" dirty="0">
                <a:solidFill>
                  <a:schemeClr val="tx1"/>
                </a:solidFill>
                <a:cs typeface="Calibri" panose="020F0502020204030204" pitchFamily="34" charset="0"/>
              </a:rPr>
              <a:t>исключительно </a:t>
            </a:r>
            <a:r>
              <a:rPr lang="ru-RU" sz="1400" b="1" dirty="0" smtClean="0">
                <a:solidFill>
                  <a:schemeClr val="tx1"/>
                </a:solidFill>
                <a:cs typeface="Calibri" panose="020F0502020204030204" pitchFamily="34" charset="0"/>
              </a:rPr>
              <a:t>ее </a:t>
            </a:r>
            <a:r>
              <a:rPr lang="ru-RU" sz="1400" b="1" dirty="0">
                <a:solidFill>
                  <a:schemeClr val="tx1"/>
                </a:solidFill>
                <a:cs typeface="Calibri" panose="020F0502020204030204" pitchFamily="34" charset="0"/>
              </a:rPr>
              <a:t>членами</a:t>
            </a:r>
            <a:r>
              <a:rPr lang="ru-RU" sz="1400" dirty="0">
                <a:solidFill>
                  <a:schemeClr val="tx1"/>
                </a:solidFill>
                <a:cs typeface="Calibri" panose="020F0502020204030204" pitchFamily="34" charset="0"/>
              </a:rPr>
              <a:t>;</a:t>
            </a:r>
          </a:p>
          <a:p>
            <a:pPr marL="311096" indent="-311096" algn="just">
              <a:buFont typeface="Wingdings" panose="05000000000000000000" pitchFamily="2" charset="2"/>
              <a:buChar char="§"/>
            </a:pPr>
            <a:r>
              <a:rPr lang="ru-RU" sz="1400" dirty="0">
                <a:solidFill>
                  <a:schemeClr val="tx1"/>
                </a:solidFill>
                <a:cs typeface="Calibri" panose="020F0502020204030204" pitchFamily="34" charset="0"/>
              </a:rPr>
              <a:t>выступать от имени </a:t>
            </a:r>
            <a:r>
              <a:rPr lang="ru-RU" sz="1400" dirty="0" smtClean="0">
                <a:solidFill>
                  <a:schemeClr val="tx1"/>
                </a:solidFill>
                <a:cs typeface="Calibri" panose="020F0502020204030204" pitchFamily="34" charset="0"/>
              </a:rPr>
              <a:t>Ассоциации </a:t>
            </a:r>
            <a:r>
              <a:rPr lang="ru-RU" sz="1400" dirty="0">
                <a:solidFill>
                  <a:schemeClr val="tx1"/>
                </a:solidFill>
                <a:cs typeface="Calibri" panose="020F0502020204030204" pitchFamily="34" charset="0"/>
              </a:rPr>
              <a:t>вправе только </a:t>
            </a:r>
            <a:r>
              <a:rPr lang="ru-RU" sz="1400" b="1" dirty="0">
                <a:solidFill>
                  <a:schemeClr val="tx1"/>
                </a:solidFill>
                <a:cs typeface="Calibri" panose="020F0502020204030204" pitchFamily="34" charset="0"/>
              </a:rPr>
              <a:t>уполномоченные</a:t>
            </a:r>
            <a:r>
              <a:rPr lang="ru-RU" sz="1400" dirty="0">
                <a:solidFill>
                  <a:schemeClr val="tx1"/>
                </a:solidFill>
                <a:cs typeface="Calibri" panose="020F0502020204030204" pitchFamily="34" charset="0"/>
              </a:rPr>
              <a:t> на это представители; </a:t>
            </a:r>
          </a:p>
          <a:p>
            <a:pPr marL="311096" indent="-311096" algn="just">
              <a:buFont typeface="Wingdings" panose="05000000000000000000" pitchFamily="2" charset="2"/>
              <a:buChar char="§"/>
            </a:pPr>
            <a:r>
              <a:rPr lang="ru-RU" sz="1400" dirty="0" smtClean="0">
                <a:solidFill>
                  <a:schemeClr val="tx1"/>
                </a:solidFill>
                <a:cs typeface="Calibri" panose="020F0502020204030204" pitchFamily="34" charset="0"/>
              </a:rPr>
              <a:t>Ассоциация вправе выступать учредителем </a:t>
            </a:r>
            <a:r>
              <a:rPr lang="ru-RU" sz="1400" dirty="0">
                <a:solidFill>
                  <a:schemeClr val="tx1"/>
                </a:solidFill>
                <a:cs typeface="Calibri" panose="020F0502020204030204" pitchFamily="34" charset="0"/>
              </a:rPr>
              <a:t>/ участником иных организаций, иметь филиалы и </a:t>
            </a:r>
            <a:r>
              <a:rPr lang="ru-RU" sz="1400" dirty="0" smtClean="0">
                <a:solidFill>
                  <a:schemeClr val="tx1"/>
                </a:solidFill>
                <a:cs typeface="Calibri" panose="020F0502020204030204" pitchFamily="34" charset="0"/>
              </a:rPr>
              <a:t>представительства, только </a:t>
            </a:r>
            <a:r>
              <a:rPr lang="ru-RU" sz="1400" b="1" dirty="0" smtClean="0">
                <a:solidFill>
                  <a:schemeClr val="tx1"/>
                </a:solidFill>
                <a:cs typeface="Calibri" panose="020F0502020204030204" pitchFamily="34" charset="0"/>
              </a:rPr>
              <a:t>на основании решения</a:t>
            </a:r>
            <a:r>
              <a:rPr lang="ru-RU" sz="1400" dirty="0" smtClean="0">
                <a:solidFill>
                  <a:schemeClr val="tx1"/>
                </a:solidFill>
                <a:cs typeface="Calibri" panose="020F0502020204030204" pitchFamily="34" charset="0"/>
              </a:rPr>
              <a:t> Общего собрания членов Ассоциации;</a:t>
            </a:r>
            <a:endParaRPr lang="ru-RU" sz="1400" dirty="0">
              <a:solidFill>
                <a:schemeClr val="tx1"/>
              </a:solidFill>
              <a:cs typeface="Calibri" panose="020F0502020204030204" pitchFamily="34" charset="0"/>
            </a:endParaRPr>
          </a:p>
          <a:p>
            <a:pPr marL="311096" indent="-311096" algn="just">
              <a:buFont typeface="Wingdings" panose="05000000000000000000" pitchFamily="2" charset="2"/>
              <a:buChar char="§"/>
            </a:pPr>
            <a:r>
              <a:rPr lang="ru-RU" sz="1400" dirty="0" smtClean="0">
                <a:solidFill>
                  <a:schemeClr val="tx1"/>
                </a:solidFill>
                <a:cs typeface="Calibri" panose="020F0502020204030204" pitchFamily="34" charset="0"/>
              </a:rPr>
              <a:t>Ассоциация обязана </a:t>
            </a:r>
            <a:r>
              <a:rPr lang="ru-RU" sz="1400" dirty="0">
                <a:solidFill>
                  <a:schemeClr val="tx1"/>
                </a:solidFill>
                <a:cs typeface="Calibri" panose="020F0502020204030204" pitchFamily="34" charset="0"/>
              </a:rPr>
              <a:t>на ежеквартальной основе </a:t>
            </a:r>
            <a:r>
              <a:rPr lang="ru-RU" sz="1400" b="1" dirty="0" smtClean="0">
                <a:solidFill>
                  <a:schemeClr val="tx1"/>
                </a:solidFill>
                <a:cs typeface="Calibri" panose="020F0502020204030204" pitchFamily="34" charset="0"/>
              </a:rPr>
              <a:t>отчитываться </a:t>
            </a:r>
            <a:r>
              <a:rPr lang="ru-RU" sz="1400" dirty="0">
                <a:solidFill>
                  <a:schemeClr val="tx1"/>
                </a:solidFill>
                <a:cs typeface="Calibri" panose="020F0502020204030204" pitchFamily="34" charset="0"/>
              </a:rPr>
              <a:t>перед членами о своей </a:t>
            </a:r>
            <a:r>
              <a:rPr lang="ru-RU" sz="1400" dirty="0" smtClean="0">
                <a:solidFill>
                  <a:schemeClr val="tx1"/>
                </a:solidFill>
                <a:cs typeface="Calibri" panose="020F0502020204030204" pitchFamily="34" charset="0"/>
              </a:rPr>
              <a:t>деятельности, в том числе о реализации принятых членами Ассоциации решений.</a:t>
            </a:r>
            <a:endParaRPr lang="ru-RU" sz="1400" dirty="0">
              <a:solidFill>
                <a:schemeClr val="tx1"/>
              </a:solidFill>
              <a:cs typeface="Calibri" panose="020F0502020204030204" pitchFamily="34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 bwMode="auto">
          <a:xfrm>
            <a:off x="245446" y="1051746"/>
            <a:ext cx="795367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Box 10"/>
          <p:cNvSpPr txBox="1"/>
          <p:nvPr/>
        </p:nvSpPr>
        <p:spPr>
          <a:xfrm>
            <a:off x="247082" y="633311"/>
            <a:ext cx="81578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Вызов </a:t>
            </a:r>
            <a:r>
              <a:rPr lang="en-US" sz="2000" b="1" dirty="0" smtClean="0"/>
              <a:t>V</a:t>
            </a:r>
            <a:r>
              <a:rPr lang="ru-RU" sz="2000" b="1" dirty="0" smtClean="0"/>
              <a:t>.</a:t>
            </a:r>
            <a:r>
              <a:rPr lang="en-US" sz="2000" b="1" dirty="0" smtClean="0"/>
              <a:t> </a:t>
            </a:r>
            <a:r>
              <a:rPr lang="ru-RU" sz="2000" b="1" dirty="0" smtClean="0"/>
              <a:t>Новая парадигма работы банковских объединений</a:t>
            </a:r>
          </a:p>
        </p:txBody>
      </p:sp>
    </p:spTree>
    <p:extLst>
      <p:ext uri="{BB962C8B-B14F-4D97-AF65-F5344CB8AC3E}">
        <p14:creationId xmlns:p14="http://schemas.microsoft.com/office/powerpoint/2010/main" val="2140644271"/>
      </p:ext>
    </p:extLst>
  </p:cSld>
  <p:clrMapOvr>
    <a:masterClrMapping/>
  </p:clrMapOvr>
  <p:transition advClick="0">
    <p:push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EF3124"/>
      </a:dk2>
      <a:lt2>
        <a:srgbClr val="FFFFFF"/>
      </a:lt2>
      <a:accent1>
        <a:srgbClr val="EF3124"/>
      </a:accent1>
      <a:accent2>
        <a:srgbClr val="947EB8"/>
      </a:accent2>
      <a:accent3>
        <a:srgbClr val="FFFFFF"/>
      </a:accent3>
      <a:accent4>
        <a:srgbClr val="000000"/>
      </a:accent4>
      <a:accent5>
        <a:srgbClr val="F6ADAC"/>
      </a:accent5>
      <a:accent6>
        <a:srgbClr val="8672A6"/>
      </a:accent6>
      <a:hlink>
        <a:srgbClr val="D4C43B"/>
      </a:hlink>
      <a:folHlink>
        <a:srgbClr val="92B19E"/>
      </a:folHlink>
    </a:clrScheme>
    <a:fontScheme name="Blank Presentation">
      <a:majorFont>
        <a:latin typeface="Arial"/>
        <a:ea typeface="Geneva"/>
        <a:cs typeface=""/>
      </a:majorFont>
      <a:minorFont>
        <a:latin typeface="Arial"/>
        <a:ea typeface="Geneva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Geneva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Geneva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EF3124"/>
        </a:dk2>
        <a:lt2>
          <a:srgbClr val="FFFFFF"/>
        </a:lt2>
        <a:accent1>
          <a:srgbClr val="EF3124"/>
        </a:accent1>
        <a:accent2>
          <a:srgbClr val="947EB8"/>
        </a:accent2>
        <a:accent3>
          <a:srgbClr val="FFFFFF"/>
        </a:accent3>
        <a:accent4>
          <a:srgbClr val="000000"/>
        </a:accent4>
        <a:accent5>
          <a:srgbClr val="F6ADAC"/>
        </a:accent5>
        <a:accent6>
          <a:srgbClr val="8672A6"/>
        </a:accent6>
        <a:hlink>
          <a:srgbClr val="D4C43B"/>
        </a:hlink>
        <a:folHlink>
          <a:srgbClr val="92B19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F6971C3B85D0224FB4630D6ED243A1FC" ma:contentTypeVersion="1" ma:contentTypeDescription="Создание документа." ma:contentTypeScope="" ma:versionID="3c1f61593b058a578122f374a7fd6e8e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2a10c82831e5d625bbb0173136b0368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Дата начала расписания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Дата окончания расписания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447CA0A8-D484-4173-8D02-699853E741D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58EDC14-C82E-4A6C-A36D-76CDBF47329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2F9D1BC-E0B3-406C-B20E-5DDFF41F4294}">
  <ds:schemaRefs>
    <ds:schemaRef ds:uri="http://purl.org/dc/dcmitype/"/>
    <ds:schemaRef ds:uri="http://www.w3.org/XML/1998/namespace"/>
    <ds:schemaRef ds:uri="http://purl.org/dc/terms/"/>
    <ds:schemaRef ds:uri="http://schemas.microsoft.com/sharepoint/v3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3147</TotalTime>
  <Words>1123</Words>
  <Application>Microsoft Office PowerPoint</Application>
  <PresentationFormat>Произвольный</PresentationFormat>
  <Paragraphs>140</Paragraphs>
  <Slides>11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Blank Presentation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獫票楧栮捯洀鉭曮㞱Û뜰⠲쎔딁烊皭〼፥ᙼ䕸忤઱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Селезнёв Сергей Владимирович</dc:creator>
  <cp:lastModifiedBy>Пользователь Windows</cp:lastModifiedBy>
  <cp:revision>171</cp:revision>
  <cp:lastPrinted>2017-10-18T15:03:03Z</cp:lastPrinted>
  <dcterms:created xsi:type="dcterms:W3CDTF">2005-12-22T14:02:42Z</dcterms:created>
  <dcterms:modified xsi:type="dcterms:W3CDTF">2017-10-19T10:19:52Z</dcterms:modified>
</cp:coreProperties>
</file>