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568" r:id="rId3"/>
    <p:sldId id="569" r:id="rId4"/>
    <p:sldId id="570" r:id="rId5"/>
    <p:sldId id="592" r:id="rId6"/>
    <p:sldId id="573" r:id="rId7"/>
    <p:sldId id="574" r:id="rId8"/>
    <p:sldId id="575" r:id="rId9"/>
    <p:sldId id="590" r:id="rId10"/>
    <p:sldId id="591" r:id="rId11"/>
    <p:sldId id="580" r:id="rId12"/>
    <p:sldId id="581" r:id="rId13"/>
    <p:sldId id="582" r:id="rId14"/>
    <p:sldId id="583" r:id="rId15"/>
    <p:sldId id="584" r:id="rId16"/>
    <p:sldId id="593" r:id="rId17"/>
    <p:sldId id="543" r:id="rId18"/>
    <p:sldId id="544" r:id="rId19"/>
    <p:sldId id="545" r:id="rId20"/>
    <p:sldId id="476" r:id="rId21"/>
    <p:sldId id="567" r:id="rId22"/>
    <p:sldId id="549" r:id="rId23"/>
    <p:sldId id="550" r:id="rId24"/>
    <p:sldId id="562" r:id="rId25"/>
    <p:sldId id="563" r:id="rId26"/>
    <p:sldId id="479" r:id="rId27"/>
    <p:sldId id="525" r:id="rId28"/>
    <p:sldId id="526" r:id="rId29"/>
    <p:sldId id="483" r:id="rId30"/>
    <p:sldId id="484" r:id="rId31"/>
    <p:sldId id="485" r:id="rId32"/>
    <p:sldId id="486" r:id="rId33"/>
    <p:sldId id="519" r:id="rId34"/>
    <p:sldId id="520" r:id="rId35"/>
    <p:sldId id="518" r:id="rId36"/>
    <p:sldId id="564" r:id="rId37"/>
    <p:sldId id="522" r:id="rId38"/>
    <p:sldId id="523" r:id="rId39"/>
    <p:sldId id="497" r:id="rId40"/>
    <p:sldId id="498" r:id="rId41"/>
    <p:sldId id="499" r:id="rId42"/>
    <p:sldId id="500" r:id="rId43"/>
    <p:sldId id="501" r:id="rId44"/>
    <p:sldId id="502" r:id="rId45"/>
    <p:sldId id="503" r:id="rId46"/>
    <p:sldId id="504" r:id="rId47"/>
    <p:sldId id="505" r:id="rId48"/>
    <p:sldId id="506" r:id="rId49"/>
    <p:sldId id="509" r:id="rId50"/>
    <p:sldId id="553" r:id="rId51"/>
    <p:sldId id="421" r:id="rId52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6F"/>
    <a:srgbClr val="003F82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35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6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65762-F2DA-4F64-B424-C550FA0279BD}" type="doc">
      <dgm:prSet loTypeId="urn:microsoft.com/office/officeart/2005/8/layout/hierarchy4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D4F91334-FD29-4C09-8E43-EC1FB8058CDC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</a:rPr>
            <a:t>Программы двойных дипломов факультета менеджмента </a:t>
          </a:r>
          <a:r>
            <a:rPr lang="ru-RU" sz="2200" dirty="0" smtClean="0"/>
            <a:t>реализуются совместно со следующими партнерами факультета</a:t>
          </a:r>
          <a:endParaRPr lang="ru-RU" sz="2200" dirty="0"/>
        </a:p>
      </dgm:t>
    </dgm:pt>
    <dgm:pt modelId="{E7074FFD-6272-4DEC-99CF-7C84B0C1BB82}" type="parTrans" cxnId="{FFF1975E-181B-467D-BD6F-EC29CA71097F}">
      <dgm:prSet/>
      <dgm:spPr/>
      <dgm:t>
        <a:bodyPr/>
        <a:lstStyle/>
        <a:p>
          <a:endParaRPr lang="ru-RU"/>
        </a:p>
      </dgm:t>
    </dgm:pt>
    <dgm:pt modelId="{8E9C64E7-C51B-4BF7-86E5-B88D262263E3}" type="sibTrans" cxnId="{FFF1975E-181B-467D-BD6F-EC29CA71097F}">
      <dgm:prSet/>
      <dgm:spPr/>
      <dgm:t>
        <a:bodyPr/>
        <a:lstStyle/>
        <a:p>
          <a:endParaRPr lang="ru-RU"/>
        </a:p>
      </dgm:t>
    </dgm:pt>
    <dgm:pt modelId="{D686A0BE-CC27-45F8-B4F3-2B26BE9C7FA7}">
      <dgm:prSet custT="1"/>
      <dgm:spPr/>
      <dgm:t>
        <a:bodyPr/>
        <a:lstStyle/>
        <a:p>
          <a:r>
            <a:rPr lang="fr-FR" sz="2700" b="1" dirty="0" smtClean="0">
              <a:solidFill>
                <a:srgbClr val="FFFF00"/>
              </a:solidFill>
            </a:rPr>
            <a:t>ESCP Europe </a:t>
          </a:r>
          <a:r>
            <a:rPr lang="fr-FR" sz="2000" b="1" dirty="0" smtClean="0"/>
            <a:t>(</a:t>
          </a:r>
          <a:r>
            <a:rPr lang="ru-RU" sz="2000" b="0" dirty="0" smtClean="0"/>
            <a:t>Париж</a:t>
          </a:r>
          <a:r>
            <a:rPr lang="fr-FR" sz="2000" b="0" dirty="0" smtClean="0"/>
            <a:t>, </a:t>
          </a:r>
          <a:r>
            <a:rPr lang="ru-RU" sz="2000" b="0" dirty="0" smtClean="0"/>
            <a:t>Франция</a:t>
          </a:r>
          <a:r>
            <a:rPr lang="fr-FR" sz="2000" b="1" dirty="0" smtClean="0"/>
            <a:t>)</a:t>
          </a:r>
          <a:r>
            <a:rPr lang="ru-RU" sz="2000" b="1" dirty="0" smtClean="0"/>
            <a:t> </a:t>
          </a:r>
          <a:r>
            <a:rPr lang="ru-RU" sz="2000" b="0" dirty="0" smtClean="0"/>
            <a:t>Платно: 12500 евро</a:t>
          </a:r>
          <a:endParaRPr lang="ru-RU" sz="2700" b="0" dirty="0"/>
        </a:p>
      </dgm:t>
    </dgm:pt>
    <dgm:pt modelId="{79462D24-0AA1-4906-B53F-8490A713140A}" type="parTrans" cxnId="{CC241F24-E42C-4CBE-A639-867E37819F01}">
      <dgm:prSet/>
      <dgm:spPr/>
      <dgm:t>
        <a:bodyPr/>
        <a:lstStyle/>
        <a:p>
          <a:endParaRPr lang="ru-RU"/>
        </a:p>
      </dgm:t>
    </dgm:pt>
    <dgm:pt modelId="{E89885D1-BA0A-4B3D-9B1C-FA62EC022640}" type="sibTrans" cxnId="{CC241F24-E42C-4CBE-A639-867E37819F01}">
      <dgm:prSet/>
      <dgm:spPr/>
      <dgm:t>
        <a:bodyPr/>
        <a:lstStyle/>
        <a:p>
          <a:endParaRPr lang="ru-RU"/>
        </a:p>
      </dgm:t>
    </dgm:pt>
    <dgm:pt modelId="{71FA5C23-A82E-4187-8E78-8365A628FEDC}">
      <dgm:prSet custT="1"/>
      <dgm:spPr/>
      <dgm:t>
        <a:bodyPr/>
        <a:lstStyle/>
        <a:p>
          <a:r>
            <a:rPr lang="fr-FR" sz="2700" b="1" dirty="0" smtClean="0">
              <a:solidFill>
                <a:srgbClr val="FFFF00"/>
              </a:solidFill>
            </a:rPr>
            <a:t>Université Paris-</a:t>
          </a:r>
          <a:r>
            <a:rPr lang="en-US" sz="2700" b="1" dirty="0" err="1" smtClean="0">
              <a:solidFill>
                <a:srgbClr val="FFFF00"/>
              </a:solidFill>
            </a:rPr>
            <a:t>Est</a:t>
          </a:r>
          <a:r>
            <a:rPr lang="ru-RU" sz="2700" b="1" dirty="0" smtClean="0">
              <a:solidFill>
                <a:srgbClr val="FFFF00"/>
              </a:solidFill>
            </a:rPr>
            <a:t> </a:t>
          </a:r>
          <a:r>
            <a:rPr lang="en-US" sz="2700" b="1" dirty="0" smtClean="0">
              <a:solidFill>
                <a:srgbClr val="FFFF00"/>
              </a:solidFill>
            </a:rPr>
            <a:t>Creteil </a:t>
          </a:r>
          <a:r>
            <a:rPr lang="fr-FR" sz="2000" dirty="0" smtClean="0"/>
            <a:t>(</a:t>
          </a:r>
          <a:r>
            <a:rPr lang="ru-RU" sz="2000" dirty="0" smtClean="0"/>
            <a:t>Франция</a:t>
          </a:r>
          <a:r>
            <a:rPr lang="fr-FR" sz="2000" dirty="0" smtClean="0"/>
            <a:t>)</a:t>
          </a:r>
          <a:r>
            <a:rPr lang="ru-RU" sz="2000" dirty="0" smtClean="0"/>
            <a:t> обучение по программе бесплатное</a:t>
          </a:r>
          <a:endParaRPr lang="ru-RU" sz="2700" dirty="0"/>
        </a:p>
      </dgm:t>
    </dgm:pt>
    <dgm:pt modelId="{431E6D08-AC90-404E-A26B-E0A1CA6B0491}" type="parTrans" cxnId="{F08E853E-5188-409D-86CE-C4BEE6491EB8}">
      <dgm:prSet/>
      <dgm:spPr/>
      <dgm:t>
        <a:bodyPr/>
        <a:lstStyle/>
        <a:p>
          <a:endParaRPr lang="ru-RU"/>
        </a:p>
      </dgm:t>
    </dgm:pt>
    <dgm:pt modelId="{879D8F8C-CEB8-4AF1-AB8B-70FE5280B543}" type="sibTrans" cxnId="{F08E853E-5188-409D-86CE-C4BEE6491EB8}">
      <dgm:prSet/>
      <dgm:spPr/>
      <dgm:t>
        <a:bodyPr/>
        <a:lstStyle/>
        <a:p>
          <a:endParaRPr lang="ru-RU"/>
        </a:p>
      </dgm:t>
    </dgm:pt>
    <dgm:pt modelId="{4BA2A04A-3088-4679-8BD5-F0497F2765F2}">
      <dgm:prSet custT="1"/>
      <dgm:spPr/>
      <dgm:t>
        <a:bodyPr/>
        <a:lstStyle/>
        <a:p>
          <a:r>
            <a:rPr lang="en-US" sz="2700" b="1" dirty="0" smtClean="0">
              <a:solidFill>
                <a:srgbClr val="FFFF00"/>
              </a:solidFill>
            </a:rPr>
            <a:t>Humboldt University </a:t>
          </a:r>
          <a:r>
            <a:rPr lang="en-US" sz="2000" dirty="0" smtClean="0"/>
            <a:t>(</a:t>
          </a:r>
          <a:r>
            <a:rPr lang="ru-RU" sz="2000" dirty="0" smtClean="0"/>
            <a:t>Берлин, Германия</a:t>
          </a:r>
          <a:r>
            <a:rPr lang="en-US" sz="2000" dirty="0" smtClean="0"/>
            <a:t>)</a:t>
          </a:r>
          <a:r>
            <a:rPr lang="ru-RU" sz="2000" dirty="0" smtClean="0"/>
            <a:t> обучение по программе бесплатное</a:t>
          </a:r>
          <a:endParaRPr lang="ru-RU" sz="2000" dirty="0"/>
        </a:p>
      </dgm:t>
    </dgm:pt>
    <dgm:pt modelId="{EEE55B27-F67E-4A9A-BBA8-29913DFF1421}" type="parTrans" cxnId="{0EA1F569-9641-4E24-A446-04D9A05A3FF8}">
      <dgm:prSet/>
      <dgm:spPr/>
      <dgm:t>
        <a:bodyPr/>
        <a:lstStyle/>
        <a:p>
          <a:endParaRPr lang="ru-RU"/>
        </a:p>
      </dgm:t>
    </dgm:pt>
    <dgm:pt modelId="{9654D023-9F99-4C6D-9C68-6E251A3F3192}" type="sibTrans" cxnId="{0EA1F569-9641-4E24-A446-04D9A05A3FF8}">
      <dgm:prSet/>
      <dgm:spPr/>
      <dgm:t>
        <a:bodyPr/>
        <a:lstStyle/>
        <a:p>
          <a:endParaRPr lang="ru-RU"/>
        </a:p>
      </dgm:t>
    </dgm:pt>
    <dgm:pt modelId="{8B7521F7-A61A-411F-B099-B933C02CA783}">
      <dgm:prSet custT="1"/>
      <dgm:spPr/>
      <dgm:t>
        <a:bodyPr/>
        <a:lstStyle/>
        <a:p>
          <a:r>
            <a:rPr lang="en-US" sz="2700" b="1" dirty="0" smtClean="0">
              <a:solidFill>
                <a:srgbClr val="FFFF00"/>
              </a:solidFill>
            </a:rPr>
            <a:t>Leeds </a:t>
          </a:r>
          <a:r>
            <a:rPr lang="ru-RU" sz="2700" b="1" dirty="0" smtClean="0">
              <a:solidFill>
                <a:srgbClr val="FFFF00"/>
              </a:solidFill>
            </a:rPr>
            <a:t> </a:t>
          </a:r>
          <a:r>
            <a:rPr lang="en-US" sz="2700" b="1" dirty="0" smtClean="0">
              <a:solidFill>
                <a:srgbClr val="FFFF00"/>
              </a:solidFill>
            </a:rPr>
            <a:t>University Business School </a:t>
          </a:r>
          <a:r>
            <a:rPr lang="en-US" sz="2000" dirty="0" smtClean="0"/>
            <a:t>(</a:t>
          </a:r>
          <a:r>
            <a:rPr lang="ru-RU" sz="2000" dirty="0" smtClean="0"/>
            <a:t>Англия</a:t>
          </a:r>
          <a:r>
            <a:rPr lang="en-US" sz="2000" dirty="0" smtClean="0"/>
            <a:t>)</a:t>
          </a:r>
          <a:r>
            <a:rPr lang="ru-RU" sz="2000" dirty="0" smtClean="0"/>
            <a:t> 16 - 17 тыс. фунтов стерлингов</a:t>
          </a:r>
          <a:endParaRPr lang="ru-RU" sz="2000" dirty="0"/>
        </a:p>
      </dgm:t>
    </dgm:pt>
    <dgm:pt modelId="{629C261A-B07D-4A1F-8AA4-B7B76973A7EB}" type="parTrans" cxnId="{6BF09C49-6D88-4AF3-829E-F03557CD0280}">
      <dgm:prSet/>
      <dgm:spPr/>
      <dgm:t>
        <a:bodyPr/>
        <a:lstStyle/>
        <a:p>
          <a:endParaRPr lang="ru-RU"/>
        </a:p>
      </dgm:t>
    </dgm:pt>
    <dgm:pt modelId="{71985EE3-1D82-4FC6-A966-246152706153}" type="sibTrans" cxnId="{6BF09C49-6D88-4AF3-829E-F03557CD0280}">
      <dgm:prSet/>
      <dgm:spPr/>
      <dgm:t>
        <a:bodyPr/>
        <a:lstStyle/>
        <a:p>
          <a:endParaRPr lang="ru-RU"/>
        </a:p>
      </dgm:t>
    </dgm:pt>
    <dgm:pt modelId="{E3C6806D-CAFD-477E-B20F-8741D1C254DC}" type="pres">
      <dgm:prSet presAssocID="{65065762-F2DA-4F64-B424-C550FA0279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2BEF2E-582B-4F4A-B928-F10B00C6B1D3}" type="pres">
      <dgm:prSet presAssocID="{D4F91334-FD29-4C09-8E43-EC1FB8058CDC}" presName="vertOne" presStyleCnt="0"/>
      <dgm:spPr/>
    </dgm:pt>
    <dgm:pt modelId="{A3DA0739-CED0-4E98-B5A9-6D636D36541A}" type="pres">
      <dgm:prSet presAssocID="{D4F91334-FD29-4C09-8E43-EC1FB8058CDC}" presName="txOne" presStyleLbl="node0" presStyleIdx="0" presStyleCnt="1" custScaleY="28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E3156A-A73F-4B79-BEB3-DFC09EBD2870}" type="pres">
      <dgm:prSet presAssocID="{D4F91334-FD29-4C09-8E43-EC1FB8058CDC}" presName="parTransOne" presStyleCnt="0"/>
      <dgm:spPr/>
    </dgm:pt>
    <dgm:pt modelId="{4CF84388-D420-46F3-B2DE-3C0EA048E865}" type="pres">
      <dgm:prSet presAssocID="{D4F91334-FD29-4C09-8E43-EC1FB8058CDC}" presName="horzOne" presStyleCnt="0"/>
      <dgm:spPr/>
    </dgm:pt>
    <dgm:pt modelId="{BD16AD01-1D20-4D8D-BC70-BFF2746CED81}" type="pres">
      <dgm:prSet presAssocID="{D686A0BE-CC27-45F8-B4F3-2B26BE9C7FA7}" presName="vertTwo" presStyleCnt="0"/>
      <dgm:spPr/>
    </dgm:pt>
    <dgm:pt modelId="{5D1A134B-760A-43C1-9E19-499541EDF292}" type="pres">
      <dgm:prSet presAssocID="{D686A0BE-CC27-45F8-B4F3-2B26BE9C7FA7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EDFAE-794A-462E-B649-BF251952503E}" type="pres">
      <dgm:prSet presAssocID="{D686A0BE-CC27-45F8-B4F3-2B26BE9C7FA7}" presName="horzTwo" presStyleCnt="0"/>
      <dgm:spPr/>
    </dgm:pt>
    <dgm:pt modelId="{8BC0781A-FE39-4F24-9D65-704F277D41BB}" type="pres">
      <dgm:prSet presAssocID="{E89885D1-BA0A-4B3D-9B1C-FA62EC022640}" presName="sibSpaceTwo" presStyleCnt="0"/>
      <dgm:spPr/>
    </dgm:pt>
    <dgm:pt modelId="{28AF5DD0-5E48-4A53-9B75-6025F64CEE91}" type="pres">
      <dgm:prSet presAssocID="{71FA5C23-A82E-4187-8E78-8365A628FEDC}" presName="vertTwo" presStyleCnt="0"/>
      <dgm:spPr/>
    </dgm:pt>
    <dgm:pt modelId="{AC58390C-59EF-4604-A111-85CAB6ABDFBD}" type="pres">
      <dgm:prSet presAssocID="{71FA5C23-A82E-4187-8E78-8365A628FEDC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59EE8-D879-42EA-BFB2-666FF8D849BF}" type="pres">
      <dgm:prSet presAssocID="{71FA5C23-A82E-4187-8E78-8365A628FEDC}" presName="horzTwo" presStyleCnt="0"/>
      <dgm:spPr/>
    </dgm:pt>
    <dgm:pt modelId="{BFB15EB9-D6ED-40EF-99AB-9FCF7CA18D18}" type="pres">
      <dgm:prSet presAssocID="{879D8F8C-CEB8-4AF1-AB8B-70FE5280B543}" presName="sibSpaceTwo" presStyleCnt="0"/>
      <dgm:spPr/>
    </dgm:pt>
    <dgm:pt modelId="{19B512B2-AF10-4510-8024-ED3E4D83972E}" type="pres">
      <dgm:prSet presAssocID="{4BA2A04A-3088-4679-8BD5-F0497F2765F2}" presName="vertTwo" presStyleCnt="0"/>
      <dgm:spPr/>
    </dgm:pt>
    <dgm:pt modelId="{9E476D8E-6ACF-4964-B642-F7D8E4EA889A}" type="pres">
      <dgm:prSet presAssocID="{4BA2A04A-3088-4679-8BD5-F0497F2765F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FFD53-043A-4DEE-AD70-B3A139D6772C}" type="pres">
      <dgm:prSet presAssocID="{4BA2A04A-3088-4679-8BD5-F0497F2765F2}" presName="horzTwo" presStyleCnt="0"/>
      <dgm:spPr/>
    </dgm:pt>
    <dgm:pt modelId="{208A26ED-E958-4BC9-8595-5D2B3761EAE8}" type="pres">
      <dgm:prSet presAssocID="{9654D023-9F99-4C6D-9C68-6E251A3F3192}" presName="sibSpaceTwo" presStyleCnt="0"/>
      <dgm:spPr/>
    </dgm:pt>
    <dgm:pt modelId="{5E11FB12-2BCC-425D-AA8D-2DC131424909}" type="pres">
      <dgm:prSet presAssocID="{8B7521F7-A61A-411F-B099-B933C02CA783}" presName="vertTwo" presStyleCnt="0"/>
      <dgm:spPr/>
    </dgm:pt>
    <dgm:pt modelId="{87C3C68A-2A9A-4516-A40E-DE1736D186F2}" type="pres">
      <dgm:prSet presAssocID="{8B7521F7-A61A-411F-B099-B933C02CA783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D976A-3B2E-4913-8204-289870CA7D5F}" type="pres">
      <dgm:prSet presAssocID="{8B7521F7-A61A-411F-B099-B933C02CA783}" presName="horzTwo" presStyleCnt="0"/>
      <dgm:spPr/>
    </dgm:pt>
  </dgm:ptLst>
  <dgm:cxnLst>
    <dgm:cxn modelId="{FFF1975E-181B-467D-BD6F-EC29CA71097F}" srcId="{65065762-F2DA-4F64-B424-C550FA0279BD}" destId="{D4F91334-FD29-4C09-8E43-EC1FB8058CDC}" srcOrd="0" destOrd="0" parTransId="{E7074FFD-6272-4DEC-99CF-7C84B0C1BB82}" sibTransId="{8E9C64E7-C51B-4BF7-86E5-B88D262263E3}"/>
    <dgm:cxn modelId="{E96126AA-15F8-5E4B-AC12-87E227A18910}" type="presOf" srcId="{D686A0BE-CC27-45F8-B4F3-2B26BE9C7FA7}" destId="{5D1A134B-760A-43C1-9E19-499541EDF292}" srcOrd="0" destOrd="0" presId="urn:microsoft.com/office/officeart/2005/8/layout/hierarchy4"/>
    <dgm:cxn modelId="{E9E473E8-B70E-8446-B52A-393D253DD78D}" type="presOf" srcId="{8B7521F7-A61A-411F-B099-B933C02CA783}" destId="{87C3C68A-2A9A-4516-A40E-DE1736D186F2}" srcOrd="0" destOrd="0" presId="urn:microsoft.com/office/officeart/2005/8/layout/hierarchy4"/>
    <dgm:cxn modelId="{F08E853E-5188-409D-86CE-C4BEE6491EB8}" srcId="{D4F91334-FD29-4C09-8E43-EC1FB8058CDC}" destId="{71FA5C23-A82E-4187-8E78-8365A628FEDC}" srcOrd="1" destOrd="0" parTransId="{431E6D08-AC90-404E-A26B-E0A1CA6B0491}" sibTransId="{879D8F8C-CEB8-4AF1-AB8B-70FE5280B543}"/>
    <dgm:cxn modelId="{6836A868-812B-5449-9153-C8171C7C010B}" type="presOf" srcId="{4BA2A04A-3088-4679-8BD5-F0497F2765F2}" destId="{9E476D8E-6ACF-4964-B642-F7D8E4EA889A}" srcOrd="0" destOrd="0" presId="urn:microsoft.com/office/officeart/2005/8/layout/hierarchy4"/>
    <dgm:cxn modelId="{CC241F24-E42C-4CBE-A639-867E37819F01}" srcId="{D4F91334-FD29-4C09-8E43-EC1FB8058CDC}" destId="{D686A0BE-CC27-45F8-B4F3-2B26BE9C7FA7}" srcOrd="0" destOrd="0" parTransId="{79462D24-0AA1-4906-B53F-8490A713140A}" sibTransId="{E89885D1-BA0A-4B3D-9B1C-FA62EC022640}"/>
    <dgm:cxn modelId="{83AC5D7A-CE22-774F-A32E-39D6E0B4460F}" type="presOf" srcId="{71FA5C23-A82E-4187-8E78-8365A628FEDC}" destId="{AC58390C-59EF-4604-A111-85CAB6ABDFBD}" srcOrd="0" destOrd="0" presId="urn:microsoft.com/office/officeart/2005/8/layout/hierarchy4"/>
    <dgm:cxn modelId="{A5CEFEE7-0264-D842-8B3C-7B53A8100E54}" type="presOf" srcId="{D4F91334-FD29-4C09-8E43-EC1FB8058CDC}" destId="{A3DA0739-CED0-4E98-B5A9-6D636D36541A}" srcOrd="0" destOrd="0" presId="urn:microsoft.com/office/officeart/2005/8/layout/hierarchy4"/>
    <dgm:cxn modelId="{B6BFC342-3B31-F549-B699-D5CFD5824AFF}" type="presOf" srcId="{65065762-F2DA-4F64-B424-C550FA0279BD}" destId="{E3C6806D-CAFD-477E-B20F-8741D1C254DC}" srcOrd="0" destOrd="0" presId="urn:microsoft.com/office/officeart/2005/8/layout/hierarchy4"/>
    <dgm:cxn modelId="{0EA1F569-9641-4E24-A446-04D9A05A3FF8}" srcId="{D4F91334-FD29-4C09-8E43-EC1FB8058CDC}" destId="{4BA2A04A-3088-4679-8BD5-F0497F2765F2}" srcOrd="2" destOrd="0" parTransId="{EEE55B27-F67E-4A9A-BBA8-29913DFF1421}" sibTransId="{9654D023-9F99-4C6D-9C68-6E251A3F3192}"/>
    <dgm:cxn modelId="{6BF09C49-6D88-4AF3-829E-F03557CD0280}" srcId="{D4F91334-FD29-4C09-8E43-EC1FB8058CDC}" destId="{8B7521F7-A61A-411F-B099-B933C02CA783}" srcOrd="3" destOrd="0" parTransId="{629C261A-B07D-4A1F-8AA4-B7B76973A7EB}" sibTransId="{71985EE3-1D82-4FC6-A966-246152706153}"/>
    <dgm:cxn modelId="{4F04ADEA-B637-2C4D-9CB9-BA8D83555911}" type="presParOf" srcId="{E3C6806D-CAFD-477E-B20F-8741D1C254DC}" destId="{692BEF2E-582B-4F4A-B928-F10B00C6B1D3}" srcOrd="0" destOrd="0" presId="urn:microsoft.com/office/officeart/2005/8/layout/hierarchy4"/>
    <dgm:cxn modelId="{7617245F-68DB-7A4A-B1C9-A363D6C4D01C}" type="presParOf" srcId="{692BEF2E-582B-4F4A-B928-F10B00C6B1D3}" destId="{A3DA0739-CED0-4E98-B5A9-6D636D36541A}" srcOrd="0" destOrd="0" presId="urn:microsoft.com/office/officeart/2005/8/layout/hierarchy4"/>
    <dgm:cxn modelId="{896EF41F-238F-A041-B718-A0EAAE88B08D}" type="presParOf" srcId="{692BEF2E-582B-4F4A-B928-F10B00C6B1D3}" destId="{A7E3156A-A73F-4B79-BEB3-DFC09EBD2870}" srcOrd="1" destOrd="0" presId="urn:microsoft.com/office/officeart/2005/8/layout/hierarchy4"/>
    <dgm:cxn modelId="{48A9E411-5426-A84D-9514-5A1E2E672E2C}" type="presParOf" srcId="{692BEF2E-582B-4F4A-B928-F10B00C6B1D3}" destId="{4CF84388-D420-46F3-B2DE-3C0EA048E865}" srcOrd="2" destOrd="0" presId="urn:microsoft.com/office/officeart/2005/8/layout/hierarchy4"/>
    <dgm:cxn modelId="{4C1D2248-0697-1945-ABF7-C29C60301490}" type="presParOf" srcId="{4CF84388-D420-46F3-B2DE-3C0EA048E865}" destId="{BD16AD01-1D20-4D8D-BC70-BFF2746CED81}" srcOrd="0" destOrd="0" presId="urn:microsoft.com/office/officeart/2005/8/layout/hierarchy4"/>
    <dgm:cxn modelId="{B4F7E464-66B6-0741-9406-82B1796EF517}" type="presParOf" srcId="{BD16AD01-1D20-4D8D-BC70-BFF2746CED81}" destId="{5D1A134B-760A-43C1-9E19-499541EDF292}" srcOrd="0" destOrd="0" presId="urn:microsoft.com/office/officeart/2005/8/layout/hierarchy4"/>
    <dgm:cxn modelId="{CC8683BC-AFE0-3F42-BCC5-F6D4D066CD0B}" type="presParOf" srcId="{BD16AD01-1D20-4D8D-BC70-BFF2746CED81}" destId="{6ABEDFAE-794A-462E-B649-BF251952503E}" srcOrd="1" destOrd="0" presId="urn:microsoft.com/office/officeart/2005/8/layout/hierarchy4"/>
    <dgm:cxn modelId="{1D02AB9E-9906-D249-92FA-6839567FFBE9}" type="presParOf" srcId="{4CF84388-D420-46F3-B2DE-3C0EA048E865}" destId="{8BC0781A-FE39-4F24-9D65-704F277D41BB}" srcOrd="1" destOrd="0" presId="urn:microsoft.com/office/officeart/2005/8/layout/hierarchy4"/>
    <dgm:cxn modelId="{E972DF93-566A-9040-B256-067191ADE930}" type="presParOf" srcId="{4CF84388-D420-46F3-B2DE-3C0EA048E865}" destId="{28AF5DD0-5E48-4A53-9B75-6025F64CEE91}" srcOrd="2" destOrd="0" presId="urn:microsoft.com/office/officeart/2005/8/layout/hierarchy4"/>
    <dgm:cxn modelId="{77103CE7-777A-5C48-B2B1-727CFE70873F}" type="presParOf" srcId="{28AF5DD0-5E48-4A53-9B75-6025F64CEE91}" destId="{AC58390C-59EF-4604-A111-85CAB6ABDFBD}" srcOrd="0" destOrd="0" presId="urn:microsoft.com/office/officeart/2005/8/layout/hierarchy4"/>
    <dgm:cxn modelId="{4638ADF9-76AE-7C45-910E-C1C01701145D}" type="presParOf" srcId="{28AF5DD0-5E48-4A53-9B75-6025F64CEE91}" destId="{8BC59EE8-D879-42EA-BFB2-666FF8D849BF}" srcOrd="1" destOrd="0" presId="urn:microsoft.com/office/officeart/2005/8/layout/hierarchy4"/>
    <dgm:cxn modelId="{26BFD70F-00F9-0B41-AE7C-32864197E974}" type="presParOf" srcId="{4CF84388-D420-46F3-B2DE-3C0EA048E865}" destId="{BFB15EB9-D6ED-40EF-99AB-9FCF7CA18D18}" srcOrd="3" destOrd="0" presId="urn:microsoft.com/office/officeart/2005/8/layout/hierarchy4"/>
    <dgm:cxn modelId="{CE900EE1-7B27-E94D-95CA-597E65AF0549}" type="presParOf" srcId="{4CF84388-D420-46F3-B2DE-3C0EA048E865}" destId="{19B512B2-AF10-4510-8024-ED3E4D83972E}" srcOrd="4" destOrd="0" presId="urn:microsoft.com/office/officeart/2005/8/layout/hierarchy4"/>
    <dgm:cxn modelId="{0982FD02-2991-7544-A8C0-8F2438CE7593}" type="presParOf" srcId="{19B512B2-AF10-4510-8024-ED3E4D83972E}" destId="{9E476D8E-6ACF-4964-B642-F7D8E4EA889A}" srcOrd="0" destOrd="0" presId="urn:microsoft.com/office/officeart/2005/8/layout/hierarchy4"/>
    <dgm:cxn modelId="{D207E5B8-412C-084D-9B76-3800796DA69E}" type="presParOf" srcId="{19B512B2-AF10-4510-8024-ED3E4D83972E}" destId="{3F8FFD53-043A-4DEE-AD70-B3A139D6772C}" srcOrd="1" destOrd="0" presId="urn:microsoft.com/office/officeart/2005/8/layout/hierarchy4"/>
    <dgm:cxn modelId="{0CE48A0B-9BFA-104B-A9F7-903857DDBA3F}" type="presParOf" srcId="{4CF84388-D420-46F3-B2DE-3C0EA048E865}" destId="{208A26ED-E958-4BC9-8595-5D2B3761EAE8}" srcOrd="5" destOrd="0" presId="urn:microsoft.com/office/officeart/2005/8/layout/hierarchy4"/>
    <dgm:cxn modelId="{AA9C83F7-7B16-CC45-B262-2549D8869D26}" type="presParOf" srcId="{4CF84388-D420-46F3-B2DE-3C0EA048E865}" destId="{5E11FB12-2BCC-425D-AA8D-2DC131424909}" srcOrd="6" destOrd="0" presId="urn:microsoft.com/office/officeart/2005/8/layout/hierarchy4"/>
    <dgm:cxn modelId="{B7497AAE-1897-2D4A-A913-5ABAA31DFC4E}" type="presParOf" srcId="{5E11FB12-2BCC-425D-AA8D-2DC131424909}" destId="{87C3C68A-2A9A-4516-A40E-DE1736D186F2}" srcOrd="0" destOrd="0" presId="urn:microsoft.com/office/officeart/2005/8/layout/hierarchy4"/>
    <dgm:cxn modelId="{31936F95-6C72-E44D-AAEB-5D0AEFEEB036}" type="presParOf" srcId="{5E11FB12-2BCC-425D-AA8D-2DC131424909}" destId="{5BFD976A-3B2E-4913-8204-289870CA7D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65762-F2DA-4F64-B424-C550FA0279BD}" type="doc">
      <dgm:prSet loTypeId="urn:microsoft.com/office/officeart/2005/8/layout/hierarchy4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D4F91334-FD29-4C09-8E43-EC1FB8058CDC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</a:rPr>
            <a:t>Программы двойных дипломов факультета менеджмента </a:t>
          </a:r>
          <a:r>
            <a:rPr lang="ru-RU" sz="2200" dirty="0" smtClean="0"/>
            <a:t>реализуются совместно со следующими партнерами факультета</a:t>
          </a:r>
          <a:endParaRPr lang="ru-RU" sz="2200" dirty="0"/>
        </a:p>
      </dgm:t>
    </dgm:pt>
    <dgm:pt modelId="{E7074FFD-6272-4DEC-99CF-7C84B0C1BB82}" type="parTrans" cxnId="{FFF1975E-181B-467D-BD6F-EC29CA71097F}">
      <dgm:prSet/>
      <dgm:spPr/>
      <dgm:t>
        <a:bodyPr/>
        <a:lstStyle/>
        <a:p>
          <a:endParaRPr lang="ru-RU"/>
        </a:p>
      </dgm:t>
    </dgm:pt>
    <dgm:pt modelId="{8E9C64E7-C51B-4BF7-86E5-B88D262263E3}" type="sibTrans" cxnId="{FFF1975E-181B-467D-BD6F-EC29CA71097F}">
      <dgm:prSet/>
      <dgm:spPr/>
      <dgm:t>
        <a:bodyPr/>
        <a:lstStyle/>
        <a:p>
          <a:endParaRPr lang="ru-RU"/>
        </a:p>
      </dgm:t>
    </dgm:pt>
    <dgm:pt modelId="{D686A0BE-CC27-45F8-B4F3-2B26BE9C7FA7}">
      <dgm:prSet/>
      <dgm:spPr/>
      <dgm:t>
        <a:bodyPr/>
        <a:lstStyle/>
        <a:p>
          <a:r>
            <a:rPr lang="fr-FR" b="1" dirty="0" smtClean="0">
              <a:solidFill>
                <a:srgbClr val="FFFF00"/>
              </a:solidFill>
            </a:rPr>
            <a:t>School of Management, Université Laval</a:t>
          </a:r>
          <a:r>
            <a:rPr lang="ru-RU" b="1" dirty="0" smtClean="0">
              <a:solidFill>
                <a:srgbClr val="FFFF00"/>
              </a:solidFill>
            </a:rPr>
            <a:t> </a:t>
          </a:r>
          <a:br>
            <a:rPr lang="ru-RU" b="1" dirty="0" smtClean="0">
              <a:solidFill>
                <a:srgbClr val="FFFF00"/>
              </a:solidFill>
            </a:rPr>
          </a:br>
          <a:r>
            <a:rPr lang="ru-RU" b="0" dirty="0" smtClean="0"/>
            <a:t>2 места в год</a:t>
          </a:r>
          <a:endParaRPr lang="ru-RU" b="0" dirty="0"/>
        </a:p>
      </dgm:t>
    </dgm:pt>
    <dgm:pt modelId="{79462D24-0AA1-4906-B53F-8490A713140A}" type="parTrans" cxnId="{CC241F24-E42C-4CBE-A639-867E37819F01}">
      <dgm:prSet/>
      <dgm:spPr/>
      <dgm:t>
        <a:bodyPr/>
        <a:lstStyle/>
        <a:p>
          <a:endParaRPr lang="ru-RU"/>
        </a:p>
      </dgm:t>
    </dgm:pt>
    <dgm:pt modelId="{E89885D1-BA0A-4B3D-9B1C-FA62EC022640}" type="sibTrans" cxnId="{CC241F24-E42C-4CBE-A639-867E37819F01}">
      <dgm:prSet/>
      <dgm:spPr/>
      <dgm:t>
        <a:bodyPr/>
        <a:lstStyle/>
        <a:p>
          <a:endParaRPr lang="ru-RU"/>
        </a:p>
      </dgm:t>
    </dgm:pt>
    <dgm:pt modelId="{71FA5C23-A82E-4187-8E78-8365A628FEDC}">
      <dgm:prSet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European Business School </a:t>
          </a:r>
          <a:endParaRPr lang="ru-RU" b="1" dirty="0" smtClean="0">
            <a:solidFill>
              <a:srgbClr val="FFFF00"/>
            </a:solidFill>
          </a:endParaRPr>
        </a:p>
        <a:p>
          <a:r>
            <a:rPr lang="en-US" dirty="0" smtClean="0"/>
            <a:t>(</a:t>
          </a:r>
          <a:r>
            <a:rPr lang="ru-RU" dirty="0" smtClean="0"/>
            <a:t>Висбаден, Германия</a:t>
          </a:r>
          <a:r>
            <a:rPr lang="en-US" dirty="0" smtClean="0"/>
            <a:t>)</a:t>
          </a:r>
          <a:r>
            <a:rPr lang="ru-RU" dirty="0" smtClean="0"/>
            <a:t> </a:t>
          </a:r>
          <a:br>
            <a:rPr lang="ru-RU" dirty="0" smtClean="0"/>
          </a:br>
          <a:r>
            <a:rPr lang="ru-RU" dirty="0" smtClean="0"/>
            <a:t>Бесплатно: 2 места в год, Платно: 3975 евро за семестр</a:t>
          </a:r>
          <a:endParaRPr lang="ru-RU" dirty="0"/>
        </a:p>
      </dgm:t>
    </dgm:pt>
    <dgm:pt modelId="{431E6D08-AC90-404E-A26B-E0A1CA6B0491}" type="parTrans" cxnId="{F08E853E-5188-409D-86CE-C4BEE6491EB8}">
      <dgm:prSet/>
      <dgm:spPr/>
      <dgm:t>
        <a:bodyPr/>
        <a:lstStyle/>
        <a:p>
          <a:endParaRPr lang="ru-RU"/>
        </a:p>
      </dgm:t>
    </dgm:pt>
    <dgm:pt modelId="{879D8F8C-CEB8-4AF1-AB8B-70FE5280B543}" type="sibTrans" cxnId="{F08E853E-5188-409D-86CE-C4BEE6491EB8}">
      <dgm:prSet/>
      <dgm:spPr/>
      <dgm:t>
        <a:bodyPr/>
        <a:lstStyle/>
        <a:p>
          <a:endParaRPr lang="ru-RU"/>
        </a:p>
      </dgm:t>
    </dgm:pt>
    <dgm:pt modelId="{4BA2A04A-3088-4679-8BD5-F0497F2765F2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SCHOOL OF MANAGEMENT, LANСASTER UNIVERSITY </a:t>
          </a:r>
          <a:r>
            <a:rPr lang="ru-RU" dirty="0" smtClean="0"/>
            <a:t>11790 фунтов</a:t>
          </a:r>
        </a:p>
        <a:p>
          <a:endParaRPr lang="ru-RU" dirty="0"/>
        </a:p>
      </dgm:t>
    </dgm:pt>
    <dgm:pt modelId="{EEE55B27-F67E-4A9A-BBA8-29913DFF1421}" type="parTrans" cxnId="{0EA1F569-9641-4E24-A446-04D9A05A3FF8}">
      <dgm:prSet/>
      <dgm:spPr/>
      <dgm:t>
        <a:bodyPr/>
        <a:lstStyle/>
        <a:p>
          <a:endParaRPr lang="ru-RU"/>
        </a:p>
      </dgm:t>
    </dgm:pt>
    <dgm:pt modelId="{9654D023-9F99-4C6D-9C68-6E251A3F3192}" type="sibTrans" cxnId="{0EA1F569-9641-4E24-A446-04D9A05A3FF8}">
      <dgm:prSet/>
      <dgm:spPr/>
      <dgm:t>
        <a:bodyPr/>
        <a:lstStyle/>
        <a:p>
          <a:endParaRPr lang="ru-RU"/>
        </a:p>
      </dgm:t>
    </dgm:pt>
    <dgm:pt modelId="{72549AFE-32A7-0C41-9705-EB936EE9CAE0}">
      <dgm:prSet/>
      <dgm:spPr/>
      <dgm:t>
        <a:bodyPr/>
        <a:lstStyle/>
        <a:p>
          <a:r>
            <a:rPr lang="fr-FR" b="1" dirty="0" smtClean="0">
              <a:solidFill>
                <a:srgbClr val="FFFF00"/>
              </a:solidFill>
            </a:rPr>
            <a:t>Warwick</a:t>
          </a:r>
        </a:p>
        <a:p>
          <a:r>
            <a:rPr lang="en-US" b="1" dirty="0" smtClean="0">
              <a:solidFill>
                <a:srgbClr val="FFFF00"/>
              </a:solidFill>
            </a:rPr>
            <a:t>University Business School </a:t>
          </a:r>
          <a:r>
            <a:rPr lang="fr-FR" b="1" dirty="0" smtClean="0">
              <a:solidFill>
                <a:srgbClr val="FFFF00"/>
              </a:solidFill>
            </a:rPr>
            <a:t> </a:t>
          </a:r>
          <a:r>
            <a:rPr lang="fr-FR" b="1" dirty="0" smtClean="0"/>
            <a:t>(</a:t>
          </a:r>
          <a:r>
            <a:rPr lang="ru-RU" b="1" dirty="0" smtClean="0"/>
            <a:t>Англия</a:t>
          </a:r>
          <a:r>
            <a:rPr lang="fr-FR" b="0" dirty="0" smtClean="0"/>
            <a:t>)</a:t>
          </a:r>
          <a:r>
            <a:rPr lang="ru-RU" b="0" dirty="0" smtClean="0"/>
            <a:t> 19350 фунтов стерлингов</a:t>
          </a:r>
          <a:endParaRPr lang="ru-RU" b="0" dirty="0"/>
        </a:p>
      </dgm:t>
    </dgm:pt>
    <dgm:pt modelId="{B37B59C5-89D5-D140-BB9B-7A8E6058C895}" type="parTrans" cxnId="{D19F33C4-3CE7-1249-AF60-6687CD435916}">
      <dgm:prSet/>
      <dgm:spPr/>
      <dgm:t>
        <a:bodyPr/>
        <a:lstStyle/>
        <a:p>
          <a:endParaRPr lang="ru-RU"/>
        </a:p>
      </dgm:t>
    </dgm:pt>
    <dgm:pt modelId="{70F4CD54-83E9-E144-A59C-A79CFFDDD038}" type="sibTrans" cxnId="{D19F33C4-3CE7-1249-AF60-6687CD435916}">
      <dgm:prSet/>
      <dgm:spPr/>
      <dgm:t>
        <a:bodyPr/>
        <a:lstStyle/>
        <a:p>
          <a:endParaRPr lang="ru-RU"/>
        </a:p>
      </dgm:t>
    </dgm:pt>
    <dgm:pt modelId="{E3C6806D-CAFD-477E-B20F-8741D1C254DC}" type="pres">
      <dgm:prSet presAssocID="{65065762-F2DA-4F64-B424-C550FA0279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2BEF2E-582B-4F4A-B928-F10B00C6B1D3}" type="pres">
      <dgm:prSet presAssocID="{D4F91334-FD29-4C09-8E43-EC1FB8058CDC}" presName="vertOne" presStyleCnt="0"/>
      <dgm:spPr/>
    </dgm:pt>
    <dgm:pt modelId="{A3DA0739-CED0-4E98-B5A9-6D636D36541A}" type="pres">
      <dgm:prSet presAssocID="{D4F91334-FD29-4C09-8E43-EC1FB8058CDC}" presName="txOne" presStyleLbl="node0" presStyleIdx="0" presStyleCnt="1" custScaleY="28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E3156A-A73F-4B79-BEB3-DFC09EBD2870}" type="pres">
      <dgm:prSet presAssocID="{D4F91334-FD29-4C09-8E43-EC1FB8058CDC}" presName="parTransOne" presStyleCnt="0"/>
      <dgm:spPr/>
    </dgm:pt>
    <dgm:pt modelId="{4CF84388-D420-46F3-B2DE-3C0EA048E865}" type="pres">
      <dgm:prSet presAssocID="{D4F91334-FD29-4C09-8E43-EC1FB8058CDC}" presName="horzOne" presStyleCnt="0"/>
      <dgm:spPr/>
    </dgm:pt>
    <dgm:pt modelId="{BD16AD01-1D20-4D8D-BC70-BFF2746CED81}" type="pres">
      <dgm:prSet presAssocID="{D686A0BE-CC27-45F8-B4F3-2B26BE9C7FA7}" presName="vertTwo" presStyleCnt="0"/>
      <dgm:spPr/>
    </dgm:pt>
    <dgm:pt modelId="{5D1A134B-760A-43C1-9E19-499541EDF292}" type="pres">
      <dgm:prSet presAssocID="{D686A0BE-CC27-45F8-B4F3-2B26BE9C7FA7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EDFAE-794A-462E-B649-BF251952503E}" type="pres">
      <dgm:prSet presAssocID="{D686A0BE-CC27-45F8-B4F3-2B26BE9C7FA7}" presName="horzTwo" presStyleCnt="0"/>
      <dgm:spPr/>
    </dgm:pt>
    <dgm:pt modelId="{8BC0781A-FE39-4F24-9D65-704F277D41BB}" type="pres">
      <dgm:prSet presAssocID="{E89885D1-BA0A-4B3D-9B1C-FA62EC022640}" presName="sibSpaceTwo" presStyleCnt="0"/>
      <dgm:spPr/>
    </dgm:pt>
    <dgm:pt modelId="{62D95508-0CBC-2F4C-A725-078E856852BA}" type="pres">
      <dgm:prSet presAssocID="{72549AFE-32A7-0C41-9705-EB936EE9CAE0}" presName="vertTwo" presStyleCnt="0"/>
      <dgm:spPr/>
    </dgm:pt>
    <dgm:pt modelId="{24B1B7C6-2649-C949-BEEE-C93E352FE542}" type="pres">
      <dgm:prSet presAssocID="{72549AFE-32A7-0C41-9705-EB936EE9CAE0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04150-E969-4D49-BE36-1B6003B8B26F}" type="pres">
      <dgm:prSet presAssocID="{72549AFE-32A7-0C41-9705-EB936EE9CAE0}" presName="horzTwo" presStyleCnt="0"/>
      <dgm:spPr/>
    </dgm:pt>
    <dgm:pt modelId="{A2F8811D-5ED2-4641-AD7B-85E45C5D28DE}" type="pres">
      <dgm:prSet presAssocID="{70F4CD54-83E9-E144-A59C-A79CFFDDD038}" presName="sibSpaceTwo" presStyleCnt="0"/>
      <dgm:spPr/>
    </dgm:pt>
    <dgm:pt modelId="{28AF5DD0-5E48-4A53-9B75-6025F64CEE91}" type="pres">
      <dgm:prSet presAssocID="{71FA5C23-A82E-4187-8E78-8365A628FEDC}" presName="vertTwo" presStyleCnt="0"/>
      <dgm:spPr/>
    </dgm:pt>
    <dgm:pt modelId="{AC58390C-59EF-4604-A111-85CAB6ABDFBD}" type="pres">
      <dgm:prSet presAssocID="{71FA5C23-A82E-4187-8E78-8365A628FEDC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59EE8-D879-42EA-BFB2-666FF8D849BF}" type="pres">
      <dgm:prSet presAssocID="{71FA5C23-A82E-4187-8E78-8365A628FEDC}" presName="horzTwo" presStyleCnt="0"/>
      <dgm:spPr/>
    </dgm:pt>
    <dgm:pt modelId="{BFB15EB9-D6ED-40EF-99AB-9FCF7CA18D18}" type="pres">
      <dgm:prSet presAssocID="{879D8F8C-CEB8-4AF1-AB8B-70FE5280B543}" presName="sibSpaceTwo" presStyleCnt="0"/>
      <dgm:spPr/>
    </dgm:pt>
    <dgm:pt modelId="{19B512B2-AF10-4510-8024-ED3E4D83972E}" type="pres">
      <dgm:prSet presAssocID="{4BA2A04A-3088-4679-8BD5-F0497F2765F2}" presName="vertTwo" presStyleCnt="0"/>
      <dgm:spPr/>
    </dgm:pt>
    <dgm:pt modelId="{9E476D8E-6ACF-4964-B642-F7D8E4EA889A}" type="pres">
      <dgm:prSet presAssocID="{4BA2A04A-3088-4679-8BD5-F0497F2765F2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FFD53-043A-4DEE-AD70-B3A139D6772C}" type="pres">
      <dgm:prSet presAssocID="{4BA2A04A-3088-4679-8BD5-F0497F2765F2}" presName="horzTwo" presStyleCnt="0"/>
      <dgm:spPr/>
    </dgm:pt>
  </dgm:ptLst>
  <dgm:cxnLst>
    <dgm:cxn modelId="{1D7C3234-99A5-BD41-AE3C-0F4850DFACD1}" type="presOf" srcId="{4BA2A04A-3088-4679-8BD5-F0497F2765F2}" destId="{9E476D8E-6ACF-4964-B642-F7D8E4EA889A}" srcOrd="0" destOrd="0" presId="urn:microsoft.com/office/officeart/2005/8/layout/hierarchy4"/>
    <dgm:cxn modelId="{60C39E06-C463-094E-B16F-3C69D7D87689}" type="presOf" srcId="{65065762-F2DA-4F64-B424-C550FA0279BD}" destId="{E3C6806D-CAFD-477E-B20F-8741D1C254DC}" srcOrd="0" destOrd="0" presId="urn:microsoft.com/office/officeart/2005/8/layout/hierarchy4"/>
    <dgm:cxn modelId="{D19F33C4-3CE7-1249-AF60-6687CD435916}" srcId="{D4F91334-FD29-4C09-8E43-EC1FB8058CDC}" destId="{72549AFE-32A7-0C41-9705-EB936EE9CAE0}" srcOrd="1" destOrd="0" parTransId="{B37B59C5-89D5-D140-BB9B-7A8E6058C895}" sibTransId="{70F4CD54-83E9-E144-A59C-A79CFFDDD038}"/>
    <dgm:cxn modelId="{02D06477-F4A6-1248-9C27-00ADDE497137}" type="presOf" srcId="{D4F91334-FD29-4C09-8E43-EC1FB8058CDC}" destId="{A3DA0739-CED0-4E98-B5A9-6D636D36541A}" srcOrd="0" destOrd="0" presId="urn:microsoft.com/office/officeart/2005/8/layout/hierarchy4"/>
    <dgm:cxn modelId="{FFF1975E-181B-467D-BD6F-EC29CA71097F}" srcId="{65065762-F2DA-4F64-B424-C550FA0279BD}" destId="{D4F91334-FD29-4C09-8E43-EC1FB8058CDC}" srcOrd="0" destOrd="0" parTransId="{E7074FFD-6272-4DEC-99CF-7C84B0C1BB82}" sibTransId="{8E9C64E7-C51B-4BF7-86E5-B88D262263E3}"/>
    <dgm:cxn modelId="{07408FB4-66C4-7D44-9341-C0DC4193B11A}" type="presOf" srcId="{72549AFE-32A7-0C41-9705-EB936EE9CAE0}" destId="{24B1B7C6-2649-C949-BEEE-C93E352FE542}" srcOrd="0" destOrd="0" presId="urn:microsoft.com/office/officeart/2005/8/layout/hierarchy4"/>
    <dgm:cxn modelId="{0EA1F569-9641-4E24-A446-04D9A05A3FF8}" srcId="{D4F91334-FD29-4C09-8E43-EC1FB8058CDC}" destId="{4BA2A04A-3088-4679-8BD5-F0497F2765F2}" srcOrd="3" destOrd="0" parTransId="{EEE55B27-F67E-4A9A-BBA8-29913DFF1421}" sibTransId="{9654D023-9F99-4C6D-9C68-6E251A3F3192}"/>
    <dgm:cxn modelId="{A9A9EF67-D420-964E-9826-2474084F1415}" type="presOf" srcId="{D686A0BE-CC27-45F8-B4F3-2B26BE9C7FA7}" destId="{5D1A134B-760A-43C1-9E19-499541EDF292}" srcOrd="0" destOrd="0" presId="urn:microsoft.com/office/officeart/2005/8/layout/hierarchy4"/>
    <dgm:cxn modelId="{BF30702C-384B-0643-B800-F91125DF78AA}" type="presOf" srcId="{71FA5C23-A82E-4187-8E78-8365A628FEDC}" destId="{AC58390C-59EF-4604-A111-85CAB6ABDFBD}" srcOrd="0" destOrd="0" presId="urn:microsoft.com/office/officeart/2005/8/layout/hierarchy4"/>
    <dgm:cxn modelId="{CC241F24-E42C-4CBE-A639-867E37819F01}" srcId="{D4F91334-FD29-4C09-8E43-EC1FB8058CDC}" destId="{D686A0BE-CC27-45F8-B4F3-2B26BE9C7FA7}" srcOrd="0" destOrd="0" parTransId="{79462D24-0AA1-4906-B53F-8490A713140A}" sibTransId="{E89885D1-BA0A-4B3D-9B1C-FA62EC022640}"/>
    <dgm:cxn modelId="{F08E853E-5188-409D-86CE-C4BEE6491EB8}" srcId="{D4F91334-FD29-4C09-8E43-EC1FB8058CDC}" destId="{71FA5C23-A82E-4187-8E78-8365A628FEDC}" srcOrd="2" destOrd="0" parTransId="{431E6D08-AC90-404E-A26B-E0A1CA6B0491}" sibTransId="{879D8F8C-CEB8-4AF1-AB8B-70FE5280B543}"/>
    <dgm:cxn modelId="{6F85695F-E394-0940-B861-2D497B950EDC}" type="presParOf" srcId="{E3C6806D-CAFD-477E-B20F-8741D1C254DC}" destId="{692BEF2E-582B-4F4A-B928-F10B00C6B1D3}" srcOrd="0" destOrd="0" presId="urn:microsoft.com/office/officeart/2005/8/layout/hierarchy4"/>
    <dgm:cxn modelId="{8741A83D-A8F5-2A48-862D-32EADA5F9E7F}" type="presParOf" srcId="{692BEF2E-582B-4F4A-B928-F10B00C6B1D3}" destId="{A3DA0739-CED0-4E98-B5A9-6D636D36541A}" srcOrd="0" destOrd="0" presId="urn:microsoft.com/office/officeart/2005/8/layout/hierarchy4"/>
    <dgm:cxn modelId="{079D97B3-ADA9-AB40-A098-5C04996AB0CA}" type="presParOf" srcId="{692BEF2E-582B-4F4A-B928-F10B00C6B1D3}" destId="{A7E3156A-A73F-4B79-BEB3-DFC09EBD2870}" srcOrd="1" destOrd="0" presId="urn:microsoft.com/office/officeart/2005/8/layout/hierarchy4"/>
    <dgm:cxn modelId="{23DAA7BD-A10A-FC46-A4D7-0BC5A77F6760}" type="presParOf" srcId="{692BEF2E-582B-4F4A-B928-F10B00C6B1D3}" destId="{4CF84388-D420-46F3-B2DE-3C0EA048E865}" srcOrd="2" destOrd="0" presId="urn:microsoft.com/office/officeart/2005/8/layout/hierarchy4"/>
    <dgm:cxn modelId="{B0A6F3AD-6C11-A346-972B-930907261920}" type="presParOf" srcId="{4CF84388-D420-46F3-B2DE-3C0EA048E865}" destId="{BD16AD01-1D20-4D8D-BC70-BFF2746CED81}" srcOrd="0" destOrd="0" presId="urn:microsoft.com/office/officeart/2005/8/layout/hierarchy4"/>
    <dgm:cxn modelId="{CA5F1E1F-8BC0-504A-B1AB-39B2985A3A61}" type="presParOf" srcId="{BD16AD01-1D20-4D8D-BC70-BFF2746CED81}" destId="{5D1A134B-760A-43C1-9E19-499541EDF292}" srcOrd="0" destOrd="0" presId="urn:microsoft.com/office/officeart/2005/8/layout/hierarchy4"/>
    <dgm:cxn modelId="{C2965414-7389-BB48-8430-F35E3FFB7778}" type="presParOf" srcId="{BD16AD01-1D20-4D8D-BC70-BFF2746CED81}" destId="{6ABEDFAE-794A-462E-B649-BF251952503E}" srcOrd="1" destOrd="0" presId="urn:microsoft.com/office/officeart/2005/8/layout/hierarchy4"/>
    <dgm:cxn modelId="{D0A3D018-32D5-0C4B-B06B-9F9DB5A443F4}" type="presParOf" srcId="{4CF84388-D420-46F3-B2DE-3C0EA048E865}" destId="{8BC0781A-FE39-4F24-9D65-704F277D41BB}" srcOrd="1" destOrd="0" presId="urn:microsoft.com/office/officeart/2005/8/layout/hierarchy4"/>
    <dgm:cxn modelId="{D82383F8-507E-434B-84D6-FA0A8ADF7075}" type="presParOf" srcId="{4CF84388-D420-46F3-B2DE-3C0EA048E865}" destId="{62D95508-0CBC-2F4C-A725-078E856852BA}" srcOrd="2" destOrd="0" presId="urn:microsoft.com/office/officeart/2005/8/layout/hierarchy4"/>
    <dgm:cxn modelId="{5A9AE237-7119-CD46-A7C7-4A17614D58B9}" type="presParOf" srcId="{62D95508-0CBC-2F4C-A725-078E856852BA}" destId="{24B1B7C6-2649-C949-BEEE-C93E352FE542}" srcOrd="0" destOrd="0" presId="urn:microsoft.com/office/officeart/2005/8/layout/hierarchy4"/>
    <dgm:cxn modelId="{3BF05B90-4EA0-EB42-9B3F-DA49EE0C73C0}" type="presParOf" srcId="{62D95508-0CBC-2F4C-A725-078E856852BA}" destId="{62704150-E969-4D49-BE36-1B6003B8B26F}" srcOrd="1" destOrd="0" presId="urn:microsoft.com/office/officeart/2005/8/layout/hierarchy4"/>
    <dgm:cxn modelId="{5A3AA759-12FB-2641-92AA-3B2C649A7015}" type="presParOf" srcId="{4CF84388-D420-46F3-B2DE-3C0EA048E865}" destId="{A2F8811D-5ED2-4641-AD7B-85E45C5D28DE}" srcOrd="3" destOrd="0" presId="urn:microsoft.com/office/officeart/2005/8/layout/hierarchy4"/>
    <dgm:cxn modelId="{D85BB430-298C-1448-AD30-08DFB03727A4}" type="presParOf" srcId="{4CF84388-D420-46F3-B2DE-3C0EA048E865}" destId="{28AF5DD0-5E48-4A53-9B75-6025F64CEE91}" srcOrd="4" destOrd="0" presId="urn:microsoft.com/office/officeart/2005/8/layout/hierarchy4"/>
    <dgm:cxn modelId="{5D2E8649-7025-0A43-B7EB-68B9F4C95D8A}" type="presParOf" srcId="{28AF5DD0-5E48-4A53-9B75-6025F64CEE91}" destId="{AC58390C-59EF-4604-A111-85CAB6ABDFBD}" srcOrd="0" destOrd="0" presId="urn:microsoft.com/office/officeart/2005/8/layout/hierarchy4"/>
    <dgm:cxn modelId="{792A371C-0DF6-234E-B5C6-7E953801E2B3}" type="presParOf" srcId="{28AF5DD0-5E48-4A53-9B75-6025F64CEE91}" destId="{8BC59EE8-D879-42EA-BFB2-666FF8D849BF}" srcOrd="1" destOrd="0" presId="urn:microsoft.com/office/officeart/2005/8/layout/hierarchy4"/>
    <dgm:cxn modelId="{FEAFCCD3-1FA6-8B47-96C7-E20CE178B39D}" type="presParOf" srcId="{4CF84388-D420-46F3-B2DE-3C0EA048E865}" destId="{BFB15EB9-D6ED-40EF-99AB-9FCF7CA18D18}" srcOrd="5" destOrd="0" presId="urn:microsoft.com/office/officeart/2005/8/layout/hierarchy4"/>
    <dgm:cxn modelId="{0993CCB5-539F-544E-B8FF-1A53D707FA9F}" type="presParOf" srcId="{4CF84388-D420-46F3-B2DE-3C0EA048E865}" destId="{19B512B2-AF10-4510-8024-ED3E4D83972E}" srcOrd="6" destOrd="0" presId="urn:microsoft.com/office/officeart/2005/8/layout/hierarchy4"/>
    <dgm:cxn modelId="{B085936E-B0D6-944E-ABC4-04AB95359330}" type="presParOf" srcId="{19B512B2-AF10-4510-8024-ED3E4D83972E}" destId="{9E476D8E-6ACF-4964-B642-F7D8E4EA889A}" srcOrd="0" destOrd="0" presId="urn:microsoft.com/office/officeart/2005/8/layout/hierarchy4"/>
    <dgm:cxn modelId="{B8095601-D152-A94A-9774-11AEA3C79F18}" type="presParOf" srcId="{19B512B2-AF10-4510-8024-ED3E4D83972E}" destId="{3F8FFD53-043A-4DEE-AD70-B3A139D6772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0739-CED0-4E98-B5A9-6D636D36541A}">
      <dsp:nvSpPr>
        <dsp:cNvPr id="0" name=""/>
        <dsp:cNvSpPr/>
      </dsp:nvSpPr>
      <dsp:spPr>
        <a:xfrm>
          <a:off x="1380" y="604"/>
          <a:ext cx="8535931" cy="951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Программы двойных дипломов факультета менеджмента </a:t>
          </a:r>
          <a:r>
            <a:rPr lang="ru-RU" sz="2200" kern="1200" dirty="0" smtClean="0"/>
            <a:t>реализуются совместно со следующими партнерами факультета</a:t>
          </a:r>
          <a:endParaRPr lang="ru-RU" sz="2200" kern="1200" dirty="0"/>
        </a:p>
      </dsp:txBody>
      <dsp:txXfrm>
        <a:off x="29259" y="28483"/>
        <a:ext cx="8480173" cy="896092"/>
      </dsp:txXfrm>
    </dsp:sp>
    <dsp:sp modelId="{5D1A134B-760A-43C1-9E19-499541EDF292}">
      <dsp:nvSpPr>
        <dsp:cNvPr id="0" name=""/>
        <dsp:cNvSpPr/>
      </dsp:nvSpPr>
      <dsp:spPr>
        <a:xfrm>
          <a:off x="1380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rgbClr val="FFFF00"/>
              </a:solidFill>
            </a:rPr>
            <a:t>ESCP Europe </a:t>
          </a:r>
          <a:r>
            <a:rPr lang="fr-FR" sz="2000" b="1" kern="1200" dirty="0" smtClean="0"/>
            <a:t>(</a:t>
          </a:r>
          <a:r>
            <a:rPr lang="ru-RU" sz="2000" b="0" kern="1200" dirty="0" smtClean="0"/>
            <a:t>Париж</a:t>
          </a:r>
          <a:r>
            <a:rPr lang="fr-FR" sz="2000" b="0" kern="1200" dirty="0" smtClean="0"/>
            <a:t>, </a:t>
          </a:r>
          <a:r>
            <a:rPr lang="ru-RU" sz="2000" b="0" kern="1200" dirty="0" smtClean="0"/>
            <a:t>Франция</a:t>
          </a:r>
          <a:r>
            <a:rPr lang="fr-FR" sz="2000" b="1" kern="1200" dirty="0" smtClean="0"/>
            <a:t>)</a:t>
          </a:r>
          <a:r>
            <a:rPr lang="ru-RU" sz="2000" b="1" kern="1200" dirty="0" smtClean="0"/>
            <a:t> </a:t>
          </a:r>
          <a:r>
            <a:rPr lang="ru-RU" sz="2000" b="0" kern="1200" dirty="0" smtClean="0"/>
            <a:t>Платно: 12500 евро</a:t>
          </a:r>
          <a:endParaRPr lang="ru-RU" sz="2700" b="0" kern="1200" dirty="0"/>
        </a:p>
      </dsp:txBody>
      <dsp:txXfrm>
        <a:off x="60178" y="1354935"/>
        <a:ext cx="1889913" cy="3196299"/>
      </dsp:txXfrm>
    </dsp:sp>
    <dsp:sp modelId="{AC58390C-59EF-4604-A111-85CAB6ABDFBD}">
      <dsp:nvSpPr>
        <dsp:cNvPr id="0" name=""/>
        <dsp:cNvSpPr/>
      </dsp:nvSpPr>
      <dsp:spPr>
        <a:xfrm>
          <a:off x="2177520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rgbClr val="FFFF00"/>
              </a:solidFill>
            </a:rPr>
            <a:t>Université Paris-</a:t>
          </a:r>
          <a:r>
            <a:rPr lang="en-US" sz="2700" b="1" kern="1200" dirty="0" err="1" smtClean="0">
              <a:solidFill>
                <a:srgbClr val="FFFF00"/>
              </a:solidFill>
            </a:rPr>
            <a:t>Est</a:t>
          </a:r>
          <a:r>
            <a:rPr lang="ru-RU" sz="2700" b="1" kern="1200" dirty="0" smtClean="0">
              <a:solidFill>
                <a:srgbClr val="FFFF00"/>
              </a:solidFill>
            </a:rPr>
            <a:t> </a:t>
          </a:r>
          <a:r>
            <a:rPr lang="en-US" sz="2700" b="1" kern="1200" dirty="0" smtClean="0">
              <a:solidFill>
                <a:srgbClr val="FFFF00"/>
              </a:solidFill>
            </a:rPr>
            <a:t>Creteil </a:t>
          </a:r>
          <a:r>
            <a:rPr lang="fr-FR" sz="2000" kern="1200" dirty="0" smtClean="0"/>
            <a:t>(</a:t>
          </a:r>
          <a:r>
            <a:rPr lang="ru-RU" sz="2000" kern="1200" dirty="0" smtClean="0"/>
            <a:t>Франция</a:t>
          </a:r>
          <a:r>
            <a:rPr lang="fr-FR" sz="2000" kern="1200" dirty="0" smtClean="0"/>
            <a:t>)</a:t>
          </a:r>
          <a:r>
            <a:rPr lang="ru-RU" sz="2000" kern="1200" dirty="0" smtClean="0"/>
            <a:t> обучение по программе бесплатное</a:t>
          </a:r>
          <a:endParaRPr lang="ru-RU" sz="2700" kern="1200" dirty="0"/>
        </a:p>
      </dsp:txBody>
      <dsp:txXfrm>
        <a:off x="2236318" y="1354935"/>
        <a:ext cx="1889913" cy="3196299"/>
      </dsp:txXfrm>
    </dsp:sp>
    <dsp:sp modelId="{9E476D8E-6ACF-4964-B642-F7D8E4EA889A}">
      <dsp:nvSpPr>
        <dsp:cNvPr id="0" name=""/>
        <dsp:cNvSpPr/>
      </dsp:nvSpPr>
      <dsp:spPr>
        <a:xfrm>
          <a:off x="4353661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FF00"/>
              </a:solidFill>
            </a:rPr>
            <a:t>Humboldt University </a:t>
          </a:r>
          <a:r>
            <a:rPr lang="en-US" sz="2000" kern="1200" dirty="0" smtClean="0"/>
            <a:t>(</a:t>
          </a:r>
          <a:r>
            <a:rPr lang="ru-RU" sz="2000" kern="1200" dirty="0" smtClean="0"/>
            <a:t>Берлин, Германия</a:t>
          </a:r>
          <a:r>
            <a:rPr lang="en-US" sz="2000" kern="1200" dirty="0" smtClean="0"/>
            <a:t>)</a:t>
          </a:r>
          <a:r>
            <a:rPr lang="ru-RU" sz="2000" kern="1200" dirty="0" smtClean="0"/>
            <a:t> обучение по программе бесплатное</a:t>
          </a:r>
          <a:endParaRPr lang="ru-RU" sz="2000" kern="1200" dirty="0"/>
        </a:p>
      </dsp:txBody>
      <dsp:txXfrm>
        <a:off x="4412459" y="1354935"/>
        <a:ext cx="1889913" cy="3196299"/>
      </dsp:txXfrm>
    </dsp:sp>
    <dsp:sp modelId="{87C3C68A-2A9A-4516-A40E-DE1736D186F2}">
      <dsp:nvSpPr>
        <dsp:cNvPr id="0" name=""/>
        <dsp:cNvSpPr/>
      </dsp:nvSpPr>
      <dsp:spPr>
        <a:xfrm>
          <a:off x="6529802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FF00"/>
              </a:solidFill>
            </a:rPr>
            <a:t>Leeds </a:t>
          </a:r>
          <a:r>
            <a:rPr lang="ru-RU" sz="2700" b="1" kern="1200" dirty="0" smtClean="0">
              <a:solidFill>
                <a:srgbClr val="FFFF00"/>
              </a:solidFill>
            </a:rPr>
            <a:t> </a:t>
          </a:r>
          <a:r>
            <a:rPr lang="en-US" sz="2700" b="1" kern="1200" dirty="0" smtClean="0">
              <a:solidFill>
                <a:srgbClr val="FFFF00"/>
              </a:solidFill>
            </a:rPr>
            <a:t>University Business School </a:t>
          </a:r>
          <a:r>
            <a:rPr lang="en-US" sz="2000" kern="1200" dirty="0" smtClean="0"/>
            <a:t>(</a:t>
          </a:r>
          <a:r>
            <a:rPr lang="ru-RU" sz="2000" kern="1200" dirty="0" smtClean="0"/>
            <a:t>Англия</a:t>
          </a:r>
          <a:r>
            <a:rPr lang="en-US" sz="2000" kern="1200" dirty="0" smtClean="0"/>
            <a:t>)</a:t>
          </a:r>
          <a:r>
            <a:rPr lang="ru-RU" sz="2000" kern="1200" dirty="0" smtClean="0"/>
            <a:t> 16 - 17 тыс. фунтов стерлингов</a:t>
          </a:r>
          <a:endParaRPr lang="ru-RU" sz="2000" kern="1200" dirty="0"/>
        </a:p>
      </dsp:txBody>
      <dsp:txXfrm>
        <a:off x="6588600" y="1354935"/>
        <a:ext cx="1889913" cy="3196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0739-CED0-4E98-B5A9-6D636D36541A}">
      <dsp:nvSpPr>
        <dsp:cNvPr id="0" name=""/>
        <dsp:cNvSpPr/>
      </dsp:nvSpPr>
      <dsp:spPr>
        <a:xfrm>
          <a:off x="1380" y="604"/>
          <a:ext cx="8535931" cy="951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Программы двойных дипломов факультета менеджмента </a:t>
          </a:r>
          <a:r>
            <a:rPr lang="ru-RU" sz="2200" kern="1200" dirty="0" smtClean="0"/>
            <a:t>реализуются совместно со следующими партнерами факультета</a:t>
          </a:r>
          <a:endParaRPr lang="ru-RU" sz="2200" kern="1200" dirty="0"/>
        </a:p>
      </dsp:txBody>
      <dsp:txXfrm>
        <a:off x="29259" y="28483"/>
        <a:ext cx="8480173" cy="896092"/>
      </dsp:txXfrm>
    </dsp:sp>
    <dsp:sp modelId="{5D1A134B-760A-43C1-9E19-499541EDF292}">
      <dsp:nvSpPr>
        <dsp:cNvPr id="0" name=""/>
        <dsp:cNvSpPr/>
      </dsp:nvSpPr>
      <dsp:spPr>
        <a:xfrm>
          <a:off x="1380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00"/>
              </a:solidFill>
            </a:rPr>
            <a:t>School of Management, Université Laval</a:t>
          </a:r>
          <a:r>
            <a:rPr lang="ru-RU" sz="2000" b="1" kern="1200" dirty="0" smtClean="0">
              <a:solidFill>
                <a:srgbClr val="FFFF00"/>
              </a:solidFill>
            </a:rPr>
            <a:t> </a:t>
          </a:r>
          <a:br>
            <a:rPr lang="ru-RU" sz="2000" b="1" kern="1200" dirty="0" smtClean="0">
              <a:solidFill>
                <a:srgbClr val="FFFF00"/>
              </a:solidFill>
            </a:rPr>
          </a:br>
          <a:r>
            <a:rPr lang="ru-RU" sz="2000" b="0" kern="1200" dirty="0" smtClean="0"/>
            <a:t>2 места в год</a:t>
          </a:r>
          <a:endParaRPr lang="ru-RU" sz="2000" b="0" kern="1200" dirty="0"/>
        </a:p>
      </dsp:txBody>
      <dsp:txXfrm>
        <a:off x="60178" y="1354935"/>
        <a:ext cx="1889913" cy="3196299"/>
      </dsp:txXfrm>
    </dsp:sp>
    <dsp:sp modelId="{24B1B7C6-2649-C949-BEEE-C93E352FE542}">
      <dsp:nvSpPr>
        <dsp:cNvPr id="0" name=""/>
        <dsp:cNvSpPr/>
      </dsp:nvSpPr>
      <dsp:spPr>
        <a:xfrm>
          <a:off x="2177520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00"/>
              </a:solidFill>
            </a:rPr>
            <a:t>Warwick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University Business School </a:t>
          </a:r>
          <a:r>
            <a:rPr lang="fr-FR" sz="2000" b="1" kern="1200" dirty="0" smtClean="0">
              <a:solidFill>
                <a:srgbClr val="FFFF00"/>
              </a:solidFill>
            </a:rPr>
            <a:t> </a:t>
          </a:r>
          <a:r>
            <a:rPr lang="fr-FR" sz="2000" b="1" kern="1200" dirty="0" smtClean="0"/>
            <a:t>(</a:t>
          </a:r>
          <a:r>
            <a:rPr lang="ru-RU" sz="2000" b="1" kern="1200" dirty="0" smtClean="0"/>
            <a:t>Англия</a:t>
          </a:r>
          <a:r>
            <a:rPr lang="fr-FR" sz="2000" b="0" kern="1200" dirty="0" smtClean="0"/>
            <a:t>)</a:t>
          </a:r>
          <a:r>
            <a:rPr lang="ru-RU" sz="2000" b="0" kern="1200" dirty="0" smtClean="0"/>
            <a:t> 19350 фунтов стерлингов</a:t>
          </a:r>
          <a:endParaRPr lang="ru-RU" sz="2000" b="0" kern="1200" dirty="0"/>
        </a:p>
      </dsp:txBody>
      <dsp:txXfrm>
        <a:off x="2236318" y="1354935"/>
        <a:ext cx="1889913" cy="3196299"/>
      </dsp:txXfrm>
    </dsp:sp>
    <dsp:sp modelId="{AC58390C-59EF-4604-A111-85CAB6ABDFBD}">
      <dsp:nvSpPr>
        <dsp:cNvPr id="0" name=""/>
        <dsp:cNvSpPr/>
      </dsp:nvSpPr>
      <dsp:spPr>
        <a:xfrm>
          <a:off x="4353661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European Business School </a:t>
          </a:r>
          <a:endParaRPr lang="ru-RU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</a:t>
          </a:r>
          <a:r>
            <a:rPr lang="ru-RU" sz="2000" kern="1200" dirty="0" smtClean="0"/>
            <a:t>Висбаден, Германия</a:t>
          </a:r>
          <a:r>
            <a:rPr lang="en-US" sz="2000" kern="1200" dirty="0" smtClean="0"/>
            <a:t>)</a:t>
          </a:r>
          <a:r>
            <a:rPr lang="ru-RU" sz="2000" kern="1200" dirty="0" smtClean="0"/>
            <a:t> </a:t>
          </a:r>
          <a:br>
            <a:rPr lang="ru-RU" sz="2000" kern="1200" dirty="0" smtClean="0"/>
          </a:br>
          <a:r>
            <a:rPr lang="ru-RU" sz="2000" kern="1200" dirty="0" smtClean="0"/>
            <a:t>Бесплатно: 2 места в год, Платно: 3975 евро за семестр</a:t>
          </a:r>
          <a:endParaRPr lang="ru-RU" sz="2000" kern="1200" dirty="0"/>
        </a:p>
      </dsp:txBody>
      <dsp:txXfrm>
        <a:off x="4412459" y="1354935"/>
        <a:ext cx="1889913" cy="3196299"/>
      </dsp:txXfrm>
    </dsp:sp>
    <dsp:sp modelId="{9E476D8E-6ACF-4964-B642-F7D8E4EA889A}">
      <dsp:nvSpPr>
        <dsp:cNvPr id="0" name=""/>
        <dsp:cNvSpPr/>
      </dsp:nvSpPr>
      <dsp:spPr>
        <a:xfrm>
          <a:off x="6529802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SCHOOL OF MANAGEMENT, LANСASTER UNIVERSITY </a:t>
          </a:r>
          <a:r>
            <a:rPr lang="ru-RU" sz="2000" kern="1200" dirty="0" smtClean="0"/>
            <a:t>11790 фунтов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588600" y="1354935"/>
        <a:ext cx="1889913" cy="3196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EEC245-54C3-2B4E-B001-5B15FD43E0A5}" type="datetime1">
              <a:rPr lang="ru-RU"/>
              <a:pPr>
                <a:defRPr/>
              </a:pPr>
              <a:t>30.10.17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DA721D-424B-424D-A39A-D6AF22F81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6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35D3-7766-DA41-B073-3C72DA39B808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8F1F-9EBF-DE4B-9F04-12F335827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8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768D-0176-C04A-9420-6C3D35FE7278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EB2D1-301A-934C-B32E-8C18A0AC4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F623-EB89-3344-8CBB-DDCA57E68A2A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F52F-76FE-3E43-86BC-AC8E376E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8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2592-0144-B248-B5C8-1897BEB9D7AC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92EB-1C0B-8C41-A05D-FCD95E7D8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4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1210-01BC-2042-B2D9-B358FE48FF6E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6189-F3BE-E744-918D-DF40BBE7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EEAF-1E8F-1443-9FE2-C1EAAED38ECB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887A-8B5E-624C-AFE9-4FA9B5F77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7E63-A8F5-C549-A0B1-AAAA7F5B11CC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3ADE-D4B0-D946-8AEA-258CA3338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F6C8-3595-AB4D-A549-07439198361D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5001-0F0F-8249-9347-882718898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E370-DEA0-1346-B056-CE5A4423318F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8445-FA87-4D48-94C3-F1725362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7D23-72F1-5646-B2C4-9BDA3BF11C8E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9877-E8A0-AF4F-8F31-594098F49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550B-2908-134E-875F-0F447FB11FBF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4D88-C7B3-5249-BB7B-B0C0BB7E0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67F7890-1C6C-BC48-97E7-3D5B54F86A12}" type="datetime1">
              <a:rPr lang="en-US"/>
              <a:pPr>
                <a:defRPr/>
              </a:pPr>
              <a:t>30.10.17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A113004-83F3-1245-B484-2808CA647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0.png"/><Relationship Id="rId21" Type="http://schemas.openxmlformats.org/officeDocument/2006/relationships/hyperlink" Target="http://www.ey.com/RU/RU/Home" TargetMode="External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10" Type="http://schemas.openxmlformats.org/officeDocument/2006/relationships/image" Target="../media/image24.png"/><Relationship Id="rId11" Type="http://schemas.openxmlformats.org/officeDocument/2006/relationships/hyperlink" Target="http://www.yandex.ru/" TargetMode="External"/><Relationship Id="rId12" Type="http://schemas.openxmlformats.org/officeDocument/2006/relationships/image" Target="../media/image25.png"/><Relationship Id="rId13" Type="http://schemas.openxmlformats.org/officeDocument/2006/relationships/image" Target="../media/image26.jpeg"/><Relationship Id="rId14" Type="http://schemas.openxmlformats.org/officeDocument/2006/relationships/hyperlink" Target="http://www.ferrero.ru/" TargetMode="External"/><Relationship Id="rId15" Type="http://schemas.openxmlformats.org/officeDocument/2006/relationships/image" Target="../media/image27.png"/><Relationship Id="rId16" Type="http://schemas.openxmlformats.org/officeDocument/2006/relationships/image" Target="../media/image28.jpeg"/><Relationship Id="rId17" Type="http://schemas.openxmlformats.org/officeDocument/2006/relationships/hyperlink" Target="http://fastnet.ucoz.org/IKONKI_Drivers/apple.jpg" TargetMode="External"/><Relationship Id="rId18" Type="http://schemas.openxmlformats.org/officeDocument/2006/relationships/image" Target="../media/image29.jpeg"/><Relationship Id="rId19" Type="http://schemas.openxmlformats.org/officeDocument/2006/relationships/hyperlink" Target="http://ru.wikipedia.org/wiki/%D0%A4%D0%B0%D0%B9%D0%BB:JohnsonandJohnsonLogo.sv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hyperlink" Target="http://www.neoconsult.ru/" TargetMode="External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hyperlink" Target="http://www.gazprom.ru/" TargetMode="External"/><Relationship Id="rId7" Type="http://schemas.openxmlformats.org/officeDocument/2006/relationships/image" Target="../media/image22.png"/><Relationship Id="rId8" Type="http://schemas.openxmlformats.org/officeDocument/2006/relationships/hyperlink" Target="http://www.open.ru/ru/" TargetMode="Externa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jpeg"/><Relationship Id="rId24" Type="http://schemas.openxmlformats.org/officeDocument/2006/relationships/image" Target="../media/image49.png"/><Relationship Id="rId10" Type="http://schemas.openxmlformats.org/officeDocument/2006/relationships/image" Target="../media/image38.jpeg"/><Relationship Id="rId11" Type="http://schemas.openxmlformats.org/officeDocument/2006/relationships/image" Target="../media/image39.jpeg"/><Relationship Id="rId12" Type="http://schemas.openxmlformats.org/officeDocument/2006/relationships/image" Target="../media/image40.jpeg"/><Relationship Id="rId13" Type="http://schemas.openxmlformats.org/officeDocument/2006/relationships/hyperlink" Target="http://www.toyota.ru/" TargetMode="External"/><Relationship Id="rId14" Type="http://schemas.openxmlformats.org/officeDocument/2006/relationships/image" Target="../media/image41.jpeg"/><Relationship Id="rId15" Type="http://schemas.openxmlformats.org/officeDocument/2006/relationships/image" Target="../media/image42.jpeg"/><Relationship Id="rId16" Type="http://schemas.openxmlformats.org/officeDocument/2006/relationships/hyperlink" Target="http://www.homecredit.ru/index.php" TargetMode="External"/><Relationship Id="rId17" Type="http://schemas.openxmlformats.org/officeDocument/2006/relationships/image" Target="../media/image43.png"/><Relationship Id="rId18" Type="http://schemas.openxmlformats.org/officeDocument/2006/relationships/hyperlink" Target="http://www.metro-cc.ru/servlet/PB/menu/-1_l7/index.html" TargetMode="External"/><Relationship Id="rId19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hyperlink" Target="http://www.g2go.ru/upload/iblock/7f2/7f299c0f4dfb6153b13ee5e2f2713b48.jpg" TargetMode="External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7" Type="http://schemas.openxmlformats.org/officeDocument/2006/relationships/hyperlink" Target="http://www.ey.com/RU/RU/Home" TargetMode="External"/><Relationship Id="rId8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_____Microsoft_Excel_97-20041.xls"/><Relationship Id="rId6" Type="http://schemas.openxmlformats.org/officeDocument/2006/relationships/image" Target="../media/image5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271463" y="2130425"/>
            <a:ext cx="8448675" cy="22066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  <a:t>Магистерские программы </a:t>
            </a:r>
            <a:r>
              <a:rPr lang="ru-RU" sz="3600" dirty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ru-RU" sz="3600" dirty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ru-RU" sz="3600" dirty="0" smtClean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  <a:t>по менеджменту</a:t>
            </a:r>
            <a:br>
              <a:rPr lang="ru-RU" sz="3600" dirty="0" smtClean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ru-RU" sz="3600" dirty="0" smtClean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  <a:t>Факультета бизнеса и менеджмента</a:t>
            </a:r>
            <a:endParaRPr kumimoji="0" lang="en-US" sz="3600" dirty="0">
              <a:solidFill>
                <a:srgbClr val="21386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3577956" y="5924550"/>
            <a:ext cx="1953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ru-RU" sz="1400" dirty="0" smtClean="0">
                <a:solidFill>
                  <a:srgbClr val="000066"/>
                </a:solidFill>
                <a:cs typeface="Arial" charset="0"/>
              </a:rPr>
              <a:t>29 октября 2017 </a:t>
            </a:r>
            <a:r>
              <a:rPr kumimoji="1" lang="ru-RU" sz="1400" dirty="0">
                <a:solidFill>
                  <a:srgbClr val="000066"/>
                </a:solidFill>
                <a:cs typeface="Arial" charset="0"/>
              </a:rPr>
              <a:t>года</a:t>
            </a:r>
          </a:p>
        </p:txBody>
      </p:sp>
      <p:sp>
        <p:nvSpPr>
          <p:cNvPr id="26628" name="Subtitle 2"/>
          <p:cNvSpPr txBox="1">
            <a:spLocks/>
          </p:cNvSpPr>
          <p:nvPr/>
        </p:nvSpPr>
        <p:spPr bwMode="auto">
          <a:xfrm>
            <a:off x="1371600" y="4468813"/>
            <a:ext cx="64008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ru-RU" dirty="0">
                <a:solidFill>
                  <a:srgbClr val="000066"/>
                </a:solidFill>
                <a:cs typeface="Arial" charset="0"/>
              </a:rPr>
              <a:t>Декан факультета </a:t>
            </a:r>
            <a:r>
              <a:rPr kumimoji="0" lang="ru-RU" dirty="0" smtClean="0">
                <a:solidFill>
                  <a:srgbClr val="000066"/>
                </a:solidFill>
                <a:cs typeface="Arial" charset="0"/>
              </a:rPr>
              <a:t>бизнеса и менеджмента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ru-RU" dirty="0" smtClean="0">
                <a:solidFill>
                  <a:srgbClr val="000066"/>
                </a:solidFill>
                <a:cs typeface="Arial" charset="0"/>
              </a:rPr>
              <a:t>НИУ ВШЭ </a:t>
            </a:r>
            <a:endParaRPr kumimoji="0" lang="ru-RU" dirty="0">
              <a:solidFill>
                <a:srgbClr val="000066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ru-RU" sz="2400" b="1" dirty="0">
                <a:solidFill>
                  <a:srgbClr val="000066"/>
                </a:solidFill>
                <a:cs typeface="Arial" charset="0"/>
              </a:rPr>
              <a:t>Филинов Николай Борисович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38124"/>
            <a:ext cx="7258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Лучшие преподаватели экономико-управленческих дисциплин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246063" y="3798888"/>
            <a:ext cx="86487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Font typeface="Wingdings" charset="0"/>
              <a:buChar char="v"/>
            </a:pPr>
            <a:r>
              <a:rPr lang="ru-RU" sz="1600" b="1" dirty="0" err="1">
                <a:solidFill>
                  <a:srgbClr val="003F82"/>
                </a:solidFill>
              </a:rPr>
              <a:t>Гурков</a:t>
            </a:r>
            <a:r>
              <a:rPr lang="ru-RU" sz="1600" b="1" dirty="0">
                <a:solidFill>
                  <a:srgbClr val="003F82"/>
                </a:solidFill>
              </a:rPr>
              <a:t> Игорь Борисович, </a:t>
            </a:r>
            <a:r>
              <a:rPr lang="ru-RU" sz="1600" dirty="0">
                <a:solidFill>
                  <a:srgbClr val="003F82"/>
                </a:solidFill>
              </a:rPr>
              <a:t>ординарный профессор,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>
                <a:solidFill>
                  <a:srgbClr val="003F82"/>
                </a:solidFill>
              </a:rPr>
              <a:t>Титова </a:t>
            </a:r>
            <a:r>
              <a:rPr lang="ru-RU" sz="1600" b="1" dirty="0" err="1">
                <a:solidFill>
                  <a:srgbClr val="003F82"/>
                </a:solidFill>
              </a:rPr>
              <a:t>Нидежда</a:t>
            </a:r>
            <a:r>
              <a:rPr lang="ru-RU" sz="1600" b="1" dirty="0">
                <a:solidFill>
                  <a:srgbClr val="003F82"/>
                </a:solidFill>
              </a:rPr>
              <a:t> Львовна</a:t>
            </a:r>
            <a:r>
              <a:rPr lang="ru-RU" sz="1600" dirty="0">
                <a:solidFill>
                  <a:srgbClr val="003F82"/>
                </a:solidFill>
              </a:rPr>
              <a:t>, ординарный профессор,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 err="1">
                <a:solidFill>
                  <a:srgbClr val="003F82"/>
                </a:solidFill>
              </a:rPr>
              <a:t>Коссов</a:t>
            </a:r>
            <a:r>
              <a:rPr lang="ru-RU" sz="1600" b="1" dirty="0">
                <a:solidFill>
                  <a:srgbClr val="003F82"/>
                </a:solidFill>
              </a:rPr>
              <a:t> Владимир Викторович</a:t>
            </a:r>
            <a:r>
              <a:rPr lang="ru-RU" sz="1600" dirty="0">
                <a:solidFill>
                  <a:srgbClr val="003F82"/>
                </a:solidFill>
              </a:rPr>
              <a:t>, ординарный профессор, лауреат премии «Золотая Вышка»</a:t>
            </a:r>
            <a:endParaRPr lang="ru-RU" sz="1600" b="1" dirty="0">
              <a:solidFill>
                <a:srgbClr val="003F82"/>
              </a:solidFill>
            </a:endParaRPr>
          </a:p>
          <a:p>
            <a:pPr defTabSz="914400">
              <a:buFont typeface="Wingdings" charset="0"/>
              <a:buChar char="v"/>
            </a:pPr>
            <a:r>
              <a:rPr lang="ru-RU" sz="1600" b="1" dirty="0" smtClean="0">
                <a:solidFill>
                  <a:srgbClr val="003F82"/>
                </a:solidFill>
              </a:rPr>
              <a:t>Третьяк </a:t>
            </a:r>
            <a:r>
              <a:rPr lang="ru-RU" sz="1600" b="1" dirty="0">
                <a:solidFill>
                  <a:srgbClr val="003F82"/>
                </a:solidFill>
              </a:rPr>
              <a:t>Ольга Анатольевна</a:t>
            </a:r>
            <a:r>
              <a:rPr lang="ru-RU" sz="1600" dirty="0">
                <a:solidFill>
                  <a:srgbClr val="003F82"/>
                </a:solidFill>
              </a:rPr>
              <a:t>, ординарный </a:t>
            </a:r>
            <a:r>
              <a:rPr lang="ru-RU" sz="1600" dirty="0" smtClean="0">
                <a:solidFill>
                  <a:srgbClr val="003F82"/>
                </a:solidFill>
              </a:rPr>
              <a:t>профессор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 err="1" smtClean="0">
                <a:solidFill>
                  <a:srgbClr val="003F82"/>
                </a:solidFill>
              </a:rPr>
              <a:t>Аньшин</a:t>
            </a:r>
            <a:r>
              <a:rPr lang="ru-RU" sz="1600" b="1" dirty="0" smtClean="0">
                <a:solidFill>
                  <a:srgbClr val="003F82"/>
                </a:solidFill>
              </a:rPr>
              <a:t> Валерий Михайлович</a:t>
            </a:r>
            <a:r>
              <a:rPr lang="ru-RU" sz="1600" dirty="0" smtClean="0">
                <a:solidFill>
                  <a:srgbClr val="003F82"/>
                </a:solidFill>
              </a:rPr>
              <a:t>, ординарный профессор</a:t>
            </a:r>
            <a:endParaRPr lang="ru-RU" sz="1600" dirty="0">
              <a:solidFill>
                <a:srgbClr val="003F8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0" y="1360488"/>
            <a:ext cx="18351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"/>
          <a:stretch>
            <a:fillRect/>
          </a:stretch>
        </p:blipFill>
        <p:spPr bwMode="auto">
          <a:xfrm>
            <a:off x="2051905" y="1350963"/>
            <a:ext cx="172243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http://www.indem.ru/pa98/images2/persons/kossov_vlad_vi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4"/>
          <a:stretch>
            <a:fillRect/>
          </a:stretch>
        </p:blipFill>
        <p:spPr bwMode="auto">
          <a:xfrm>
            <a:off x="3877971" y="1360488"/>
            <a:ext cx="17145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14371" b="11589"/>
          <a:stretch>
            <a:fillRect/>
          </a:stretch>
        </p:blipFill>
        <p:spPr bwMode="auto">
          <a:xfrm>
            <a:off x="5644324" y="1381125"/>
            <a:ext cx="17827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30" y="1414819"/>
            <a:ext cx="1626631" cy="21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«</a:t>
            </a:r>
            <a:r>
              <a:rPr lang="ru-RU" sz="3200" dirty="0" err="1">
                <a:solidFill>
                  <a:schemeClr val="bg1"/>
                </a:solidFill>
              </a:rPr>
              <a:t>Eduniversal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Best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Masters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Ranking</a:t>
            </a:r>
            <a:r>
              <a:rPr lang="ru-RU" sz="3200" dirty="0">
                <a:solidFill>
                  <a:schemeClr val="bg1"/>
                </a:solidFill>
              </a:rPr>
              <a:t>» 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Это </a:t>
            </a:r>
            <a:r>
              <a:rPr lang="ru-RU" sz="2400" dirty="0"/>
              <a:t>оценка магистерских программ в 32 предметных областях, организуемая группой </a:t>
            </a:r>
            <a:r>
              <a:rPr lang="ru-RU" sz="2400" dirty="0" err="1"/>
              <a:t>Eduniversal</a:t>
            </a:r>
            <a:r>
              <a:rPr lang="ru-RU" sz="2400" dirty="0"/>
              <a:t> (Франция</a:t>
            </a:r>
            <a:r>
              <a:rPr lang="ru-RU" sz="2400" dirty="0" smtClean="0"/>
              <a:t>)</a:t>
            </a:r>
          </a:p>
          <a:p>
            <a:r>
              <a:rPr lang="ru-RU" sz="2400" dirty="0"/>
              <a:t>Результаты определяет глобальное исследование 5 000 международных работодателей, 800 000 студентов и более 10 000 представителей из 1000 учебных заведений 154 </a:t>
            </a:r>
            <a:r>
              <a:rPr lang="ru-RU" sz="2400" dirty="0" smtClean="0"/>
              <a:t>стран</a:t>
            </a:r>
          </a:p>
          <a:p>
            <a:r>
              <a:rPr lang="ru-RU" sz="2400" dirty="0"/>
              <a:t>Методология </a:t>
            </a:r>
            <a:r>
              <a:rPr lang="ru-RU" sz="2400" dirty="0" err="1"/>
              <a:t>Eduniversal</a:t>
            </a:r>
            <a:r>
              <a:rPr lang="ru-RU" sz="2400" dirty="0"/>
              <a:t> </a:t>
            </a:r>
            <a:r>
              <a:rPr lang="ru-RU" sz="2400" dirty="0" err="1"/>
              <a:t>Best</a:t>
            </a:r>
            <a:r>
              <a:rPr lang="ru-RU" sz="2400" dirty="0"/>
              <a:t> </a:t>
            </a:r>
            <a:r>
              <a:rPr lang="ru-RU" sz="2400" dirty="0" err="1"/>
              <a:t>Masters</a:t>
            </a:r>
            <a:r>
              <a:rPr lang="ru-RU" sz="2400" dirty="0"/>
              <a:t> </a:t>
            </a:r>
            <a:r>
              <a:rPr lang="ru-RU" sz="2400" dirty="0" err="1"/>
              <a:t>Ranking</a:t>
            </a:r>
            <a:r>
              <a:rPr lang="ru-RU" sz="2400" dirty="0"/>
              <a:t> построена на опросах членов академического сообщества, работодателей и студентов и включает три критерия:</a:t>
            </a:r>
          </a:p>
          <a:p>
            <a:pPr lvl="1"/>
            <a:r>
              <a:rPr lang="ru-RU" sz="1800" dirty="0" smtClean="0"/>
              <a:t>Репутацию </a:t>
            </a:r>
            <a:r>
              <a:rPr lang="ru-RU" sz="1800" dirty="0"/>
              <a:t>программы</a:t>
            </a:r>
          </a:p>
          <a:p>
            <a:pPr lvl="1"/>
            <a:r>
              <a:rPr lang="ru-RU" sz="1800" dirty="0" smtClean="0"/>
              <a:t>Среднюю </a:t>
            </a:r>
            <a:r>
              <a:rPr lang="ru-RU" sz="1800" dirty="0"/>
              <a:t>зарплаты выпускника (первая занятость по окончании)</a:t>
            </a:r>
          </a:p>
          <a:p>
            <a:pPr lvl="1"/>
            <a:r>
              <a:rPr lang="ru-RU" sz="1800" dirty="0" smtClean="0"/>
              <a:t>Степень </a:t>
            </a:r>
            <a:r>
              <a:rPr lang="ru-RU" sz="1800" dirty="0"/>
              <a:t>удовлетворенности студентов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535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«</a:t>
            </a:r>
            <a:r>
              <a:rPr lang="en-US" sz="3200" dirty="0" err="1" smtClean="0">
                <a:solidFill>
                  <a:schemeClr val="bg1"/>
                </a:solidFill>
              </a:rPr>
              <a:t>Eduniversal</a:t>
            </a:r>
            <a:r>
              <a:rPr lang="en-US" sz="3200" dirty="0" smtClean="0">
                <a:solidFill>
                  <a:schemeClr val="bg1"/>
                </a:solidFill>
              </a:rPr>
              <a:t> Best Masters Ranking» 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По каждому из критериев можно получить максимум 5 баллов, которые затем суммируются. Программы ранжируются по общей сумме баллов внутри категорий и территориальных групп, а суммы переводятся в звезды рейтинга, исходя из таблицы:</a:t>
            </a:r>
          </a:p>
          <a:p>
            <a:r>
              <a:rPr lang="ru-RU" sz="2400" dirty="0"/>
              <a:t>★	</a:t>
            </a:r>
            <a:r>
              <a:rPr lang="ru-RU" sz="2400" dirty="0" err="1"/>
              <a:t>Masters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a</a:t>
            </a:r>
            <a:r>
              <a:rPr lang="ru-RU" sz="2400" dirty="0"/>
              <a:t> </a:t>
            </a:r>
            <a:r>
              <a:rPr lang="ru-RU" sz="2400" dirty="0" err="1"/>
              <a:t>final</a:t>
            </a:r>
            <a:r>
              <a:rPr lang="ru-RU" sz="2400" dirty="0"/>
              <a:t> </a:t>
            </a:r>
            <a:r>
              <a:rPr lang="ru-RU" sz="2400" dirty="0" err="1"/>
              <a:t>score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1 </a:t>
            </a:r>
            <a:r>
              <a:rPr lang="ru-RU" sz="2400" dirty="0" err="1"/>
              <a:t>to</a:t>
            </a:r>
            <a:r>
              <a:rPr lang="ru-RU" sz="2400" dirty="0"/>
              <a:t> 5.99 </a:t>
            </a:r>
          </a:p>
          <a:p>
            <a:r>
              <a:rPr lang="ru-RU" sz="2400" dirty="0"/>
              <a:t>★★	</a:t>
            </a:r>
            <a:r>
              <a:rPr lang="ru-RU" sz="2400" dirty="0" err="1"/>
              <a:t>Masters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a</a:t>
            </a:r>
            <a:r>
              <a:rPr lang="ru-RU" sz="2400" dirty="0"/>
              <a:t> </a:t>
            </a:r>
            <a:r>
              <a:rPr lang="ru-RU" sz="2400" dirty="0" err="1"/>
              <a:t>final</a:t>
            </a:r>
            <a:r>
              <a:rPr lang="ru-RU" sz="2400" dirty="0"/>
              <a:t> </a:t>
            </a:r>
            <a:r>
              <a:rPr lang="ru-RU" sz="2400" dirty="0" err="1"/>
              <a:t>score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6 </a:t>
            </a:r>
            <a:r>
              <a:rPr lang="ru-RU" sz="2400" dirty="0" err="1"/>
              <a:t>to</a:t>
            </a:r>
            <a:r>
              <a:rPr lang="ru-RU" sz="2400" dirty="0"/>
              <a:t> 8.99</a:t>
            </a:r>
          </a:p>
          <a:p>
            <a:r>
              <a:rPr lang="ru-RU" sz="2400" dirty="0"/>
              <a:t>★★★	 </a:t>
            </a:r>
            <a:r>
              <a:rPr lang="ru-RU" sz="2400" dirty="0" err="1"/>
              <a:t>Masters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a</a:t>
            </a:r>
            <a:r>
              <a:rPr lang="ru-RU" sz="2400" dirty="0"/>
              <a:t> </a:t>
            </a:r>
            <a:r>
              <a:rPr lang="ru-RU" sz="2400" dirty="0" err="1"/>
              <a:t>final</a:t>
            </a:r>
            <a:r>
              <a:rPr lang="ru-RU" sz="2400" dirty="0"/>
              <a:t> </a:t>
            </a:r>
            <a:r>
              <a:rPr lang="ru-RU" sz="2400" dirty="0" err="1"/>
              <a:t>score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9 </a:t>
            </a:r>
            <a:r>
              <a:rPr lang="ru-RU" sz="2400" dirty="0" err="1"/>
              <a:t>to</a:t>
            </a:r>
            <a:r>
              <a:rPr lang="ru-RU" sz="2400" dirty="0"/>
              <a:t> 11.99</a:t>
            </a:r>
          </a:p>
          <a:p>
            <a:r>
              <a:rPr lang="ru-RU" sz="2400" dirty="0"/>
              <a:t>★★★★	 </a:t>
            </a:r>
            <a:r>
              <a:rPr lang="ru-RU" sz="2400" dirty="0" err="1"/>
              <a:t>Masters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a</a:t>
            </a:r>
            <a:r>
              <a:rPr lang="ru-RU" sz="2400" dirty="0"/>
              <a:t> </a:t>
            </a:r>
            <a:r>
              <a:rPr lang="ru-RU" sz="2400" dirty="0" err="1"/>
              <a:t>final</a:t>
            </a:r>
            <a:r>
              <a:rPr lang="ru-RU" sz="2400" dirty="0"/>
              <a:t> </a:t>
            </a:r>
            <a:r>
              <a:rPr lang="ru-RU" sz="2400" dirty="0" err="1"/>
              <a:t>score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12 </a:t>
            </a:r>
            <a:r>
              <a:rPr lang="ru-RU" sz="2400" dirty="0" err="1"/>
              <a:t>to</a:t>
            </a:r>
            <a:r>
              <a:rPr lang="ru-RU" sz="2400" dirty="0"/>
              <a:t> 15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979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«</a:t>
            </a:r>
            <a:r>
              <a:rPr lang="en-US" sz="3200" dirty="0" err="1" smtClean="0">
                <a:solidFill>
                  <a:schemeClr val="bg1"/>
                </a:solidFill>
              </a:rPr>
              <a:t>Eduniversal</a:t>
            </a:r>
            <a:r>
              <a:rPr lang="en-US" sz="3200" dirty="0" smtClean="0">
                <a:solidFill>
                  <a:schemeClr val="bg1"/>
                </a:solidFill>
              </a:rPr>
              <a:t> Best Masters Ranking» 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Программа </a:t>
            </a:r>
            <a:r>
              <a:rPr lang="ru-RU" sz="2400" dirty="0"/>
              <a:t>ФБМ «Стратегическое и корпоративное управление» входит в топ-200 регионального </a:t>
            </a:r>
            <a:r>
              <a:rPr lang="ru-RU" sz="2400" dirty="0" err="1"/>
              <a:t>ранкинга</a:t>
            </a:r>
            <a:r>
              <a:rPr lang="ru-RU" sz="2400" dirty="0"/>
              <a:t> в 9 географических зонах по всему миру и занимает 12 место  в категории программ «</a:t>
            </a:r>
            <a:r>
              <a:rPr lang="ru-RU" sz="2400" dirty="0" err="1"/>
              <a:t>General</a:t>
            </a:r>
            <a:r>
              <a:rPr lang="ru-RU" sz="2400" dirty="0"/>
              <a:t> </a:t>
            </a:r>
            <a:r>
              <a:rPr lang="ru-RU" sz="2400" dirty="0" err="1"/>
              <a:t>Management</a:t>
            </a:r>
            <a:r>
              <a:rPr lang="ru-RU" sz="2400" dirty="0"/>
              <a:t>» в регионе Восточная Европа и </a:t>
            </a:r>
            <a:r>
              <a:rPr lang="ru-RU" sz="2400" dirty="0" smtClean="0"/>
              <a:t>Россия, </a:t>
            </a:r>
            <a:r>
              <a:rPr lang="ru-RU" sz="2400" dirty="0"/>
              <a:t>★★★ 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491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«</a:t>
            </a:r>
            <a:r>
              <a:rPr lang="en-US" sz="3200" dirty="0" err="1" smtClean="0">
                <a:solidFill>
                  <a:schemeClr val="bg1"/>
                </a:solidFill>
              </a:rPr>
              <a:t>Eduniversal</a:t>
            </a:r>
            <a:r>
              <a:rPr lang="en-US" sz="3200" dirty="0" smtClean="0">
                <a:solidFill>
                  <a:schemeClr val="bg1"/>
                </a:solidFill>
              </a:rPr>
              <a:t> Best Masters Ranking» 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Программа </a:t>
            </a:r>
            <a:r>
              <a:rPr lang="ru-RU" sz="2400" dirty="0"/>
              <a:t>ФБМ «Маркетинговые коммуникации и реклама в современном бизнесе» входит в топ-200 регионального </a:t>
            </a:r>
            <a:r>
              <a:rPr lang="ru-RU" sz="2400" dirty="0" err="1"/>
              <a:t>ранкинга</a:t>
            </a:r>
            <a:r>
              <a:rPr lang="ru-RU" sz="2400" dirty="0"/>
              <a:t> в 9 географических зонах по всему миру и занимает 5 место в категории «</a:t>
            </a:r>
            <a:r>
              <a:rPr lang="ru-RU" sz="2400" dirty="0" err="1"/>
              <a:t>Marketing</a:t>
            </a:r>
            <a:r>
              <a:rPr lang="ru-RU" sz="2400" dirty="0"/>
              <a:t>» в регионе Восточная Европа и Россия, ★★★</a:t>
            </a:r>
            <a:r>
              <a:rPr lang="ru-RU" sz="2400" dirty="0" smtClean="0"/>
              <a:t>★</a:t>
            </a:r>
          </a:p>
          <a:p>
            <a:r>
              <a:rPr lang="ru-RU" sz="2400" dirty="0" smtClean="0"/>
              <a:t>Программа ФБМ «Маркетинг» тоже получает </a:t>
            </a:r>
            <a:r>
              <a:rPr lang="ru-RU" sz="2400" dirty="0"/>
              <a:t>★★★</a:t>
            </a:r>
            <a:r>
              <a:rPr lang="ru-RU" sz="2400" dirty="0" smtClean="0"/>
              <a:t>★</a:t>
            </a:r>
            <a:r>
              <a:rPr lang="ru-RU" sz="2400" dirty="0"/>
              <a:t> </a:t>
            </a:r>
            <a:r>
              <a:rPr lang="ru-RU" sz="2400" dirty="0" smtClean="0"/>
              <a:t>но в одной категории от школы может участвовать в </a:t>
            </a:r>
            <a:r>
              <a:rPr lang="ru-RU" sz="2400" dirty="0" err="1" smtClean="0"/>
              <a:t>ранкинге</a:t>
            </a:r>
            <a:r>
              <a:rPr lang="ru-RU" sz="2400" dirty="0" smtClean="0"/>
              <a:t> только одна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63098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«</a:t>
            </a:r>
            <a:r>
              <a:rPr lang="en-US" sz="3200" dirty="0" err="1" smtClean="0">
                <a:solidFill>
                  <a:schemeClr val="bg1"/>
                </a:solidFill>
              </a:rPr>
              <a:t>Eduniversal</a:t>
            </a:r>
            <a:r>
              <a:rPr lang="en-US" sz="3200" dirty="0" smtClean="0">
                <a:solidFill>
                  <a:schemeClr val="bg1"/>
                </a:solidFill>
              </a:rPr>
              <a:t> Best Masters Ranking» 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Программа ФБМ «Управление проектами: проектный анализ, инвестиции, технологи реализации» входит в топ-200 регионального </a:t>
            </a:r>
            <a:r>
              <a:rPr lang="ru-RU" sz="2400" dirty="0" err="1"/>
              <a:t>ранкинга</a:t>
            </a:r>
            <a:r>
              <a:rPr lang="ru-RU" sz="2400" dirty="0"/>
              <a:t> в 9 географических зонах по всему миру и занимает 3 место в категории «</a:t>
            </a:r>
            <a:r>
              <a:rPr lang="ru-RU" sz="2400" dirty="0" err="1"/>
              <a:t>Engineering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Project</a:t>
            </a:r>
            <a:r>
              <a:rPr lang="ru-RU" sz="2400" dirty="0"/>
              <a:t> </a:t>
            </a:r>
            <a:r>
              <a:rPr lang="ru-RU" sz="2400" dirty="0" err="1"/>
              <a:t>Management</a:t>
            </a:r>
            <a:r>
              <a:rPr lang="ru-RU" sz="2400" dirty="0"/>
              <a:t>» в регионе Восточная Европа и Россия, ★★★</a:t>
            </a:r>
            <a:r>
              <a:rPr lang="ru-RU" sz="2400" dirty="0" smtClean="0"/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33684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«</a:t>
            </a:r>
            <a:r>
              <a:rPr lang="en-US" sz="3200" dirty="0" err="1" smtClean="0">
                <a:solidFill>
                  <a:schemeClr val="bg1"/>
                </a:solidFill>
              </a:rPr>
              <a:t>Eduniversal</a:t>
            </a:r>
            <a:r>
              <a:rPr lang="en-US" sz="3200" dirty="0" smtClean="0">
                <a:solidFill>
                  <a:schemeClr val="bg1"/>
                </a:solidFill>
              </a:rPr>
              <a:t> Best Masters Ranking» 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Совместная </a:t>
            </a:r>
            <a:r>
              <a:rPr lang="ru-RU" sz="2400" dirty="0"/>
              <a:t>программа ФБМ и Школы экономики и менеджмента Санкт-Петербургского филиала ВШЭ «Экономика впечатлений: менеджмент в индустрии гостеприимства и туризме» - 43 место в глобальном </a:t>
            </a:r>
            <a:r>
              <a:rPr lang="ru-RU" sz="2400" dirty="0" err="1"/>
              <a:t>ранкинге</a:t>
            </a:r>
            <a:r>
              <a:rPr lang="ru-RU" sz="2400" dirty="0"/>
              <a:t> в категории «</a:t>
            </a:r>
            <a:r>
              <a:rPr lang="ru-RU" sz="2400" dirty="0" err="1"/>
              <a:t>Tourism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Event</a:t>
            </a:r>
            <a:r>
              <a:rPr lang="ru-RU" sz="2400" dirty="0"/>
              <a:t> </a:t>
            </a:r>
            <a:r>
              <a:rPr lang="ru-RU" sz="2400" dirty="0" err="1"/>
              <a:t>Management</a:t>
            </a:r>
            <a:r>
              <a:rPr lang="ru-RU" sz="2400" dirty="0"/>
              <a:t>», ★★★</a:t>
            </a:r>
          </a:p>
        </p:txBody>
      </p:sp>
    </p:spTree>
    <p:extLst>
      <p:ext uri="{BB962C8B-B14F-4D97-AF65-F5344CB8AC3E}">
        <p14:creationId xmlns:p14="http://schemas.microsoft.com/office/powerpoint/2010/main" val="147722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азвание 4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Основные категории программ </a:t>
            </a:r>
            <a: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менеджериального</a:t>
            </a:r>
            <a: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образования:</a:t>
            </a:r>
          </a:p>
        </p:txBody>
      </p:sp>
      <p:sp>
        <p:nvSpPr>
          <p:cNvPr id="2867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457200"/>
            <a:r>
              <a:rPr lang="ru-RU" dirty="0">
                <a:latin typeface="Calibri" charset="0"/>
                <a:ea typeface="ＭＳ Ｐゴシック" charset="0"/>
              </a:rPr>
              <a:t>До-опытные (</a:t>
            </a:r>
            <a:r>
              <a:rPr lang="en-US" dirty="0">
                <a:latin typeface="Calibri" charset="0"/>
                <a:ea typeface="ＭＳ Ｐゴシック" charset="0"/>
              </a:rPr>
              <a:t>pre-experience)</a:t>
            </a:r>
          </a:p>
          <a:p>
            <a:pPr marL="514350" indent="-457200"/>
            <a:r>
              <a:rPr lang="ru-RU" dirty="0">
                <a:latin typeface="Calibri" charset="0"/>
                <a:ea typeface="ＭＳ Ｐゴシック" charset="0"/>
              </a:rPr>
              <a:t>Пост-опытные (</a:t>
            </a:r>
            <a:r>
              <a:rPr lang="en-US" dirty="0">
                <a:latin typeface="Calibri" charset="0"/>
                <a:ea typeface="ＭＳ Ｐゴシック" charset="0"/>
              </a:rPr>
              <a:t>post-experience)</a:t>
            </a:r>
          </a:p>
          <a:p>
            <a:pPr marL="514350" indent="-457200"/>
            <a:r>
              <a:rPr lang="ru-RU" dirty="0" err="1">
                <a:latin typeface="Calibri" charset="0"/>
                <a:ea typeface="ＭＳ Ｐゴシック" charset="0"/>
              </a:rPr>
              <a:t>Дженералистские</a:t>
            </a:r>
            <a:endParaRPr lang="ru-RU" dirty="0">
              <a:latin typeface="Calibri" charset="0"/>
              <a:ea typeface="ＭＳ Ｐゴシック" charset="0"/>
            </a:endParaRPr>
          </a:p>
          <a:p>
            <a:pPr marL="514350" indent="-457200"/>
            <a:r>
              <a:rPr lang="ru-RU" dirty="0">
                <a:latin typeface="Calibri" charset="0"/>
                <a:ea typeface="ＭＳ Ｐゴシック" charset="0"/>
              </a:rPr>
              <a:t>Специализированные (Функциональные)</a:t>
            </a:r>
          </a:p>
          <a:p>
            <a:pPr marL="514350" indent="-457200"/>
            <a:r>
              <a:rPr lang="ru-RU" dirty="0">
                <a:latin typeface="Calibri" charset="0"/>
                <a:ea typeface="ＭＳ Ｐゴシック" charset="0"/>
              </a:rPr>
              <a:t>Исследовательские</a:t>
            </a:r>
          </a:p>
          <a:p>
            <a:pPr marL="514350" indent="-457200"/>
            <a:r>
              <a:rPr lang="ru-RU" dirty="0">
                <a:latin typeface="Calibri" charset="0"/>
                <a:ea typeface="ＭＳ Ｐゴシック" charset="0"/>
              </a:rPr>
              <a:t>Прикладные </a:t>
            </a:r>
          </a:p>
        </p:txBody>
      </p:sp>
    </p:spTree>
    <p:extLst>
      <p:ext uri="{BB962C8B-B14F-4D97-AF65-F5344CB8AC3E}">
        <p14:creationId xmlns:p14="http://schemas.microsoft.com/office/powerpoint/2010/main" val="294173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азвание 4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1143000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Общая схема обучения/работы:</a:t>
            </a:r>
          </a:p>
        </p:txBody>
      </p:sp>
      <p:sp>
        <p:nvSpPr>
          <p:cNvPr id="29698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Бакалавриат </a:t>
            </a:r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(</a:t>
            </a:r>
            <a:r>
              <a:rPr lang="ru-RU" dirty="0" err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проф</a:t>
            </a:r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/</a:t>
            </a:r>
            <a:r>
              <a:rPr lang="ru-RU" dirty="0">
                <a:latin typeface="Calibri" charset="0"/>
                <a:ea typeface="ＭＳ Ｐゴシック" charset="0"/>
              </a:rPr>
              <a:t>не проф.</a:t>
            </a:r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)</a:t>
            </a:r>
          </a:p>
          <a:p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Магистратура до-опытная/ Работа</a:t>
            </a:r>
          </a:p>
          <a:p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Магистратура пост-опытная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/</a:t>
            </a:r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Работа/Аспирантура</a:t>
            </a:r>
          </a:p>
          <a:p>
            <a:r>
              <a:rPr lang="ru-RU" dirty="0">
                <a:latin typeface="Calibri" charset="0"/>
                <a:ea typeface="ＭＳ Ｐゴシック" charset="0"/>
              </a:rPr>
              <a:t>Работа </a:t>
            </a:r>
          </a:p>
          <a:p>
            <a:r>
              <a:rPr lang="ru-RU" dirty="0">
                <a:latin typeface="Calibri" charset="0"/>
                <a:ea typeface="ＭＳ Ｐゴシック" charset="0"/>
              </a:rPr>
              <a:t>Программы </a:t>
            </a:r>
            <a:r>
              <a:rPr lang="en-US" dirty="0">
                <a:latin typeface="Calibri" charset="0"/>
                <a:ea typeface="ＭＳ Ｐゴシック" charset="0"/>
              </a:rPr>
              <a:t>executive (EMBA)</a:t>
            </a:r>
          </a:p>
          <a:p>
            <a:r>
              <a:rPr lang="ru-RU" dirty="0">
                <a:latin typeface="Calibri" charset="0"/>
                <a:ea typeface="ＭＳ Ｐゴシック" charset="0"/>
              </a:rPr>
              <a:t>Работа</a:t>
            </a:r>
          </a:p>
          <a:p>
            <a:r>
              <a:rPr lang="ru-RU" dirty="0">
                <a:latin typeface="Calibri" charset="0"/>
                <a:ea typeface="ＭＳ Ｐゴシック" charset="0"/>
              </a:rPr>
              <a:t>Программа </a:t>
            </a:r>
            <a:r>
              <a:rPr lang="en-US" dirty="0">
                <a:latin typeface="Calibri" charset="0"/>
                <a:ea typeface="ＭＳ Ｐゴシック" charset="0"/>
              </a:rPr>
              <a:t>DBA</a:t>
            </a:r>
            <a:endParaRPr lang="ru-RU" dirty="0">
              <a:latin typeface="Calibri" charset="0"/>
              <a:ea typeface="ＭＳ Ｐゴシック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008938" y="2082800"/>
            <a:ext cx="485775" cy="35893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00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6894624"/>
              </p:ext>
            </p:extLst>
          </p:nvPr>
        </p:nvGraphicFramePr>
        <p:xfrm>
          <a:off x="1286933" y="1462996"/>
          <a:ext cx="7027862" cy="445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22662"/>
              </a:tblGrid>
              <a:tr h="2211537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Дженералистские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до-опытные</a:t>
                      </a:r>
                    </a:p>
                    <a:p>
                      <a:endParaRPr lang="ru-RU" sz="1600" b="1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Экономика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 впечатлений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Менеджмент в ритейле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Менеджмент и маркетинг в индустрии моды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108381" marR="108381" marT="45731" marB="4573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Специализированные до-опытные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Стратегии развития бизнеса: управление и консалтинг 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Маркетинг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Маркетинговые коммуникации и реклама в современном бизнесе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Управление проектами: проектный анализ, инвестиции, технологии реализации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108381" marR="108381" marT="45731" marB="4573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8912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Дженералистские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пост-опытные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Стратегический менеджмент в ТЭК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/>
                        <a:t>МВА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/>
                        <a:t>МВА – Фармацевтический менеджмент </a:t>
                      </a:r>
                    </a:p>
                    <a:p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</a:txBody>
                  <a:tcPr marL="108381" marR="108381" marT="45731" marB="4573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Специализированные пост-опытные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/>
                        <a:t>МВА - Маркетинг и продажи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/>
                        <a:t>МBА - Управление проектами</a:t>
                      </a:r>
                      <a:endParaRPr lang="ru-RU" sz="1600" b="1" dirty="0"/>
                    </a:p>
                  </a:txBody>
                  <a:tcPr marL="108381" marR="108381" marT="45731" marB="4573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Двойная стрелка влево/вправо 15"/>
          <p:cNvSpPr/>
          <p:nvPr/>
        </p:nvSpPr>
        <p:spPr>
          <a:xfrm>
            <a:off x="1049337" y="5903913"/>
            <a:ext cx="7265457" cy="48577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Уровень специализации</a:t>
            </a: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355600" y="2112963"/>
            <a:ext cx="549275" cy="2865437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Опыт </a:t>
            </a:r>
          </a:p>
        </p:txBody>
      </p:sp>
      <p:sp>
        <p:nvSpPr>
          <p:cNvPr id="7" name="Название 4"/>
          <p:cNvSpPr txBox="1">
            <a:spLocks/>
          </p:cNvSpPr>
          <p:nvPr/>
        </p:nvSpPr>
        <p:spPr bwMode="auto">
          <a:xfrm>
            <a:off x="457200" y="7144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Основные категории программ </a:t>
            </a:r>
            <a:b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менеджериального</a:t>
            </a:r>
            <a: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образования:</a:t>
            </a:r>
            <a:endParaRPr lang="ru-RU" sz="280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8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Что такое Высшая школа экономики сегодня?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Создана 27 ноября 1992</a:t>
            </a:r>
          </a:p>
          <a:p>
            <a:r>
              <a:rPr lang="ru-RU" dirty="0" smtClean="0"/>
              <a:t>Статус государственный, национальный исследовательский университет</a:t>
            </a:r>
          </a:p>
          <a:p>
            <a:r>
              <a:rPr lang="ru-RU" dirty="0" smtClean="0"/>
              <a:t>В составе НИУ ВШЭ – 11 факультетов. 30 сентября решением УС НИУ ВШЭ создан факультет физики</a:t>
            </a:r>
          </a:p>
          <a:p>
            <a:r>
              <a:rPr lang="ru-RU" dirty="0" smtClean="0"/>
              <a:t>Классический (многопрофильный – </a:t>
            </a:r>
            <a:r>
              <a:rPr lang="en-US" dirty="0" smtClean="0"/>
              <a:t>comprehensive) </a:t>
            </a:r>
            <a:r>
              <a:rPr lang="ru-RU" dirty="0" smtClean="0"/>
              <a:t>университет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88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Магистерские программы ШБДА</a:t>
            </a: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438150" y="1354138"/>
            <a:ext cx="5949950" cy="368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050" dirty="0">
              <a:solidFill>
                <a:srgbClr val="003F82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srgbClr val="003F82"/>
                </a:solidFill>
                <a:cs typeface="Arial" charset="0"/>
              </a:rPr>
              <a:t>Стратегии </a:t>
            </a:r>
            <a:r>
              <a:rPr lang="ru-RU" sz="1800" dirty="0">
                <a:solidFill>
                  <a:srgbClr val="003F82"/>
                </a:solidFill>
                <a:cs typeface="Arial" charset="0"/>
              </a:rPr>
              <a:t>развития бизнеса: управление и </a:t>
            </a:r>
            <a:r>
              <a:rPr lang="ru-RU" sz="1800" dirty="0" smtClean="0">
                <a:solidFill>
                  <a:srgbClr val="003F82"/>
                </a:solidFill>
                <a:cs typeface="Arial" charset="0"/>
              </a:rPr>
              <a:t>консалтинг,</a:t>
            </a:r>
            <a:r>
              <a:rPr lang="ru-RU" sz="1200" dirty="0" smtClean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руководитель: Декан факультета менеджмента, проф. Н.Б. Филинов</a:t>
            </a:r>
            <a:endParaRPr lang="ru-RU" sz="1800" dirty="0">
              <a:solidFill>
                <a:srgbClr val="003F82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003F82"/>
                </a:solidFill>
                <a:cs typeface="Arial" charset="0"/>
              </a:rPr>
              <a:t>Управление проектами: проектный анализ, инвестиции, технологии реализации, 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руководитель: декан Высшей школы </a:t>
            </a:r>
            <a:r>
              <a:rPr lang="ru-RU" sz="1100" dirty="0">
                <a:solidFill>
                  <a:srgbClr val="003F82"/>
                </a:solidFill>
                <a:cs typeface="Arial" charset="0"/>
              </a:rPr>
              <a:t>управления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 проектами проф. В.М. </a:t>
            </a:r>
            <a:r>
              <a:rPr lang="ru-RU" sz="1200" dirty="0" err="1">
                <a:solidFill>
                  <a:srgbClr val="003F82"/>
                </a:solidFill>
                <a:cs typeface="Arial" charset="0"/>
              </a:rPr>
              <a:t>Аньшин</a:t>
            </a:r>
            <a:endParaRPr lang="ru-RU" sz="1800" dirty="0">
              <a:solidFill>
                <a:srgbClr val="003F82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srgbClr val="003F82"/>
                </a:solidFill>
                <a:cs typeface="Arial" charset="0"/>
              </a:rPr>
              <a:t>Маркетинг, 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руководитель</a:t>
            </a:r>
            <a:r>
              <a:rPr lang="ru-RU" sz="1200" dirty="0" smtClean="0">
                <a:solidFill>
                  <a:srgbClr val="003F82"/>
                </a:solidFill>
                <a:cs typeface="Arial" charset="0"/>
              </a:rPr>
              <a:t>: 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проф. </a:t>
            </a:r>
            <a:r>
              <a:rPr lang="ru-RU" sz="1200" dirty="0" err="1" smtClean="0">
                <a:solidFill>
                  <a:srgbClr val="003F82"/>
                </a:solidFill>
                <a:cs typeface="Arial" charset="0"/>
              </a:rPr>
              <a:t>И.А.Слоев</a:t>
            </a:r>
            <a:endParaRPr lang="ru-RU" sz="1800" dirty="0">
              <a:solidFill>
                <a:srgbClr val="003F82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3F82"/>
                </a:solidFill>
                <a:cs typeface="Arial" charset="0"/>
              </a:rPr>
              <a:t> Маркетинговые коммуникации и реклама в современном бизнесе, 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руководитель: проф. М.М. Назаров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3F82"/>
                </a:solidFill>
                <a:cs typeface="Arial" charset="0"/>
              </a:rPr>
              <a:t>Экономика впечатлений: менеджмент в индустрии гостеприимства и туризме, </a:t>
            </a:r>
            <a:r>
              <a:rPr lang="ru-RU" sz="1200" dirty="0" smtClean="0">
                <a:solidFill>
                  <a:srgbClr val="003F82"/>
                </a:solidFill>
                <a:cs typeface="Arial" charset="0"/>
              </a:rPr>
              <a:t>руководитель доцент </a:t>
            </a:r>
            <a:r>
              <a:rPr lang="ru-RU" sz="1200" dirty="0" err="1">
                <a:solidFill>
                  <a:srgbClr val="003F82"/>
                </a:solidFill>
                <a:cs typeface="Arial" charset="0"/>
              </a:rPr>
              <a:t>Предводителева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 М.Д. </a:t>
            </a:r>
            <a:endParaRPr lang="ru-RU" sz="1800" dirty="0">
              <a:solidFill>
                <a:srgbClr val="003F82"/>
              </a:solidFill>
              <a:cs typeface="Arial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479" r="1881" b="39104"/>
          <a:stretch>
            <a:fillRect/>
          </a:stretch>
        </p:blipFill>
        <p:spPr bwMode="auto">
          <a:xfrm>
            <a:off x="6499225" y="4579938"/>
            <a:ext cx="22098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>
            <a:fillRect/>
          </a:stretch>
        </p:blipFill>
        <p:spPr bwMode="auto">
          <a:xfrm>
            <a:off x="6499225" y="1317625"/>
            <a:ext cx="22288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Магистерские программы ШБДА</a:t>
            </a: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438150" y="1354138"/>
            <a:ext cx="5949950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100" dirty="0">
              <a:solidFill>
                <a:srgbClr val="003F82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ru-RU" dirty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003F82"/>
                </a:solidFill>
                <a:cs typeface="Arial" charset="0"/>
              </a:rPr>
              <a:t>Менеджмент в ритейле,</a:t>
            </a:r>
            <a:r>
              <a:rPr lang="ru-RU" sz="1400" dirty="0" smtClean="0">
                <a:solidFill>
                  <a:srgbClr val="003F82"/>
                </a:solidFill>
                <a:cs typeface="Arial" charset="0"/>
              </a:rPr>
              <a:t> руководитель: проф</a:t>
            </a:r>
            <a:r>
              <a:rPr lang="ru-RU" sz="1400" dirty="0">
                <a:solidFill>
                  <a:srgbClr val="003F82"/>
                </a:solidFill>
                <a:cs typeface="Arial" charset="0"/>
              </a:rPr>
              <a:t>. </a:t>
            </a:r>
            <a:r>
              <a:rPr lang="ru-RU" sz="1400" dirty="0" smtClean="0">
                <a:solidFill>
                  <a:srgbClr val="003F82"/>
                </a:solidFill>
                <a:cs typeface="Arial" charset="0"/>
              </a:rPr>
              <a:t>О.К. </a:t>
            </a:r>
            <a:r>
              <a:rPr lang="ru-RU" sz="1400" dirty="0" err="1" smtClean="0">
                <a:solidFill>
                  <a:srgbClr val="003F82"/>
                </a:solidFill>
                <a:cs typeface="Arial" charset="0"/>
              </a:rPr>
              <a:t>Ойнер</a:t>
            </a:r>
            <a:r>
              <a:rPr lang="ru-RU" sz="1400" dirty="0" smtClean="0">
                <a:solidFill>
                  <a:srgbClr val="003F82"/>
                </a:solidFill>
                <a:cs typeface="Arial" charset="0"/>
              </a:rPr>
              <a:t>, </a:t>
            </a:r>
            <a:r>
              <a:rPr lang="ru-RU" sz="1400" dirty="0">
                <a:solidFill>
                  <a:srgbClr val="003F82"/>
                </a:solidFill>
                <a:cs typeface="Arial" charset="0"/>
              </a:rPr>
              <a:t>Председатель Академического совета проф. </a:t>
            </a:r>
            <a:r>
              <a:rPr lang="ru-RU" sz="1400" dirty="0" err="1" smtClean="0">
                <a:solidFill>
                  <a:srgbClr val="003F82"/>
                </a:solidFill>
                <a:cs typeface="Arial" charset="0"/>
              </a:rPr>
              <a:t>В.В.Радаев</a:t>
            </a:r>
            <a:endParaRPr lang="ru-RU" dirty="0">
              <a:solidFill>
                <a:srgbClr val="003F82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ru-RU" dirty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003F82"/>
                </a:solidFill>
                <a:cs typeface="Arial" charset="0"/>
              </a:rPr>
              <a:t>Менеджмент и маркетинг в индустрии моды, </a:t>
            </a:r>
            <a:r>
              <a:rPr lang="ru-RU" sz="1400" dirty="0" smtClean="0">
                <a:solidFill>
                  <a:srgbClr val="003F82"/>
                </a:solidFill>
                <a:cs typeface="Arial" charset="0"/>
              </a:rPr>
              <a:t>руководитель: </a:t>
            </a:r>
            <a:r>
              <a:rPr lang="ru-RU" sz="1400" dirty="0">
                <a:solidFill>
                  <a:srgbClr val="003F82"/>
                </a:solidFill>
                <a:cs typeface="Arial" charset="0"/>
              </a:rPr>
              <a:t>проф. </a:t>
            </a:r>
            <a:r>
              <a:rPr lang="ru-RU" sz="1400" dirty="0" err="1" smtClean="0">
                <a:solidFill>
                  <a:srgbClr val="003F82"/>
                </a:solidFill>
                <a:cs typeface="Arial" charset="0"/>
              </a:rPr>
              <a:t>А.Гаспарян</a:t>
            </a:r>
            <a:endParaRPr lang="ru-RU" dirty="0">
              <a:solidFill>
                <a:srgbClr val="003F82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ru-RU" dirty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003F82"/>
                </a:solidFill>
                <a:cs typeface="Arial" charset="0"/>
              </a:rPr>
              <a:t>Стратегический менеджмент в ТЭК, </a:t>
            </a:r>
            <a:r>
              <a:rPr lang="ru-RU" sz="1400" dirty="0">
                <a:solidFill>
                  <a:srgbClr val="003F82"/>
                </a:solidFill>
                <a:cs typeface="Arial" charset="0"/>
              </a:rPr>
              <a:t>руководитель: </a:t>
            </a:r>
            <a:r>
              <a:rPr lang="ru-RU" sz="1400" dirty="0" smtClean="0">
                <a:solidFill>
                  <a:srgbClr val="003F82"/>
                </a:solidFill>
                <a:cs typeface="Arial" charset="0"/>
              </a:rPr>
              <a:t>доц. В.Л. Лихачев, Председатель Академического совета проф. </a:t>
            </a:r>
            <a:r>
              <a:rPr lang="ru-RU" sz="1400" dirty="0" err="1" smtClean="0">
                <a:solidFill>
                  <a:srgbClr val="003F82"/>
                </a:solidFill>
                <a:cs typeface="Arial" charset="0"/>
              </a:rPr>
              <a:t>И.О.Волкова</a:t>
            </a:r>
            <a:endParaRPr lang="ru-RU" dirty="0">
              <a:solidFill>
                <a:srgbClr val="003F82"/>
              </a:solidFill>
              <a:cs typeface="Arial" charset="0"/>
            </a:endParaRPr>
          </a:p>
          <a:p>
            <a:pPr>
              <a:spcBef>
                <a:spcPts val="600"/>
              </a:spcBef>
            </a:pPr>
            <a:endParaRPr lang="ru-RU" dirty="0">
              <a:solidFill>
                <a:srgbClr val="003F82"/>
              </a:solidFill>
              <a:cs typeface="Arial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479" r="1881" b="39104"/>
          <a:stretch>
            <a:fillRect/>
          </a:stretch>
        </p:blipFill>
        <p:spPr bwMode="auto">
          <a:xfrm>
            <a:off x="6499225" y="4579938"/>
            <a:ext cx="22098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>
            <a:fillRect/>
          </a:stretch>
        </p:blipFill>
        <p:spPr bwMode="auto">
          <a:xfrm>
            <a:off x="6499225" y="1317625"/>
            <a:ext cx="22288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96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520825" y="361950"/>
            <a:ext cx="7146925" cy="363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Наш идеальный абитуриент</a:t>
            </a:r>
            <a:endParaRPr kumimoji="0" lang="en-US" sz="28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33" y="1689100"/>
            <a:ext cx="2929467" cy="43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2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520825" y="361950"/>
            <a:ext cx="7146925" cy="363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kumimoji="0" lang="ru-RU" sz="28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И</a:t>
            </a: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деальный абитуриент до-опытных </a:t>
            </a:r>
            <a:r>
              <a:rPr kumimoji="0" lang="ru-RU" sz="280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дженералистских</a:t>
            </a: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программ</a:t>
            </a:r>
            <a:endParaRPr kumimoji="0" lang="en-US" sz="28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57200" y="1600200"/>
            <a:ext cx="8229600" cy="4597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бакалаврское образование, полученное недавно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Хорошо владеет русским и английским языками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развитое критическое мышление и навыки аналитической работы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Заинтересован в карьере в бизнесе в международной среде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Нацелен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на результат,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умеет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и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хочет много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работать,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ответствен, креативен</a:t>
            </a:r>
          </a:p>
        </p:txBody>
      </p:sp>
    </p:spTree>
    <p:extLst>
      <p:ext uri="{BB962C8B-B14F-4D97-AF65-F5344CB8AC3E}">
        <p14:creationId xmlns:p14="http://schemas.microsoft.com/office/powerpoint/2010/main" val="175374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520825" y="361950"/>
            <a:ext cx="7146925" cy="363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kumimoji="0" lang="ru-RU" sz="28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И</a:t>
            </a: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деальный абитуриент до-опытных специализированных программ</a:t>
            </a:r>
            <a:endParaRPr kumimoji="0" lang="en-US" sz="28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57200" y="1600200"/>
            <a:ext cx="8229600" cy="4597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профильное бакалаврское образование (менеджмент, экономика), полученное недавно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Хорошо владеет русским и английским языками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развитое критическое мышление и навыки исследовательской работы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Заинтересован в карьере в бизнесе/академической карьере в международной среде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Нацелен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на результат,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умеет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и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хочет много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работать,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ответствен, креативен</a:t>
            </a:r>
          </a:p>
        </p:txBody>
      </p:sp>
    </p:spTree>
    <p:extLst>
      <p:ext uri="{BB962C8B-B14F-4D97-AF65-F5344CB8AC3E}">
        <p14:creationId xmlns:p14="http://schemas.microsoft.com/office/powerpoint/2010/main" val="419797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520825" y="361950"/>
            <a:ext cx="7146925" cy="363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kumimoji="0" lang="ru-RU" sz="28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И</a:t>
            </a: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деальный абитуриент пост-опытных </a:t>
            </a:r>
            <a:r>
              <a:rPr kumimoji="0" lang="ru-RU" sz="280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дженералистских</a:t>
            </a: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программ</a:t>
            </a:r>
            <a:endParaRPr kumimoji="0" lang="en-US" sz="28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57200" y="1600200"/>
            <a:ext cx="8229600" cy="4597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опыт работы в профильном для программы бизнесе 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Альтернативно: имеет профильное бакалаврское образование (менеджмент, экономика), полученное недавно, и начальный опыт работы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Хорошо владеет русским и английским языками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развитое критическое мышление и навыки аналитической работы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Заинтересован в карьере в бизнесе в международной среде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Нацелен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на результат,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умеет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и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хочет много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работать,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ответствен, креативен</a:t>
            </a:r>
          </a:p>
        </p:txBody>
      </p:sp>
    </p:spTree>
    <p:extLst>
      <p:ext uri="{BB962C8B-B14F-4D97-AF65-F5344CB8AC3E}">
        <p14:creationId xmlns:p14="http://schemas.microsoft.com/office/powerpoint/2010/main" val="381246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Требования к программам. Оригинальный образовательный стандарт НИУ ВШЭ</a:t>
            </a: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438150" y="1387475"/>
            <a:ext cx="8229600" cy="4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1386F"/>
                </a:solidFill>
              </a:rPr>
              <a:t>Обязательные дисциплин</a:t>
            </a:r>
            <a:r>
              <a:rPr lang="ru-RU" dirty="0" smtClean="0">
                <a:solidFill>
                  <a:srgbClr val="21386F"/>
                </a:solidFill>
              </a:rPr>
              <a:t>ы.</a:t>
            </a:r>
            <a:endParaRPr lang="ru-RU" dirty="0">
              <a:solidFill>
                <a:srgbClr val="21386F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1386F"/>
                </a:solidFill>
              </a:rPr>
              <a:t>Из них – 3 дисциплины направления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21386F"/>
                </a:solidFill>
              </a:rPr>
              <a:t>«Стратегии в менеджменте»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21386F"/>
                </a:solidFill>
              </a:rPr>
              <a:t>«Методология научных исследований в менеджменте»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21386F"/>
                </a:solidFill>
              </a:rPr>
              <a:t>Дисциплина предметной области «Экономика» с привязкой к профилю магистерской программы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dirty="0" smtClean="0">
                <a:solidFill>
                  <a:srgbClr val="21386F"/>
                </a:solidFill>
              </a:rPr>
              <a:t> дисциплины программы</a:t>
            </a:r>
            <a:endParaRPr lang="ru-RU" dirty="0">
              <a:solidFill>
                <a:srgbClr val="21386F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1386F"/>
                </a:solidFill>
              </a:rPr>
              <a:t>Элективные дисциплины. </a:t>
            </a:r>
            <a:r>
              <a:rPr lang="ru-RU" dirty="0">
                <a:solidFill>
                  <a:srgbClr val="21386F"/>
                </a:solidFill>
              </a:rPr>
              <a:t>С</a:t>
            </a:r>
            <a:r>
              <a:rPr lang="ru-RU" dirty="0" smtClean="0">
                <a:solidFill>
                  <a:srgbClr val="21386F"/>
                </a:solidFill>
              </a:rPr>
              <a:t>туденты </a:t>
            </a:r>
            <a:r>
              <a:rPr lang="ru-RU" dirty="0">
                <a:solidFill>
                  <a:srgbClr val="21386F"/>
                </a:solidFill>
              </a:rPr>
              <a:t>имеют право выбора любых дисциплин магистерского уровня, читаемых в ВШЭ по согласованию с руководителем </a:t>
            </a:r>
            <a:r>
              <a:rPr lang="ru-RU" dirty="0" smtClean="0">
                <a:solidFill>
                  <a:srgbClr val="21386F"/>
                </a:solidFill>
              </a:rPr>
              <a:t>программы. </a:t>
            </a:r>
            <a:r>
              <a:rPr lang="ru-RU" b="1" dirty="0" smtClean="0">
                <a:solidFill>
                  <a:srgbClr val="21386F"/>
                </a:solidFill>
              </a:rPr>
              <a:t>МАГОЛЕГО.</a:t>
            </a:r>
            <a:endParaRPr lang="ru-RU" b="1" dirty="0">
              <a:solidFill>
                <a:srgbClr val="21386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азвание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8229600" cy="1143000"/>
          </a:xfrm>
        </p:spPr>
        <p:txBody>
          <a:bodyPr/>
          <a:lstStyle/>
          <a:p>
            <a:r>
              <a:rPr lang="ru-RU" sz="28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Общие требования стандарта к ВКР магистра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>
                <a:latin typeface="Calibri" charset="0"/>
                <a:ea typeface="ＭＳ Ｐゴシック" charset="0"/>
                <a:cs typeface="ＭＳ Ｐゴシック" charset="0"/>
              </a:rPr>
              <a:t>Выпускная квалификационная работа в соответствии с магистерской программой выполняется студентом индивидуально в виде магистерской диссертации и  представляет собой самостоятельную и логически завершенную работу, связанную с решением задач того вида (видов) деятельности, к которым готовится магистрант. </a:t>
            </a:r>
            <a:r>
              <a:rPr lang="ru-RU" sz="240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Концепцией магистерской программы могут быть предусмотрены магистерские диссертации следующих типов: научно-исследовательский, проектно-аналитический  (в том числе,  в форме комплексного бизнес-плана).</a:t>
            </a:r>
          </a:p>
        </p:txBody>
      </p:sp>
    </p:spTree>
    <p:extLst>
      <p:ext uri="{BB962C8B-B14F-4D97-AF65-F5344CB8AC3E}">
        <p14:creationId xmlns:p14="http://schemas.microsoft.com/office/powerpoint/2010/main" val="256801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азвание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ru-RU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Различия между проектной</a:t>
            </a:r>
            <a:br>
              <a:rPr lang="ru-RU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и исследовательской работами</a:t>
            </a:r>
          </a:p>
        </p:txBody>
      </p:sp>
      <p:sp>
        <p:nvSpPr>
          <p:cNvPr id="3379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Calibri" charset="0"/>
                <a:ea typeface="ＭＳ Ｐゴシック" charset="0"/>
                <a:cs typeface="ＭＳ Ｐゴシック" charset="0"/>
              </a:rPr>
              <a:t>Проектная работа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Способ демонстрации знаний:</a:t>
            </a:r>
          </a:p>
          <a:p>
            <a:pPr lvl="1">
              <a:defRPr/>
            </a:pPr>
            <a:r>
              <a:rPr lang="ru-RU" sz="1800" dirty="0" smtClean="0"/>
              <a:t>Создание управленческой разработки</a:t>
            </a:r>
          </a:p>
          <a:p>
            <a:pPr>
              <a:defRPr/>
            </a:pPr>
            <a:r>
              <a:rPr lang="ru-RU" sz="2000" dirty="0" smtClean="0"/>
              <a:t>Оригинальность (новизна)</a:t>
            </a:r>
          </a:p>
          <a:p>
            <a:pPr lvl="1">
              <a:defRPr/>
            </a:pPr>
            <a:r>
              <a:rPr lang="ru-RU" sz="1800" dirty="0" smtClean="0"/>
              <a:t>Используются существующие знания</a:t>
            </a:r>
          </a:p>
          <a:p>
            <a:pPr>
              <a:defRPr/>
            </a:pPr>
            <a:r>
              <a:rPr lang="ru-RU" sz="2000" dirty="0" smtClean="0"/>
              <a:t>Контекст</a:t>
            </a:r>
          </a:p>
          <a:p>
            <a:pPr lvl="1">
              <a:defRPr/>
            </a:pPr>
            <a:r>
              <a:rPr lang="ru-RU" sz="1800" dirty="0" smtClean="0"/>
              <a:t>Условия реализации</a:t>
            </a:r>
          </a:p>
          <a:p>
            <a:pPr>
              <a:defRPr/>
            </a:pPr>
            <a:r>
              <a:rPr lang="ru-RU" sz="2000" dirty="0"/>
              <a:t>Структура работы включает </a:t>
            </a:r>
            <a:r>
              <a:rPr lang="ru-RU" sz="2000" dirty="0" smtClean="0"/>
              <a:t>описание созданного (политики, бизнес-плана, прогноза рынка, организационной структуры,…)</a:t>
            </a:r>
            <a:endParaRPr lang="ru-RU" sz="2000" dirty="0"/>
          </a:p>
          <a:p>
            <a:pPr>
              <a:defRPr/>
            </a:pPr>
            <a:endParaRPr lang="ru-RU" sz="2200" dirty="0"/>
          </a:p>
        </p:txBody>
      </p:sp>
      <p:sp>
        <p:nvSpPr>
          <p:cNvPr id="3379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>
                <a:latin typeface="Calibri" charset="0"/>
                <a:ea typeface="ＭＳ Ｐゴシック" charset="0"/>
                <a:cs typeface="ＭＳ Ｐゴシック" charset="0"/>
              </a:rPr>
              <a:t>Исследовательская работа</a:t>
            </a:r>
          </a:p>
        </p:txBody>
      </p:sp>
      <p:sp>
        <p:nvSpPr>
          <p:cNvPr id="3379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dirty="0">
                <a:latin typeface="Calibri" charset="0"/>
                <a:ea typeface="ＭＳ Ｐゴシック" charset="0"/>
                <a:cs typeface="ＭＳ Ｐゴシック" charset="0"/>
              </a:rPr>
              <a:t>Способ </a:t>
            </a:r>
            <a:r>
              <a:rPr lang="ru-RU" sz="2000" dirty="0" smtClean="0">
                <a:latin typeface="Calibri" charset="0"/>
                <a:ea typeface="ＭＳ Ｐゴシック" charset="0"/>
                <a:cs typeface="ＭＳ Ｐゴシック" charset="0"/>
              </a:rPr>
              <a:t>производства знаний</a:t>
            </a:r>
            <a:r>
              <a:rPr lang="ru-RU" sz="2000" dirty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ru-RU" sz="1800" dirty="0">
                <a:latin typeface="Calibri" charset="0"/>
                <a:ea typeface="ＭＳ Ｐゴシック" charset="0"/>
              </a:rPr>
              <a:t>Получение ответа на вопрос и/или проверка гипотезы</a:t>
            </a:r>
          </a:p>
          <a:p>
            <a:r>
              <a:rPr lang="ru-RU" sz="2000" dirty="0">
                <a:latin typeface="Calibri" charset="0"/>
                <a:ea typeface="ＭＳ Ｐゴシック" charset="0"/>
                <a:cs typeface="ＭＳ Ｐゴシック" charset="0"/>
              </a:rPr>
              <a:t>Оригинальность (новизна)</a:t>
            </a:r>
          </a:p>
          <a:p>
            <a:pPr lvl="1"/>
            <a:r>
              <a:rPr lang="ru-RU" sz="1800" dirty="0">
                <a:latin typeface="Calibri" charset="0"/>
                <a:ea typeface="ＭＳ Ｐゴシック" charset="0"/>
              </a:rPr>
              <a:t>Создается новое знание</a:t>
            </a:r>
          </a:p>
          <a:p>
            <a:pPr lvl="1"/>
            <a:endParaRPr lang="ru-RU" sz="1800" dirty="0">
              <a:latin typeface="Calibri" charset="0"/>
              <a:ea typeface="ＭＳ Ｐゴシック" charset="0"/>
            </a:endParaRPr>
          </a:p>
          <a:p>
            <a:r>
              <a:rPr lang="ru-RU" sz="2000" dirty="0">
                <a:latin typeface="Calibri" charset="0"/>
                <a:ea typeface="ＭＳ Ｐゴシック" charset="0"/>
                <a:cs typeface="ＭＳ Ｐゴシック" charset="0"/>
              </a:rPr>
              <a:t>Контекст</a:t>
            </a:r>
          </a:p>
          <a:p>
            <a:pPr lvl="1"/>
            <a:r>
              <a:rPr lang="ru-RU" sz="1800" dirty="0">
                <a:latin typeface="Calibri" charset="0"/>
                <a:ea typeface="ＭＳ Ｐゴシック" charset="0"/>
              </a:rPr>
              <a:t>Предшествующие исследования/публикации по теме</a:t>
            </a:r>
          </a:p>
          <a:p>
            <a:endParaRPr lang="ru-R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ru-RU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6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менеджмента</a:t>
            </a:r>
          </a:p>
        </p:txBody>
      </p:sp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255588" y="1430338"/>
            <a:ext cx="86550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F82"/>
                </a:solidFill>
              </a:rPr>
              <a:t>Трудоустройство выпускников</a:t>
            </a:r>
          </a:p>
          <a:p>
            <a:pPr algn="ctr"/>
            <a:endParaRPr lang="ru-RU" sz="1100" b="1">
              <a:solidFill>
                <a:srgbClr val="003F82"/>
              </a:solidFill>
            </a:endParaRPr>
          </a:p>
          <a:p>
            <a:pPr algn="ctr"/>
            <a:r>
              <a:rPr lang="ru-RU" b="1">
                <a:solidFill>
                  <a:srgbClr val="003F82"/>
                </a:solidFill>
              </a:rPr>
              <a:t>СФЕРА ДЕЯТЕЛЬНОСТИ КОМПАНИЙ-РАБОТОДАТЕЛЕЙ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308225"/>
            <a:ext cx="74930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Что такое Высшая школа экономики сегодня?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08" y="1262762"/>
            <a:ext cx="8036179" cy="51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69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менеджмента</a:t>
            </a:r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255588" y="1430338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F82"/>
                </a:solidFill>
              </a:rPr>
              <a:t>ПРИМЕРЫ КОМПАНИЙ, В КОТОРЫЕ БЫЛИ ПРИНЯТЫ НА РАБОТУ ВЫПУСКНИКИ-МАГИСТРЫ МЕНЕДЖМЕНТА НИУ ВШЭ В 2008-2011г.</a:t>
            </a:r>
          </a:p>
        </p:txBody>
      </p:sp>
      <p:grpSp>
        <p:nvGrpSpPr>
          <p:cNvPr id="64516" name="Группа 6"/>
          <p:cNvGrpSpPr>
            <a:grpSpLocks/>
          </p:cNvGrpSpPr>
          <p:nvPr/>
        </p:nvGrpSpPr>
        <p:grpSpPr bwMode="auto">
          <a:xfrm>
            <a:off x="969963" y="2095500"/>
            <a:ext cx="7267575" cy="4151313"/>
            <a:chOff x="969963" y="1858963"/>
            <a:chExt cx="7267575" cy="4151312"/>
          </a:xfrm>
        </p:grpSpPr>
        <p:pic>
          <p:nvPicPr>
            <p:cNvPr id="27653" name="Picture 2" descr="http://www.neoconsult.ru/images/logo6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13" y="4560887"/>
              <a:ext cx="2752725" cy="13906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4" descr="Вернуться на Главную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775" y="2078038"/>
              <a:ext cx="1752600" cy="4381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ОАО «Газпром»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63" y="3465513"/>
              <a:ext cx="1666875" cy="8001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1" descr="Финансовая корпорация &quot;ОТКРЫТИЕ&quot;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963" y="2406651"/>
              <a:ext cx="2154237" cy="762000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538" y="2640013"/>
              <a:ext cx="2066925" cy="75247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2" descr="На главную страницу Яндекса">
              <a:hlinkClick r:id="rId11" tooltip="На главную страницу Яндекса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2844801"/>
              <a:ext cx="1219200" cy="47466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24" descr="ГлаксоСмитКляйн-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5" y="3465513"/>
              <a:ext cx="1495425" cy="4953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27" descr="FERRERO ЗАО «Ферреро Руссия»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4122737"/>
              <a:ext cx="2287587" cy="511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3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00" y="5400675"/>
              <a:ext cx="2266950" cy="5048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39" descr="Картинка 171 из 7450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338" y="4743450"/>
              <a:ext cx="1095375" cy="12668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41" descr="JohnsonandJohnsonLogo.sv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400" y="1858963"/>
              <a:ext cx="2381250" cy="476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Picture 43" descr="ErichKrause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4487862"/>
              <a:ext cx="1905000" cy="4953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27" descr="JWT Россия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388" y="3646488"/>
              <a:ext cx="857250" cy="476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менеджмента</a:t>
            </a:r>
          </a:p>
        </p:txBody>
      </p:sp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255588" y="1430338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F82"/>
                </a:solidFill>
              </a:rPr>
              <a:t>ПРИМЕРЫ КОМПАНИЙ, В КОТОРЫЕ БЫЛИ ПРИНЯТЫ НА РАБОТУ ВЫПУСКНИКИ-МАГИСТРЫ МЕНЕДЖМЕНТА НИУ ВШЭ В 2008-2012г.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957263" y="2138363"/>
            <a:ext cx="7710487" cy="4079875"/>
            <a:chOff x="957263" y="1676400"/>
            <a:chExt cx="7721600" cy="4541838"/>
          </a:xfrm>
        </p:grpSpPr>
        <p:pic>
          <p:nvPicPr>
            <p:cNvPr id="28677" name="Picture 2" descr="Картинка 1 из 227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784" y="2114679"/>
              <a:ext cx="1300447" cy="867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25" y="1858426"/>
              <a:ext cx="1980876" cy="51427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153" y="1676400"/>
              <a:ext cx="1820308" cy="6874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6" descr="Ernst &amp; You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088" y="3282832"/>
              <a:ext cx="1809179" cy="54254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337" y="3539084"/>
              <a:ext cx="999977" cy="4276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56" y="2669596"/>
              <a:ext cx="1678816" cy="6503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932" y="4122277"/>
              <a:ext cx="1788511" cy="5584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589" y="2590069"/>
              <a:ext cx="1061978" cy="9490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12" descr="Toyota logo. Go back to homepage.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529" y="4196502"/>
              <a:ext cx="941155" cy="7652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428" y="4846850"/>
              <a:ext cx="1341781" cy="37112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5" descr="http://www.homecredit.ru/img/logo.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519" y="3795335"/>
              <a:ext cx="1287728" cy="759918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7" descr="http://www.metro-cc.ru/metro_mail/mcc-ru/images/logo.gif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991" y="5408837"/>
              <a:ext cx="1524606" cy="4753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023" y="4984696"/>
              <a:ext cx="1656559" cy="41707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0" descr="Государственная корпорация «Банк развития и внешнеэкономической деятельности (Внешэкономбанк)»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762" y="5656252"/>
              <a:ext cx="3190705" cy="56198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2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3" y="5509569"/>
              <a:ext cx="1623173" cy="5319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24" descr="http://www.agro.ru/imgs/2531_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665" y="3977362"/>
              <a:ext cx="1588198" cy="10585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6" descr="http://www.renaissancegroup.com/InvestmentBanking/About/res/title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734" y="2772096"/>
              <a:ext cx="1305216" cy="47539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менеджмента</a:t>
            </a:r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255588" y="1430338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F82"/>
                </a:solidFill>
              </a:rPr>
              <a:t>ПОЗИЦИИ, НА КОТОРЫЕ ПРИНИМАЮТСЯ ВЫПУСКНИКИ МАГИСТРАТУРЫ ФАКУЛЬТЕТА МЕНЕДЖМЕНТА НИУ ВШЭ</a:t>
            </a:r>
          </a:p>
        </p:txBody>
      </p:sp>
      <p:graphicFrame>
        <p:nvGraphicFramePr>
          <p:cNvPr id="66564" name="Object 3"/>
          <p:cNvGraphicFramePr>
            <a:graphicFrameLocks/>
          </p:cNvGraphicFramePr>
          <p:nvPr/>
        </p:nvGraphicFramePr>
        <p:xfrm>
          <a:off x="792163" y="2149475"/>
          <a:ext cx="75803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1" r:id="rId5" imgW="0" imgH="0" progId="Excel.Sheet.8">
                  <p:embed/>
                </p:oleObj>
              </mc:Choice>
              <mc:Fallback>
                <p:oleObj r:id="rId5" imgW="0" imgH="0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2149475"/>
                        <a:ext cx="758031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Прием в магистратуру в </a:t>
            </a:r>
            <a:r>
              <a:rPr kumimoji="0"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201</a:t>
            </a:r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7</a:t>
            </a:r>
            <a:r>
              <a:rPr kumimoji="0"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г</a:t>
            </a:r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.</a:t>
            </a:r>
            <a:endParaRPr kumimoji="0" lang="en-US" sz="20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60438" y="1263650"/>
            <a:ext cx="7707312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003F82"/>
                </a:solidFill>
              </a:rPr>
              <a:t>Количество поданных заявлений в </a:t>
            </a:r>
            <a:r>
              <a:rPr lang="ru-RU" sz="1600" b="1" dirty="0" smtClean="0">
                <a:solidFill>
                  <a:srgbClr val="003F82"/>
                </a:solidFill>
              </a:rPr>
              <a:t>магистратуру</a:t>
            </a:r>
            <a:r>
              <a:rPr lang="en-US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smtClean="0">
                <a:solidFill>
                  <a:srgbClr val="003F82"/>
                </a:solidFill>
              </a:rPr>
              <a:t>на 1</a:t>
            </a:r>
            <a:r>
              <a:rPr lang="en-US" sz="1600" b="1" dirty="0" smtClean="0">
                <a:solidFill>
                  <a:srgbClr val="003F82"/>
                </a:solidFill>
              </a:rPr>
              <a:t>8</a:t>
            </a:r>
            <a:r>
              <a:rPr lang="ru-RU" sz="1600" b="1" dirty="0" smtClean="0">
                <a:solidFill>
                  <a:srgbClr val="003F82"/>
                </a:solidFill>
              </a:rPr>
              <a:t> августа 201</a:t>
            </a:r>
            <a:r>
              <a:rPr lang="ru-RU" sz="1600" b="1" dirty="0">
                <a:solidFill>
                  <a:srgbClr val="003F82"/>
                </a:solidFill>
              </a:rPr>
              <a:t>7</a:t>
            </a:r>
            <a:r>
              <a:rPr lang="ru-RU" sz="1600" b="1" dirty="0" smtClean="0">
                <a:solidFill>
                  <a:srgbClr val="003F82"/>
                </a:solidFill>
              </a:rPr>
              <a:t> </a:t>
            </a:r>
            <a:r>
              <a:rPr lang="ru-RU" sz="1600" b="1" dirty="0">
                <a:solidFill>
                  <a:srgbClr val="003F82"/>
                </a:solidFill>
              </a:rPr>
              <a:t>г.</a:t>
            </a:r>
            <a:endParaRPr lang="en-GB" sz="1600" b="1" dirty="0">
              <a:solidFill>
                <a:srgbClr val="003F82"/>
              </a:solidFill>
            </a:endParaRPr>
          </a:p>
        </p:txBody>
      </p:sp>
      <p:graphicFrame>
        <p:nvGraphicFramePr>
          <p:cNvPr id="7" name="Group 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88035"/>
              </p:ext>
            </p:extLst>
          </p:nvPr>
        </p:nvGraphicFramePr>
        <p:xfrm>
          <a:off x="449792" y="1581686"/>
          <a:ext cx="8353425" cy="4514316"/>
        </p:xfrm>
        <a:graphic>
          <a:graphicData uri="http://schemas.openxmlformats.org/drawingml/2006/table">
            <a:tbl>
              <a:tblPr/>
              <a:tblGrid>
                <a:gridCol w="3227065"/>
                <a:gridCol w="1612446"/>
                <a:gridCol w="2114433"/>
                <a:gridCol w="1399481"/>
              </a:tblGrid>
              <a:tr h="783562">
                <a:tc row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Магистерская программа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Места, обеспеченные государственным финансированием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Количество мест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 Количество поданных заявлений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 августа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Конкурс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31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Маркетинг</a:t>
                      </a:r>
                    </a:p>
                  </a:txBody>
                  <a:tcPr marL="36000" marR="36000" marT="36000" marB="36000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31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Маркетинговые коммуникации и реклама</a:t>
                      </a:r>
                    </a:p>
                  </a:txBody>
                  <a:tcPr marL="36000" marR="36000" marT="36000" marB="36000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461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Стратегии развития бизнеса: управление и консалтинг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289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Управление проектами: проектный анализ, инвестиции, технологии реализации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728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Экономика впечатлений</a:t>
                      </a:r>
                    </a:p>
                  </a:txBody>
                  <a:tcPr marL="36000" marR="36000" marT="36000" marB="36000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7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Прием в магистратуру в </a:t>
            </a:r>
            <a:r>
              <a:rPr kumimoji="0"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201</a:t>
            </a:r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7</a:t>
            </a:r>
            <a:r>
              <a:rPr kumimoji="0"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г</a:t>
            </a:r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.</a:t>
            </a:r>
            <a:endParaRPr kumimoji="0" lang="en-US" sz="20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03288" y="1417638"/>
            <a:ext cx="7950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003F82"/>
                </a:solidFill>
              </a:rPr>
              <a:t>Численность магистров, принятых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dirty="0" smtClean="0">
                <a:solidFill>
                  <a:srgbClr val="003F82"/>
                </a:solidFill>
              </a:rPr>
              <a:t> </a:t>
            </a:r>
            <a:r>
              <a:rPr lang="ru-RU" sz="1600" dirty="0">
                <a:solidFill>
                  <a:srgbClr val="003F82"/>
                </a:solidFill>
              </a:rPr>
              <a:t>в </a:t>
            </a:r>
            <a:r>
              <a:rPr lang="ru-RU" sz="1600" dirty="0" smtClean="0">
                <a:solidFill>
                  <a:srgbClr val="003F82"/>
                </a:solidFill>
              </a:rPr>
              <a:t>2017 </a:t>
            </a:r>
            <a:r>
              <a:rPr lang="ru-RU" sz="1600" dirty="0">
                <a:solidFill>
                  <a:srgbClr val="003F82"/>
                </a:solidFill>
              </a:rPr>
              <a:t>г.</a:t>
            </a:r>
          </a:p>
          <a:p>
            <a:pPr>
              <a:lnSpc>
                <a:spcPct val="90000"/>
              </a:lnSpc>
            </a:pPr>
            <a:endParaRPr lang="en-GB" sz="1600" dirty="0">
              <a:solidFill>
                <a:srgbClr val="003F82"/>
              </a:solidFill>
            </a:endParaRPr>
          </a:p>
        </p:txBody>
      </p:sp>
      <p:graphicFrame>
        <p:nvGraphicFramePr>
          <p:cNvPr id="6" name="Group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72925"/>
              </p:ext>
            </p:extLst>
          </p:nvPr>
        </p:nvGraphicFramePr>
        <p:xfrm>
          <a:off x="1864225" y="1849970"/>
          <a:ext cx="5286375" cy="4135059"/>
        </p:xfrm>
        <a:graphic>
          <a:graphicData uri="http://schemas.openxmlformats.org/drawingml/2006/table">
            <a:tbl>
              <a:tblPr/>
              <a:tblGrid>
                <a:gridCol w="2351087"/>
                <a:gridCol w="1123950"/>
                <a:gridCol w="1062038"/>
                <a:gridCol w="749300"/>
              </a:tblGrid>
              <a:tr h="1253951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Магистерская программа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5993" marB="35993" anchor="ctr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Число принятых на бюджетные места</a:t>
                      </a: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Число принятых на платные места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Всего принято</a:t>
                      </a: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3F82"/>
                          </a:solidFill>
                          <a:effectLst/>
                          <a:latin typeface="Arial"/>
                        </a:rPr>
                        <a:t>Маркетинг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3F82"/>
                          </a:solidFill>
                          <a:effectLst/>
                          <a:latin typeface="Arial"/>
                        </a:rPr>
                        <a:t>Маркетинговые коммуникации и реклама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3F82"/>
                          </a:solidFill>
                          <a:effectLst/>
                          <a:latin typeface="Arial"/>
                        </a:rPr>
                        <a:t>Стратегии развития бизнеса: управление и консалтинг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3F82"/>
                          </a:solidFill>
                          <a:effectLst/>
                          <a:latin typeface="Arial"/>
                        </a:rPr>
                        <a:t> Управление проектами: проектный анализ, инвестиции, технологии реализации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3F82"/>
                          </a:solidFill>
                          <a:effectLst/>
                          <a:latin typeface="Arial"/>
                        </a:rPr>
                        <a:t>Экономика впечатлений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менеджмента</a:t>
            </a:r>
            <a:endParaRPr kumimoji="0" lang="en-US" sz="200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pic>
        <p:nvPicPr>
          <p:cNvPr id="10445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244850"/>
            <a:ext cx="21875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7" descr="DSC_62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"/>
          <a:stretch>
            <a:fillRect/>
          </a:stretch>
        </p:blipFill>
        <p:spPr bwMode="auto">
          <a:xfrm>
            <a:off x="6762750" y="1455738"/>
            <a:ext cx="21621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8" descr="DSC_64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737100"/>
            <a:ext cx="21653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Прямоугольник 1"/>
          <p:cNvSpPr>
            <a:spLocks noChangeArrowheads="1"/>
          </p:cNvSpPr>
          <p:nvPr/>
        </p:nvSpPr>
        <p:spPr bwMode="auto">
          <a:xfrm>
            <a:off x="379413" y="1338263"/>
            <a:ext cx="6383337" cy="6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ru-RU" b="1" dirty="0">
                <a:solidFill>
                  <a:srgbClr val="003F82"/>
                </a:solidFill>
                <a:cs typeface="Arial" charset="0"/>
              </a:rPr>
              <a:t>Количество бюджетных мест и </a:t>
            </a:r>
            <a:r>
              <a:rPr lang="ru-RU" b="1" dirty="0" smtClean="0">
                <a:solidFill>
                  <a:srgbClr val="003F82"/>
                </a:solidFill>
                <a:cs typeface="Arial" charset="0"/>
              </a:rPr>
              <a:t>вступительные экзамены в 2018 </a:t>
            </a:r>
            <a:r>
              <a:rPr lang="ru-RU" b="1" dirty="0">
                <a:solidFill>
                  <a:srgbClr val="003F82"/>
                </a:solidFill>
                <a:cs typeface="Arial" charset="0"/>
              </a:rPr>
              <a:t>году: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43220"/>
              </p:ext>
            </p:extLst>
          </p:nvPr>
        </p:nvGraphicFramePr>
        <p:xfrm>
          <a:off x="379413" y="1955275"/>
          <a:ext cx="6096000" cy="3840611"/>
        </p:xfrm>
        <a:graphic>
          <a:graphicData uri="http://schemas.openxmlformats.org/drawingml/2006/table">
            <a:tbl>
              <a:tblPr/>
              <a:tblGrid>
                <a:gridCol w="4262437"/>
                <a:gridCol w="1833563"/>
              </a:tblGrid>
              <a:tr h="6055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Программа, кол-во бюджетных мест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Вступительное испытание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19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Маркетинг,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35 мест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экзамен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19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Маркетинговые коммуникации,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25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мест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экзамен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55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Стратегии развития бизнеса: управление и консалтинг, 35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мест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экзамен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5017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Управление проектами: проектный анализ, инвестиции, технологии реализации, 30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мест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экзамен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65017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Экономика впечатлений: менеджмент в индустрии гостеприимства и туризме,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 мест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конкурс портфолио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56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менеджмента</a:t>
            </a:r>
            <a:endParaRPr kumimoji="0" lang="en-US" sz="200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pic>
        <p:nvPicPr>
          <p:cNvPr id="10445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244850"/>
            <a:ext cx="21875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7" descr="DSC_62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"/>
          <a:stretch>
            <a:fillRect/>
          </a:stretch>
        </p:blipFill>
        <p:spPr bwMode="auto">
          <a:xfrm>
            <a:off x="6762750" y="1455738"/>
            <a:ext cx="21621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8" descr="DSC_64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737100"/>
            <a:ext cx="21653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Прямоугольник 1"/>
          <p:cNvSpPr>
            <a:spLocks noChangeArrowheads="1"/>
          </p:cNvSpPr>
          <p:nvPr/>
        </p:nvSpPr>
        <p:spPr bwMode="auto">
          <a:xfrm>
            <a:off x="379413" y="1338263"/>
            <a:ext cx="6383337" cy="6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ru-RU" b="1" dirty="0">
                <a:solidFill>
                  <a:srgbClr val="003F82"/>
                </a:solidFill>
                <a:cs typeface="Arial" charset="0"/>
              </a:rPr>
              <a:t>Количество бюджетных мест и </a:t>
            </a:r>
            <a:r>
              <a:rPr lang="ru-RU" b="1" dirty="0" smtClean="0">
                <a:solidFill>
                  <a:srgbClr val="003F82"/>
                </a:solidFill>
                <a:cs typeface="Arial" charset="0"/>
              </a:rPr>
              <a:t>вступительные экзамены в 2018 году (продолжение):</a:t>
            </a:r>
            <a:endParaRPr lang="ru-RU" b="1" dirty="0">
              <a:solidFill>
                <a:srgbClr val="003F82"/>
              </a:solidFill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75361"/>
              </p:ext>
            </p:extLst>
          </p:nvPr>
        </p:nvGraphicFramePr>
        <p:xfrm>
          <a:off x="379413" y="2090739"/>
          <a:ext cx="6096000" cy="2834727"/>
        </p:xfrm>
        <a:graphic>
          <a:graphicData uri="http://schemas.openxmlformats.org/drawingml/2006/table">
            <a:tbl>
              <a:tblPr/>
              <a:tblGrid>
                <a:gridCol w="4262437"/>
                <a:gridCol w="1833563"/>
              </a:tblGrid>
              <a:tr h="6055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Программа, кол-во бюджетных мест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Вступительное испытание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19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Менеджмент в ритейле, 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конкурс портфолио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19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Менеджмент и маркетинг в индустрии моды, 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конкурс портфолио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55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Стратегический менеджмент в ТЭК, 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конкурс портфолио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29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sz="3200">
                <a:solidFill>
                  <a:srgbClr val="898989"/>
                </a:solidFill>
                <a:latin typeface="Calibri" charset="0"/>
              </a:rPr>
              <a:t> </a:t>
            </a: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8546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kumimoji="0" lang="en-US" sz="3200" b="1">
                <a:solidFill>
                  <a:srgbClr val="000000"/>
                </a:solidFill>
                <a:latin typeface="Calibri" charset="0"/>
              </a:rPr>
              <a:t/>
            </a:r>
            <a:br>
              <a:rPr kumimoji="0" lang="en-US" sz="3200" b="1">
                <a:solidFill>
                  <a:srgbClr val="000000"/>
                </a:solidFill>
                <a:latin typeface="Calibri" charset="0"/>
              </a:rPr>
            </a:br>
            <a:endParaRPr kumimoji="0" lang="ru-RU" sz="320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4" name="Схема 8"/>
          <p:cNvGraphicFramePr/>
          <p:nvPr>
            <p:extLst>
              <p:ext uri="{D42A27DB-BD31-4B8C-83A1-F6EECF244321}">
                <p14:modId xmlns:p14="http://schemas.microsoft.com/office/powerpoint/2010/main" val="387229307"/>
              </p:ext>
            </p:extLst>
          </p:nvPr>
        </p:nvGraphicFramePr>
        <p:xfrm>
          <a:off x="347731" y="1429554"/>
          <a:ext cx="8538692" cy="461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8548" name="Subtitle 2"/>
          <p:cNvSpPr txBox="1">
            <a:spLocks/>
          </p:cNvSpPr>
          <p:nvPr/>
        </p:nvSpPr>
        <p:spPr bwMode="auto">
          <a:xfrm>
            <a:off x="1520825" y="3619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Факультет менеджмента</a:t>
            </a:r>
            <a:endParaRPr kumimoji="0" lang="en-US">
              <a:solidFill>
                <a:schemeClr val="bg1"/>
              </a:solidFill>
              <a:latin typeface="Myriad Pro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3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sz="3200">
                <a:solidFill>
                  <a:srgbClr val="898989"/>
                </a:solidFill>
                <a:latin typeface="Calibri" charset="0"/>
              </a:rPr>
              <a:t> </a:t>
            </a: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8546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kumimoji="0" lang="en-US" sz="3200" b="1">
                <a:solidFill>
                  <a:srgbClr val="000000"/>
                </a:solidFill>
                <a:latin typeface="Calibri" charset="0"/>
              </a:rPr>
              <a:t/>
            </a:r>
            <a:br>
              <a:rPr kumimoji="0" lang="en-US" sz="3200" b="1">
                <a:solidFill>
                  <a:srgbClr val="000000"/>
                </a:solidFill>
                <a:latin typeface="Calibri" charset="0"/>
              </a:rPr>
            </a:br>
            <a:endParaRPr kumimoji="0" lang="ru-RU" sz="320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4" name="Схема 8"/>
          <p:cNvGraphicFramePr/>
          <p:nvPr>
            <p:extLst>
              <p:ext uri="{D42A27DB-BD31-4B8C-83A1-F6EECF244321}">
                <p14:modId xmlns:p14="http://schemas.microsoft.com/office/powerpoint/2010/main" val="27814076"/>
              </p:ext>
            </p:extLst>
          </p:nvPr>
        </p:nvGraphicFramePr>
        <p:xfrm>
          <a:off x="347731" y="1429554"/>
          <a:ext cx="8538692" cy="461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8548" name="Subtitle 2"/>
          <p:cNvSpPr txBox="1">
            <a:spLocks/>
          </p:cNvSpPr>
          <p:nvPr/>
        </p:nvSpPr>
        <p:spPr bwMode="auto">
          <a:xfrm>
            <a:off x="1520825" y="3619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Факультет менеджмента</a:t>
            </a:r>
            <a:endParaRPr kumimoji="0" lang="en-US">
              <a:solidFill>
                <a:schemeClr val="bg1"/>
              </a:solidFill>
              <a:latin typeface="Myriad Pro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 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</a:br>
            <a:endParaRPr lang="ru-RU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971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83972" name="Rectangle 2"/>
          <p:cNvSpPr txBox="1">
            <a:spLocks/>
          </p:cNvSpPr>
          <p:nvPr/>
        </p:nvSpPr>
        <p:spPr bwMode="auto">
          <a:xfrm>
            <a:off x="239713" y="1430338"/>
            <a:ext cx="8591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2" eaLnBrk="0" hangingPunct="0"/>
            <a:r>
              <a:rPr kumimoji="0" lang="en-US" b="1">
                <a:cs typeface="Arial" charset="0"/>
              </a:rPr>
              <a:t>ESCP – Europe</a:t>
            </a:r>
            <a:r>
              <a:rPr kumimoji="0" lang="en-US">
                <a:cs typeface="Arial" charset="0"/>
              </a:rPr>
              <a:t>  </a:t>
            </a:r>
            <a:r>
              <a:rPr kumimoji="0" lang="ru-RU">
                <a:cs typeface="Arial" charset="0"/>
              </a:rPr>
              <a:t/>
            </a:r>
            <a:br>
              <a:rPr kumimoji="0" lang="ru-RU">
                <a:cs typeface="Arial" charset="0"/>
              </a:rPr>
            </a:br>
            <a:r>
              <a:rPr kumimoji="0" lang="ru-RU" b="1">
                <a:cs typeface="Arial" charset="0"/>
              </a:rPr>
              <a:t>Европейская школа менеджмента</a:t>
            </a:r>
          </a:p>
        </p:txBody>
      </p:sp>
      <p:sp>
        <p:nvSpPr>
          <p:cNvPr id="83973" name="Rectangle 3"/>
          <p:cNvSpPr txBox="1">
            <a:spLocks/>
          </p:cNvSpPr>
          <p:nvPr/>
        </p:nvSpPr>
        <p:spPr bwMode="auto">
          <a:xfrm>
            <a:off x="446088" y="2668588"/>
            <a:ext cx="82296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  <a:buFont typeface="StarSymbol" charset="0"/>
              <a:buNone/>
            </a:pPr>
            <a:r>
              <a:rPr kumimoji="0" lang="en-GB" dirty="0" err="1"/>
              <a:t>предназначена</a:t>
            </a:r>
            <a:r>
              <a:rPr kumimoji="0" lang="en-GB" dirty="0"/>
              <a:t> </a:t>
            </a:r>
            <a:r>
              <a:rPr kumimoji="0" lang="en-GB" dirty="0" err="1"/>
              <a:t>для</a:t>
            </a:r>
            <a:r>
              <a:rPr kumimoji="0" lang="en-GB" dirty="0"/>
              <a:t> </a:t>
            </a:r>
            <a:r>
              <a:rPr kumimoji="0" lang="en-GB" dirty="0" err="1"/>
              <a:t>студентов</a:t>
            </a:r>
            <a:r>
              <a:rPr kumimoji="0" lang="en-GB" dirty="0"/>
              <a:t>, </a:t>
            </a:r>
            <a:r>
              <a:rPr kumimoji="0" lang="en-GB" dirty="0" err="1"/>
              <a:t>которые</a:t>
            </a:r>
            <a:r>
              <a:rPr kumimoji="0" lang="en-GB" dirty="0"/>
              <a:t> </a:t>
            </a:r>
            <a:r>
              <a:rPr kumimoji="0" lang="en-GB" dirty="0" err="1"/>
              <a:t>хотят</a:t>
            </a:r>
            <a:r>
              <a:rPr kumimoji="0" lang="en-GB" dirty="0"/>
              <a:t> </a:t>
            </a:r>
            <a:r>
              <a:rPr kumimoji="0" lang="en-GB" dirty="0" err="1"/>
              <a:t>получить</a:t>
            </a:r>
            <a:r>
              <a:rPr kumimoji="0" lang="en-GB" dirty="0"/>
              <a:t> </a:t>
            </a:r>
            <a:r>
              <a:rPr kumimoji="0" lang="en-GB" dirty="0" err="1"/>
              <a:t>образование</a:t>
            </a:r>
            <a:r>
              <a:rPr kumimoji="0" lang="en-GB" dirty="0"/>
              <a:t> </a:t>
            </a:r>
            <a:r>
              <a:rPr kumimoji="0" lang="en-GB" dirty="0" err="1"/>
              <a:t>на</a:t>
            </a:r>
            <a:r>
              <a:rPr kumimoji="0" lang="en-GB" dirty="0"/>
              <a:t> </a:t>
            </a:r>
            <a:r>
              <a:rPr kumimoji="0" lang="en-GB" dirty="0" err="1"/>
              <a:t>международном</a:t>
            </a:r>
            <a:r>
              <a:rPr kumimoji="0" lang="en-GB" dirty="0"/>
              <a:t> </a:t>
            </a:r>
            <a:r>
              <a:rPr kumimoji="0" lang="en-GB" dirty="0" err="1"/>
              <a:t>уровне</a:t>
            </a:r>
            <a:r>
              <a:rPr kumimoji="0" lang="en-GB" dirty="0"/>
              <a:t> </a:t>
            </a:r>
            <a:r>
              <a:rPr kumimoji="0" lang="en-GB" dirty="0" err="1"/>
              <a:t>не</a:t>
            </a:r>
            <a:r>
              <a:rPr kumimoji="0" lang="en-GB" dirty="0"/>
              <a:t> </a:t>
            </a:r>
            <a:r>
              <a:rPr kumimoji="0" lang="en-GB" dirty="0" err="1"/>
              <a:t>только</a:t>
            </a:r>
            <a:r>
              <a:rPr kumimoji="0" lang="en-GB" dirty="0"/>
              <a:t> </a:t>
            </a:r>
            <a:r>
              <a:rPr kumimoji="0" lang="en-GB" dirty="0" err="1"/>
              <a:t>на</a:t>
            </a:r>
            <a:r>
              <a:rPr kumimoji="0" lang="en-GB" dirty="0"/>
              <a:t> </a:t>
            </a:r>
            <a:r>
              <a:rPr kumimoji="0" lang="en-GB" dirty="0" err="1"/>
              <a:t>факультете</a:t>
            </a:r>
            <a:r>
              <a:rPr kumimoji="0" lang="en-GB" dirty="0"/>
              <a:t> </a:t>
            </a:r>
            <a:r>
              <a:rPr kumimoji="0" lang="en-GB" dirty="0" err="1"/>
              <a:t>менеджмента</a:t>
            </a:r>
            <a:r>
              <a:rPr kumimoji="0" lang="en-GB" dirty="0"/>
              <a:t> </a:t>
            </a:r>
            <a:r>
              <a:rPr kumimoji="0" lang="ru-RU" dirty="0"/>
              <a:t>НИУ </a:t>
            </a:r>
            <a:r>
              <a:rPr kumimoji="0" lang="en-GB" dirty="0"/>
              <a:t>ВШЭ, </a:t>
            </a:r>
            <a:r>
              <a:rPr kumimoji="0" lang="en-GB" dirty="0" err="1"/>
              <a:t>но</a:t>
            </a:r>
            <a:r>
              <a:rPr kumimoji="0" lang="en-GB" dirty="0"/>
              <a:t> </a:t>
            </a:r>
            <a:r>
              <a:rPr kumimoji="0" lang="en-GB" dirty="0" err="1"/>
              <a:t>и</a:t>
            </a:r>
            <a:r>
              <a:rPr kumimoji="0" lang="en-GB" dirty="0"/>
              <a:t> </a:t>
            </a:r>
            <a:r>
              <a:rPr kumimoji="0" lang="en-GB" dirty="0" err="1"/>
              <a:t>в</a:t>
            </a:r>
            <a:r>
              <a:rPr kumimoji="0" lang="en-GB" dirty="0"/>
              <a:t> </a:t>
            </a:r>
            <a:r>
              <a:rPr kumimoji="0" lang="en-GB" dirty="0" err="1"/>
              <a:t>одной</a:t>
            </a:r>
            <a:r>
              <a:rPr kumimoji="0" lang="en-GB" dirty="0"/>
              <a:t> </a:t>
            </a:r>
            <a:r>
              <a:rPr kumimoji="0" lang="en-GB" dirty="0" err="1"/>
              <a:t>из</a:t>
            </a:r>
            <a:r>
              <a:rPr kumimoji="0" lang="en-GB" dirty="0"/>
              <a:t> </a:t>
            </a:r>
            <a:r>
              <a:rPr kumimoji="0" lang="en-GB" dirty="0" err="1"/>
              <a:t>ведущих</a:t>
            </a:r>
            <a:r>
              <a:rPr kumimoji="0" lang="en-GB" dirty="0"/>
              <a:t> </a:t>
            </a:r>
            <a:r>
              <a:rPr kumimoji="0" lang="en-GB" dirty="0" err="1"/>
              <a:t>европейских</a:t>
            </a:r>
            <a:r>
              <a:rPr kumimoji="0" lang="en-GB" dirty="0"/>
              <a:t> </a:t>
            </a:r>
            <a:r>
              <a:rPr kumimoji="0" lang="en-GB" dirty="0" err="1"/>
              <a:t>бизнес-школ</a:t>
            </a:r>
            <a:r>
              <a:rPr kumimoji="0" lang="en-GB" dirty="0"/>
              <a:t> </a:t>
            </a:r>
            <a:r>
              <a:rPr kumimoji="0" lang="en-GB" dirty="0" err="1"/>
              <a:t>при</a:t>
            </a:r>
            <a:r>
              <a:rPr kumimoji="0" lang="en-GB" dirty="0"/>
              <a:t> </a:t>
            </a:r>
            <a:r>
              <a:rPr kumimoji="0" lang="en-GB" dirty="0" err="1"/>
              <a:t>Торгово-Промышленной</a:t>
            </a:r>
            <a:r>
              <a:rPr kumimoji="0" lang="en-GB" dirty="0"/>
              <a:t> </a:t>
            </a:r>
            <a:r>
              <a:rPr kumimoji="0" lang="en-GB" dirty="0" err="1"/>
              <a:t>Палате</a:t>
            </a:r>
            <a:r>
              <a:rPr kumimoji="0" lang="en-GB" dirty="0"/>
              <a:t> </a:t>
            </a:r>
            <a:r>
              <a:rPr kumimoji="0" lang="en-GB" dirty="0" err="1"/>
              <a:t>г</a:t>
            </a:r>
            <a:r>
              <a:rPr kumimoji="0" lang="en-GB" dirty="0"/>
              <a:t>. </a:t>
            </a:r>
            <a:r>
              <a:rPr kumimoji="0" lang="en-GB" dirty="0" err="1"/>
              <a:t>Парижа</a:t>
            </a:r>
            <a:r>
              <a:rPr kumimoji="0" lang="en-GB" dirty="0"/>
              <a:t>.</a:t>
            </a:r>
            <a:br>
              <a:rPr kumimoji="0" lang="en-GB" dirty="0"/>
            </a:br>
            <a:r>
              <a:rPr kumimoji="0" lang="en-GB" dirty="0"/>
              <a:t/>
            </a:r>
            <a:br>
              <a:rPr kumimoji="0" lang="en-GB" dirty="0"/>
            </a:br>
            <a:r>
              <a:rPr kumimoji="0" lang="en-GB" dirty="0" err="1"/>
              <a:t>Студенты</a:t>
            </a:r>
            <a:r>
              <a:rPr kumimoji="0" lang="en-GB" dirty="0"/>
              <a:t> </a:t>
            </a:r>
            <a:r>
              <a:rPr kumimoji="0" lang="en-GB" dirty="0" err="1"/>
              <a:t>получают</a:t>
            </a:r>
            <a:r>
              <a:rPr kumimoji="0" lang="en-GB" dirty="0"/>
              <a:t> </a:t>
            </a:r>
            <a:r>
              <a:rPr kumimoji="0" lang="en-GB" dirty="0" err="1"/>
              <a:t>возможность</a:t>
            </a:r>
            <a:r>
              <a:rPr kumimoji="0" lang="en-GB" dirty="0"/>
              <a:t> </a:t>
            </a:r>
            <a:r>
              <a:rPr kumimoji="0" lang="en-GB" dirty="0" err="1"/>
              <a:t>учиться</a:t>
            </a:r>
            <a:r>
              <a:rPr kumimoji="0" lang="en-GB" dirty="0"/>
              <a:t> </a:t>
            </a:r>
            <a:r>
              <a:rPr kumimoji="0" lang="en-GB" dirty="0" err="1"/>
              <a:t>в</a:t>
            </a:r>
            <a:r>
              <a:rPr kumimoji="0" lang="en-GB" dirty="0"/>
              <a:t> </a:t>
            </a:r>
            <a:r>
              <a:rPr kumimoji="0" lang="en-GB" dirty="0" err="1"/>
              <a:t>двух</a:t>
            </a:r>
            <a:r>
              <a:rPr kumimoji="0" lang="en-GB" dirty="0"/>
              <a:t> </a:t>
            </a:r>
            <a:r>
              <a:rPr kumimoji="0" lang="en-GB" dirty="0" err="1"/>
              <a:t>престижных</a:t>
            </a:r>
            <a:r>
              <a:rPr kumimoji="0" lang="en-GB" dirty="0"/>
              <a:t> </a:t>
            </a:r>
            <a:r>
              <a:rPr kumimoji="0" lang="en-GB" dirty="0" err="1"/>
              <a:t>учебных</a:t>
            </a:r>
            <a:r>
              <a:rPr kumimoji="0" lang="en-GB" dirty="0"/>
              <a:t> </a:t>
            </a:r>
            <a:r>
              <a:rPr kumimoji="0" lang="en-GB" dirty="0" err="1"/>
              <a:t>заведениях</a:t>
            </a:r>
            <a:r>
              <a:rPr kumimoji="0" lang="en-GB" dirty="0"/>
              <a:t> </a:t>
            </a:r>
            <a:r>
              <a:rPr kumimoji="0" lang="en-GB" dirty="0" err="1"/>
              <a:t>и</a:t>
            </a:r>
            <a:r>
              <a:rPr kumimoji="0" lang="en-GB" dirty="0"/>
              <a:t> </a:t>
            </a:r>
            <a:r>
              <a:rPr kumimoji="0" lang="en-GB" dirty="0" err="1"/>
              <a:t>по</a:t>
            </a:r>
            <a:r>
              <a:rPr kumimoji="0" lang="en-GB" dirty="0"/>
              <a:t> </a:t>
            </a:r>
            <a:r>
              <a:rPr kumimoji="0" lang="en-GB" dirty="0" err="1"/>
              <a:t>окончании</a:t>
            </a:r>
            <a:r>
              <a:rPr kumimoji="0" lang="en-GB" dirty="0"/>
              <a:t> </a:t>
            </a:r>
            <a:r>
              <a:rPr kumimoji="0" lang="en-GB" dirty="0" err="1"/>
              <a:t>обучения</a:t>
            </a:r>
            <a:r>
              <a:rPr kumimoji="0" lang="en-GB" dirty="0"/>
              <a:t> </a:t>
            </a:r>
            <a:r>
              <a:rPr kumimoji="0" lang="en-GB" dirty="0" err="1"/>
              <a:t>получить</a:t>
            </a:r>
            <a:r>
              <a:rPr kumimoji="0" lang="en-GB" dirty="0"/>
              <a:t> </a:t>
            </a:r>
            <a:r>
              <a:rPr kumimoji="0" lang="en-GB" dirty="0" err="1"/>
              <a:t>два</a:t>
            </a:r>
            <a:r>
              <a:rPr kumimoji="0" lang="en-GB" dirty="0"/>
              <a:t> </a:t>
            </a:r>
            <a:r>
              <a:rPr kumimoji="0" lang="en-GB" dirty="0" err="1"/>
              <a:t>диплома</a:t>
            </a:r>
            <a:r>
              <a:rPr kumimoji="0" lang="en-GB" dirty="0"/>
              <a:t>, </a:t>
            </a:r>
            <a:r>
              <a:rPr kumimoji="0" lang="en-GB" dirty="0" err="1"/>
              <a:t>признанные</a:t>
            </a:r>
            <a:r>
              <a:rPr kumimoji="0" lang="en-GB" dirty="0"/>
              <a:t> </a:t>
            </a:r>
            <a:r>
              <a:rPr kumimoji="0" lang="en-GB" dirty="0" err="1"/>
              <a:t>во</a:t>
            </a:r>
            <a:r>
              <a:rPr kumimoji="0" lang="en-GB" dirty="0"/>
              <a:t> </a:t>
            </a:r>
            <a:r>
              <a:rPr kumimoji="0" lang="en-GB" dirty="0" err="1"/>
              <a:t>Франции</a:t>
            </a:r>
            <a:r>
              <a:rPr kumimoji="0" lang="en-GB" dirty="0"/>
              <a:t> </a:t>
            </a:r>
            <a:r>
              <a:rPr kumimoji="0" lang="en-GB" dirty="0" err="1"/>
              <a:t>и</a:t>
            </a:r>
            <a:r>
              <a:rPr kumimoji="0" lang="en-GB" dirty="0"/>
              <a:t> </a:t>
            </a:r>
            <a:r>
              <a:rPr kumimoji="0" lang="en-GB" dirty="0" err="1"/>
              <a:t>в</a:t>
            </a:r>
            <a:r>
              <a:rPr kumimoji="0" lang="en-GB" dirty="0"/>
              <a:t> </a:t>
            </a:r>
            <a:r>
              <a:rPr kumimoji="0" lang="en-GB" dirty="0" err="1"/>
              <a:t>России</a:t>
            </a:r>
            <a:r>
              <a:rPr kumimoji="0" lang="en-GB" dirty="0"/>
              <a:t>: </a:t>
            </a:r>
          </a:p>
          <a:p>
            <a:pPr lvl="1">
              <a:spcAft>
                <a:spcPts val="600"/>
              </a:spcAft>
              <a:buSzPct val="122000"/>
              <a:buFont typeface="Arial" charset="0"/>
              <a:buChar char="•"/>
            </a:pPr>
            <a:r>
              <a:rPr kumimoji="0" lang="en-GB" dirty="0" err="1"/>
              <a:t>диплом</a:t>
            </a:r>
            <a:r>
              <a:rPr kumimoji="0" lang="en-GB" dirty="0"/>
              <a:t> </a:t>
            </a:r>
            <a:r>
              <a:rPr kumimoji="0" lang="en-GB" dirty="0" err="1"/>
              <a:t>магистра</a:t>
            </a:r>
            <a:r>
              <a:rPr kumimoji="0" lang="en-GB" i="1" dirty="0"/>
              <a:t> </a:t>
            </a:r>
            <a:r>
              <a:rPr kumimoji="0" lang="en-GB" dirty="0" err="1"/>
              <a:t>факультета</a:t>
            </a:r>
            <a:r>
              <a:rPr kumimoji="0" lang="en-GB" dirty="0"/>
              <a:t> </a:t>
            </a:r>
            <a:r>
              <a:rPr kumimoji="0" lang="en-GB" dirty="0" err="1"/>
              <a:t>менеджмента</a:t>
            </a:r>
            <a:r>
              <a:rPr kumimoji="0" lang="en-GB" dirty="0"/>
              <a:t> </a:t>
            </a:r>
            <a:r>
              <a:rPr kumimoji="0" lang="ru-RU" dirty="0"/>
              <a:t>НИУ </a:t>
            </a:r>
            <a:r>
              <a:rPr kumimoji="0" lang="en-GB" dirty="0"/>
              <a:t>ВШЭ</a:t>
            </a:r>
          </a:p>
          <a:p>
            <a:pPr lvl="1">
              <a:spcAft>
                <a:spcPts val="600"/>
              </a:spcAft>
              <a:buSzPct val="122000"/>
              <a:buFont typeface="Arial" charset="0"/>
              <a:buChar char="•"/>
            </a:pPr>
            <a:r>
              <a:rPr kumimoji="0" lang="en-GB" dirty="0" err="1"/>
              <a:t>диплом</a:t>
            </a:r>
            <a:r>
              <a:rPr kumimoji="0" lang="en-GB" dirty="0"/>
              <a:t> </a:t>
            </a:r>
            <a:r>
              <a:rPr kumimoji="0" lang="en-GB" dirty="0" err="1"/>
              <a:t>магистра</a:t>
            </a:r>
            <a:r>
              <a:rPr kumimoji="0" lang="en-GB" dirty="0"/>
              <a:t> «Grande </a:t>
            </a:r>
            <a:r>
              <a:rPr kumimoji="0" lang="en-GB" dirty="0" err="1"/>
              <a:t>Ecole</a:t>
            </a:r>
            <a:r>
              <a:rPr kumimoji="0" lang="en-GB" dirty="0"/>
              <a:t>» </a:t>
            </a:r>
            <a:r>
              <a:rPr kumimoji="0" lang="en-GB" dirty="0" err="1"/>
              <a:t>Европейской</a:t>
            </a:r>
            <a:r>
              <a:rPr kumimoji="0" lang="en-GB" dirty="0"/>
              <a:t> </a:t>
            </a:r>
            <a:r>
              <a:rPr kumimoji="0" lang="en-GB" dirty="0" err="1"/>
              <a:t>Школы</a:t>
            </a:r>
            <a:r>
              <a:rPr kumimoji="0" lang="en-GB" dirty="0"/>
              <a:t> </a:t>
            </a:r>
            <a:r>
              <a:rPr kumimoji="0" lang="en-GB" dirty="0" err="1"/>
              <a:t>менеджмента</a:t>
            </a:r>
            <a:r>
              <a:rPr kumimoji="0" lang="en-GB" dirty="0"/>
              <a:t> ESCP Europe</a:t>
            </a:r>
          </a:p>
        </p:txBody>
      </p:sp>
      <p:pic>
        <p:nvPicPr>
          <p:cNvPr id="839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430338"/>
            <a:ext cx="2381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Что такое ФБМ?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0000"/>
                </a:solidFill>
              </a:rPr>
              <a:t>Было: три факультета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Содержимое 7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Факультет менеджмента</a:t>
            </a:r>
          </a:p>
          <a:p>
            <a:endParaRPr lang="ru-RU" sz="2800" dirty="0" smtClean="0"/>
          </a:p>
          <a:p>
            <a:r>
              <a:rPr lang="ru-RU" sz="2800" dirty="0" smtClean="0"/>
              <a:t>Факультет бизнес-информатики</a:t>
            </a:r>
          </a:p>
          <a:p>
            <a:endParaRPr lang="ru-RU" sz="2800" dirty="0" smtClean="0"/>
          </a:p>
          <a:p>
            <a:r>
              <a:rPr lang="ru-RU" sz="2800" dirty="0" smtClean="0"/>
              <a:t>Факультет логистики</a:t>
            </a:r>
            <a:endParaRPr lang="ru-RU" sz="2800" dirty="0"/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4645025" y="1535113"/>
            <a:ext cx="4041775" cy="10906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0000"/>
                </a:solidFill>
              </a:rPr>
              <a:t>Стало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rgbClr val="FF0000"/>
                </a:solidFill>
              </a:rPr>
              <a:t>факультет бизнеса и менеджмента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Школа бизнеса и делового администрирования</a:t>
            </a:r>
          </a:p>
          <a:p>
            <a:r>
              <a:rPr lang="ru-RU" sz="2800" dirty="0" smtClean="0"/>
              <a:t>Школа бизнес-информатики</a:t>
            </a:r>
          </a:p>
          <a:p>
            <a:r>
              <a:rPr lang="ru-RU" sz="2800" dirty="0" smtClean="0"/>
              <a:t>Школа логистики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061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 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</a:br>
            <a:endParaRPr lang="ru-RU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5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239713" y="1430338"/>
            <a:ext cx="8591550" cy="1238250"/>
          </a:xfrm>
          <a:prstGeom prst="rect">
            <a:avLst/>
          </a:prstGeom>
        </p:spPr>
        <p:txBody>
          <a:bodyPr/>
          <a:lstStyle/>
          <a:p>
            <a:pPr lvl="2" eaLnBrk="0" hangingPunct="0">
              <a:defRPr/>
            </a:pPr>
            <a:r>
              <a:rPr lang="en-US" sz="2400" b="1" dirty="0">
                <a:latin typeface="+mj-lt"/>
                <a:cs typeface="ＭＳ Ｐゴシック" charset="-128"/>
              </a:rPr>
              <a:t>ESCP – Europe</a:t>
            </a:r>
            <a:r>
              <a:rPr lang="en-US" sz="2400" dirty="0">
                <a:latin typeface="+mj-lt"/>
                <a:cs typeface="ＭＳ Ｐゴシック" charset="-128"/>
              </a:rPr>
              <a:t>  </a:t>
            </a:r>
            <a:r>
              <a:rPr lang="ru-RU" sz="2400" dirty="0">
                <a:latin typeface="+mj-lt"/>
                <a:cs typeface="ＭＳ Ｐゴシック" charset="-128"/>
              </a:rPr>
              <a:t/>
            </a:r>
            <a:br>
              <a:rPr lang="ru-RU" sz="2400" dirty="0">
                <a:latin typeface="+mj-lt"/>
                <a:cs typeface="ＭＳ Ｐゴシック" charset="-128"/>
              </a:rPr>
            </a:br>
            <a:r>
              <a:rPr lang="ru-RU" sz="2400" b="1" dirty="0">
                <a:latin typeface="+mj-lt"/>
                <a:cs typeface="ＭＳ Ｐゴシック" charset="-128"/>
              </a:rPr>
              <a:t>Европейская школа менеджмента</a:t>
            </a:r>
          </a:p>
        </p:txBody>
      </p:sp>
      <p:sp>
        <p:nvSpPr>
          <p:cNvPr id="84997" name="Rectangle 3"/>
          <p:cNvSpPr txBox="1">
            <a:spLocks/>
          </p:cNvSpPr>
          <p:nvPr/>
        </p:nvSpPr>
        <p:spPr bwMode="auto">
          <a:xfrm>
            <a:off x="446088" y="2668588"/>
            <a:ext cx="82296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  <a:buFont typeface="StarSymbol" charset="0"/>
              <a:buNone/>
            </a:pPr>
            <a:r>
              <a:rPr kumimoji="0" lang="en-GB"/>
              <a:t>Для поступления на программу необходимо:</a:t>
            </a:r>
            <a:endParaRPr kumimoji="0" lang="ru-RU"/>
          </a:p>
          <a:p>
            <a:pPr>
              <a:spcAft>
                <a:spcPts val="1400"/>
              </a:spcAft>
              <a:buSzPct val="101000"/>
              <a:buFont typeface="Arial" charset="0"/>
              <a:buChar char="•"/>
            </a:pPr>
            <a:r>
              <a:rPr kumimoji="0" lang="ru-RU"/>
              <a:t> </a:t>
            </a:r>
            <a:r>
              <a:rPr kumimoji="0" lang="en-GB"/>
              <a:t>заполнить досье и предоставить указанные в досье документы;</a:t>
            </a:r>
          </a:p>
          <a:p>
            <a:pPr>
              <a:spcAft>
                <a:spcPts val="1400"/>
              </a:spcAft>
              <a:buSzPct val="101000"/>
              <a:buFont typeface="Arial" charset="0"/>
              <a:buChar char="•"/>
            </a:pPr>
            <a:r>
              <a:rPr kumimoji="0" lang="ru-RU"/>
              <a:t> </a:t>
            </a:r>
            <a:r>
              <a:rPr kumimoji="0" lang="en-GB"/>
              <a:t>быть принятым в магистратуру факультета менеджмента </a:t>
            </a:r>
            <a:r>
              <a:rPr kumimoji="0" lang="ru-RU"/>
              <a:t>НИУ </a:t>
            </a:r>
            <a:r>
              <a:rPr kumimoji="0" lang="en-GB"/>
              <a:t>ВШЭ;</a:t>
            </a:r>
          </a:p>
          <a:p>
            <a:pPr>
              <a:spcAft>
                <a:spcPts val="1400"/>
              </a:spcAft>
              <a:buSzPct val="101000"/>
              <a:buFont typeface="Arial" charset="0"/>
              <a:buChar char="•"/>
            </a:pPr>
            <a:r>
              <a:rPr kumimoji="0" lang="ru-RU"/>
              <a:t> </a:t>
            </a:r>
            <a:r>
              <a:rPr kumimoji="0" lang="en-GB"/>
              <a:t>пройти устное (мотивационное) собеседование на английском или французском языке перед комиссией, в состав которой входят представители ESCP Europe и </a:t>
            </a:r>
            <a:r>
              <a:rPr kumimoji="0" lang="ru-RU"/>
              <a:t>НИУ </a:t>
            </a:r>
            <a:r>
              <a:rPr kumimoji="0" lang="en-GB"/>
              <a:t>ВШЭ.</a:t>
            </a:r>
          </a:p>
          <a:p>
            <a:pPr>
              <a:spcAft>
                <a:spcPts val="600"/>
              </a:spcAft>
              <a:buFont typeface="StarSymbol" charset="0"/>
              <a:buNone/>
            </a:pPr>
            <a:endParaRPr kumimoji="0" lang="ru-RU"/>
          </a:p>
        </p:txBody>
      </p:sp>
      <p:pic>
        <p:nvPicPr>
          <p:cNvPr id="849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430338"/>
            <a:ext cx="2381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 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</a:br>
            <a:endParaRPr lang="ru-RU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019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86020" name="Rectangle 3"/>
          <p:cNvSpPr txBox="1">
            <a:spLocks/>
          </p:cNvSpPr>
          <p:nvPr/>
        </p:nvSpPr>
        <p:spPr bwMode="auto">
          <a:xfrm>
            <a:off x="457200" y="1430338"/>
            <a:ext cx="82296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1200"/>
              </a:spcAft>
              <a:buFont typeface="StarSymbol" charset="0"/>
              <a:buNone/>
            </a:pPr>
            <a:r>
              <a:rPr kumimoji="0" lang="en-GB" sz="1800"/>
              <a:t>Схема обучения на программе двойных дипломов:</a:t>
            </a:r>
            <a:endParaRPr kumimoji="0" lang="ru-RU" sz="1800"/>
          </a:p>
          <a:p>
            <a:pPr>
              <a:lnSpc>
                <a:spcPct val="85000"/>
              </a:lnSpc>
              <a:spcAft>
                <a:spcPts val="1200"/>
              </a:spcAft>
              <a:buFont typeface="StarSymbol" charset="0"/>
              <a:buNone/>
            </a:pPr>
            <a:r>
              <a:rPr kumimoji="0" lang="en-GB" sz="1800" b="1"/>
              <a:t>1 год обучения</a:t>
            </a:r>
          </a:p>
          <a:p>
            <a:pPr>
              <a:lnSpc>
                <a:spcPct val="85000"/>
              </a:lnSpc>
              <a:spcAft>
                <a:spcPts val="1200"/>
              </a:spcAft>
              <a:buSzPct val="122000"/>
            </a:pPr>
            <a:r>
              <a:rPr kumimoji="0" lang="en-GB" sz="1800"/>
              <a:t>Студенты проходят обучение</a:t>
            </a:r>
            <a:r>
              <a:rPr kumimoji="0" lang="en-GB" sz="1800" b="1"/>
              <a:t> </a:t>
            </a:r>
            <a:r>
              <a:rPr kumimoji="0" lang="en-GB" sz="1800"/>
              <a:t>по одной из </a:t>
            </a:r>
            <a:endParaRPr kumimoji="0" lang="ru-RU" sz="1800"/>
          </a:p>
          <a:p>
            <a:pPr>
              <a:lnSpc>
                <a:spcPct val="85000"/>
              </a:lnSpc>
              <a:spcAft>
                <a:spcPts val="1200"/>
              </a:spcAft>
              <a:buSzPct val="122000"/>
            </a:pPr>
            <a:r>
              <a:rPr kumimoji="0" lang="ru-RU" sz="1800"/>
              <a:t>с</a:t>
            </a:r>
            <a:r>
              <a:rPr kumimoji="0" lang="en-GB" sz="1800"/>
              <a:t>пециализаций магистратуры факультета менеджмента </a:t>
            </a:r>
            <a:r>
              <a:rPr kumimoji="0" lang="ru-RU" sz="1800"/>
              <a:t>НИУ </a:t>
            </a:r>
            <a:r>
              <a:rPr kumimoji="0" lang="en-GB" sz="1800"/>
              <a:t>ВШЭ.</a:t>
            </a:r>
          </a:p>
          <a:p>
            <a:pPr>
              <a:lnSpc>
                <a:spcPct val="85000"/>
              </a:lnSpc>
              <a:spcAft>
                <a:spcPts val="1200"/>
              </a:spcAft>
              <a:buFont typeface="StarSymbol" charset="0"/>
              <a:buNone/>
            </a:pPr>
            <a:r>
              <a:rPr kumimoji="0" lang="en-GB" sz="1800" b="1"/>
              <a:t>2 год обучения</a:t>
            </a:r>
          </a:p>
          <a:p>
            <a:pPr>
              <a:lnSpc>
                <a:spcPct val="85000"/>
              </a:lnSpc>
              <a:spcAft>
                <a:spcPts val="1200"/>
              </a:spcAft>
              <a:buSzPct val="122000"/>
            </a:pPr>
            <a:r>
              <a:rPr kumimoji="0" lang="en-GB" sz="1800"/>
              <a:t>В течение 9 месяцев, с сентября по май, студенты проходят </a:t>
            </a:r>
            <a:r>
              <a:rPr kumimoji="0" lang="en-GB" sz="1800" b="1"/>
              <a:t>обучение в Париже в Европейской Школе менеджмента (ESCP Europe)</a:t>
            </a:r>
            <a:r>
              <a:rPr kumimoji="0" lang="en-GB" sz="1800"/>
              <a:t> на втором году магистратуры и работают над исследовательским проектом (на английском или французском языке по согласованию с научным руководителем).</a:t>
            </a:r>
          </a:p>
          <a:p>
            <a:pPr>
              <a:lnSpc>
                <a:spcPct val="85000"/>
              </a:lnSpc>
              <a:spcAft>
                <a:spcPts val="1200"/>
              </a:spcAft>
              <a:buFont typeface="StarSymbol" charset="0"/>
              <a:buNone/>
            </a:pPr>
            <a:r>
              <a:rPr kumimoji="0" lang="en-GB" sz="1800"/>
              <a:t>  По возвращении в Москву студенты:</a:t>
            </a:r>
          </a:p>
          <a:p>
            <a:pPr>
              <a:lnSpc>
                <a:spcPct val="85000"/>
              </a:lnSpc>
              <a:spcAft>
                <a:spcPts val="1200"/>
              </a:spcAft>
              <a:buSzPct val="122000"/>
            </a:pPr>
            <a:r>
              <a:rPr kumimoji="0" lang="en-GB" sz="1800"/>
              <a:t>С июня по август студенты проходят преддипломную практику в течение 10 недель на предприятии международного уровня в Москве или Париже. </a:t>
            </a:r>
          </a:p>
          <a:p>
            <a:pPr>
              <a:lnSpc>
                <a:spcPct val="85000"/>
              </a:lnSpc>
              <a:spcAft>
                <a:spcPts val="1200"/>
              </a:spcAft>
              <a:buSzPct val="122000"/>
            </a:pPr>
            <a:r>
              <a:rPr kumimoji="0" lang="en-GB" sz="1800"/>
              <a:t>Защита магистерской диссертации </a:t>
            </a:r>
            <a:r>
              <a:rPr kumimoji="0" lang="ru-RU" sz="1800"/>
              <a:t>по требованиям НИУ ВШЭ </a:t>
            </a:r>
            <a:r>
              <a:rPr kumimoji="0" lang="en-GB" sz="1800"/>
              <a:t>проходит в октябре.</a:t>
            </a:r>
          </a:p>
          <a:p>
            <a:pPr>
              <a:spcAft>
                <a:spcPts val="600"/>
              </a:spcAft>
              <a:buFont typeface="StarSymbol" charset="0"/>
              <a:buNone/>
            </a:pPr>
            <a:endParaRPr kumimoji="0" lang="ru-RU"/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379538"/>
            <a:ext cx="2381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 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</a:br>
            <a:endParaRPr lang="ru-RU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3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87044" name="Rectangle 2"/>
          <p:cNvSpPr txBox="1">
            <a:spLocks/>
          </p:cNvSpPr>
          <p:nvPr/>
        </p:nvSpPr>
        <p:spPr bwMode="auto">
          <a:xfrm>
            <a:off x="239713" y="1430338"/>
            <a:ext cx="8591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2" eaLnBrk="0" hangingPunct="0"/>
            <a:r>
              <a:rPr kumimoji="0" lang="en-US" b="1">
                <a:cs typeface="Arial" charset="0"/>
              </a:rPr>
              <a:t>ESCP – Europe</a:t>
            </a:r>
            <a:r>
              <a:rPr kumimoji="0" lang="en-US">
                <a:cs typeface="Arial" charset="0"/>
              </a:rPr>
              <a:t>  </a:t>
            </a:r>
            <a:r>
              <a:rPr kumimoji="0" lang="ru-RU">
                <a:cs typeface="Arial" charset="0"/>
              </a:rPr>
              <a:t/>
            </a:r>
            <a:br>
              <a:rPr kumimoji="0" lang="ru-RU">
                <a:cs typeface="Arial" charset="0"/>
              </a:rPr>
            </a:br>
            <a:r>
              <a:rPr kumimoji="0" lang="ru-RU" b="1">
                <a:cs typeface="Arial" charset="0"/>
              </a:rPr>
              <a:t>Европейская школа менеджмента</a:t>
            </a:r>
          </a:p>
        </p:txBody>
      </p:sp>
      <p:sp>
        <p:nvSpPr>
          <p:cNvPr id="87045" name="Rectangle 3"/>
          <p:cNvSpPr txBox="1">
            <a:spLocks/>
          </p:cNvSpPr>
          <p:nvPr/>
        </p:nvSpPr>
        <p:spPr bwMode="auto">
          <a:xfrm>
            <a:off x="446088" y="2668588"/>
            <a:ext cx="82296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  <a:spcAft>
                <a:spcPts val="1400"/>
              </a:spcAft>
              <a:buSzPct val="101000"/>
            </a:pPr>
            <a:r>
              <a:rPr kumimoji="0" lang="ru-RU"/>
              <a:t>Стоимость обучения:</a:t>
            </a:r>
          </a:p>
          <a:p>
            <a:pPr>
              <a:lnSpc>
                <a:spcPct val="95000"/>
              </a:lnSpc>
              <a:spcAft>
                <a:spcPts val="1400"/>
              </a:spcAft>
              <a:buSzPct val="101000"/>
            </a:pPr>
            <a:r>
              <a:rPr kumimoji="0" lang="en-GB"/>
              <a:t>Стоимость </a:t>
            </a:r>
            <a:r>
              <a:rPr kumimoji="0" lang="en-GB" b="1"/>
              <a:t>первого года </a:t>
            </a:r>
            <a:r>
              <a:rPr kumimoji="0" lang="en-GB"/>
              <a:t>обучения определяется общей стоимостью обучения в магистратуре на факультете менеджмента </a:t>
            </a:r>
            <a:r>
              <a:rPr kumimoji="0" lang="ru-RU"/>
              <a:t>НИУ </a:t>
            </a:r>
            <a:r>
              <a:rPr kumimoji="0" lang="en-GB"/>
              <a:t>ВШЭ и результатами вступительных экзаменов.</a:t>
            </a:r>
          </a:p>
          <a:p>
            <a:pPr>
              <a:lnSpc>
                <a:spcPct val="95000"/>
              </a:lnSpc>
              <a:spcAft>
                <a:spcPts val="1400"/>
              </a:spcAft>
              <a:buSzPct val="101000"/>
            </a:pPr>
            <a:r>
              <a:rPr kumimoji="0" lang="en-GB"/>
              <a:t>Стоимость </a:t>
            </a:r>
            <a:r>
              <a:rPr kumimoji="0" lang="en-GB" b="1"/>
              <a:t>второго года</a:t>
            </a:r>
            <a:r>
              <a:rPr kumimoji="0" lang="en-GB"/>
              <a:t> обучения определяется стоимостью обучения в Европейской школе менеджмента из расчета </a:t>
            </a:r>
            <a:r>
              <a:rPr kumimoji="0" lang="en-GB" b="1"/>
              <a:t>15000 евро в год</a:t>
            </a:r>
            <a:r>
              <a:rPr kumimoji="0" lang="en-GB"/>
              <a:t>. У студентов </a:t>
            </a:r>
            <a:r>
              <a:rPr kumimoji="0" lang="ru-RU"/>
              <a:t>НИУ </a:t>
            </a:r>
            <a:r>
              <a:rPr kumimoji="0" lang="en-GB"/>
              <a:t>ВШЭ есть возможность получить скидку от ESCP Europe или стипендию, покрывающую расходы на обучение.</a:t>
            </a:r>
          </a:p>
        </p:txBody>
      </p:sp>
      <p:pic>
        <p:nvPicPr>
          <p:cNvPr id="870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430338"/>
            <a:ext cx="2381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88066" name="Rectangle 2"/>
          <p:cNvSpPr txBox="1">
            <a:spLocks/>
          </p:cNvSpPr>
          <p:nvPr/>
        </p:nvSpPr>
        <p:spPr bwMode="auto">
          <a:xfrm>
            <a:off x="301625" y="1524000"/>
            <a:ext cx="8540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2" eaLnBrk="0" hangingPunct="0"/>
            <a:r>
              <a:rPr kumimoji="0" lang="en-GB" b="1">
                <a:cs typeface="Arial" charset="0"/>
              </a:rPr>
              <a:t>Программа двойных дипломов </a:t>
            </a:r>
            <a:br>
              <a:rPr kumimoji="0" lang="en-GB" b="1">
                <a:cs typeface="Arial" charset="0"/>
              </a:rPr>
            </a:br>
            <a:r>
              <a:rPr kumimoji="0" lang="en-GB" b="1">
                <a:cs typeface="Arial" charset="0"/>
              </a:rPr>
              <a:t> с Университетом </a:t>
            </a:r>
            <a:r>
              <a:rPr kumimoji="0" lang="fr-FR" b="1"/>
              <a:t>Paris-</a:t>
            </a:r>
            <a:r>
              <a:rPr kumimoji="0" lang="en-US" b="1"/>
              <a:t>Est</a:t>
            </a:r>
            <a:r>
              <a:rPr kumimoji="0" lang="ru-RU" b="1"/>
              <a:t> </a:t>
            </a:r>
            <a:r>
              <a:rPr kumimoji="0" lang="en-US" b="1"/>
              <a:t>Creteil </a:t>
            </a:r>
            <a:endParaRPr kumimoji="0" lang="ru-RU" b="1"/>
          </a:p>
          <a:p>
            <a:pPr lvl="2" eaLnBrk="0" hangingPunct="0"/>
            <a:r>
              <a:rPr kumimoji="0" lang="en-GB" b="1">
                <a:cs typeface="Arial" charset="0"/>
              </a:rPr>
              <a:t> (Paris XII)</a:t>
            </a:r>
            <a:endParaRPr kumimoji="0" lang="ru-RU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88067" name="Rectangle 3"/>
          <p:cNvSpPr txBox="1">
            <a:spLocks/>
          </p:cNvSpPr>
          <p:nvPr/>
        </p:nvSpPr>
        <p:spPr bwMode="auto">
          <a:xfrm>
            <a:off x="571500" y="33782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1400"/>
              </a:spcAft>
              <a:buFont typeface="StarSymbol" charset="0"/>
              <a:buNone/>
            </a:pPr>
            <a:r>
              <a:rPr kumimoji="0" lang="en-GB">
                <a:cs typeface="Arial" charset="0"/>
              </a:rPr>
              <a:t>даёт возможность получить два диплома учебных заведений Франции и России:</a:t>
            </a:r>
          </a:p>
          <a:p>
            <a:pPr>
              <a:spcAft>
                <a:spcPts val="1400"/>
              </a:spcAft>
              <a:buSzPct val="87000"/>
              <a:buFont typeface="Arial" charset="0"/>
              <a:buChar char="•"/>
            </a:pPr>
            <a:r>
              <a:rPr kumimoji="0" lang="ru-RU">
                <a:cs typeface="Arial" charset="0"/>
              </a:rPr>
              <a:t> </a:t>
            </a:r>
            <a:r>
              <a:rPr kumimoji="0" lang="en-GB">
                <a:cs typeface="Arial" charset="0"/>
              </a:rPr>
              <a:t>диплом магистра факультета менеджмента ГУ-ВШЭ</a:t>
            </a:r>
          </a:p>
          <a:p>
            <a:pPr>
              <a:spcAft>
                <a:spcPts val="1400"/>
              </a:spcAft>
              <a:buSzPct val="87000"/>
              <a:buFont typeface="Arial" charset="0"/>
              <a:buChar char="•"/>
            </a:pPr>
            <a:r>
              <a:rPr kumimoji="0" lang="ru-RU">
                <a:cs typeface="Arial" charset="0"/>
              </a:rPr>
              <a:t> </a:t>
            </a:r>
            <a:r>
              <a:rPr kumimoji="0" lang="en-GB">
                <a:cs typeface="Arial" charset="0"/>
              </a:rPr>
              <a:t>диплом магистра Университета Париж-12 Валь-де-Марн</a:t>
            </a:r>
          </a:p>
        </p:txBody>
      </p:sp>
      <p:pic>
        <p:nvPicPr>
          <p:cNvPr id="880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8" r="69926"/>
          <a:stretch>
            <a:fillRect/>
          </a:stretch>
        </p:blipFill>
        <p:spPr bwMode="auto">
          <a:xfrm>
            <a:off x="6413500" y="1422400"/>
            <a:ext cx="242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8" r="69926"/>
          <a:stretch>
            <a:fillRect/>
          </a:stretch>
        </p:blipFill>
        <p:spPr bwMode="auto">
          <a:xfrm>
            <a:off x="6537325" y="1422400"/>
            <a:ext cx="242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 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</a:br>
            <a:endParaRPr lang="ru-RU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2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89093" name="Rectangle 3"/>
          <p:cNvSpPr txBox="1">
            <a:spLocks/>
          </p:cNvSpPr>
          <p:nvPr/>
        </p:nvSpPr>
        <p:spPr bwMode="auto">
          <a:xfrm>
            <a:off x="457200" y="1430338"/>
            <a:ext cx="82296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1200"/>
              </a:spcAft>
              <a:buFont typeface="StarSymbol" charset="0"/>
              <a:buNone/>
            </a:pPr>
            <a:r>
              <a:rPr kumimoji="0" lang="en-GB"/>
              <a:t>Схема обучения на программе двойных дипломов:</a:t>
            </a:r>
            <a:endParaRPr kumimoji="0" lang="ru-RU"/>
          </a:p>
          <a:p>
            <a:pPr>
              <a:spcAft>
                <a:spcPts val="1400"/>
              </a:spcAft>
              <a:buFont typeface="StarSymbol" charset="0"/>
              <a:buNone/>
            </a:pPr>
            <a:endParaRPr kumimoji="0" lang="ru-RU" b="1"/>
          </a:p>
          <a:p>
            <a:pPr>
              <a:spcAft>
                <a:spcPts val="1400"/>
              </a:spcAft>
              <a:buFont typeface="StarSymbol" charset="0"/>
              <a:buNone/>
            </a:pPr>
            <a:r>
              <a:rPr kumimoji="0" lang="en-GB" b="1"/>
              <a:t>1 год обучения</a:t>
            </a:r>
          </a:p>
          <a:p>
            <a:pPr>
              <a:spcAft>
                <a:spcPts val="1400"/>
              </a:spcAft>
              <a:buFont typeface="StarSymbol" charset="0"/>
              <a:buNone/>
            </a:pPr>
            <a:r>
              <a:rPr kumimoji="0" lang="en-GB"/>
              <a:t>Студентам необходимо:</a:t>
            </a:r>
          </a:p>
          <a:p>
            <a:pPr>
              <a:spcAft>
                <a:spcPts val="1400"/>
              </a:spcAft>
              <a:buSzPct val="101000"/>
            </a:pPr>
            <a:r>
              <a:rPr kumimoji="0" lang="en-GB"/>
              <a:t>пройти обучение по одной из специализаций магистратуры факультета менеджмента </a:t>
            </a:r>
            <a:r>
              <a:rPr kumimoji="0" lang="ru-RU"/>
              <a:t>НИУ </a:t>
            </a:r>
            <a:r>
              <a:rPr kumimoji="0" lang="en-GB"/>
              <a:t>ВШЭ;</a:t>
            </a:r>
          </a:p>
          <a:p>
            <a:pPr>
              <a:spcAft>
                <a:spcPts val="1400"/>
              </a:spcAft>
              <a:buSzPct val="101000"/>
            </a:pPr>
            <a:r>
              <a:rPr kumimoji="0" lang="en-GB"/>
              <a:t>учить французский язык в интенсивном режиме;</a:t>
            </a:r>
          </a:p>
          <a:p>
            <a:pPr>
              <a:spcAft>
                <a:spcPts val="1400"/>
              </a:spcAft>
              <a:buSzPct val="101000"/>
            </a:pPr>
            <a:r>
              <a:rPr kumimoji="0" lang="en-GB"/>
              <a:t>совместно с научным руководителем в Москве подготовить и представить французской стороне проект вашей магистерской диссертации</a:t>
            </a:r>
            <a:endParaRPr kumimoji="0" lang="ru-RU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8" r="69926"/>
          <a:stretch>
            <a:fillRect/>
          </a:stretch>
        </p:blipFill>
        <p:spPr bwMode="auto">
          <a:xfrm>
            <a:off x="6477000" y="1333500"/>
            <a:ext cx="242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 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</a:br>
            <a:endParaRPr lang="ru-RU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6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430338"/>
            <a:ext cx="8229600" cy="494506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Font typeface="StarSymbo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/>
              <a:t>Схема</a:t>
            </a:r>
            <a:r>
              <a:rPr lang="en-GB" dirty="0"/>
              <a:t> </a:t>
            </a:r>
            <a:r>
              <a:rPr lang="en-GB" dirty="0" err="1"/>
              <a:t>обучения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программе</a:t>
            </a:r>
            <a:r>
              <a:rPr lang="en-GB" dirty="0"/>
              <a:t> </a:t>
            </a:r>
            <a:r>
              <a:rPr lang="en-GB" dirty="0" err="1"/>
              <a:t>двойных</a:t>
            </a:r>
            <a:r>
              <a:rPr lang="en-GB" dirty="0"/>
              <a:t> </a:t>
            </a:r>
            <a:r>
              <a:rPr lang="en-GB" dirty="0" err="1"/>
              <a:t>дипломов</a:t>
            </a:r>
            <a:r>
              <a:rPr lang="en-GB" dirty="0"/>
              <a:t>:</a:t>
            </a:r>
            <a:endParaRPr lang="ru-RU" dirty="0"/>
          </a:p>
          <a:p>
            <a:pPr marL="420688" indent="-369888">
              <a:spcAft>
                <a:spcPts val="1400"/>
              </a:spcAft>
              <a:buSzPct val="7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dirty="0">
                <a:solidFill>
                  <a:srgbClr val="000000"/>
                </a:solidFill>
              </a:rPr>
              <a:t>2 </a:t>
            </a:r>
            <a:r>
              <a:rPr lang="en-GB" b="1" dirty="0" err="1">
                <a:solidFill>
                  <a:srgbClr val="000000"/>
                </a:solidFill>
              </a:rPr>
              <a:t>год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обучения</a:t>
            </a:r>
            <a:endParaRPr lang="en-GB" b="1" dirty="0">
              <a:solidFill>
                <a:srgbClr val="000000"/>
              </a:solidFill>
            </a:endParaRPr>
          </a:p>
          <a:p>
            <a:pPr marL="420688" indent="-369888">
              <a:spcAft>
                <a:spcPts val="1400"/>
              </a:spcAft>
              <a:buSzPct val="122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00000"/>
                </a:solidFill>
              </a:rPr>
              <a:t>В </a:t>
            </a:r>
            <a:r>
              <a:rPr lang="en-GB" dirty="0" err="1">
                <a:solidFill>
                  <a:srgbClr val="000000"/>
                </a:solidFill>
              </a:rPr>
              <a:t>течение</a:t>
            </a:r>
            <a:r>
              <a:rPr lang="en-GB" dirty="0">
                <a:solidFill>
                  <a:srgbClr val="000000"/>
                </a:solidFill>
              </a:rPr>
              <a:t> 9 </a:t>
            </a:r>
            <a:r>
              <a:rPr lang="en-GB" dirty="0" err="1">
                <a:solidFill>
                  <a:srgbClr val="000000"/>
                </a:solidFill>
              </a:rPr>
              <a:t>месяцев</a:t>
            </a:r>
            <a:r>
              <a:rPr lang="en-GB" dirty="0">
                <a:solidFill>
                  <a:srgbClr val="000000"/>
                </a:solidFill>
              </a:rPr>
              <a:t>, с </a:t>
            </a:r>
            <a:r>
              <a:rPr lang="en-GB" dirty="0" err="1">
                <a:solidFill>
                  <a:srgbClr val="000000"/>
                </a:solidFill>
              </a:rPr>
              <a:t>октября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по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июнь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студенты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проходят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обучение</a:t>
            </a:r>
            <a:r>
              <a:rPr lang="en-GB" dirty="0">
                <a:solidFill>
                  <a:srgbClr val="000000"/>
                </a:solidFill>
              </a:rPr>
              <a:t> в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Университете</a:t>
            </a:r>
            <a:r>
              <a:rPr lang="en-GB" b="1" dirty="0">
                <a:solidFill>
                  <a:srgbClr val="000000"/>
                </a:solidFill>
              </a:rPr>
              <a:t> Париж-12 </a:t>
            </a:r>
            <a:r>
              <a:rPr lang="en-GB" b="1" dirty="0" err="1">
                <a:solidFill>
                  <a:srgbClr val="000000"/>
                </a:solidFill>
              </a:rPr>
              <a:t>Валь-де-Марн</a:t>
            </a:r>
            <a:r>
              <a:rPr lang="en-GB" dirty="0">
                <a:solidFill>
                  <a:srgbClr val="000000"/>
                </a:solidFill>
              </a:rPr>
              <a:t> и </a:t>
            </a:r>
            <a:r>
              <a:rPr lang="en-GB" dirty="0" err="1">
                <a:solidFill>
                  <a:srgbClr val="000000"/>
                </a:solidFill>
              </a:rPr>
              <a:t>работают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над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исследовательским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проектом</a:t>
            </a:r>
            <a:r>
              <a:rPr lang="en-GB" dirty="0">
                <a:solidFill>
                  <a:srgbClr val="000000"/>
                </a:solidFill>
              </a:rPr>
              <a:t> (</a:t>
            </a:r>
            <a:r>
              <a:rPr lang="en-GB" dirty="0" err="1">
                <a:solidFill>
                  <a:srgbClr val="000000"/>
                </a:solidFill>
              </a:rPr>
              <a:t>на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французском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языке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по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согласованию</a:t>
            </a:r>
            <a:r>
              <a:rPr lang="en-GB" dirty="0">
                <a:solidFill>
                  <a:srgbClr val="000000"/>
                </a:solidFill>
              </a:rPr>
              <a:t> с </a:t>
            </a:r>
            <a:r>
              <a:rPr lang="en-GB" dirty="0" err="1">
                <a:solidFill>
                  <a:srgbClr val="000000"/>
                </a:solidFill>
              </a:rPr>
              <a:t>научным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руководителем</a:t>
            </a:r>
            <a:r>
              <a:rPr lang="en-GB" dirty="0">
                <a:solidFill>
                  <a:srgbClr val="000000"/>
                </a:solidFill>
              </a:rPr>
              <a:t>).</a:t>
            </a:r>
          </a:p>
          <a:p>
            <a:pPr marL="420688" indent="-369888">
              <a:spcAft>
                <a:spcPts val="1400"/>
              </a:spcAft>
              <a:buSzPct val="122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00000"/>
                </a:solidFill>
              </a:rPr>
              <a:t>С </a:t>
            </a:r>
            <a:r>
              <a:rPr lang="en-GB" dirty="0" err="1">
                <a:solidFill>
                  <a:srgbClr val="000000"/>
                </a:solidFill>
              </a:rPr>
              <a:t>июня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по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август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студенты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проходят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преддипломную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практику</a:t>
            </a:r>
            <a:r>
              <a:rPr lang="en-GB" dirty="0">
                <a:solidFill>
                  <a:srgbClr val="000000"/>
                </a:solidFill>
              </a:rPr>
              <a:t> в </a:t>
            </a:r>
            <a:r>
              <a:rPr lang="en-GB" dirty="0" err="1">
                <a:solidFill>
                  <a:srgbClr val="000000"/>
                </a:solidFill>
              </a:rPr>
              <a:t>течение</a:t>
            </a:r>
            <a:r>
              <a:rPr lang="en-GB" dirty="0">
                <a:solidFill>
                  <a:srgbClr val="000000"/>
                </a:solidFill>
              </a:rPr>
              <a:t> 14 </a:t>
            </a:r>
            <a:r>
              <a:rPr lang="en-GB" dirty="0" err="1">
                <a:solidFill>
                  <a:srgbClr val="000000"/>
                </a:solidFill>
              </a:rPr>
              <a:t>недель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на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предприятии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международного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уровня</a:t>
            </a:r>
            <a:r>
              <a:rPr lang="en-GB" dirty="0">
                <a:solidFill>
                  <a:srgbClr val="000000"/>
                </a:solidFill>
              </a:rPr>
              <a:t> в </a:t>
            </a:r>
            <a:r>
              <a:rPr lang="en-GB" dirty="0" err="1">
                <a:solidFill>
                  <a:srgbClr val="000000"/>
                </a:solidFill>
              </a:rPr>
              <a:t>Москве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или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Париже</a:t>
            </a:r>
            <a:r>
              <a:rPr lang="en-GB" dirty="0">
                <a:solidFill>
                  <a:srgbClr val="000000"/>
                </a:solidFill>
              </a:rPr>
              <a:t>. </a:t>
            </a:r>
          </a:p>
          <a:p>
            <a:pPr marL="420688" indent="-369888">
              <a:spcAft>
                <a:spcPts val="1400"/>
              </a:spcAft>
              <a:buSzPct val="122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00000"/>
                </a:solidFill>
              </a:rPr>
              <a:t>В </a:t>
            </a:r>
            <a:r>
              <a:rPr lang="en-GB" dirty="0" err="1">
                <a:solidFill>
                  <a:srgbClr val="000000"/>
                </a:solidFill>
              </a:rPr>
              <a:t>сентябре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организуется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защита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французского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диплома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перед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комиссией</a:t>
            </a:r>
            <a:r>
              <a:rPr lang="en-GB" dirty="0">
                <a:solidFill>
                  <a:srgbClr val="000000"/>
                </a:solidFill>
              </a:rPr>
              <a:t>, в </a:t>
            </a:r>
            <a:r>
              <a:rPr lang="en-GB" dirty="0" err="1">
                <a:solidFill>
                  <a:srgbClr val="000000"/>
                </a:solidFill>
              </a:rPr>
              <a:t>которую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входят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представители</a:t>
            </a:r>
            <a:r>
              <a:rPr lang="en-GB" dirty="0">
                <a:solidFill>
                  <a:srgbClr val="000000"/>
                </a:solidFill>
              </a:rPr>
              <a:t> Париж-12 и </a:t>
            </a:r>
            <a:r>
              <a:rPr lang="ru-RU" dirty="0">
                <a:solidFill>
                  <a:srgbClr val="000000"/>
                </a:solidFill>
              </a:rPr>
              <a:t>НИУ </a:t>
            </a:r>
            <a:r>
              <a:rPr lang="en-GB" dirty="0">
                <a:solidFill>
                  <a:srgbClr val="000000"/>
                </a:solidFill>
              </a:rPr>
              <a:t>ВШЭ.</a:t>
            </a:r>
          </a:p>
          <a:p>
            <a:pPr marL="420688" indent="-369888">
              <a:spcAft>
                <a:spcPts val="1400"/>
              </a:spcAft>
              <a:buSzPct val="122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00000"/>
                </a:solidFill>
              </a:rPr>
              <a:t>В </a:t>
            </a:r>
            <a:r>
              <a:rPr lang="en-GB" dirty="0" err="1">
                <a:solidFill>
                  <a:srgbClr val="000000"/>
                </a:solidFill>
              </a:rPr>
              <a:t>октябре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организуется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защита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русского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диплома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91138" name="Rectangle 2"/>
          <p:cNvSpPr txBox="1">
            <a:spLocks/>
          </p:cNvSpPr>
          <p:nvPr/>
        </p:nvSpPr>
        <p:spPr bwMode="auto">
          <a:xfrm>
            <a:off x="301625" y="1524000"/>
            <a:ext cx="8540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2" eaLnBrk="0" hangingPunct="0"/>
            <a:r>
              <a:rPr kumimoji="0" lang="en-GB" b="1">
                <a:cs typeface="Arial" charset="0"/>
              </a:rPr>
              <a:t>Программа двойных дипломов </a:t>
            </a:r>
            <a:br>
              <a:rPr kumimoji="0" lang="en-GB" b="1">
                <a:cs typeface="Arial" charset="0"/>
              </a:rPr>
            </a:br>
            <a:r>
              <a:rPr kumimoji="0" lang="en-GB" b="1">
                <a:cs typeface="Arial" charset="0"/>
              </a:rPr>
              <a:t> с Университетом </a:t>
            </a:r>
            <a:r>
              <a:rPr kumimoji="0" lang="fr-FR" b="1"/>
              <a:t>Paris-</a:t>
            </a:r>
            <a:r>
              <a:rPr kumimoji="0" lang="en-US" b="1"/>
              <a:t>Est</a:t>
            </a:r>
            <a:r>
              <a:rPr kumimoji="0" lang="ru-RU" b="1"/>
              <a:t> </a:t>
            </a:r>
            <a:r>
              <a:rPr kumimoji="0" lang="en-US" b="1"/>
              <a:t>Creteil </a:t>
            </a:r>
            <a:endParaRPr kumimoji="0" lang="ru-RU" b="1"/>
          </a:p>
          <a:p>
            <a:pPr lvl="2" eaLnBrk="0" hangingPunct="0"/>
            <a:r>
              <a:rPr kumimoji="0" lang="en-GB" b="1">
                <a:cs typeface="Arial" charset="0"/>
              </a:rPr>
              <a:t> (Paris XII)</a:t>
            </a:r>
            <a:endParaRPr kumimoji="0" lang="ru-RU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91139" name="Rectangle 3"/>
          <p:cNvSpPr txBox="1">
            <a:spLocks/>
          </p:cNvSpPr>
          <p:nvPr/>
        </p:nvSpPr>
        <p:spPr bwMode="auto">
          <a:xfrm>
            <a:off x="571500" y="2933700"/>
            <a:ext cx="82296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  <a:spcAft>
                <a:spcPts val="1400"/>
              </a:spcAft>
              <a:buSzPct val="101000"/>
            </a:pPr>
            <a:r>
              <a:rPr kumimoji="0" lang="ru-RU" dirty="0">
                <a:cs typeface="Arial" charset="0"/>
              </a:rPr>
              <a:t>Стоимость обучения:</a:t>
            </a:r>
          </a:p>
          <a:p>
            <a:pPr>
              <a:lnSpc>
                <a:spcPct val="95000"/>
              </a:lnSpc>
              <a:spcAft>
                <a:spcPts val="1400"/>
              </a:spcAft>
              <a:buSzPct val="101000"/>
            </a:pPr>
            <a:r>
              <a:rPr kumimoji="0" lang="en-GB" dirty="0" err="1">
                <a:cs typeface="Arial" charset="0"/>
              </a:rPr>
              <a:t>Стоимость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b="1" dirty="0" err="1">
                <a:cs typeface="Arial" charset="0"/>
              </a:rPr>
              <a:t>первого</a:t>
            </a:r>
            <a:r>
              <a:rPr kumimoji="0" lang="en-GB" b="1" dirty="0">
                <a:cs typeface="Arial" charset="0"/>
              </a:rPr>
              <a:t> </a:t>
            </a:r>
            <a:r>
              <a:rPr kumimoji="0" lang="en-GB" b="1" dirty="0" err="1">
                <a:cs typeface="Arial" charset="0"/>
              </a:rPr>
              <a:t>года</a:t>
            </a:r>
            <a:r>
              <a:rPr kumimoji="0" lang="en-GB" b="1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обучения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определяется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общей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стоимостью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обучения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в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магистратуре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на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факультете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менеджмента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ru-RU" dirty="0">
                <a:cs typeface="Arial" charset="0"/>
              </a:rPr>
              <a:t>НИУ </a:t>
            </a:r>
            <a:r>
              <a:rPr kumimoji="0" lang="en-GB" dirty="0">
                <a:cs typeface="Arial" charset="0"/>
              </a:rPr>
              <a:t>ВШЭ </a:t>
            </a:r>
            <a:r>
              <a:rPr kumimoji="0" lang="en-GB" dirty="0" err="1">
                <a:cs typeface="Arial" charset="0"/>
              </a:rPr>
              <a:t>и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результатами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вступительных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экзаменов</a:t>
            </a:r>
            <a:r>
              <a:rPr kumimoji="0" lang="en-GB" dirty="0">
                <a:cs typeface="Arial" charset="0"/>
              </a:rPr>
              <a:t>.</a:t>
            </a:r>
          </a:p>
          <a:p>
            <a:pPr>
              <a:spcAft>
                <a:spcPts val="1400"/>
              </a:spcAft>
              <a:buFont typeface="StarSymbol" charset="0"/>
              <a:buNone/>
            </a:pPr>
            <a:r>
              <a:rPr kumimoji="0" lang="ru-RU" dirty="0">
                <a:cs typeface="Arial" charset="0"/>
              </a:rPr>
              <a:t>О</a:t>
            </a:r>
            <a:r>
              <a:rPr kumimoji="0" lang="en-GB" dirty="0" err="1" smtClean="0">
                <a:cs typeface="Arial" charset="0"/>
              </a:rPr>
              <a:t>бучение</a:t>
            </a:r>
            <a:r>
              <a:rPr kumimoji="0" lang="en-GB" dirty="0" smtClean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на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данной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программе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ru-RU" dirty="0">
                <a:cs typeface="Arial" charset="0"/>
              </a:rPr>
              <a:t>во Франции </a:t>
            </a:r>
            <a:r>
              <a:rPr kumimoji="0" lang="en-GB" dirty="0" err="1">
                <a:cs typeface="Arial" charset="0"/>
              </a:rPr>
              <a:t>является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b="1" dirty="0" err="1">
                <a:cs typeface="Arial" charset="0"/>
              </a:rPr>
              <a:t>бесплатным</a:t>
            </a:r>
            <a:r>
              <a:rPr kumimoji="0" lang="en-GB" dirty="0">
                <a:cs typeface="Arial" charset="0"/>
              </a:rPr>
              <a:t>. </a:t>
            </a:r>
            <a:endParaRPr kumimoji="0" lang="ru-RU" dirty="0">
              <a:cs typeface="Arial" charset="0"/>
            </a:endParaRPr>
          </a:p>
          <a:p>
            <a:pPr>
              <a:spcAft>
                <a:spcPts val="1400"/>
              </a:spcAft>
              <a:buFont typeface="StarSymbol" charset="0"/>
              <a:buNone/>
            </a:pPr>
            <a:r>
              <a:rPr kumimoji="0" lang="en-GB" dirty="0" err="1">
                <a:cs typeface="Arial" charset="0"/>
              </a:rPr>
              <a:t>Для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проживания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во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Франции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студенты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имеют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возможность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получить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стипендии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Правительства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Франции</a:t>
            </a:r>
            <a:r>
              <a:rPr kumimoji="0" lang="en-GB" dirty="0">
                <a:cs typeface="Arial" charset="0"/>
              </a:rPr>
              <a:t>, </a:t>
            </a:r>
            <a:r>
              <a:rPr kumimoji="0" lang="en-GB" dirty="0" err="1">
                <a:cs typeface="Arial" charset="0"/>
              </a:rPr>
              <a:t>предоставляемые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Посольством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Франции</a:t>
            </a:r>
            <a:r>
              <a:rPr kumimoji="0" lang="en-GB" dirty="0">
                <a:cs typeface="Arial" charset="0"/>
              </a:rPr>
              <a:t> </a:t>
            </a:r>
            <a:r>
              <a:rPr kumimoji="0" lang="en-GB" dirty="0" err="1">
                <a:cs typeface="Arial" charset="0"/>
              </a:rPr>
              <a:t>в</a:t>
            </a:r>
            <a:r>
              <a:rPr kumimoji="0" lang="en-GB" dirty="0">
                <a:cs typeface="Arial" charset="0"/>
              </a:rPr>
              <a:t> РФ</a:t>
            </a:r>
            <a:endParaRPr kumimoji="0" lang="ru-RU" b="1" dirty="0">
              <a:cs typeface="Arial" charset="0"/>
            </a:endParaRPr>
          </a:p>
        </p:txBody>
      </p:sp>
      <p:pic>
        <p:nvPicPr>
          <p:cNvPr id="911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8" r="69926"/>
          <a:stretch>
            <a:fillRect/>
          </a:stretch>
        </p:blipFill>
        <p:spPr bwMode="auto">
          <a:xfrm>
            <a:off x="6413500" y="1422400"/>
            <a:ext cx="242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92162" name="Rectangle 2"/>
          <p:cNvSpPr txBox="1">
            <a:spLocks/>
          </p:cNvSpPr>
          <p:nvPr/>
        </p:nvSpPr>
        <p:spPr bwMode="auto">
          <a:xfrm>
            <a:off x="301625" y="1460500"/>
            <a:ext cx="8540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2" eaLnBrk="0" hangingPunct="0"/>
            <a:r>
              <a:rPr kumimoji="0" lang="en-GB" b="1">
                <a:cs typeface="Arial" charset="0"/>
              </a:rPr>
              <a:t>Программа двойных дипломов </a:t>
            </a:r>
            <a:br>
              <a:rPr kumimoji="0" lang="en-GB" b="1">
                <a:cs typeface="Arial" charset="0"/>
              </a:rPr>
            </a:br>
            <a:r>
              <a:rPr kumimoji="0" lang="en-GB" b="1">
                <a:cs typeface="Arial" charset="0"/>
              </a:rPr>
              <a:t>с Бизнес-школой </a:t>
            </a:r>
            <a:br>
              <a:rPr kumimoji="0" lang="en-GB" b="1">
                <a:cs typeface="Arial" charset="0"/>
              </a:rPr>
            </a:br>
            <a:r>
              <a:rPr kumimoji="0" lang="en-GB" b="1">
                <a:cs typeface="Arial" charset="0"/>
              </a:rPr>
              <a:t>Лидского Университета </a:t>
            </a:r>
            <a:endParaRPr kumimoji="0" lang="ru-RU" b="1">
              <a:cs typeface="Arial" charset="0"/>
            </a:endParaRPr>
          </a:p>
        </p:txBody>
      </p:sp>
      <p:sp>
        <p:nvSpPr>
          <p:cNvPr id="92163" name="Rectangle 3"/>
          <p:cNvSpPr txBox="1">
            <a:spLocks/>
          </p:cNvSpPr>
          <p:nvPr/>
        </p:nvSpPr>
        <p:spPr bwMode="auto">
          <a:xfrm>
            <a:off x="571500" y="28448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  <a:buFont typeface="StarSymbol" charset="0"/>
              <a:buNone/>
            </a:pPr>
            <a:r>
              <a:rPr kumimoji="0" lang="en-GB"/>
              <a:t>даёт возможность получить два диплома учебных заведений Великобритании и России:</a:t>
            </a:r>
          </a:p>
          <a:p>
            <a:pPr lvl="1">
              <a:spcAft>
                <a:spcPts val="600"/>
              </a:spcAft>
              <a:buSzPct val="101000"/>
              <a:buFont typeface="Arial" charset="0"/>
              <a:buChar char="•"/>
            </a:pPr>
            <a:r>
              <a:rPr kumimoji="0" lang="en-GB"/>
              <a:t>диплом магистра факультета менеджмента ГУ-ВШЭ</a:t>
            </a:r>
          </a:p>
          <a:p>
            <a:pPr lvl="1">
              <a:spcAft>
                <a:spcPts val="600"/>
              </a:spcAft>
              <a:buSzPct val="101000"/>
              <a:buFont typeface="Arial" charset="0"/>
              <a:buChar char="•"/>
            </a:pPr>
            <a:r>
              <a:rPr kumimoji="0" lang="en-GB"/>
              <a:t>диплом магистра Leeds University Business School</a:t>
            </a:r>
          </a:p>
        </p:txBody>
      </p:sp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1320800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93186" name="Rectangle 2"/>
          <p:cNvSpPr txBox="1">
            <a:spLocks/>
          </p:cNvSpPr>
          <p:nvPr/>
        </p:nvSpPr>
        <p:spPr bwMode="auto">
          <a:xfrm>
            <a:off x="301625" y="1473200"/>
            <a:ext cx="8540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2" eaLnBrk="0" hangingPunct="0"/>
            <a:r>
              <a:rPr kumimoji="0" lang="en-GB" b="1">
                <a:cs typeface="Arial" charset="0"/>
              </a:rPr>
              <a:t>Программа двойных дипломов </a:t>
            </a:r>
            <a:br>
              <a:rPr kumimoji="0" lang="en-GB" b="1">
                <a:cs typeface="Arial" charset="0"/>
              </a:rPr>
            </a:br>
            <a:r>
              <a:rPr kumimoji="0" lang="en-GB" b="1">
                <a:cs typeface="Arial" charset="0"/>
              </a:rPr>
              <a:t>с Бизнес-школой </a:t>
            </a:r>
            <a:br>
              <a:rPr kumimoji="0" lang="en-GB" b="1">
                <a:cs typeface="Arial" charset="0"/>
              </a:rPr>
            </a:br>
            <a:r>
              <a:rPr kumimoji="0" lang="en-GB" b="1">
                <a:cs typeface="Arial" charset="0"/>
              </a:rPr>
              <a:t>Лидского Университета </a:t>
            </a:r>
            <a:endParaRPr kumimoji="0" lang="ru-RU" b="1">
              <a:cs typeface="Arial" charset="0"/>
            </a:endParaRPr>
          </a:p>
        </p:txBody>
      </p:sp>
      <p:sp>
        <p:nvSpPr>
          <p:cNvPr id="93187" name="Rectangle 3"/>
          <p:cNvSpPr txBox="1">
            <a:spLocks/>
          </p:cNvSpPr>
          <p:nvPr/>
        </p:nvSpPr>
        <p:spPr bwMode="auto">
          <a:xfrm>
            <a:off x="571500" y="2882900"/>
            <a:ext cx="8229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  <a:buFont typeface="StarSymbol" charset="0"/>
              <a:buNone/>
            </a:pPr>
            <a:r>
              <a:rPr kumimoji="0" lang="en-GB"/>
              <a:t>Возможность обучаться на программе двойных дипломов по специализациям:</a:t>
            </a:r>
          </a:p>
          <a:p>
            <a:pPr lvl="1">
              <a:spcAft>
                <a:spcPts val="600"/>
              </a:spcAft>
              <a:buSzPct val="101000"/>
              <a:buFont typeface="Arial" charset="0"/>
              <a:buChar char="•"/>
            </a:pPr>
            <a:r>
              <a:rPr kumimoji="0" lang="en-GB"/>
              <a:t>MSc International Marketing Management</a:t>
            </a:r>
          </a:p>
          <a:p>
            <a:pPr lvl="1">
              <a:spcAft>
                <a:spcPts val="600"/>
              </a:spcAft>
              <a:buSzPct val="101000"/>
              <a:buFont typeface="Arial" charset="0"/>
              <a:buChar char="•"/>
            </a:pPr>
            <a:r>
              <a:rPr kumimoji="0" lang="en-GB"/>
              <a:t>MSc Management</a:t>
            </a:r>
          </a:p>
          <a:p>
            <a:pPr lvl="1">
              <a:spcAft>
                <a:spcPts val="600"/>
              </a:spcAft>
              <a:buSzPct val="101000"/>
              <a:buFont typeface="Arial" charset="0"/>
              <a:buChar char="•"/>
            </a:pPr>
            <a:r>
              <a:rPr kumimoji="0" lang="en-GB"/>
              <a:t>MSc International Finance</a:t>
            </a:r>
          </a:p>
          <a:p>
            <a:pPr lvl="1">
              <a:spcAft>
                <a:spcPts val="600"/>
              </a:spcAft>
              <a:buSzPct val="101000"/>
              <a:buFont typeface="Arial" charset="0"/>
              <a:buChar char="•"/>
            </a:pPr>
            <a:r>
              <a:rPr kumimoji="0" lang="en-GB"/>
              <a:t>MA Advertising &amp; Marketing</a:t>
            </a:r>
          </a:p>
          <a:p>
            <a:pPr lvl="1">
              <a:spcAft>
                <a:spcPts val="600"/>
              </a:spcAft>
              <a:buSzPct val="101000"/>
              <a:buFont typeface="Arial" charset="0"/>
              <a:buChar char="•"/>
            </a:pPr>
            <a:r>
              <a:rPr kumimoji="0" lang="en-GB"/>
              <a:t>MA Human Resource Management</a:t>
            </a:r>
          </a:p>
        </p:txBody>
      </p:sp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1320800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066"/>
            <a:ext cx="9144000" cy="4547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Что такое Высшая школа экономики сегодня?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Лучшие в стране преподаватели экономико-управленческих дисциплин</a:t>
            </a:r>
          </a:p>
          <a:p>
            <a:r>
              <a:rPr lang="ru-RU" sz="2800" dirty="0" smtClean="0"/>
              <a:t>Лучшие в стране студенты из числа изучающих менеджмент</a:t>
            </a:r>
          </a:p>
          <a:p>
            <a:r>
              <a:rPr lang="ru-RU" sz="2800" dirty="0" smtClean="0"/>
              <a:t>Передовые образовательные программы и образовательная среда</a:t>
            </a:r>
          </a:p>
          <a:p>
            <a:r>
              <a:rPr lang="ru-RU" sz="2800" dirty="0" smtClean="0"/>
              <a:t>Лучшие в стране информационные ресурсы, динамично растущий кампус</a:t>
            </a:r>
            <a:endParaRPr lang="en-US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025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167"/>
            <a:ext cx="9144000" cy="42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0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3"/>
          <p:cNvSpPr txBox="1">
            <a:spLocks noChangeArrowheads="1"/>
          </p:cNvSpPr>
          <p:nvPr/>
        </p:nvSpPr>
        <p:spPr bwMode="auto">
          <a:xfrm>
            <a:off x="1930400" y="1946275"/>
            <a:ext cx="4967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kumimoji="0" lang="en-US" sz="4800">
                <a:solidFill>
                  <a:schemeClr val="tx2"/>
                </a:solidFill>
              </a:rPr>
              <a:t>Спасиб</a:t>
            </a:r>
            <a:r>
              <a:rPr kumimoji="0" lang="ru-RU" sz="4800">
                <a:solidFill>
                  <a:schemeClr val="tx2"/>
                </a:solidFill>
              </a:rPr>
              <a:t>о</a:t>
            </a:r>
            <a:r>
              <a:rPr kumimoji="0" lang="en-US" sz="4800">
                <a:solidFill>
                  <a:schemeClr val="tx2"/>
                </a:solidFill>
              </a:rPr>
              <a:t> за </a:t>
            </a:r>
            <a:r>
              <a:rPr kumimoji="0" lang="ru-RU" sz="4800">
                <a:solidFill>
                  <a:schemeClr val="tx2"/>
                </a:solidFill>
              </a:rPr>
              <a:t>внимание</a:t>
            </a:r>
            <a:r>
              <a:rPr kumimoji="0" lang="en-US" sz="480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95235" name="Прямоугольник 2"/>
          <p:cNvSpPr>
            <a:spLocks noChangeArrowheads="1"/>
          </p:cNvSpPr>
          <p:nvPr/>
        </p:nvSpPr>
        <p:spPr bwMode="auto">
          <a:xfrm>
            <a:off x="2325688" y="3516313"/>
            <a:ext cx="457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800" dirty="0">
              <a:solidFill>
                <a:srgbClr val="003F82"/>
              </a:solidFill>
            </a:endParaRPr>
          </a:p>
          <a:p>
            <a:pPr algn="ctr"/>
            <a:r>
              <a:rPr lang="ru-RU" sz="1800" dirty="0">
                <a:solidFill>
                  <a:srgbClr val="003F82"/>
                </a:solidFill>
              </a:rPr>
              <a:t>Подробности на </a:t>
            </a:r>
            <a:r>
              <a:rPr lang="en-US" sz="2600" b="1" dirty="0">
                <a:solidFill>
                  <a:srgbClr val="003F82"/>
                </a:solidFill>
              </a:rPr>
              <a:t>http://</a:t>
            </a:r>
            <a:r>
              <a:rPr lang="en-US" sz="2600" b="1" dirty="0" err="1">
                <a:solidFill>
                  <a:srgbClr val="003F82"/>
                </a:solidFill>
              </a:rPr>
              <a:t>bm.hse.ru</a:t>
            </a:r>
            <a:r>
              <a:rPr lang="en-US" sz="2600" b="1" dirty="0">
                <a:solidFill>
                  <a:srgbClr val="003F82"/>
                </a:solidFill>
              </a:rPr>
              <a:t>/</a:t>
            </a:r>
            <a:endParaRPr lang="ru-RU" sz="2600" b="1" dirty="0">
              <a:solidFill>
                <a:srgbClr val="003F82"/>
              </a:solidFill>
            </a:endParaRPr>
          </a:p>
          <a:p>
            <a:pPr algn="ctr"/>
            <a:endParaRPr lang="ru-RU" sz="2600" b="1" dirty="0">
              <a:solidFill>
                <a:srgbClr val="003F8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38124"/>
            <a:ext cx="7258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Лучшие преподаватели экономико-управленческих дисциплин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86511"/>
          </a:xfrm>
        </p:spPr>
        <p:txBody>
          <a:bodyPr/>
          <a:lstStyle/>
          <a:p>
            <a:r>
              <a:rPr lang="ru-RU" sz="2400" dirty="0"/>
              <a:t>В рейтинге THE (</a:t>
            </a:r>
            <a:r>
              <a:rPr lang="ru-RU" sz="2400" dirty="0" err="1"/>
              <a:t>Times</a:t>
            </a:r>
            <a:r>
              <a:rPr lang="ru-RU" sz="2400" dirty="0"/>
              <a:t> </a:t>
            </a:r>
            <a:r>
              <a:rPr lang="ru-RU" sz="2400" dirty="0" err="1"/>
              <a:t>Higher</a:t>
            </a:r>
            <a:r>
              <a:rPr lang="ru-RU" sz="2400" dirty="0"/>
              <a:t> </a:t>
            </a:r>
            <a:r>
              <a:rPr lang="ru-RU" sz="2400" dirty="0" err="1"/>
              <a:t>Education</a:t>
            </a:r>
            <a:r>
              <a:rPr lang="ru-RU" sz="2400" dirty="0"/>
              <a:t>) ВШЭ занимает 83 место в мире и первое – в России по предмету «Бизнес и экономика» </a:t>
            </a:r>
          </a:p>
        </p:txBody>
      </p:sp>
      <p:pic>
        <p:nvPicPr>
          <p:cNvPr id="9" name="Изображение 8" descr="BUS01_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9" y="3009818"/>
            <a:ext cx="2153856" cy="19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5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38124"/>
            <a:ext cx="7258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Лучшие преподаватели экономико-управленческих дисциплин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0049"/>
          </a:xfrm>
        </p:spPr>
        <p:txBody>
          <a:bodyPr/>
          <a:lstStyle/>
          <a:p>
            <a:r>
              <a:rPr lang="ru-RU" dirty="0" smtClean="0"/>
              <a:t>Как это считали?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65200" y="2679700"/>
          <a:ext cx="7485064" cy="2159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1266"/>
                <a:gridCol w="1871266"/>
                <a:gridCol w="1871266"/>
                <a:gridCol w="1871266"/>
              </a:tblGrid>
              <a:tr h="5967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Репутация, баллы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Библиометрия, баллы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996"/>
                          </a:solidFill>
                          <a:effectLst/>
                        </a:rPr>
                        <a:t>Academic</a:t>
                      </a:r>
                      <a:br>
                        <a:rPr lang="en-US" sz="2400" dirty="0" smtClean="0">
                          <a:solidFill>
                            <a:srgbClr val="005996"/>
                          </a:solidFill>
                          <a:effectLst/>
                        </a:rPr>
                      </a:b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 50%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996"/>
                          </a:solidFill>
                          <a:effectLst/>
                        </a:rPr>
                        <a:t>Employer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30%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Цитирования</a:t>
                      </a:r>
                      <a:r>
                        <a:rPr lang="ru-RU" sz="2400" dirty="0">
                          <a:solidFill>
                            <a:srgbClr val="005996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rgbClr val="005996"/>
                          </a:solidFill>
                          <a:effectLst/>
                        </a:rPr>
                      </a:b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10% 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996"/>
                          </a:solidFill>
                          <a:effectLst/>
                        </a:rPr>
                        <a:t>H</a:t>
                      </a:r>
                      <a:r>
                        <a:rPr lang="en-US" sz="1800" dirty="0" smtClean="0">
                          <a:solidFill>
                            <a:srgbClr val="005996"/>
                          </a:solidFill>
                          <a:effectLst/>
                        </a:rPr>
                        <a:t>QS</a:t>
                      </a:r>
                      <a:r>
                        <a:rPr lang="ru-RU" sz="2400" dirty="0">
                          <a:solidFill>
                            <a:srgbClr val="005996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rgbClr val="005996"/>
                          </a:solidFill>
                          <a:effectLst/>
                        </a:rPr>
                      </a:b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10%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06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38124"/>
            <a:ext cx="7258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Лучшие преподаватели экономико-управленческих дисциплин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Изображение 2" descr="Предметный рейтинг QS 2017.tiff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2167" r="36144" b="23112"/>
          <a:stretch/>
        </p:blipFill>
        <p:spPr>
          <a:xfrm>
            <a:off x="414049" y="1699036"/>
            <a:ext cx="8272751" cy="4303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2561" y="6055004"/>
            <a:ext cx="7389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www.topuniversities.com</a:t>
            </a:r>
            <a:r>
              <a:rPr lang="en-US" sz="1100" dirty="0"/>
              <a:t>/university-rankings/university-subject-rankings/2017/business-management-studies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7212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38124"/>
            <a:ext cx="7258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Лучшие преподаватели экономико-управленческих дисциплин</a:t>
            </a: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263525" y="3714750"/>
            <a:ext cx="86487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Font typeface="Wingdings" charset="0"/>
              <a:buChar char="v"/>
            </a:pPr>
            <a:r>
              <a:rPr lang="ru-RU" sz="1600" b="1" dirty="0" err="1">
                <a:solidFill>
                  <a:srgbClr val="003F82"/>
                </a:solidFill>
              </a:rPr>
              <a:t>Липсиц</a:t>
            </a:r>
            <a:r>
              <a:rPr lang="ru-RU" sz="1600" b="1" dirty="0">
                <a:solidFill>
                  <a:srgbClr val="003F82"/>
                </a:solidFill>
              </a:rPr>
              <a:t> Игорь </a:t>
            </a:r>
            <a:r>
              <a:rPr lang="ru-RU" sz="1600" b="1" dirty="0" err="1">
                <a:solidFill>
                  <a:srgbClr val="003F82"/>
                </a:solidFill>
              </a:rPr>
              <a:t>Владимирович</a:t>
            </a:r>
            <a:r>
              <a:rPr lang="ru-RU" sz="1600" dirty="0" err="1">
                <a:solidFill>
                  <a:srgbClr val="003F82"/>
                </a:solidFill>
              </a:rPr>
              <a:t>,ординарный</a:t>
            </a:r>
            <a:r>
              <a:rPr lang="ru-RU" sz="1600" dirty="0">
                <a:solidFill>
                  <a:srgbClr val="003F82"/>
                </a:solidFill>
              </a:rPr>
              <a:t> профессор, </a:t>
            </a:r>
            <a:r>
              <a:rPr lang="ru-RU" sz="1600" dirty="0" smtClean="0">
                <a:solidFill>
                  <a:srgbClr val="003F82"/>
                </a:solidFill>
              </a:rPr>
              <a:t>один </a:t>
            </a:r>
            <a:r>
              <a:rPr lang="ru-RU" sz="1600" dirty="0">
                <a:solidFill>
                  <a:srgbClr val="003F82"/>
                </a:solidFill>
              </a:rPr>
              <a:t>из 12 лучших бизнес-преподавателей России по рейтингу журнала «Секрет фирмы»,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>
                <a:solidFill>
                  <a:srgbClr val="003F82"/>
                </a:solidFill>
              </a:rPr>
              <a:t>Константинов Геннадий Николаевич</a:t>
            </a:r>
            <a:r>
              <a:rPr lang="ru-RU" sz="1600" dirty="0">
                <a:solidFill>
                  <a:srgbClr val="003F82"/>
                </a:solidFill>
              </a:rPr>
              <a:t>, ординарный профессор, один из 12 лучших бизнес-преподавателей России по рейтингу журнала «Секрет фирмы»,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 err="1">
                <a:solidFill>
                  <a:srgbClr val="003F82"/>
                </a:solidFill>
              </a:rPr>
              <a:t>Филонович</a:t>
            </a:r>
            <a:r>
              <a:rPr lang="ru-RU" sz="1600" b="1" dirty="0">
                <a:solidFill>
                  <a:srgbClr val="003F82"/>
                </a:solidFill>
              </a:rPr>
              <a:t> Сергей </a:t>
            </a:r>
            <a:r>
              <a:rPr lang="ru-RU" sz="1600" b="1" dirty="0" err="1">
                <a:solidFill>
                  <a:srgbClr val="003F82"/>
                </a:solidFill>
              </a:rPr>
              <a:t>Ростилавович</a:t>
            </a:r>
            <a:r>
              <a:rPr lang="ru-RU" sz="1600" dirty="0">
                <a:solidFill>
                  <a:srgbClr val="003F82"/>
                </a:solidFill>
              </a:rPr>
              <a:t>, ординарный профессор, один из 12 лучших бизнес-преподавателей России по рейтингу журнала «Секрет фирмы»,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 err="1">
                <a:solidFill>
                  <a:srgbClr val="003F82"/>
                </a:solidFill>
              </a:rPr>
              <a:t>Стерлигова</a:t>
            </a:r>
            <a:r>
              <a:rPr lang="ru-RU" sz="1600" b="1" dirty="0">
                <a:solidFill>
                  <a:srgbClr val="003F82"/>
                </a:solidFill>
              </a:rPr>
              <a:t> Алла Николаевна</a:t>
            </a:r>
            <a:r>
              <a:rPr lang="ru-RU" sz="1600" dirty="0">
                <a:solidFill>
                  <a:srgbClr val="003F82"/>
                </a:solidFill>
              </a:rPr>
              <a:t>, ординарный профессор,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endParaRPr lang="ru-RU" sz="1600" dirty="0">
              <a:solidFill>
                <a:srgbClr val="003F82"/>
              </a:solidFill>
            </a:endParaRPr>
          </a:p>
        </p:txBody>
      </p:sp>
      <p:pic>
        <p:nvPicPr>
          <p:cNvPr id="17" name="Picture 12" descr="Филонович Сергей Ростислав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6714"/>
          <a:stretch>
            <a:fillRect/>
          </a:stretch>
        </p:blipFill>
        <p:spPr bwMode="auto">
          <a:xfrm>
            <a:off x="4991100" y="1390650"/>
            <a:ext cx="183991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http://xn--h1akhhg4a.xn--p1ai/images/faces/konstantino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390650"/>
            <a:ext cx="207168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http://www.koob.ru/images/lipsi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1"/>
          <a:stretch>
            <a:fillRect/>
          </a:stretch>
        </p:blipFill>
        <p:spPr bwMode="auto">
          <a:xfrm>
            <a:off x="612775" y="1390650"/>
            <a:ext cx="17684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390650"/>
            <a:ext cx="206216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6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90143</TotalTime>
  <Words>2527</Words>
  <Application>Microsoft Macintosh PowerPoint</Application>
  <PresentationFormat>Экран (4:3)</PresentationFormat>
  <Paragraphs>413</Paragraphs>
  <Slides>51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Office Theme</vt:lpstr>
      <vt:lpstr>Excel.Sheet.8</vt:lpstr>
      <vt:lpstr>Магистерские программы  по менеджменту Факультета бизнеса и менеджмента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«Eduniversal Best Masters Ranking»  </vt:lpstr>
      <vt:lpstr>«Eduniversal Best Masters Ranking»  </vt:lpstr>
      <vt:lpstr>«Eduniversal Best Masters Ranking»  </vt:lpstr>
      <vt:lpstr>«Eduniversal Best Masters Ranking»  </vt:lpstr>
      <vt:lpstr>«Eduniversal Best Masters Ranking»  </vt:lpstr>
      <vt:lpstr>«Eduniversal Best Masters Ranking»  </vt:lpstr>
      <vt:lpstr>Основные категории программ  менеджериального образования:</vt:lpstr>
      <vt:lpstr>Общая схема обучения/работы: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требования стандарта к ВКР магистра</vt:lpstr>
      <vt:lpstr>Различия между проектной  и исследовательской работами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hse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vkremlev</dc:creator>
  <cp:keywords/>
  <dc:description/>
  <cp:lastModifiedBy>user</cp:lastModifiedBy>
  <cp:revision>307</cp:revision>
  <dcterms:created xsi:type="dcterms:W3CDTF">2011-10-29T06:45:32Z</dcterms:created>
  <dcterms:modified xsi:type="dcterms:W3CDTF">2017-10-30T09:20:32Z</dcterms:modified>
  <cp:category/>
</cp:coreProperties>
</file>