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sldIdLst>
    <p:sldId id="336" r:id="rId2"/>
    <p:sldId id="506" r:id="rId3"/>
    <p:sldId id="529" r:id="rId4"/>
    <p:sldId id="530" r:id="rId5"/>
    <p:sldId id="333" r:id="rId6"/>
    <p:sldId id="337" r:id="rId7"/>
    <p:sldId id="391" r:id="rId8"/>
    <p:sldId id="366" r:id="rId9"/>
    <p:sldId id="338" r:id="rId10"/>
    <p:sldId id="498" r:id="rId11"/>
    <p:sldId id="368" r:id="rId12"/>
    <p:sldId id="369" r:id="rId13"/>
    <p:sldId id="370" r:id="rId14"/>
    <p:sldId id="371" r:id="rId15"/>
    <p:sldId id="374" r:id="rId16"/>
    <p:sldId id="399" r:id="rId17"/>
    <p:sldId id="400" r:id="rId18"/>
    <p:sldId id="265" r:id="rId19"/>
    <p:sldId id="375" r:id="rId20"/>
    <p:sldId id="326" r:id="rId21"/>
    <p:sldId id="311" r:id="rId22"/>
    <p:sldId id="312" r:id="rId23"/>
    <p:sldId id="314" r:id="rId24"/>
    <p:sldId id="511" r:id="rId25"/>
    <p:sldId id="512" r:id="rId26"/>
    <p:sldId id="508" r:id="rId27"/>
    <p:sldId id="509" r:id="rId28"/>
    <p:sldId id="510" r:id="rId29"/>
    <p:sldId id="527" r:id="rId30"/>
    <p:sldId id="401" r:id="rId31"/>
    <p:sldId id="402" r:id="rId32"/>
    <p:sldId id="528" r:id="rId33"/>
    <p:sldId id="522" r:id="rId34"/>
    <p:sldId id="525" r:id="rId35"/>
    <p:sldId id="524" r:id="rId36"/>
    <p:sldId id="523" r:id="rId37"/>
    <p:sldId id="526" r:id="rId38"/>
    <p:sldId id="446" r:id="rId39"/>
    <p:sldId id="521" r:id="rId4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0C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300" autoAdjust="0"/>
    <p:restoredTop sz="99841" autoAdjust="0"/>
  </p:normalViewPr>
  <p:slideViewPr>
    <p:cSldViewPr>
      <p:cViewPr varScale="1">
        <p:scale>
          <a:sx n="107" d="100"/>
          <a:sy n="107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1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3B7F52C-3B54-4D19-AE06-B08D665267BC}" type="datetimeFigureOut">
              <a:rPr lang="it-IT" smtClean="0"/>
              <a:pPr/>
              <a:t>13/11/17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95A631-66E6-4053-A6D5-DE12074D266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>
              <a:latin typeface="Calibri" charset="0"/>
              <a:ea typeface="新細明體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FCCB245D-7A09-554D-93C0-5F03BCAE9632}" type="slidenum">
              <a:rPr lang="en-ZW"/>
              <a:pPr eaLnBrk="1" hangingPunct="1"/>
              <a:t>29</a:t>
            </a:fld>
            <a:endParaRPr lang="en-Z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>
              <a:latin typeface="Calibri" charset="0"/>
              <a:ea typeface="新細明體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5FCA4FD0-7A15-F749-96F6-BC1856479D44}" type="slidenum">
              <a:rPr lang="en-ZW"/>
              <a:pPr eaLnBrk="1" hangingPunct="1"/>
              <a:t>38</a:t>
            </a:fld>
            <a:endParaRPr lang="en-Z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>
              <a:latin typeface="Calibri" charset="0"/>
              <a:ea typeface="新細明體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fld id="{D4D3F62A-D68B-F149-8680-EB1E95EAB1A5}" type="slidenum">
              <a:rPr lang="en-ZW"/>
              <a:pPr eaLnBrk="1" hangingPunct="1"/>
              <a:t>7</a:t>
            </a:fld>
            <a:endParaRPr lang="en-Z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A631-66E6-4053-A6D5-DE12074D266C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468425-F04B-4783-9697-7852EAD9B01D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33DA2E3-4E45-46C9-ADC0-B2249F98712D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3C68B07-F564-4113-A8D6-7D46C0258A18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533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1910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572000" y="990600"/>
            <a:ext cx="4191000" cy="52578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95250" y="55563"/>
            <a:ext cx="8972550" cy="685800"/>
          </a:xfrm>
          <a:prstGeom prst="roundRect">
            <a:avLst>
              <a:gd name="adj" fmla="val 18917"/>
            </a:avLst>
          </a:prstGeom>
          <a:solidFill>
            <a:srgbClr val="003366"/>
          </a:solidFill>
          <a:ln w="38160" cap="flat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it-IT" sz="3600" b="1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92825"/>
            <a:ext cx="1287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541196" cy="7647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2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153400" cy="365125"/>
          </a:xfrm>
        </p:spPr>
        <p:txBody>
          <a:bodyPr/>
          <a:lstStyle/>
          <a:p>
            <a:r>
              <a:rPr lang="en-US" dirty="0" smtClean="0"/>
              <a:t>mario.guarracino@cnr.it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spcAft>
                <a:spcPts val="700"/>
              </a:spcAft>
              <a:defRPr/>
            </a:lvl1pPr>
            <a:lvl2pPr>
              <a:spcAft>
                <a:spcPts val="700"/>
              </a:spcAft>
              <a:defRPr/>
            </a:lvl2pPr>
            <a:lvl3pPr>
              <a:spcAft>
                <a:spcPts val="700"/>
              </a:spcAft>
              <a:defRPr/>
            </a:lvl3pPr>
            <a:lvl4pPr>
              <a:spcAft>
                <a:spcPts val="700"/>
              </a:spcAft>
              <a:defRPr/>
            </a:lvl4pPr>
            <a:lvl5pPr>
              <a:spcAft>
                <a:spcPts val="7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C5330806-D254-49E2-9D5F-D72D85F0876D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53F9C0C-2145-42BB-9397-053BF382663C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C5BD2B6-73AB-4F4C-AF49-DCEB7A00A513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2534BBC-7377-4729-B2DB-34FC01794CD5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CBA1D5A-A61C-4450-80E3-992159DC9B4A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6EA56E9-5314-468D-9C4A-A0077EED4E95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BA9DC47-3A72-464E-87B4-F6788EB2EF26}" type="datetime1">
              <a:rPr lang="en-US" smtClean="0"/>
              <a:pPr/>
              <a:t>13/11/17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81534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mario.guarracino@cnr.it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g\Personale\Foto\2007 PDP2007\568CANON\IMG_6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9154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Analytics Using WEKA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6705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Mario.Guarracino@cnr.it</a:t>
            </a:r>
            <a:br>
              <a:rPr lang="en-US" dirty="0" smtClean="0"/>
            </a:br>
            <a:r>
              <a:rPr lang="en-US" dirty="0" smtClean="0"/>
              <a:t>Computational and Data Science Laboratory</a:t>
            </a:r>
            <a:br>
              <a:rPr lang="en-US" dirty="0" smtClean="0"/>
            </a:br>
            <a:r>
              <a:rPr lang="en-US" dirty="0" smtClean="0"/>
              <a:t>National Research Council, Italy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228600"/>
            <a:ext cx="838200" cy="381000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Nearest Neighbor Classification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Based on a measure of distance between observations (e.g. Euclidean distance or one minus correlation)</a:t>
            </a:r>
          </a:p>
          <a:p>
            <a:r>
              <a:rPr lang="en-US" dirty="0"/>
              <a:t>k-nearest neighbor rule (Fix and </a:t>
            </a:r>
            <a:r>
              <a:rPr lang="en-US" dirty="0" smtClean="0"/>
              <a:t>Hodges, 1951) </a:t>
            </a:r>
            <a:r>
              <a:rPr lang="en-US" dirty="0"/>
              <a:t>classifies an observation X as follows:</a:t>
            </a:r>
          </a:p>
          <a:p>
            <a:pPr lvl="1"/>
            <a:r>
              <a:rPr lang="en-US" dirty="0" smtClean="0"/>
              <a:t>finds </a:t>
            </a:r>
            <a:r>
              <a:rPr lang="en-US" dirty="0"/>
              <a:t>the k observations in the learning set closest to X</a:t>
            </a:r>
          </a:p>
          <a:p>
            <a:pPr lvl="1"/>
            <a:r>
              <a:rPr lang="en-US" dirty="0" smtClean="0"/>
              <a:t>predicts </a:t>
            </a:r>
            <a:r>
              <a:rPr lang="en-US" dirty="0"/>
              <a:t>the class of X by majority vote,  i.e., choose the class that is most common among those k observations.</a:t>
            </a:r>
          </a:p>
          <a:p>
            <a:r>
              <a:rPr lang="en-US" dirty="0"/>
              <a:t>The number of neighbors k can be chosen by cross-validation (more on this later)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5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4065016" y="351538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haroni" pitchFamily="2" charset="-79"/>
                <a:cs typeface="Aharoni" pitchFamily="2" charset="-79"/>
              </a:rPr>
              <a:t>?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1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2667000" y="388620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haroni" pitchFamily="2" charset="-79"/>
                <a:cs typeface="Aharoni" pitchFamily="2" charset="-79"/>
              </a:rPr>
              <a:t>?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1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V="1">
            <a:off x="1828800" y="2565400"/>
            <a:ext cx="2151063" cy="2692400"/>
          </a:xfrm>
          <a:prstGeom prst="line">
            <a:avLst/>
          </a:prstGeom>
          <a:noFill/>
          <a:ln w="38100">
            <a:solidFill>
              <a:srgbClr val="3399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7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2667000" y="388620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haroni" pitchFamily="2" charset="-79"/>
                <a:cs typeface="Aharoni" pitchFamily="2" charset="-79"/>
              </a:rPr>
              <a:t>?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1828800" y="2565400"/>
            <a:ext cx="2151063" cy="2692400"/>
          </a:xfrm>
          <a:prstGeom prst="line">
            <a:avLst/>
          </a:prstGeom>
          <a:noFill/>
          <a:ln w="38100">
            <a:solidFill>
              <a:srgbClr val="3399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2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2667000" y="388620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haroni" pitchFamily="2" charset="-79"/>
                <a:cs typeface="Aharoni" pitchFamily="2" charset="-79"/>
              </a:rPr>
              <a:t>?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1828800" y="2565400"/>
            <a:ext cx="2151063" cy="2692400"/>
          </a:xfrm>
          <a:prstGeom prst="line">
            <a:avLst/>
          </a:prstGeom>
          <a:noFill/>
          <a:ln w="38100">
            <a:solidFill>
              <a:srgbClr val="3399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Line 39"/>
          <p:cNvSpPr>
            <a:spLocks noChangeShapeType="1"/>
          </p:cNvSpPr>
          <p:nvPr/>
        </p:nvSpPr>
        <p:spPr bwMode="auto">
          <a:xfrm flipV="1">
            <a:off x="1747838" y="2971799"/>
            <a:ext cx="2671762" cy="22574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" name="Rettangolo 60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7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1" name="Rettangolo 60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7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 rot="20091735" flipV="1">
            <a:off x="2016265" y="2486030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 rot="20091735" flipV="1">
            <a:off x="1558785" y="2853558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89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1" name="Rettangolo 60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7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 flipV="1">
            <a:off x="2160587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 flipV="1">
            <a:off x="1295400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 flipV="1">
            <a:off x="1747838" y="2669794"/>
            <a:ext cx="2520950" cy="25209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45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234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304288" y="369895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788740" y="325526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it-IT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0496" y="1518040"/>
            <a:ext cx="7772400" cy="5187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the plane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+b=0</a:t>
            </a:r>
            <a:r>
              <a:rPr lang="en-US" sz="2800" dirty="0" smtClean="0"/>
              <a:t> which maximizes the margin between the two classes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31" name="TextBox 230"/>
          <p:cNvSpPr txBox="1"/>
          <p:nvPr/>
        </p:nvSpPr>
        <p:spPr>
          <a:xfrm>
            <a:off x="2209800" y="357225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95338" y="3661982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3407982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52938" y="3392107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11213" y="3638169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1747838" y="2669794"/>
            <a:ext cx="2520950" cy="25209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2179638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1314451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5" name="TextBox 214"/>
          <p:cNvSpPr txBox="1"/>
          <p:nvPr/>
        </p:nvSpPr>
        <p:spPr>
          <a:xfrm>
            <a:off x="1182444" y="30343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456944" y="315021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322832" y="259994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19656" y="25146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00072" y="286979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334768" y="271130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676" y="273405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764356" y="294132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459736" y="30343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62200" y="3299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106168" y="32629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837944" y="336052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411044" y="348549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837944" y="370636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637310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002814" y="3514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6682" name="AutoShape 58"/>
          <p:cNvSpPr>
            <a:spLocks noChangeAspect="1" noChangeArrowheads="1" noTextEdit="1"/>
          </p:cNvSpPr>
          <p:nvPr/>
        </p:nvSpPr>
        <p:spPr bwMode="auto">
          <a:xfrm>
            <a:off x="5665788" y="2327275"/>
            <a:ext cx="279241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6402388" y="2898775"/>
            <a:ext cx="1039812" cy="1588"/>
          </a:xfrm>
          <a:prstGeom prst="line">
            <a:avLst/>
          </a:pr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8204200" y="4014788"/>
            <a:ext cx="176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7404100" y="4014788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6542088" y="4014788"/>
            <a:ext cx="24205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7962900" y="3621088"/>
            <a:ext cx="176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7378700" y="3621088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516688" y="3621088"/>
            <a:ext cx="24205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5945188" y="3621088"/>
            <a:ext cx="1106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5729288" y="3621088"/>
            <a:ext cx="1554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79883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-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76835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&lt;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71247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+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7658100" y="35956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³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7099300" y="35956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+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8" name="Rectangle 74"/>
          <p:cNvSpPr>
            <a:spLocks noChangeArrowheads="1"/>
          </p:cNvSpPr>
          <p:nvPr/>
        </p:nvSpPr>
        <p:spPr bwMode="auto">
          <a:xfrm>
            <a:off x="6008688" y="2886075"/>
            <a:ext cx="12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¹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6783388" y="3989388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6757988" y="3595688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1" name="Rectangle 77"/>
          <p:cNvSpPr>
            <a:spLocks noChangeArrowheads="1"/>
          </p:cNvSpPr>
          <p:nvPr/>
        </p:nvSpPr>
        <p:spPr bwMode="auto">
          <a:xfrm>
            <a:off x="6757988" y="2352675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6072188" y="3633788"/>
            <a:ext cx="993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5881688" y="3633788"/>
            <a:ext cx="993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6834188" y="2949575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5" name="Rectangle 81"/>
          <p:cNvSpPr>
            <a:spLocks noChangeArrowheads="1"/>
          </p:cNvSpPr>
          <p:nvPr/>
        </p:nvSpPr>
        <p:spPr bwMode="auto">
          <a:xfrm>
            <a:off x="7112000" y="2390775"/>
            <a:ext cx="16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||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6554788" y="2390775"/>
            <a:ext cx="16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||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5729288" y="2530475"/>
            <a:ext cx="6187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min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7264400" y="2365375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6161088" y="2911475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5792788" y="2911475"/>
            <a:ext cx="1522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ω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 rot="18878408">
            <a:off x="2855107" y="2751560"/>
            <a:ext cx="1008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l-GR" sz="1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=+1</a:t>
            </a:r>
            <a:endParaRPr lang="en-US" sz="1400" dirty="0"/>
          </a:p>
        </p:txBody>
      </p:sp>
      <p:sp>
        <p:nvSpPr>
          <p:cNvPr id="74" name="Rettangolo 73"/>
          <p:cNvSpPr/>
          <p:nvPr/>
        </p:nvSpPr>
        <p:spPr>
          <a:xfrm rot="18878408">
            <a:off x="4113079" y="2882128"/>
            <a:ext cx="947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l-GR" sz="1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=-1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234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304288" y="369895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788740" y="325526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it-IT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0496" y="5410200"/>
            <a:ext cx="77724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few points are needed to compute the plane (</a:t>
            </a:r>
            <a:r>
              <a:rPr lang="en-US" sz="2800" i="1" dirty="0" smtClean="0"/>
              <a:t>support vectors</a:t>
            </a:r>
            <a:r>
              <a:rPr lang="en-US" sz="2800" dirty="0" smtClean="0"/>
              <a:t>)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2209800" y="357225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95338" y="3661982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3407982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52938" y="3392107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811213" y="3638169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1747838" y="2669794"/>
            <a:ext cx="2520950" cy="252095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2336801" y="3817557"/>
            <a:ext cx="287338" cy="288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800" b="0">
              <a:solidFill>
                <a:srgbClr val="FF0000"/>
              </a:solidFill>
            </a:endParaRPr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>
            <a:off x="3116263" y="3992182"/>
            <a:ext cx="287338" cy="288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800" b="0">
              <a:solidFill>
                <a:srgbClr val="00B050"/>
              </a:solidFill>
            </a:endParaRP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2830513" y="3350832"/>
            <a:ext cx="287338" cy="288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800" b="0">
              <a:solidFill>
                <a:srgbClr val="FF0000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2179638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1314451" y="2669794"/>
            <a:ext cx="2520950" cy="2520950"/>
          </a:xfrm>
          <a:prstGeom prst="line">
            <a:avLst/>
          </a:prstGeom>
          <a:noFill/>
          <a:ln w="76200" cap="rnd">
            <a:solidFill>
              <a:srgbClr val="3333CC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5" name="TextBox 214"/>
          <p:cNvSpPr txBox="1"/>
          <p:nvPr/>
        </p:nvSpPr>
        <p:spPr>
          <a:xfrm>
            <a:off x="1182444" y="30343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456944" y="315021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322832" y="259994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19656" y="25146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00072" y="286979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334768" y="271130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676" y="273405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764356" y="294132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459736" y="30343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62200" y="3299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106168" y="32629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837944" y="336052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411044" y="348549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837944" y="370636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637310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002814" y="3514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26682" name="AutoShape 58"/>
          <p:cNvSpPr>
            <a:spLocks noChangeAspect="1" noChangeArrowheads="1" noTextEdit="1"/>
          </p:cNvSpPr>
          <p:nvPr/>
        </p:nvSpPr>
        <p:spPr bwMode="auto">
          <a:xfrm>
            <a:off x="5665788" y="2327275"/>
            <a:ext cx="2792412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6402388" y="2898775"/>
            <a:ext cx="1039812" cy="1588"/>
          </a:xfrm>
          <a:prstGeom prst="line">
            <a:avLst/>
          </a:pr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8204200" y="4014788"/>
            <a:ext cx="176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7404100" y="4014788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6542088" y="4014788"/>
            <a:ext cx="24205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7962900" y="3621088"/>
            <a:ext cx="17633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7378700" y="3621088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516688" y="3621088"/>
            <a:ext cx="24205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5945188" y="3621088"/>
            <a:ext cx="1106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5729288" y="3621088"/>
            <a:ext cx="1554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79883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-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76835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&lt;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7124700" y="39893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+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7658100" y="35956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³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7" name="Rectangle 73"/>
          <p:cNvSpPr>
            <a:spLocks noChangeArrowheads="1"/>
          </p:cNvSpPr>
          <p:nvPr/>
        </p:nvSpPr>
        <p:spPr bwMode="auto">
          <a:xfrm>
            <a:off x="7099300" y="3595688"/>
            <a:ext cx="21800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+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8" name="Rectangle 74"/>
          <p:cNvSpPr>
            <a:spLocks noChangeArrowheads="1"/>
          </p:cNvSpPr>
          <p:nvPr/>
        </p:nvSpPr>
        <p:spPr bwMode="auto">
          <a:xfrm>
            <a:off x="6008688" y="2886075"/>
            <a:ext cx="12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¹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6783388" y="3989388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0" name="Rectangle 76"/>
          <p:cNvSpPr>
            <a:spLocks noChangeArrowheads="1"/>
          </p:cNvSpPr>
          <p:nvPr/>
        </p:nvSpPr>
        <p:spPr bwMode="auto">
          <a:xfrm>
            <a:off x="6757988" y="3595688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1" name="Rectangle 77"/>
          <p:cNvSpPr>
            <a:spLocks noChangeArrowheads="1"/>
          </p:cNvSpPr>
          <p:nvPr/>
        </p:nvSpPr>
        <p:spPr bwMode="auto">
          <a:xfrm>
            <a:off x="6757988" y="2352675"/>
            <a:ext cx="27251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1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w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6072188" y="3633788"/>
            <a:ext cx="993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5881688" y="3633788"/>
            <a:ext cx="993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6834188" y="2949575"/>
            <a:ext cx="1987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5" name="Rectangle 81"/>
          <p:cNvSpPr>
            <a:spLocks noChangeArrowheads="1"/>
          </p:cNvSpPr>
          <p:nvPr/>
        </p:nvSpPr>
        <p:spPr bwMode="auto">
          <a:xfrm>
            <a:off x="7112000" y="2390775"/>
            <a:ext cx="16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||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6554788" y="2390775"/>
            <a:ext cx="1603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||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5729288" y="2530475"/>
            <a:ext cx="61875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1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min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7264400" y="2365375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6161088" y="2911475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5792788" y="2911475"/>
            <a:ext cx="1522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ω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00496" y="1518040"/>
            <a:ext cx="7772400" cy="5187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plane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x’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+b=0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maximizes the margin between the two classes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ttangolo 76"/>
          <p:cNvSpPr/>
          <p:nvPr/>
        </p:nvSpPr>
        <p:spPr>
          <a:xfrm rot="18731909">
            <a:off x="3438634" y="2643111"/>
            <a:ext cx="87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</a:rPr>
              <a:t>x’</a:t>
            </a:r>
            <a:r>
              <a:rPr lang="en-US" i="1" dirty="0" err="1" smtClean="0">
                <a:latin typeface="Symbol" charset="2"/>
                <a:cs typeface="Symbol" charset="2"/>
                <a:sym typeface="Symbol" pitchFamily="18" charset="2"/>
              </a:rPr>
              <a:t>w</a:t>
            </a:r>
            <a:r>
              <a:rPr lang="en-US" i="1" dirty="0" smtClean="0">
                <a:latin typeface="Symbol" charset="2"/>
                <a:cs typeface="Symbol" charset="2"/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n-US" i="1" dirty="0" smtClean="0">
                <a:latin typeface="Times New Roman"/>
                <a:cs typeface="Times New Roman"/>
                <a:sym typeface="Symbol" pitchFamily="18" charset="2"/>
              </a:rPr>
              <a:t>b</a:t>
            </a:r>
            <a:endParaRPr lang="it-IT" dirty="0">
              <a:latin typeface="Times New Roman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6477000"/>
            <a:ext cx="436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V. </a:t>
            </a:r>
            <a:r>
              <a:rPr lang="en-US" sz="1400" dirty="0" err="1" smtClean="0"/>
              <a:t>Vapnik</a:t>
            </a:r>
            <a:r>
              <a:rPr lang="en-US" sz="1400" dirty="0" smtClean="0"/>
              <a:t>, The Nature of Statistical Learning Theory. 1995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live in a digital world where data are accumulating at an unprecedented speed.</a:t>
            </a:r>
          </a:p>
          <a:p>
            <a:r>
              <a:rPr lang="en-US" dirty="0" smtClean="0"/>
              <a:t>Existing data analysis techniques need to take into account data is big and with many variables. </a:t>
            </a:r>
          </a:p>
          <a:p>
            <a:r>
              <a:rPr lang="en-US" dirty="0" smtClean="0"/>
              <a:t>Today we will talk about machine learning and its relevance in data analytics.</a:t>
            </a:r>
          </a:p>
          <a:p>
            <a:r>
              <a:rPr lang="en-US" dirty="0" smtClean="0"/>
              <a:t>In particular, we will introduce some algorithms for supervised/unsupervised learning and feature selection.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9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97013"/>
            <a:ext cx="2263775" cy="4827587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To </a:t>
            </a:r>
            <a:r>
              <a:rPr lang="en-US" sz="2400" b="0" dirty="0"/>
              <a:t>obtain greater </a:t>
            </a:r>
            <a:r>
              <a:rPr lang="en-US" sz="2400" b="0" dirty="0" smtClean="0"/>
              <a:t>separation </a:t>
            </a:r>
            <a:r>
              <a:rPr lang="en-US" sz="2400" b="0" dirty="0"/>
              <a:t>between </a:t>
            </a:r>
            <a:r>
              <a:rPr lang="en-US" sz="2400" b="0" dirty="0" smtClean="0"/>
              <a:t>classes, nonlinearly embed points </a:t>
            </a:r>
            <a:r>
              <a:rPr lang="en-US" sz="2400" b="0" dirty="0"/>
              <a:t>into a </a:t>
            </a:r>
            <a:r>
              <a:rPr lang="en-US" sz="2400" b="0" dirty="0" smtClean="0"/>
              <a:t>higher dimensional space</a:t>
            </a:r>
            <a:endParaRPr lang="en-US" sz="2400" b="0" dirty="0"/>
          </a:p>
        </p:txBody>
      </p:sp>
      <p:pic>
        <p:nvPicPr>
          <p:cNvPr id="55298" name="Picture 2" descr="C:\Users\mariog\Documenti\Lavori\Convegni\2008\BIOMAT\Abbate\slides\di5\gaussi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815" y="1676400"/>
            <a:ext cx="2781985" cy="205739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301" name="Picture 5" descr="C:\Users\mariog\Documenti\Lavori\Convegni\2008\BIOMAT\Abbate\slides\di5\gaussia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16" y="4572001"/>
            <a:ext cx="2781984" cy="205739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5" name="Right Arrow 54"/>
          <p:cNvSpPr/>
          <p:nvPr/>
        </p:nvSpPr>
        <p:spPr>
          <a:xfrm>
            <a:off x="5486400" y="2438400"/>
            <a:ext cx="457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ight Arrow 55"/>
          <p:cNvSpPr/>
          <p:nvPr/>
        </p:nvSpPr>
        <p:spPr>
          <a:xfrm rot="10800000">
            <a:off x="5486400" y="5181600"/>
            <a:ext cx="457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ight Arrow 56"/>
          <p:cNvSpPr/>
          <p:nvPr/>
        </p:nvSpPr>
        <p:spPr>
          <a:xfrm rot="5400000">
            <a:off x="7239000" y="3810000"/>
            <a:ext cx="457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6096000" y="1676400"/>
            <a:ext cx="2781985" cy="2057399"/>
            <a:chOff x="6096000" y="1676400"/>
            <a:chExt cx="2781985" cy="2057399"/>
          </a:xfrm>
        </p:grpSpPr>
        <p:pic>
          <p:nvPicPr>
            <p:cNvPr id="55299" name="Picture 3" descr="C:\Users\mariog\Documenti\Lavori\Convegni\2008\BIOMAT\Abbate\slides\di5\gaussian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0" y="1676400"/>
              <a:ext cx="2781985" cy="205739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4" name="Ovale 13"/>
            <p:cNvSpPr/>
            <p:nvPr/>
          </p:nvSpPr>
          <p:spPr>
            <a:xfrm>
              <a:off x="7467600" y="2362200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7543800" y="2438400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7411212" y="2438400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7402068" y="2324100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7581900" y="2362200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7734300" y="2819400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7848600" y="2667000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7543800" y="285597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7353300" y="2819400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7162800" y="2743200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7200900" y="2581656"/>
              <a:ext cx="38100" cy="381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6106119" y="4572001"/>
            <a:ext cx="2781985" cy="2057399"/>
            <a:chOff x="6106119" y="4572001"/>
            <a:chExt cx="2781985" cy="2057399"/>
          </a:xfrm>
        </p:grpSpPr>
        <p:pic>
          <p:nvPicPr>
            <p:cNvPr id="55300" name="Picture 4" descr="C:\Users\mariog\Documenti\Lavori\Convegni\2008\BIOMAT\Abbate\slides\di5\gaussian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06119" y="4572001"/>
              <a:ext cx="2781985" cy="205739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9" name="Ovale 28"/>
            <p:cNvSpPr/>
            <p:nvPr/>
          </p:nvSpPr>
          <p:spPr>
            <a:xfrm>
              <a:off x="7467600" y="5259324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7543800" y="5335524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7411212" y="5335524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7402068" y="5221224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7581900" y="5259324"/>
              <a:ext cx="38100" cy="381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7734300" y="5716524"/>
              <a:ext cx="38100" cy="38100"/>
            </a:xfrm>
            <a:prstGeom prst="ellipse">
              <a:avLst/>
            </a:prstGeom>
            <a:solidFill>
              <a:srgbClr val="B9A0C8"/>
            </a:solidFill>
            <a:ln>
              <a:solidFill>
                <a:srgbClr val="B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7848600" y="5564124"/>
              <a:ext cx="38100" cy="38100"/>
            </a:xfrm>
            <a:prstGeom prst="ellipse">
              <a:avLst/>
            </a:prstGeom>
            <a:solidFill>
              <a:srgbClr val="B9A0C8"/>
            </a:solidFill>
            <a:ln>
              <a:solidFill>
                <a:srgbClr val="B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7543800" y="5753100"/>
              <a:ext cx="38100" cy="38100"/>
            </a:xfrm>
            <a:prstGeom prst="ellipse">
              <a:avLst/>
            </a:prstGeom>
            <a:solidFill>
              <a:srgbClr val="B9A0C8"/>
            </a:solidFill>
            <a:ln>
              <a:solidFill>
                <a:srgbClr val="B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7353300" y="5716524"/>
              <a:ext cx="38100" cy="38100"/>
            </a:xfrm>
            <a:prstGeom prst="ellipse">
              <a:avLst/>
            </a:prstGeom>
            <a:solidFill>
              <a:srgbClr val="B9A0C8"/>
            </a:solidFill>
            <a:ln>
              <a:solidFill>
                <a:srgbClr val="B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7162800" y="5640324"/>
              <a:ext cx="38100" cy="38100"/>
            </a:xfrm>
            <a:prstGeom prst="ellipse">
              <a:avLst/>
            </a:prstGeom>
            <a:solidFill>
              <a:srgbClr val="B9A0C8"/>
            </a:solidFill>
            <a:ln>
              <a:solidFill>
                <a:srgbClr val="B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7200900" y="5478780"/>
              <a:ext cx="38100" cy="38100"/>
            </a:xfrm>
            <a:prstGeom prst="ellipse">
              <a:avLst/>
            </a:prstGeom>
            <a:solidFill>
              <a:srgbClr val="B9A0C8"/>
            </a:solidFill>
            <a:ln>
              <a:solidFill>
                <a:srgbClr val="B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SVM classification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5952" y="1502392"/>
            <a:ext cx="8395648" cy="532923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</a:t>
            </a:r>
            <a:r>
              <a:rPr lang="en-US" sz="2800" b="0" dirty="0"/>
              <a:t>robustness </a:t>
            </a:r>
            <a:r>
              <a:rPr lang="en-US" sz="2800" b="0" dirty="0" smtClean="0"/>
              <a:t>of SVM </a:t>
            </a:r>
            <a:r>
              <a:rPr lang="en-US" sz="2800" dirty="0" smtClean="0"/>
              <a:t>relies in </a:t>
            </a:r>
            <a:r>
              <a:rPr lang="en-US" sz="2800" b="0" dirty="0" smtClean="0"/>
              <a:t>the </a:t>
            </a:r>
            <a:r>
              <a:rPr lang="en-US" sz="2800" b="0" dirty="0"/>
              <a:t>strong fundamentals of statistical learning </a:t>
            </a:r>
            <a:r>
              <a:rPr lang="en-US" sz="2800" b="0" dirty="0" smtClean="0"/>
              <a:t>theory</a:t>
            </a:r>
            <a:endParaRPr lang="en-US" sz="2800" b="0" dirty="0"/>
          </a:p>
          <a:p>
            <a:r>
              <a:rPr lang="en-US" sz="2800" b="0" dirty="0" smtClean="0"/>
              <a:t>The </a:t>
            </a:r>
            <a:r>
              <a:rPr lang="en-US" sz="2800" b="0" dirty="0"/>
              <a:t>training relies on optimization of a quadratic convex cost function, for which many methods are </a:t>
            </a:r>
            <a:r>
              <a:rPr lang="en-US" sz="2800" b="0" dirty="0" smtClean="0"/>
              <a:t>available</a:t>
            </a:r>
            <a:endParaRPr lang="en-US" sz="2800" b="0" dirty="0"/>
          </a:p>
          <a:p>
            <a:pPr lvl="1"/>
            <a:r>
              <a:rPr lang="en-US" sz="2400" dirty="0"/>
              <a:t>Available </a:t>
            </a:r>
            <a:r>
              <a:rPr lang="en-US" sz="2400" dirty="0" smtClean="0"/>
              <a:t>packages for R, </a:t>
            </a:r>
            <a:r>
              <a:rPr lang="en-US" sz="2400" dirty="0" err="1" smtClean="0"/>
              <a:t>Matlab</a:t>
            </a:r>
            <a:r>
              <a:rPr lang="en-US" sz="2400" dirty="0" smtClean="0"/>
              <a:t>, </a:t>
            </a:r>
            <a:r>
              <a:rPr lang="en-US" sz="2400" dirty="0" err="1" smtClean="0"/>
              <a:t>Weka</a:t>
            </a:r>
            <a:r>
              <a:rPr lang="en-US" sz="2400" dirty="0" smtClean="0"/>
              <a:t> include </a:t>
            </a:r>
            <a:r>
              <a:rPr lang="en-US" sz="2400" dirty="0"/>
              <a:t>SVM-</a:t>
            </a:r>
            <a:r>
              <a:rPr lang="en-US" sz="2400" dirty="0" err="1"/>
              <a:t>Lite</a:t>
            </a:r>
            <a:r>
              <a:rPr lang="en-US" sz="2400" dirty="0"/>
              <a:t> and </a:t>
            </a:r>
            <a:r>
              <a:rPr lang="en-US" sz="2400" dirty="0" smtClean="0"/>
              <a:t>LIBSVM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b="0" dirty="0" smtClean="0"/>
              <a:t>These </a:t>
            </a:r>
            <a:r>
              <a:rPr lang="en-US" sz="2800" b="0" dirty="0"/>
              <a:t>techniques can be extended to the nonlinear discrimination, embedding the data in a nonlinear space using </a:t>
            </a:r>
            <a:r>
              <a:rPr lang="en-US" sz="2800" b="0" i="1" dirty="0"/>
              <a:t>kernel </a:t>
            </a:r>
            <a:r>
              <a:rPr lang="en-US" sz="2800" b="0" i="1" dirty="0" smtClean="0"/>
              <a:t>functions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 ReGEC</a:t>
            </a:r>
            <a:endParaRPr lang="it-IT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20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03363"/>
            <a:ext cx="8229600" cy="4897437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2800" b="0" dirty="0" smtClean="0"/>
              <a:t>A binary </a:t>
            </a:r>
            <a:r>
              <a:rPr lang="en-US" sz="2800" b="0" dirty="0"/>
              <a:t>classification problem can be formulated as a generalized </a:t>
            </a:r>
            <a:r>
              <a:rPr lang="en-US" sz="2800" b="0" dirty="0" err="1"/>
              <a:t>eigenvalue</a:t>
            </a:r>
            <a:r>
              <a:rPr lang="en-US" sz="2800" b="0" dirty="0"/>
              <a:t> problem </a:t>
            </a:r>
            <a:r>
              <a:rPr lang="en-US" sz="2800" b="0" dirty="0" smtClean="0"/>
              <a:t>(</a:t>
            </a:r>
            <a:r>
              <a:rPr lang="en-US" sz="2800" b="0" dirty="0" err="1" smtClean="0"/>
              <a:t>ReGEC</a:t>
            </a:r>
            <a:r>
              <a:rPr lang="en-US" sz="2800" b="0" dirty="0" smtClean="0"/>
              <a:t>)</a:t>
            </a:r>
            <a:endParaRPr lang="en-US" sz="2800" b="0" dirty="0"/>
          </a:p>
          <a:p>
            <a:pPr lvl="1">
              <a:spcAft>
                <a:spcPts val="500"/>
              </a:spcAft>
            </a:pPr>
            <a:r>
              <a:rPr lang="en-US" sz="2400" b="0" dirty="0"/>
              <a:t>Find </a:t>
            </a:r>
            <a:r>
              <a:rPr lang="en-US" sz="2400" b="0" i="1" dirty="0">
                <a:latin typeface="Times New Roman" pitchFamily="18" charset="0"/>
              </a:rPr>
              <a:t>x’</a:t>
            </a:r>
            <a:r>
              <a:rPr lang="en-US" sz="2400" b="0" i="1" dirty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="0" i="1" dirty="0">
                <a:latin typeface="Times New Roman" pitchFamily="18" charset="0"/>
              </a:rPr>
              <a:t>=</a:t>
            </a:r>
            <a:r>
              <a:rPr lang="en-US" sz="2400" b="0" i="1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400" b="0" baseline="-25000" dirty="0">
                <a:latin typeface="Symbol" pitchFamily="18" charset="2"/>
                <a:sym typeface="Symbol" pitchFamily="18" charset="2"/>
              </a:rPr>
              <a:t>1 </a:t>
            </a:r>
            <a:r>
              <a:rPr lang="en-US" sz="2400" b="0" dirty="0"/>
              <a:t>the </a:t>
            </a:r>
            <a:r>
              <a:rPr lang="en-US" sz="2400" b="0" dirty="0" smtClean="0"/>
              <a:t>closest </a:t>
            </a:r>
            <a:r>
              <a:rPr lang="en-US" sz="2400" b="0" dirty="0"/>
              <a:t>to </a:t>
            </a:r>
            <a:r>
              <a:rPr lang="en-US" sz="2400" b="0" i="1" dirty="0">
                <a:latin typeface="Times New Roman" pitchFamily="18" charset="0"/>
              </a:rPr>
              <a:t>A</a:t>
            </a:r>
            <a:r>
              <a:rPr lang="en-US" sz="2400" b="0" dirty="0"/>
              <a:t> and the </a:t>
            </a:r>
            <a:r>
              <a:rPr lang="en-US" sz="2400" b="0" dirty="0" smtClean="0"/>
              <a:t>farthest </a:t>
            </a:r>
            <a:r>
              <a:rPr lang="en-US" sz="2400" b="0" dirty="0"/>
              <a:t>from </a:t>
            </a:r>
            <a:r>
              <a:rPr lang="en-US" sz="2400" b="0" i="1" dirty="0">
                <a:latin typeface="Times New Roman" pitchFamily="18" charset="0"/>
              </a:rPr>
              <a:t>B</a:t>
            </a:r>
            <a:r>
              <a:rPr lang="en-US" sz="2400" b="0" dirty="0"/>
              <a:t>: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</p:txBody>
      </p:sp>
      <p:sp>
        <p:nvSpPr>
          <p:cNvPr id="126" name="TextBox 125"/>
          <p:cNvSpPr txBox="1"/>
          <p:nvPr/>
        </p:nvSpPr>
        <p:spPr>
          <a:xfrm>
            <a:off x="3276600" y="4038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it-IT" b="1" dirty="0"/>
          </a:p>
        </p:txBody>
      </p:sp>
      <p:sp>
        <p:nvSpPr>
          <p:cNvPr id="520227" name="Line 35"/>
          <p:cNvSpPr>
            <a:spLocks noChangeShapeType="1"/>
          </p:cNvSpPr>
          <p:nvPr/>
        </p:nvSpPr>
        <p:spPr bwMode="auto">
          <a:xfrm flipV="1">
            <a:off x="1174750" y="2958191"/>
            <a:ext cx="1441450" cy="23749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2" name="Line 40"/>
          <p:cNvSpPr>
            <a:spLocks noChangeShapeType="1"/>
          </p:cNvSpPr>
          <p:nvPr/>
        </p:nvSpPr>
        <p:spPr bwMode="auto">
          <a:xfrm flipV="1">
            <a:off x="2400300" y="4326616"/>
            <a:ext cx="1943100" cy="1223962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3" name="Rectangle 41"/>
          <p:cNvSpPr>
            <a:spLocks noChangeArrowheads="1"/>
          </p:cNvSpPr>
          <p:nvPr/>
        </p:nvSpPr>
        <p:spPr bwMode="auto">
          <a:xfrm>
            <a:off x="466725" y="6165850"/>
            <a:ext cx="8066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/>
              <a:t>O. </a:t>
            </a:r>
            <a:r>
              <a:rPr lang="en-US" sz="1600" b="0" dirty="0" err="1" smtClean="0"/>
              <a:t>Mangasarian</a:t>
            </a:r>
            <a:r>
              <a:rPr lang="en-US" sz="1600" b="0" dirty="0" smtClean="0"/>
              <a:t>, E</a:t>
            </a:r>
            <a:r>
              <a:rPr lang="en-US" sz="1600" b="0" dirty="0"/>
              <a:t>. </a:t>
            </a:r>
            <a:r>
              <a:rPr lang="en-US" sz="1600" b="0" dirty="0" smtClean="0"/>
              <a:t>Wild </a:t>
            </a:r>
            <a:r>
              <a:rPr lang="en-US" sz="1600" b="0" dirty="0" err="1"/>
              <a:t>Multisurface</a:t>
            </a:r>
            <a:r>
              <a:rPr lang="en-US" sz="1600" b="0" dirty="0"/>
              <a:t> Proximal Support Vector Classification via Generalized </a:t>
            </a:r>
            <a:r>
              <a:rPr lang="en-US" sz="1600" b="0" dirty="0" err="1"/>
              <a:t>Eigenvalues</a:t>
            </a:r>
            <a:r>
              <a:rPr lang="en-US" sz="1600" b="0" dirty="0"/>
              <a:t>. </a:t>
            </a:r>
            <a:r>
              <a:rPr lang="en-US" sz="1600" b="0" dirty="0" smtClean="0"/>
              <a:t>IEEE PAMI 2006.</a:t>
            </a:r>
            <a:endParaRPr lang="en-US" sz="1600" b="0" dirty="0"/>
          </a:p>
        </p:txBody>
      </p:sp>
      <p:sp>
        <p:nvSpPr>
          <p:cNvPr id="64" name="TextBox 63"/>
          <p:cNvSpPr txBox="1"/>
          <p:nvPr/>
        </p:nvSpPr>
        <p:spPr>
          <a:xfrm>
            <a:off x="2304288" y="416551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795338" y="4144054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4421188" y="3890054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4452938" y="3874179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811213" y="4120241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09800" y="40388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82444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6944" y="361677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22832" y="306650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9656" y="29811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00072" y="333635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34768" y="317786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57676" y="32006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59736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2200" y="376612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06168" y="37295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37944" y="382708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11044" y="395205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37944" y="41729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24732" y="36439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75054" y="52533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65120" y="475955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76752" y="43389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42488" y="48235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67456" y="5128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0440" y="406929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19856" y="438465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08248" y="4747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06368" y="43115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58768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96846" y="475041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94966" y="517267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08120" y="461183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55720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02275" y="2863850"/>
            <a:ext cx="2727325" cy="1136650"/>
            <a:chOff x="5349875" y="2863850"/>
            <a:chExt cx="2727325" cy="1136650"/>
          </a:xfrm>
        </p:grpSpPr>
        <p:sp>
          <p:nvSpPr>
            <p:cNvPr id="512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349875" y="2863850"/>
              <a:ext cx="27273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>
              <a:off x="6084888" y="3444875"/>
              <a:ext cx="19161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7823200" y="34448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835900" y="2913063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5895975" y="34702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>
              <a:off x="5641975" y="3470275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3" name="Rectangle 33"/>
            <p:cNvSpPr>
              <a:spLocks noChangeArrowheads="1"/>
            </p:cNvSpPr>
            <p:nvPr/>
          </p:nvSpPr>
          <p:spPr bwMode="auto">
            <a:xfrm>
              <a:off x="5426075" y="3456296"/>
              <a:ext cx="2099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ω,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4" name="Rectangle 34"/>
            <p:cNvSpPr>
              <a:spLocks noChangeArrowheads="1"/>
            </p:cNvSpPr>
            <p:nvPr/>
          </p:nvSpPr>
          <p:spPr bwMode="auto">
            <a:xfrm>
              <a:off x="7658100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5" name="Rectangle 35"/>
            <p:cNvSpPr>
              <a:spLocks noChangeArrowheads="1"/>
            </p:cNvSpPr>
            <p:nvPr/>
          </p:nvSpPr>
          <p:spPr bwMode="auto">
            <a:xfrm>
              <a:off x="6097588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6" name="Rectangle 36"/>
            <p:cNvSpPr>
              <a:spLocks noChangeArrowheads="1"/>
            </p:cNvSpPr>
            <p:nvPr/>
          </p:nvSpPr>
          <p:spPr bwMode="auto">
            <a:xfrm>
              <a:off x="7670800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7" name="Rectangle 37"/>
            <p:cNvSpPr>
              <a:spLocks noChangeArrowheads="1"/>
            </p:cNvSpPr>
            <p:nvPr/>
          </p:nvSpPr>
          <p:spPr bwMode="auto">
            <a:xfrm>
              <a:off x="6084888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5413375" y="3078163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9" name="Rectangle 39"/>
            <p:cNvSpPr>
              <a:spLocks noChangeArrowheads="1"/>
            </p:cNvSpPr>
            <p:nvPr/>
          </p:nvSpPr>
          <p:spPr bwMode="auto">
            <a:xfrm>
              <a:off x="7367588" y="3444875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0" name="Rectangle 40"/>
            <p:cNvSpPr>
              <a:spLocks noChangeArrowheads="1"/>
            </p:cNvSpPr>
            <p:nvPr/>
          </p:nvSpPr>
          <p:spPr bwMode="auto">
            <a:xfrm>
              <a:off x="6580188" y="3444875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7380288" y="2913063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6580188" y="2913063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7202488" y="3444875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4" name="Rectangle 44"/>
            <p:cNvSpPr>
              <a:spLocks noChangeArrowheads="1"/>
            </p:cNvSpPr>
            <p:nvPr/>
          </p:nvSpPr>
          <p:spPr bwMode="auto">
            <a:xfrm>
              <a:off x="6338888" y="3444875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5" name="Rectangle 45"/>
            <p:cNvSpPr>
              <a:spLocks noChangeArrowheads="1"/>
            </p:cNvSpPr>
            <p:nvPr/>
          </p:nvSpPr>
          <p:spPr bwMode="auto">
            <a:xfrm>
              <a:off x="7215188" y="2913063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6" name="Rectangle 46"/>
            <p:cNvSpPr>
              <a:spLocks noChangeArrowheads="1"/>
            </p:cNvSpPr>
            <p:nvPr/>
          </p:nvSpPr>
          <p:spPr bwMode="auto">
            <a:xfrm>
              <a:off x="6351588" y="2913063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7" name="Rectangle 47"/>
            <p:cNvSpPr>
              <a:spLocks noChangeArrowheads="1"/>
            </p:cNvSpPr>
            <p:nvPr/>
          </p:nvSpPr>
          <p:spPr bwMode="auto">
            <a:xfrm>
              <a:off x="6923088" y="3444875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8" name="Rectangle 48"/>
            <p:cNvSpPr>
              <a:spLocks noChangeArrowheads="1"/>
            </p:cNvSpPr>
            <p:nvPr/>
          </p:nvSpPr>
          <p:spPr bwMode="auto">
            <a:xfrm>
              <a:off x="6935788" y="2913063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9" name="Rectangle 49"/>
            <p:cNvSpPr>
              <a:spLocks noChangeArrowheads="1"/>
            </p:cNvSpPr>
            <p:nvPr/>
          </p:nvSpPr>
          <p:spPr bwMode="auto">
            <a:xfrm>
              <a:off x="5756275" y="344487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8" name="Straight Connector 127"/>
          <p:cNvCxnSpPr/>
          <p:nvPr/>
        </p:nvCxnSpPr>
        <p:spPr>
          <a:xfrm rot="10800000">
            <a:off x="2258705" y="3546144"/>
            <a:ext cx="1114425" cy="6858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3396729" y="4326767"/>
            <a:ext cx="367352" cy="2755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68"/>
          <p:cNvSpPr/>
          <p:nvPr/>
        </p:nvSpPr>
        <p:spPr>
          <a:xfrm rot="18072076">
            <a:off x="1178934" y="490878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x’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baseline="-25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n-US" i="1" dirty="0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 ReGEC</a:t>
            </a:r>
            <a:endParaRPr lang="it-IT" dirty="0"/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20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03363"/>
            <a:ext cx="8229600" cy="4897437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2800" b="0" dirty="0" smtClean="0"/>
              <a:t>A binary </a:t>
            </a:r>
            <a:r>
              <a:rPr lang="en-US" sz="2800" b="0" dirty="0"/>
              <a:t>classification problem can be formulated as a generalized </a:t>
            </a:r>
            <a:r>
              <a:rPr lang="en-US" sz="2800" b="0" dirty="0" err="1"/>
              <a:t>eigenvalue</a:t>
            </a:r>
            <a:r>
              <a:rPr lang="en-US" sz="2800" b="0" dirty="0"/>
              <a:t> problem </a:t>
            </a:r>
            <a:r>
              <a:rPr lang="en-US" sz="2800" b="0" dirty="0" smtClean="0"/>
              <a:t>(</a:t>
            </a:r>
            <a:r>
              <a:rPr lang="en-US" sz="2800" b="0" dirty="0" err="1" smtClean="0"/>
              <a:t>ReGEC</a:t>
            </a:r>
            <a:r>
              <a:rPr lang="en-US" sz="2800" b="0" dirty="0" smtClean="0"/>
              <a:t>)</a:t>
            </a:r>
            <a:endParaRPr lang="en-US" sz="2800" b="0" dirty="0"/>
          </a:p>
          <a:p>
            <a:pPr lvl="1">
              <a:spcAft>
                <a:spcPts val="500"/>
              </a:spcAft>
            </a:pPr>
            <a:r>
              <a:rPr lang="en-US" sz="2400" b="0" dirty="0"/>
              <a:t>Find </a:t>
            </a:r>
            <a:r>
              <a:rPr lang="en-US" sz="2400" b="0" i="1" dirty="0">
                <a:latin typeface="Times New Roman" pitchFamily="18" charset="0"/>
              </a:rPr>
              <a:t>x’</a:t>
            </a:r>
            <a:r>
              <a:rPr lang="en-US" sz="2400" b="0" i="1" dirty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sz="2400" b="0" baseline="-25000" dirty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="0" i="1" dirty="0">
                <a:latin typeface="Times New Roman" pitchFamily="18" charset="0"/>
              </a:rPr>
              <a:t>=</a:t>
            </a:r>
            <a:r>
              <a:rPr lang="en-US" sz="2400" b="0" i="1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2400" b="0" baseline="-25000" dirty="0">
                <a:latin typeface="Symbol" pitchFamily="18" charset="2"/>
                <a:sym typeface="Symbol" pitchFamily="18" charset="2"/>
              </a:rPr>
              <a:t>1 </a:t>
            </a:r>
            <a:r>
              <a:rPr lang="en-US" sz="2400" b="0" dirty="0"/>
              <a:t>the </a:t>
            </a:r>
            <a:r>
              <a:rPr lang="en-US" sz="2400" b="0" dirty="0" smtClean="0"/>
              <a:t>closest </a:t>
            </a:r>
            <a:r>
              <a:rPr lang="en-US" sz="2400" b="0" dirty="0"/>
              <a:t>to </a:t>
            </a:r>
            <a:r>
              <a:rPr lang="en-US" sz="2400" b="0" i="1" dirty="0">
                <a:latin typeface="Times New Roman" pitchFamily="18" charset="0"/>
              </a:rPr>
              <a:t>A</a:t>
            </a:r>
            <a:r>
              <a:rPr lang="en-US" sz="2400" b="0" dirty="0"/>
              <a:t> and the </a:t>
            </a:r>
            <a:r>
              <a:rPr lang="en-US" sz="2400" b="0" dirty="0" smtClean="0"/>
              <a:t>farthest </a:t>
            </a:r>
            <a:r>
              <a:rPr lang="en-US" sz="2400" b="0" dirty="0"/>
              <a:t>from </a:t>
            </a:r>
            <a:r>
              <a:rPr lang="en-US" sz="2400" b="0" i="1" dirty="0">
                <a:latin typeface="Times New Roman" pitchFamily="18" charset="0"/>
              </a:rPr>
              <a:t>B</a:t>
            </a:r>
            <a:r>
              <a:rPr lang="en-US" sz="2400" b="0" dirty="0"/>
              <a:t>:</a:t>
            </a:r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</p:txBody>
      </p:sp>
      <p:sp>
        <p:nvSpPr>
          <p:cNvPr id="126" name="TextBox 125"/>
          <p:cNvSpPr txBox="1"/>
          <p:nvPr/>
        </p:nvSpPr>
        <p:spPr>
          <a:xfrm>
            <a:off x="3276600" y="4038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it-IT" b="1" dirty="0"/>
          </a:p>
        </p:txBody>
      </p:sp>
      <p:sp>
        <p:nvSpPr>
          <p:cNvPr id="520227" name="Line 35"/>
          <p:cNvSpPr>
            <a:spLocks noChangeShapeType="1"/>
          </p:cNvSpPr>
          <p:nvPr/>
        </p:nvSpPr>
        <p:spPr bwMode="auto">
          <a:xfrm flipV="1">
            <a:off x="1174750" y="2958191"/>
            <a:ext cx="1441450" cy="23749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32" name="Line 40"/>
          <p:cNvSpPr>
            <a:spLocks noChangeShapeType="1"/>
          </p:cNvSpPr>
          <p:nvPr/>
        </p:nvSpPr>
        <p:spPr bwMode="auto">
          <a:xfrm flipV="1">
            <a:off x="2400300" y="4326616"/>
            <a:ext cx="1943100" cy="1223962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4" name="TextBox 63"/>
          <p:cNvSpPr txBox="1"/>
          <p:nvPr/>
        </p:nvSpPr>
        <p:spPr>
          <a:xfrm>
            <a:off x="2304288" y="416551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795338" y="4144054"/>
            <a:ext cx="55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4421188" y="3890054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i="1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4452938" y="3874179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i="1" dirty="0">
                <a:solidFill>
                  <a:srgbClr val="00B05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811213" y="4120241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i="1">
                <a:solidFill>
                  <a:srgbClr val="FF66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09800" y="40388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82444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6944" y="361677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22832" y="306650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9656" y="29811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00072" y="333635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34768" y="317786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57676" y="320061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59736" y="35009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2200" y="376612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06168" y="37295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37944" y="382708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11044" y="395205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37944" y="417292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24732" y="364399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75054" y="52533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65120" y="475955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76752" y="433893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42488" y="48235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67456" y="5128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20440" y="406929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419856" y="438465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08248" y="474736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06368" y="43115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58768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96846" y="4750415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94966" y="5172670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08120" y="461183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55720" y="481910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5502275" y="2863850"/>
            <a:ext cx="2727325" cy="1136650"/>
            <a:chOff x="5349875" y="2863850"/>
            <a:chExt cx="2727325" cy="1136650"/>
          </a:xfrm>
        </p:grpSpPr>
        <p:sp>
          <p:nvSpPr>
            <p:cNvPr id="512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349875" y="2863850"/>
              <a:ext cx="27273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>
              <a:off x="6084888" y="3444875"/>
              <a:ext cx="19161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>
              <a:off x="7823200" y="34448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835900" y="2913063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5895975" y="3470275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>
              <a:off x="5641975" y="3470275"/>
              <a:ext cx="1025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3" name="Rectangle 33"/>
            <p:cNvSpPr>
              <a:spLocks noChangeArrowheads="1"/>
            </p:cNvSpPr>
            <p:nvPr/>
          </p:nvSpPr>
          <p:spPr bwMode="auto">
            <a:xfrm>
              <a:off x="5426075" y="3456296"/>
              <a:ext cx="2099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ω,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4" name="Rectangle 34"/>
            <p:cNvSpPr>
              <a:spLocks noChangeArrowheads="1"/>
            </p:cNvSpPr>
            <p:nvPr/>
          </p:nvSpPr>
          <p:spPr bwMode="auto">
            <a:xfrm>
              <a:off x="7658100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5" name="Rectangle 35"/>
            <p:cNvSpPr>
              <a:spLocks noChangeArrowheads="1"/>
            </p:cNvSpPr>
            <p:nvPr/>
          </p:nvSpPr>
          <p:spPr bwMode="auto">
            <a:xfrm>
              <a:off x="6097588" y="3444875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6" name="Rectangle 36"/>
            <p:cNvSpPr>
              <a:spLocks noChangeArrowheads="1"/>
            </p:cNvSpPr>
            <p:nvPr/>
          </p:nvSpPr>
          <p:spPr bwMode="auto">
            <a:xfrm>
              <a:off x="7670800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7" name="Rectangle 37"/>
            <p:cNvSpPr>
              <a:spLocks noChangeArrowheads="1"/>
            </p:cNvSpPr>
            <p:nvPr/>
          </p:nvSpPr>
          <p:spPr bwMode="auto">
            <a:xfrm>
              <a:off x="6084888" y="2913063"/>
              <a:ext cx="1603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5413375" y="3078163"/>
              <a:ext cx="61875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39" name="Rectangle 39"/>
            <p:cNvSpPr>
              <a:spLocks noChangeArrowheads="1"/>
            </p:cNvSpPr>
            <p:nvPr/>
          </p:nvSpPr>
          <p:spPr bwMode="auto">
            <a:xfrm>
              <a:off x="7367588" y="3444875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0" name="Rectangle 40"/>
            <p:cNvSpPr>
              <a:spLocks noChangeArrowheads="1"/>
            </p:cNvSpPr>
            <p:nvPr/>
          </p:nvSpPr>
          <p:spPr bwMode="auto">
            <a:xfrm>
              <a:off x="6580188" y="3444875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7380288" y="2913063"/>
              <a:ext cx="16350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6580188" y="2913063"/>
              <a:ext cx="27251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w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7202488" y="3444875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4" name="Rectangle 44"/>
            <p:cNvSpPr>
              <a:spLocks noChangeArrowheads="1"/>
            </p:cNvSpPr>
            <p:nvPr/>
          </p:nvSpPr>
          <p:spPr bwMode="auto">
            <a:xfrm>
              <a:off x="6338888" y="3444875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5" name="Rectangle 45"/>
            <p:cNvSpPr>
              <a:spLocks noChangeArrowheads="1"/>
            </p:cNvSpPr>
            <p:nvPr/>
          </p:nvSpPr>
          <p:spPr bwMode="auto">
            <a:xfrm>
              <a:off x="7215188" y="2913063"/>
              <a:ext cx="17633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6" name="Rectangle 46"/>
            <p:cNvSpPr>
              <a:spLocks noChangeArrowheads="1"/>
            </p:cNvSpPr>
            <p:nvPr/>
          </p:nvSpPr>
          <p:spPr bwMode="auto">
            <a:xfrm>
              <a:off x="6351588" y="2913063"/>
              <a:ext cx="24205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7" name="Rectangle 47"/>
            <p:cNvSpPr>
              <a:spLocks noChangeArrowheads="1"/>
            </p:cNvSpPr>
            <p:nvPr/>
          </p:nvSpPr>
          <p:spPr bwMode="auto">
            <a:xfrm>
              <a:off x="6923088" y="3444875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8" name="Rectangle 48"/>
            <p:cNvSpPr>
              <a:spLocks noChangeArrowheads="1"/>
            </p:cNvSpPr>
            <p:nvPr/>
          </p:nvSpPr>
          <p:spPr bwMode="auto">
            <a:xfrm>
              <a:off x="6935788" y="2913063"/>
              <a:ext cx="2180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31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9" name="Rectangle 49"/>
            <p:cNvSpPr>
              <a:spLocks noChangeArrowheads="1"/>
            </p:cNvSpPr>
            <p:nvPr/>
          </p:nvSpPr>
          <p:spPr bwMode="auto">
            <a:xfrm>
              <a:off x="5756275" y="3444875"/>
              <a:ext cx="1266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8" name="Straight Connector 127"/>
          <p:cNvCxnSpPr/>
          <p:nvPr/>
        </p:nvCxnSpPr>
        <p:spPr>
          <a:xfrm rot="10800000">
            <a:off x="2258705" y="3546144"/>
            <a:ext cx="1114425" cy="6858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3396729" y="4326767"/>
            <a:ext cx="367352" cy="27551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46910" y="402048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70" name="Rectangle 41"/>
          <p:cNvSpPr>
            <a:spLocks noChangeArrowheads="1"/>
          </p:cNvSpPr>
          <p:nvPr/>
        </p:nvSpPr>
        <p:spPr bwMode="auto">
          <a:xfrm>
            <a:off x="466725" y="6165850"/>
            <a:ext cx="8066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/>
              <a:t>O. </a:t>
            </a:r>
            <a:r>
              <a:rPr lang="en-US" sz="1600" b="0" dirty="0" err="1" smtClean="0"/>
              <a:t>Mangasarian</a:t>
            </a:r>
            <a:r>
              <a:rPr lang="en-US" sz="1600" b="0" dirty="0" smtClean="0"/>
              <a:t>, E</a:t>
            </a:r>
            <a:r>
              <a:rPr lang="en-US" sz="1600" b="0" dirty="0"/>
              <a:t>. </a:t>
            </a:r>
            <a:r>
              <a:rPr lang="en-US" sz="1600" b="0" dirty="0" smtClean="0"/>
              <a:t>Wild </a:t>
            </a:r>
            <a:r>
              <a:rPr lang="en-US" sz="1600" b="0" dirty="0" err="1"/>
              <a:t>Multisurface</a:t>
            </a:r>
            <a:r>
              <a:rPr lang="en-US" sz="1600" b="0" dirty="0"/>
              <a:t> Proximal Support Vector Classification via Generalized </a:t>
            </a:r>
            <a:r>
              <a:rPr lang="en-US" sz="1600" b="0" dirty="0" err="1"/>
              <a:t>Eigenvalues</a:t>
            </a:r>
            <a:r>
              <a:rPr lang="en-US" sz="1600" b="0" dirty="0"/>
              <a:t>. </a:t>
            </a:r>
            <a:r>
              <a:rPr lang="en-US" sz="1600" b="0" dirty="0" smtClean="0"/>
              <a:t>IEEE PAMI 2006.</a:t>
            </a:r>
            <a:endParaRPr lang="en-US" sz="1600" b="0" dirty="0"/>
          </a:p>
        </p:txBody>
      </p:sp>
      <p:sp>
        <p:nvSpPr>
          <p:cNvPr id="100" name="Rettangolo 99"/>
          <p:cNvSpPr/>
          <p:nvPr/>
        </p:nvSpPr>
        <p:spPr>
          <a:xfrm rot="18072076">
            <a:off x="1178934" y="490878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x’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baseline="-25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n-US" i="1" dirty="0" smtClean="0">
                <a:latin typeface="Symbol" pitchFamily="18" charset="2"/>
                <a:sym typeface="Symbol" pitchFamily="18" charset="2"/>
              </a:rPr>
              <a:t>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 for </a:t>
            </a:r>
            <a:r>
              <a:rPr lang="en-US" dirty="0" err="1" smtClean="0"/>
              <a:t>ReGEC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97013"/>
            <a:ext cx="6149975" cy="5589587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nonlinear embedding can be obtained with a </a:t>
            </a:r>
            <a:r>
              <a:rPr lang="en-US" sz="2800" b="0" i="1" dirty="0" smtClean="0"/>
              <a:t>RBF</a:t>
            </a:r>
            <a:r>
              <a:rPr lang="en-US" sz="2800" b="0" dirty="0" smtClean="0"/>
              <a:t> </a:t>
            </a:r>
            <a:r>
              <a:rPr lang="en-US" sz="2800" b="0" i="1" dirty="0" smtClean="0"/>
              <a:t>kernel function</a:t>
            </a:r>
            <a:r>
              <a:rPr lang="en-US" sz="2800" b="0" dirty="0" smtClean="0"/>
              <a:t>: </a:t>
            </a:r>
            <a:endParaRPr lang="en-US" sz="2800" b="0" dirty="0"/>
          </a:p>
          <a:p>
            <a:endParaRPr lang="en-US" sz="2800" b="0" dirty="0"/>
          </a:p>
          <a:p>
            <a:r>
              <a:rPr lang="en-US" sz="2800" b="0" dirty="0" smtClean="0"/>
              <a:t>Each </a:t>
            </a:r>
            <a:r>
              <a:rPr lang="en-US" sz="2800" b="0" dirty="0"/>
              <a:t>element of kernel matrix is</a:t>
            </a:r>
            <a:r>
              <a:rPr lang="en-US" sz="2800" b="0" dirty="0" smtClean="0"/>
              <a:t>:</a:t>
            </a:r>
          </a:p>
          <a:p>
            <a:pPr marL="0" indent="0">
              <a:buNone/>
            </a:pPr>
            <a:endParaRPr lang="en-US" sz="2800" b="0" dirty="0" smtClean="0"/>
          </a:p>
          <a:p>
            <a:pPr marL="365760" lvl="1" indent="0">
              <a:buNone/>
            </a:pPr>
            <a:r>
              <a:rPr lang="it-IT" sz="2400" dirty="0" smtClean="0">
                <a:latin typeface="Symbol" pitchFamily="18" charset="2"/>
                <a:cs typeface="Arial" pitchFamily="34" charset="0"/>
              </a:rPr>
              <a:t>                                                       </a:t>
            </a:r>
            <a:r>
              <a:rPr lang="it-IT" sz="2400" i="1" dirty="0" smtClean="0">
                <a:latin typeface="Symbol" pitchFamily="18" charset="2"/>
                <a:cs typeface="Arial" pitchFamily="34" charset="0"/>
              </a:rPr>
              <a:t>G</a:t>
            </a:r>
            <a:r>
              <a:rPr lang="it-IT" sz="1400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500" dirty="0" smtClean="0">
                <a:latin typeface="Times New Roman"/>
                <a:cs typeface="Times New Roman"/>
              </a:rPr>
              <a:t>[</a:t>
            </a:r>
            <a:r>
              <a:rPr lang="en-US" sz="25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T</a:t>
            </a:r>
            <a:r>
              <a:rPr lang="en-US" sz="2500" i="1" dirty="0" smtClean="0">
                <a:latin typeface="Times New Roman"/>
                <a:cs typeface="Times New Roman"/>
              </a:rPr>
              <a:t> B</a:t>
            </a:r>
            <a:r>
              <a:rPr lang="en-US" sz="2400" i="1" baseline="30000" dirty="0">
                <a:latin typeface="Times New Roman"/>
                <a:cs typeface="Times New Roman"/>
              </a:rPr>
              <a:t>T</a:t>
            </a:r>
            <a:r>
              <a:rPr lang="en-US" sz="2500" dirty="0" smtClean="0">
                <a:latin typeface="Times New Roman"/>
                <a:cs typeface="Times New Roman"/>
              </a:rPr>
              <a:t>]</a:t>
            </a:r>
            <a:r>
              <a:rPr lang="en-US" sz="2400" i="1" baseline="30000" dirty="0" smtClean="0">
                <a:latin typeface="Times New Roman"/>
                <a:cs typeface="Times New Roman"/>
              </a:rPr>
              <a:t>T</a:t>
            </a:r>
            <a:endParaRPr lang="en-US" sz="2800" b="0" i="1" dirty="0" smtClean="0"/>
          </a:p>
          <a:p>
            <a:r>
              <a:rPr lang="en-US" sz="2800" dirty="0" smtClean="0"/>
              <a:t>And the model becomes:</a:t>
            </a:r>
            <a:endParaRPr lang="en-US" sz="2800" b="0" dirty="0"/>
          </a:p>
        </p:txBody>
      </p:sp>
      <p:grpSp>
        <p:nvGrpSpPr>
          <p:cNvPr id="75" name="Group 74"/>
          <p:cNvGrpSpPr/>
          <p:nvPr/>
        </p:nvGrpSpPr>
        <p:grpSpPr>
          <a:xfrm>
            <a:off x="2362200" y="2286000"/>
            <a:ext cx="2811463" cy="990600"/>
            <a:chOff x="2974975" y="2916238"/>
            <a:chExt cx="3192463" cy="1031875"/>
          </a:xfrm>
        </p:grpSpPr>
        <p:sp>
          <p:nvSpPr>
            <p:cNvPr id="522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974975" y="2916238"/>
              <a:ext cx="3192463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52275" name="Line 51"/>
            <p:cNvSpPr>
              <a:spLocks noChangeShapeType="1"/>
            </p:cNvSpPr>
            <p:nvPr/>
          </p:nvSpPr>
          <p:spPr bwMode="auto">
            <a:xfrm>
              <a:off x="5187950" y="3349626"/>
              <a:ext cx="89058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52276" name="Rectangle 52"/>
            <p:cNvSpPr>
              <a:spLocks noChangeArrowheads="1"/>
            </p:cNvSpPr>
            <p:nvPr/>
          </p:nvSpPr>
          <p:spPr bwMode="auto">
            <a:xfrm>
              <a:off x="5543550" y="3362326"/>
              <a:ext cx="1234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7" name="Rectangle 53"/>
            <p:cNvSpPr>
              <a:spLocks noChangeArrowheads="1"/>
            </p:cNvSpPr>
            <p:nvPr/>
          </p:nvSpPr>
          <p:spPr bwMode="auto">
            <a:xfrm>
              <a:off x="5964238" y="2967038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8" name="Rectangle 54"/>
            <p:cNvSpPr>
              <a:spLocks noChangeArrowheads="1"/>
            </p:cNvSpPr>
            <p:nvPr/>
          </p:nvSpPr>
          <p:spPr bwMode="auto">
            <a:xfrm>
              <a:off x="5862638" y="3019426"/>
              <a:ext cx="833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5187950" y="3019426"/>
              <a:ext cx="833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0" name="Rectangle 56"/>
            <p:cNvSpPr>
              <a:spLocks noChangeArrowheads="1"/>
            </p:cNvSpPr>
            <p:nvPr/>
          </p:nvSpPr>
          <p:spPr bwMode="auto">
            <a:xfrm>
              <a:off x="4322763" y="3362326"/>
              <a:ext cx="1202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3802063" y="3362326"/>
              <a:ext cx="897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2" name="Rectangle 58"/>
            <p:cNvSpPr>
              <a:spLocks noChangeArrowheads="1"/>
            </p:cNvSpPr>
            <p:nvPr/>
          </p:nvSpPr>
          <p:spPr bwMode="auto">
            <a:xfrm>
              <a:off x="3355975" y="3362326"/>
              <a:ext cx="1202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3" name="Rectangle 59"/>
            <p:cNvSpPr>
              <a:spLocks noChangeArrowheads="1"/>
            </p:cNvSpPr>
            <p:nvPr/>
          </p:nvSpPr>
          <p:spPr bwMode="auto">
            <a:xfrm>
              <a:off x="5786438" y="3133726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5403850" y="3133726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5" name="Rectangle 61"/>
            <p:cNvSpPr>
              <a:spLocks noChangeArrowheads="1"/>
            </p:cNvSpPr>
            <p:nvPr/>
          </p:nvSpPr>
          <p:spPr bwMode="auto">
            <a:xfrm>
              <a:off x="5646738" y="3019426"/>
              <a:ext cx="91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6" name="Rectangle 62"/>
            <p:cNvSpPr>
              <a:spLocks noChangeArrowheads="1"/>
            </p:cNvSpPr>
            <p:nvPr/>
          </p:nvSpPr>
          <p:spPr bwMode="auto">
            <a:xfrm>
              <a:off x="5302250" y="3019426"/>
              <a:ext cx="91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7" name="Rectangle 63"/>
            <p:cNvSpPr>
              <a:spLocks noChangeArrowheads="1"/>
            </p:cNvSpPr>
            <p:nvPr/>
          </p:nvSpPr>
          <p:spPr bwMode="auto">
            <a:xfrm>
              <a:off x="4195763" y="3617913"/>
              <a:ext cx="57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3700463" y="3617913"/>
              <a:ext cx="57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9" name="Rectangle 65"/>
            <p:cNvSpPr>
              <a:spLocks noChangeArrowheads="1"/>
            </p:cNvSpPr>
            <p:nvPr/>
          </p:nvSpPr>
          <p:spPr bwMode="auto">
            <a:xfrm>
              <a:off x="4845050" y="3349626"/>
              <a:ext cx="1586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0" name="Rectangle 66"/>
            <p:cNvSpPr>
              <a:spLocks noChangeArrowheads="1"/>
            </p:cNvSpPr>
            <p:nvPr/>
          </p:nvSpPr>
          <p:spPr bwMode="auto">
            <a:xfrm>
              <a:off x="3979863" y="3349626"/>
              <a:ext cx="1586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1" name="Rectangle 67"/>
            <p:cNvSpPr>
              <a:spLocks noChangeArrowheads="1"/>
            </p:cNvSpPr>
            <p:nvPr/>
          </p:nvSpPr>
          <p:spPr bwMode="auto">
            <a:xfrm>
              <a:off x="3522663" y="3349626"/>
              <a:ext cx="1586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2" name="Rectangle 68"/>
            <p:cNvSpPr>
              <a:spLocks noChangeArrowheads="1"/>
            </p:cNvSpPr>
            <p:nvPr/>
          </p:nvSpPr>
          <p:spPr bwMode="auto">
            <a:xfrm>
              <a:off x="3051175" y="3349626"/>
              <a:ext cx="2388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5492750" y="2994026"/>
              <a:ext cx="112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4" name="Rectangle 70"/>
            <p:cNvSpPr>
              <a:spLocks noChangeArrowheads="1"/>
            </p:cNvSpPr>
            <p:nvPr/>
          </p:nvSpPr>
          <p:spPr bwMode="auto">
            <a:xfrm>
              <a:off x="5048250" y="3184526"/>
              <a:ext cx="112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5" name="Rectangle 71"/>
            <p:cNvSpPr>
              <a:spLocks noChangeArrowheads="1"/>
            </p:cNvSpPr>
            <p:nvPr/>
          </p:nvSpPr>
          <p:spPr bwMode="auto">
            <a:xfrm>
              <a:off x="4538663" y="3311526"/>
              <a:ext cx="1971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0" name="Picture 96" descr="C:\Users\mariog\Documenti\Lavori\Convegni\2008\BIOMAT\Abbate\slides\di5\chess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407691" y="2209800"/>
            <a:ext cx="2649076" cy="2618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4" name="Group 123"/>
          <p:cNvGrpSpPr/>
          <p:nvPr/>
        </p:nvGrpSpPr>
        <p:grpSpPr>
          <a:xfrm>
            <a:off x="2533651" y="3654605"/>
            <a:ext cx="2647949" cy="764995"/>
            <a:chOff x="-1981200" y="5105400"/>
            <a:chExt cx="3257550" cy="1035931"/>
          </a:xfrm>
        </p:grpSpPr>
        <p:sp>
          <p:nvSpPr>
            <p:cNvPr id="52323" name="AutoShape 99"/>
            <p:cNvSpPr>
              <a:spLocks noChangeAspect="1" noChangeArrowheads="1" noTextEdit="1"/>
            </p:cNvSpPr>
            <p:nvPr/>
          </p:nvSpPr>
          <p:spPr bwMode="auto">
            <a:xfrm>
              <a:off x="-1981200" y="5105400"/>
              <a:ext cx="3257550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52325" name="Line 101"/>
            <p:cNvSpPr>
              <a:spLocks noChangeShapeType="1"/>
            </p:cNvSpPr>
            <p:nvPr/>
          </p:nvSpPr>
          <p:spPr bwMode="auto">
            <a:xfrm>
              <a:off x="271463" y="5545138"/>
              <a:ext cx="928688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52326" name="Rectangle 102"/>
            <p:cNvSpPr>
              <a:spLocks noChangeArrowheads="1"/>
            </p:cNvSpPr>
            <p:nvPr/>
          </p:nvSpPr>
          <p:spPr bwMode="auto">
            <a:xfrm>
              <a:off x="639764" y="5545139"/>
              <a:ext cx="151848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1085850" y="5156200"/>
              <a:ext cx="94658" cy="250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8" name="Rectangle 104"/>
            <p:cNvSpPr>
              <a:spLocks noChangeArrowheads="1"/>
            </p:cNvSpPr>
            <p:nvPr/>
          </p:nvSpPr>
          <p:spPr bwMode="auto">
            <a:xfrm>
              <a:off x="984250" y="5218113"/>
              <a:ext cx="102546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271463" y="5218113"/>
              <a:ext cx="102546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0" name="Rectangle 106"/>
            <p:cNvSpPr>
              <a:spLocks noChangeArrowheads="1"/>
            </p:cNvSpPr>
            <p:nvPr/>
          </p:nvSpPr>
          <p:spPr bwMode="auto">
            <a:xfrm>
              <a:off x="-798513" y="5507038"/>
              <a:ext cx="147904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-1192213" y="5557838"/>
              <a:ext cx="110434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2" name="Rectangle 108"/>
            <p:cNvSpPr>
              <a:spLocks noChangeArrowheads="1"/>
            </p:cNvSpPr>
            <p:nvPr/>
          </p:nvSpPr>
          <p:spPr bwMode="auto">
            <a:xfrm>
              <a:off x="-1587500" y="5507039"/>
              <a:ext cx="147904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908050" y="5319715"/>
              <a:ext cx="53246" cy="250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4" name="Rectangle 110"/>
            <p:cNvSpPr>
              <a:spLocks noChangeArrowheads="1"/>
            </p:cNvSpPr>
            <p:nvPr/>
          </p:nvSpPr>
          <p:spPr bwMode="auto">
            <a:xfrm>
              <a:off x="512763" y="5319715"/>
              <a:ext cx="53246" cy="250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385763" y="5218114"/>
              <a:ext cx="153819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-644524" y="5797551"/>
              <a:ext cx="141987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ij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7" name="Rectangle 113"/>
            <p:cNvSpPr>
              <a:spLocks noChangeArrowheads="1"/>
            </p:cNvSpPr>
            <p:nvPr/>
          </p:nvSpPr>
          <p:spPr bwMode="auto">
            <a:xfrm>
              <a:off x="-73025" y="5545140"/>
              <a:ext cx="195233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8" name="Rectangle 114"/>
            <p:cNvSpPr>
              <a:spLocks noChangeArrowheads="1"/>
            </p:cNvSpPr>
            <p:nvPr/>
          </p:nvSpPr>
          <p:spPr bwMode="auto">
            <a:xfrm>
              <a:off x="-1420813" y="5507039"/>
              <a:ext cx="270170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9" name="Rectangle 115"/>
            <p:cNvSpPr>
              <a:spLocks noChangeArrowheads="1"/>
            </p:cNvSpPr>
            <p:nvPr/>
          </p:nvSpPr>
          <p:spPr bwMode="auto">
            <a:xfrm>
              <a:off x="-1905000" y="5507039"/>
              <a:ext cx="293835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0" name="Rectangle 116"/>
            <p:cNvSpPr>
              <a:spLocks noChangeArrowheads="1"/>
            </p:cNvSpPr>
            <p:nvPr/>
          </p:nvSpPr>
          <p:spPr bwMode="auto">
            <a:xfrm>
              <a:off x="741363" y="5216895"/>
              <a:ext cx="151848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1" name="Rectangle 117"/>
            <p:cNvSpPr>
              <a:spLocks noChangeArrowheads="1"/>
            </p:cNvSpPr>
            <p:nvPr/>
          </p:nvSpPr>
          <p:spPr bwMode="auto">
            <a:xfrm>
              <a:off x="601662" y="5192714"/>
              <a:ext cx="138043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2" name="Rectangle 118"/>
            <p:cNvSpPr>
              <a:spLocks noChangeArrowheads="1"/>
            </p:cNvSpPr>
            <p:nvPr/>
          </p:nvSpPr>
          <p:spPr bwMode="auto">
            <a:xfrm>
              <a:off x="131763" y="5368926"/>
              <a:ext cx="138043" cy="3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3" name="Rectangle 119"/>
            <p:cNvSpPr>
              <a:spLocks noChangeArrowheads="1"/>
            </p:cNvSpPr>
            <p:nvPr/>
          </p:nvSpPr>
          <p:spPr bwMode="auto">
            <a:xfrm>
              <a:off x="-377825" y="5507039"/>
              <a:ext cx="242562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4" name="Rectangle 120"/>
            <p:cNvSpPr>
              <a:spLocks noChangeArrowheads="1"/>
            </p:cNvSpPr>
            <p:nvPr/>
          </p:nvSpPr>
          <p:spPr bwMode="auto">
            <a:xfrm>
              <a:off x="-1039813" y="5507039"/>
              <a:ext cx="266226" cy="58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8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38" name="Gruppo 137"/>
          <p:cNvGrpSpPr/>
          <p:nvPr/>
        </p:nvGrpSpPr>
        <p:grpSpPr>
          <a:xfrm>
            <a:off x="2465292" y="5638800"/>
            <a:ext cx="2632075" cy="831406"/>
            <a:chOff x="2454275" y="5999162"/>
            <a:chExt cx="2632075" cy="831406"/>
          </a:xfrm>
        </p:grpSpPr>
        <p:sp>
          <p:nvSpPr>
            <p:cNvPr id="54" name="Line 63"/>
            <p:cNvSpPr>
              <a:spLocks noChangeShapeType="1"/>
            </p:cNvSpPr>
            <p:nvPr/>
          </p:nvSpPr>
          <p:spPr bwMode="auto">
            <a:xfrm>
              <a:off x="2974975" y="6416675"/>
              <a:ext cx="211137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Rectangle 70"/>
            <p:cNvSpPr>
              <a:spLocks noChangeArrowheads="1"/>
            </p:cNvSpPr>
            <p:nvPr/>
          </p:nvSpPr>
          <p:spPr bwMode="auto">
            <a:xfrm>
              <a:off x="4959350" y="64166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71"/>
            <p:cNvSpPr>
              <a:spLocks noChangeArrowheads="1"/>
            </p:cNvSpPr>
            <p:nvPr/>
          </p:nvSpPr>
          <p:spPr bwMode="auto">
            <a:xfrm>
              <a:off x="4959350" y="5999162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2822575" y="64166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73"/>
            <p:cNvSpPr>
              <a:spLocks noChangeArrowheads="1"/>
            </p:cNvSpPr>
            <p:nvPr/>
          </p:nvSpPr>
          <p:spPr bwMode="auto">
            <a:xfrm>
              <a:off x="2632075" y="6416675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74"/>
            <p:cNvSpPr>
              <a:spLocks noChangeArrowheads="1"/>
            </p:cNvSpPr>
            <p:nvPr/>
          </p:nvSpPr>
          <p:spPr bwMode="auto">
            <a:xfrm>
              <a:off x="2581275" y="6416675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94"/>
            <p:cNvSpPr>
              <a:spLocks noChangeArrowheads="1"/>
            </p:cNvSpPr>
            <p:nvPr/>
          </p:nvSpPr>
          <p:spPr bwMode="auto">
            <a:xfrm>
              <a:off x="4845050" y="6465887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3979863" y="6465887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96"/>
            <p:cNvSpPr>
              <a:spLocks noChangeArrowheads="1"/>
            </p:cNvSpPr>
            <p:nvPr/>
          </p:nvSpPr>
          <p:spPr bwMode="auto">
            <a:xfrm>
              <a:off x="3687763" y="6465887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97"/>
            <p:cNvSpPr>
              <a:spLocks noChangeArrowheads="1"/>
            </p:cNvSpPr>
            <p:nvPr/>
          </p:nvSpPr>
          <p:spPr bwMode="auto">
            <a:xfrm>
              <a:off x="3382963" y="6465887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98"/>
            <p:cNvSpPr>
              <a:spLocks noChangeArrowheads="1"/>
            </p:cNvSpPr>
            <p:nvPr/>
          </p:nvSpPr>
          <p:spPr bwMode="auto">
            <a:xfrm>
              <a:off x="2974975" y="6465887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9"/>
            <p:cNvSpPr>
              <a:spLocks noChangeArrowheads="1"/>
            </p:cNvSpPr>
            <p:nvPr/>
          </p:nvSpPr>
          <p:spPr bwMode="auto">
            <a:xfrm>
              <a:off x="4845050" y="604996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100"/>
            <p:cNvSpPr>
              <a:spLocks noChangeArrowheads="1"/>
            </p:cNvSpPr>
            <p:nvPr/>
          </p:nvSpPr>
          <p:spPr bwMode="auto">
            <a:xfrm>
              <a:off x="3979863" y="6049962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101"/>
            <p:cNvSpPr>
              <a:spLocks noChangeArrowheads="1"/>
            </p:cNvSpPr>
            <p:nvPr/>
          </p:nvSpPr>
          <p:spPr bwMode="auto">
            <a:xfrm>
              <a:off x="3687763" y="6049962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102"/>
            <p:cNvSpPr>
              <a:spLocks noChangeArrowheads="1"/>
            </p:cNvSpPr>
            <p:nvPr/>
          </p:nvSpPr>
          <p:spPr bwMode="auto">
            <a:xfrm>
              <a:off x="3382963" y="6049962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103"/>
            <p:cNvSpPr>
              <a:spLocks noChangeArrowheads="1"/>
            </p:cNvSpPr>
            <p:nvPr/>
          </p:nvSpPr>
          <p:spPr bwMode="auto">
            <a:xfrm>
              <a:off x="2974975" y="604996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04"/>
            <p:cNvSpPr>
              <a:spLocks noChangeArrowheads="1"/>
            </p:cNvSpPr>
            <p:nvPr/>
          </p:nvSpPr>
          <p:spPr bwMode="auto">
            <a:xfrm>
              <a:off x="2454275" y="6151562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14"/>
            <p:cNvSpPr>
              <a:spLocks noChangeArrowheads="1"/>
            </p:cNvSpPr>
            <p:nvPr/>
          </p:nvSpPr>
          <p:spPr bwMode="auto">
            <a:xfrm>
              <a:off x="4286250" y="6427787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15"/>
            <p:cNvSpPr>
              <a:spLocks noChangeArrowheads="1"/>
            </p:cNvSpPr>
            <p:nvPr/>
          </p:nvSpPr>
          <p:spPr bwMode="auto">
            <a:xfrm>
              <a:off x="3789363" y="6465887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16"/>
            <p:cNvSpPr>
              <a:spLocks noChangeArrowheads="1"/>
            </p:cNvSpPr>
            <p:nvPr/>
          </p:nvSpPr>
          <p:spPr bwMode="auto">
            <a:xfrm>
              <a:off x="4286250" y="6011862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17"/>
            <p:cNvSpPr>
              <a:spLocks noChangeArrowheads="1"/>
            </p:cNvSpPr>
            <p:nvPr/>
          </p:nvSpPr>
          <p:spPr bwMode="auto">
            <a:xfrm>
              <a:off x="3789363" y="6049962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9"/>
            <p:cNvSpPr>
              <a:spLocks noChangeArrowheads="1"/>
            </p:cNvSpPr>
            <p:nvPr/>
          </p:nvSpPr>
          <p:spPr bwMode="auto">
            <a:xfrm>
              <a:off x="2720975" y="6403975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4616450" y="6476625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23"/>
            <p:cNvSpPr>
              <a:spLocks noChangeArrowheads="1"/>
            </p:cNvSpPr>
            <p:nvPr/>
          </p:nvSpPr>
          <p:spPr bwMode="auto">
            <a:xfrm>
              <a:off x="4616450" y="6060700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132"/>
            <p:cNvSpPr>
              <a:spLocks noChangeArrowheads="1"/>
            </p:cNvSpPr>
            <p:nvPr/>
          </p:nvSpPr>
          <p:spPr bwMode="auto">
            <a:xfrm>
              <a:off x="4489450" y="6465887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ectangle 133"/>
            <p:cNvSpPr>
              <a:spLocks noChangeArrowheads="1"/>
            </p:cNvSpPr>
            <p:nvPr/>
          </p:nvSpPr>
          <p:spPr bwMode="auto">
            <a:xfrm>
              <a:off x="4068763" y="6465887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34"/>
            <p:cNvSpPr>
              <a:spLocks noChangeArrowheads="1"/>
            </p:cNvSpPr>
            <p:nvPr/>
          </p:nvSpPr>
          <p:spPr bwMode="auto">
            <a:xfrm>
              <a:off x="3497263" y="6465887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135"/>
            <p:cNvSpPr>
              <a:spLocks noChangeArrowheads="1"/>
            </p:cNvSpPr>
            <p:nvPr/>
          </p:nvSpPr>
          <p:spPr bwMode="auto">
            <a:xfrm>
              <a:off x="3154363" y="6465887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136"/>
            <p:cNvSpPr>
              <a:spLocks noChangeArrowheads="1"/>
            </p:cNvSpPr>
            <p:nvPr/>
          </p:nvSpPr>
          <p:spPr bwMode="auto">
            <a:xfrm>
              <a:off x="4489450" y="6049962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137"/>
            <p:cNvSpPr>
              <a:spLocks noChangeArrowheads="1"/>
            </p:cNvSpPr>
            <p:nvPr/>
          </p:nvSpPr>
          <p:spPr bwMode="auto">
            <a:xfrm>
              <a:off x="4068763" y="6049962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38"/>
            <p:cNvSpPr>
              <a:spLocks noChangeArrowheads="1"/>
            </p:cNvSpPr>
            <p:nvPr/>
          </p:nvSpPr>
          <p:spPr bwMode="auto">
            <a:xfrm>
              <a:off x="3522663" y="6049962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139"/>
            <p:cNvSpPr>
              <a:spLocks noChangeArrowheads="1"/>
            </p:cNvSpPr>
            <p:nvPr/>
          </p:nvSpPr>
          <p:spPr bwMode="auto">
            <a:xfrm>
              <a:off x="3154363" y="6049962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43"/>
            <p:cNvSpPr>
              <a:spLocks noChangeArrowheads="1"/>
            </p:cNvSpPr>
            <p:nvPr/>
          </p:nvSpPr>
          <p:spPr bwMode="auto">
            <a:xfrm>
              <a:off x="2479675" y="641667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75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</p:spPr>
        <p:txBody>
          <a:bodyPr>
            <a:no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Let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the equation becomes: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Rayleigh</a:t>
            </a:r>
            <a:r>
              <a:rPr lang="it-IT" sz="2800" dirty="0" smtClean="0"/>
              <a:t> quotients of 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Gz =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800" i="1" dirty="0" smtClean="0">
                <a:latin typeface="Times New Roman" pitchFamily="18" charset="0"/>
                <a:cs typeface="Times New Roman" pitchFamily="18" charset="0"/>
              </a:rPr>
              <a:t>Hz</a:t>
            </a:r>
            <a:r>
              <a:rPr lang="it-IT" sz="2800" dirty="0" smtClean="0"/>
              <a:t>.</a:t>
            </a:r>
          </a:p>
        </p:txBody>
      </p:sp>
      <p:sp>
        <p:nvSpPr>
          <p:cNvPr id="9220" name="AutoShape 4"/>
          <p:cNvSpPr>
            <a:spLocks noChangeAspect="1" noChangeArrowheads="1" noTextEdit="1"/>
          </p:cNvSpPr>
          <p:nvPr/>
        </p:nvSpPr>
        <p:spPr bwMode="auto">
          <a:xfrm>
            <a:off x="2438400" y="2805112"/>
            <a:ext cx="44227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605651" y="2894012"/>
            <a:ext cx="17152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],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856351" y="2894012"/>
            <a:ext cx="97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562664" y="2894012"/>
            <a:ext cx="7373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,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5257864" y="2894012"/>
            <a:ext cx="97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(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914964" y="2894012"/>
            <a:ext cx="97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[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662488" y="2894012"/>
            <a:ext cx="97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]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3900488" y="2894012"/>
            <a:ext cx="97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621088" y="2894012"/>
            <a:ext cx="7373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,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314700" y="2894012"/>
            <a:ext cx="97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(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2971800" y="2894012"/>
            <a:ext cx="9778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[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6478651" y="2894012"/>
            <a:ext cx="13144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5397564" y="2894012"/>
            <a:ext cx="17953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029264" y="2894012"/>
            <a:ext cx="19717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4522788" y="2894012"/>
            <a:ext cx="13144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3441700" y="2894012"/>
            <a:ext cx="17953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3086100" y="2894012"/>
            <a:ext cx="19717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2476500" y="2894012"/>
            <a:ext cx="213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4751388" y="2843212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6251575" y="3684657"/>
            <a:ext cx="7213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¢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1" name="Gruppo 160"/>
          <p:cNvGrpSpPr/>
          <p:nvPr/>
        </p:nvGrpSpPr>
        <p:grpSpPr>
          <a:xfrm>
            <a:off x="5589588" y="3638937"/>
            <a:ext cx="1254707" cy="399663"/>
            <a:chOff x="5589588" y="3479800"/>
            <a:chExt cx="1254707" cy="399663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6619875" y="3517900"/>
              <a:ext cx="22442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]'.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5997575" y="35179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6454775" y="3525520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6086475" y="3517900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5589588" y="3517900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5781675" y="34798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2" name="Gruppo 161"/>
          <p:cNvGrpSpPr/>
          <p:nvPr/>
        </p:nvGrpSpPr>
        <p:grpSpPr>
          <a:xfrm>
            <a:off x="2467166" y="3259900"/>
            <a:ext cx="4302197" cy="397700"/>
            <a:chOff x="2489200" y="3187700"/>
            <a:chExt cx="4302197" cy="397700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6619875" y="3225800"/>
              <a:ext cx="1715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5857875" y="3225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5576888" y="32258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5272088" y="3225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4929188" y="3225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4700588" y="3225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3951288" y="3225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3659188" y="32258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365500" y="3225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009900" y="32258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6480175" y="32258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5386388" y="32258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5043488" y="32258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4573588" y="32258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3479800" y="32258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3136900" y="32258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2489200" y="3225800"/>
              <a:ext cx="2132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789488" y="31877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6276975" y="31877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5678488" y="3231457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4370388" y="31877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3773488" y="3231457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2806700" y="31877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6262751" y="2855912"/>
            <a:ext cx="16190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-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5664264" y="2899669"/>
            <a:ext cx="17793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G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4319588" y="2855912"/>
            <a:ext cx="16190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-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3722688" y="2899669"/>
            <a:ext cx="17793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G</a:t>
            </a:r>
            <a:endParaRPr kumimoji="0" lang="it-IT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2768600" y="2855912"/>
            <a:ext cx="16190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300" b="0" i="0" u="none" strike="noStrike" cap="none" normalizeH="0" baseline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=</a:t>
            </a:r>
            <a:endParaRPr kumimoji="0" lang="it-IT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425575" y="1477962"/>
            <a:ext cx="6880225" cy="884238"/>
            <a:chOff x="1131888" y="1219200"/>
            <a:chExt cx="6880225" cy="884238"/>
          </a:xfrm>
        </p:grpSpPr>
        <p:sp>
          <p:nvSpPr>
            <p:cNvPr id="9277" name="AutoShape 61"/>
            <p:cNvSpPr>
              <a:spLocks noChangeAspect="1" noChangeArrowheads="1" noTextEdit="1"/>
            </p:cNvSpPr>
            <p:nvPr/>
          </p:nvSpPr>
          <p:spPr bwMode="auto">
            <a:xfrm>
              <a:off x="1131888" y="1219200"/>
              <a:ext cx="6880225" cy="88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79" name="Line 63"/>
            <p:cNvSpPr>
              <a:spLocks noChangeShapeType="1"/>
            </p:cNvSpPr>
            <p:nvPr/>
          </p:nvSpPr>
          <p:spPr bwMode="auto">
            <a:xfrm>
              <a:off x="1690688" y="1662113"/>
              <a:ext cx="2111375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80" name="Line 64"/>
            <p:cNvSpPr>
              <a:spLocks noChangeShapeType="1"/>
            </p:cNvSpPr>
            <p:nvPr/>
          </p:nvSpPr>
          <p:spPr bwMode="auto">
            <a:xfrm>
              <a:off x="4629151" y="1662113"/>
              <a:ext cx="331946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7808913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7808913" y="12446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4476751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4286251" y="1662113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4235451" y="1662113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3675063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3675063" y="1244600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1538288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1347788" y="1662113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0" name="Rectangle 74"/>
            <p:cNvSpPr>
              <a:spLocks noChangeArrowheads="1"/>
            </p:cNvSpPr>
            <p:nvPr/>
          </p:nvSpPr>
          <p:spPr bwMode="auto">
            <a:xfrm>
              <a:off x="1296988" y="1662113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1" name="Rectangle 75"/>
            <p:cNvSpPr>
              <a:spLocks noChangeArrowheads="1"/>
            </p:cNvSpPr>
            <p:nvPr/>
          </p:nvSpPr>
          <p:spPr bwMode="auto">
            <a:xfrm>
              <a:off x="7694613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2" name="Rectangle 76"/>
            <p:cNvSpPr>
              <a:spLocks noChangeArrowheads="1"/>
            </p:cNvSpPr>
            <p:nvPr/>
          </p:nvSpPr>
          <p:spPr bwMode="auto">
            <a:xfrm>
              <a:off x="7491413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3" name="Rectangle 77"/>
            <p:cNvSpPr>
              <a:spLocks noChangeArrowheads="1"/>
            </p:cNvSpPr>
            <p:nvPr/>
          </p:nvSpPr>
          <p:spPr bwMode="auto">
            <a:xfrm>
              <a:off x="670242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4" name="Rectangle 78"/>
            <p:cNvSpPr>
              <a:spLocks noChangeArrowheads="1"/>
            </p:cNvSpPr>
            <p:nvPr/>
          </p:nvSpPr>
          <p:spPr bwMode="auto">
            <a:xfrm>
              <a:off x="647382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5" name="Rectangle 79"/>
            <p:cNvSpPr>
              <a:spLocks noChangeArrowheads="1"/>
            </p:cNvSpPr>
            <p:nvPr/>
          </p:nvSpPr>
          <p:spPr bwMode="auto">
            <a:xfrm>
              <a:off x="5722938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5430838" y="1711325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5124451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4781551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99" name="Rectangle 83"/>
            <p:cNvSpPr>
              <a:spLocks noChangeArrowheads="1"/>
            </p:cNvSpPr>
            <p:nvPr/>
          </p:nvSpPr>
          <p:spPr bwMode="auto">
            <a:xfrm>
              <a:off x="4629151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7694613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7491413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670242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3" name="Rectangle 87"/>
            <p:cNvSpPr>
              <a:spLocks noChangeArrowheads="1"/>
            </p:cNvSpPr>
            <p:nvPr/>
          </p:nvSpPr>
          <p:spPr bwMode="auto">
            <a:xfrm>
              <a:off x="647382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]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4" name="Rectangle 88"/>
            <p:cNvSpPr>
              <a:spLocks noChangeArrowheads="1"/>
            </p:cNvSpPr>
            <p:nvPr/>
          </p:nvSpPr>
          <p:spPr bwMode="auto">
            <a:xfrm>
              <a:off x="5722938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5" name="Rectangle 89"/>
            <p:cNvSpPr>
              <a:spLocks noChangeArrowheads="1"/>
            </p:cNvSpPr>
            <p:nvPr/>
          </p:nvSpPr>
          <p:spPr bwMode="auto">
            <a:xfrm>
              <a:off x="5430838" y="12954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5124451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7" name="Rectangle 91"/>
            <p:cNvSpPr>
              <a:spLocks noChangeArrowheads="1"/>
            </p:cNvSpPr>
            <p:nvPr/>
          </p:nvSpPr>
          <p:spPr bwMode="auto">
            <a:xfrm>
              <a:off x="4781551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[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>
              <a:off x="4629151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09" name="Rectangle 93"/>
            <p:cNvSpPr>
              <a:spLocks noChangeArrowheads="1"/>
            </p:cNvSpPr>
            <p:nvPr/>
          </p:nvSpPr>
          <p:spPr bwMode="auto">
            <a:xfrm>
              <a:off x="4121151" y="13970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3560763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269557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2403476" y="1711325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3" name="Rectangle 97"/>
            <p:cNvSpPr>
              <a:spLocks noChangeArrowheads="1"/>
            </p:cNvSpPr>
            <p:nvPr/>
          </p:nvSpPr>
          <p:spPr bwMode="auto">
            <a:xfrm>
              <a:off x="2098676" y="1711325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4" name="Rectangle 98"/>
            <p:cNvSpPr>
              <a:spLocks noChangeArrowheads="1"/>
            </p:cNvSpPr>
            <p:nvPr/>
          </p:nvSpPr>
          <p:spPr bwMode="auto">
            <a:xfrm>
              <a:off x="1690688" y="1711325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5" name="Rectangle 99"/>
            <p:cNvSpPr>
              <a:spLocks noChangeArrowheads="1"/>
            </p:cNvSpPr>
            <p:nvPr/>
          </p:nvSpPr>
          <p:spPr bwMode="auto">
            <a:xfrm>
              <a:off x="3560763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6" name="Rectangle 100"/>
            <p:cNvSpPr>
              <a:spLocks noChangeArrowheads="1"/>
            </p:cNvSpPr>
            <p:nvPr/>
          </p:nvSpPr>
          <p:spPr bwMode="auto">
            <a:xfrm>
              <a:off x="269557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7" name="Rectangle 101"/>
            <p:cNvSpPr>
              <a:spLocks noChangeArrowheads="1"/>
            </p:cNvSpPr>
            <p:nvPr/>
          </p:nvSpPr>
          <p:spPr bwMode="auto">
            <a:xfrm>
              <a:off x="2403476" y="1295400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8" name="Rectangle 102"/>
            <p:cNvSpPr>
              <a:spLocks noChangeArrowheads="1"/>
            </p:cNvSpPr>
            <p:nvPr/>
          </p:nvSpPr>
          <p:spPr bwMode="auto">
            <a:xfrm>
              <a:off x="2098676" y="1295400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" name="Rectangle 103"/>
            <p:cNvSpPr>
              <a:spLocks noChangeArrowheads="1"/>
            </p:cNvSpPr>
            <p:nvPr/>
          </p:nvSpPr>
          <p:spPr bwMode="auto">
            <a:xfrm>
              <a:off x="1690688" y="1295400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0" name="Rectangle 104"/>
            <p:cNvSpPr>
              <a:spLocks noChangeArrowheads="1"/>
            </p:cNvSpPr>
            <p:nvPr/>
          </p:nvSpPr>
          <p:spPr bwMode="auto">
            <a:xfrm>
              <a:off x="1169988" y="13970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1" name="Rectangle 105"/>
            <p:cNvSpPr>
              <a:spLocks noChangeArrowheads="1"/>
            </p:cNvSpPr>
            <p:nvPr/>
          </p:nvSpPr>
          <p:spPr bwMode="auto">
            <a:xfrm>
              <a:off x="7580313" y="1649413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2" name="Rectangle 106"/>
            <p:cNvSpPr>
              <a:spLocks noChangeArrowheads="1"/>
            </p:cNvSpPr>
            <p:nvPr/>
          </p:nvSpPr>
          <p:spPr bwMode="auto">
            <a:xfrm>
              <a:off x="6943726" y="1649413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3" name="Rectangle 107"/>
            <p:cNvSpPr>
              <a:spLocks noChangeArrowheads="1"/>
            </p:cNvSpPr>
            <p:nvPr/>
          </p:nvSpPr>
          <p:spPr bwMode="auto">
            <a:xfrm>
              <a:off x="6129338" y="167322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4" name="Rectangle 108"/>
            <p:cNvSpPr>
              <a:spLocks noChangeArrowheads="1"/>
            </p:cNvSpPr>
            <p:nvPr/>
          </p:nvSpPr>
          <p:spPr bwMode="auto">
            <a:xfrm>
              <a:off x="5532438" y="1711325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5" name="Rectangle 109"/>
            <p:cNvSpPr>
              <a:spLocks noChangeArrowheads="1"/>
            </p:cNvSpPr>
            <p:nvPr/>
          </p:nvSpPr>
          <p:spPr bwMode="auto">
            <a:xfrm>
              <a:off x="7580313" y="12319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6" name="Rectangle 110"/>
            <p:cNvSpPr>
              <a:spLocks noChangeArrowheads="1"/>
            </p:cNvSpPr>
            <p:nvPr/>
          </p:nvSpPr>
          <p:spPr bwMode="auto">
            <a:xfrm>
              <a:off x="6943726" y="12319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7" name="Rectangle 111"/>
            <p:cNvSpPr>
              <a:spLocks noChangeArrowheads="1"/>
            </p:cNvSpPr>
            <p:nvPr/>
          </p:nvSpPr>
          <p:spPr bwMode="auto">
            <a:xfrm>
              <a:off x="6129338" y="12573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8" name="Rectangle 112"/>
            <p:cNvSpPr>
              <a:spLocks noChangeArrowheads="1"/>
            </p:cNvSpPr>
            <p:nvPr/>
          </p:nvSpPr>
          <p:spPr bwMode="auto">
            <a:xfrm>
              <a:off x="5532438" y="1295400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9" name="Rectangle 113"/>
            <p:cNvSpPr>
              <a:spLocks noChangeArrowheads="1"/>
            </p:cNvSpPr>
            <p:nvPr/>
          </p:nvSpPr>
          <p:spPr bwMode="auto">
            <a:xfrm>
              <a:off x="3890963" y="1433513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0" name="Rectangle 114"/>
            <p:cNvSpPr>
              <a:spLocks noChangeArrowheads="1"/>
            </p:cNvSpPr>
            <p:nvPr/>
          </p:nvSpPr>
          <p:spPr bwMode="auto">
            <a:xfrm>
              <a:off x="3001963" y="1673225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1" name="Rectangle 115"/>
            <p:cNvSpPr>
              <a:spLocks noChangeArrowheads="1"/>
            </p:cNvSpPr>
            <p:nvPr/>
          </p:nvSpPr>
          <p:spPr bwMode="auto">
            <a:xfrm>
              <a:off x="2505076" y="1711325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2" name="Rectangle 116"/>
            <p:cNvSpPr>
              <a:spLocks noChangeArrowheads="1"/>
            </p:cNvSpPr>
            <p:nvPr/>
          </p:nvSpPr>
          <p:spPr bwMode="auto">
            <a:xfrm>
              <a:off x="3001963" y="1257300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3" name="Rectangle 117"/>
            <p:cNvSpPr>
              <a:spLocks noChangeArrowheads="1"/>
            </p:cNvSpPr>
            <p:nvPr/>
          </p:nvSpPr>
          <p:spPr bwMode="auto">
            <a:xfrm>
              <a:off x="2505076" y="1295400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4" name="Rectangle 118"/>
            <p:cNvSpPr>
              <a:spLocks noChangeArrowheads="1"/>
            </p:cNvSpPr>
            <p:nvPr/>
          </p:nvSpPr>
          <p:spPr bwMode="auto">
            <a:xfrm>
              <a:off x="4375151" y="1649413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5" name="Rectangle 119"/>
            <p:cNvSpPr>
              <a:spLocks noChangeArrowheads="1"/>
            </p:cNvSpPr>
            <p:nvPr/>
          </p:nvSpPr>
          <p:spPr bwMode="auto">
            <a:xfrm>
              <a:off x="1436688" y="1649413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6" name="Rectangle 120"/>
            <p:cNvSpPr>
              <a:spLocks noChangeArrowheads="1"/>
            </p:cNvSpPr>
            <p:nvPr/>
          </p:nvSpPr>
          <p:spPr bwMode="auto">
            <a:xfrm>
              <a:off x="7312026" y="1703775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7" name="Rectangle 121"/>
            <p:cNvSpPr>
              <a:spLocks noChangeArrowheads="1"/>
            </p:cNvSpPr>
            <p:nvPr/>
          </p:nvSpPr>
          <p:spPr bwMode="auto">
            <a:xfrm>
              <a:off x="7312026" y="1287850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8" name="Rectangle 122"/>
            <p:cNvSpPr>
              <a:spLocks noChangeArrowheads="1"/>
            </p:cNvSpPr>
            <p:nvPr/>
          </p:nvSpPr>
          <p:spPr bwMode="auto">
            <a:xfrm>
              <a:off x="3332163" y="1722063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39" name="Rectangle 123"/>
            <p:cNvSpPr>
              <a:spLocks noChangeArrowheads="1"/>
            </p:cNvSpPr>
            <p:nvPr/>
          </p:nvSpPr>
          <p:spPr bwMode="auto">
            <a:xfrm>
              <a:off x="3332163" y="1306138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0" name="Rectangle 124"/>
            <p:cNvSpPr>
              <a:spLocks noChangeArrowheads="1"/>
            </p:cNvSpPr>
            <p:nvPr/>
          </p:nvSpPr>
          <p:spPr bwMode="auto">
            <a:xfrm>
              <a:off x="6791326" y="1711325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1" name="Rectangle 125"/>
            <p:cNvSpPr>
              <a:spLocks noChangeArrowheads="1"/>
            </p:cNvSpPr>
            <p:nvPr/>
          </p:nvSpPr>
          <p:spPr bwMode="auto">
            <a:xfrm>
              <a:off x="6346826" y="171132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2" name="Rectangle 126"/>
            <p:cNvSpPr>
              <a:spLocks noChangeArrowheads="1"/>
            </p:cNvSpPr>
            <p:nvPr/>
          </p:nvSpPr>
          <p:spPr bwMode="auto">
            <a:xfrm>
              <a:off x="5240338" y="171132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3" name="Rectangle 127"/>
            <p:cNvSpPr>
              <a:spLocks noChangeArrowheads="1"/>
            </p:cNvSpPr>
            <p:nvPr/>
          </p:nvSpPr>
          <p:spPr bwMode="auto">
            <a:xfrm>
              <a:off x="4895851" y="1711325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4" name="Rectangle 128"/>
            <p:cNvSpPr>
              <a:spLocks noChangeArrowheads="1"/>
            </p:cNvSpPr>
            <p:nvPr/>
          </p:nvSpPr>
          <p:spPr bwMode="auto">
            <a:xfrm>
              <a:off x="6791326" y="1295400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5" name="Rectangle 129"/>
            <p:cNvSpPr>
              <a:spLocks noChangeArrowheads="1"/>
            </p:cNvSpPr>
            <p:nvPr/>
          </p:nvSpPr>
          <p:spPr bwMode="auto">
            <a:xfrm>
              <a:off x="6346826" y="12954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6" name="Rectangle 130"/>
            <p:cNvSpPr>
              <a:spLocks noChangeArrowheads="1"/>
            </p:cNvSpPr>
            <p:nvPr/>
          </p:nvSpPr>
          <p:spPr bwMode="auto">
            <a:xfrm>
              <a:off x="5253038" y="12954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7" name="Rectangle 131"/>
            <p:cNvSpPr>
              <a:spLocks noChangeArrowheads="1"/>
            </p:cNvSpPr>
            <p:nvPr/>
          </p:nvSpPr>
          <p:spPr bwMode="auto">
            <a:xfrm>
              <a:off x="4895851" y="12954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8" name="Rectangle 132"/>
            <p:cNvSpPr>
              <a:spLocks noChangeArrowheads="1"/>
            </p:cNvSpPr>
            <p:nvPr/>
          </p:nvSpPr>
          <p:spPr bwMode="auto">
            <a:xfrm>
              <a:off x="3205163" y="1711325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49" name="Rectangle 133"/>
            <p:cNvSpPr>
              <a:spLocks noChangeArrowheads="1"/>
            </p:cNvSpPr>
            <p:nvPr/>
          </p:nvSpPr>
          <p:spPr bwMode="auto">
            <a:xfrm>
              <a:off x="2784476" y="1711325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0" name="Rectangle 134"/>
            <p:cNvSpPr>
              <a:spLocks noChangeArrowheads="1"/>
            </p:cNvSpPr>
            <p:nvPr/>
          </p:nvSpPr>
          <p:spPr bwMode="auto">
            <a:xfrm>
              <a:off x="2212976" y="1711325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1" name="Rectangle 135"/>
            <p:cNvSpPr>
              <a:spLocks noChangeArrowheads="1"/>
            </p:cNvSpPr>
            <p:nvPr/>
          </p:nvSpPr>
          <p:spPr bwMode="auto">
            <a:xfrm>
              <a:off x="1870076" y="1711325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2" name="Rectangle 136"/>
            <p:cNvSpPr>
              <a:spLocks noChangeArrowheads="1"/>
            </p:cNvSpPr>
            <p:nvPr/>
          </p:nvSpPr>
          <p:spPr bwMode="auto">
            <a:xfrm>
              <a:off x="3205163" y="1295400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3" name="Rectangle 137"/>
            <p:cNvSpPr>
              <a:spLocks noChangeArrowheads="1"/>
            </p:cNvSpPr>
            <p:nvPr/>
          </p:nvSpPr>
          <p:spPr bwMode="auto">
            <a:xfrm>
              <a:off x="2784476" y="1295400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4" name="Rectangle 138"/>
            <p:cNvSpPr>
              <a:spLocks noChangeArrowheads="1"/>
            </p:cNvSpPr>
            <p:nvPr/>
          </p:nvSpPr>
          <p:spPr bwMode="auto">
            <a:xfrm>
              <a:off x="2238376" y="1295400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5" name="Rectangle 139"/>
            <p:cNvSpPr>
              <a:spLocks noChangeArrowheads="1"/>
            </p:cNvSpPr>
            <p:nvPr/>
          </p:nvSpPr>
          <p:spPr bwMode="auto">
            <a:xfrm>
              <a:off x="1870076" y="1295400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6" name="Rectangle 140"/>
            <p:cNvSpPr>
              <a:spLocks noChangeArrowheads="1"/>
            </p:cNvSpPr>
            <p:nvPr/>
          </p:nvSpPr>
          <p:spPr bwMode="auto">
            <a:xfrm>
              <a:off x="6562726" y="1662113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7" name="Rectangle 141"/>
            <p:cNvSpPr>
              <a:spLocks noChangeArrowheads="1"/>
            </p:cNvSpPr>
            <p:nvPr/>
          </p:nvSpPr>
          <p:spPr bwMode="auto">
            <a:xfrm>
              <a:off x="6562726" y="1244600"/>
              <a:ext cx="9938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8" name="Rectangle 142"/>
            <p:cNvSpPr>
              <a:spLocks noChangeArrowheads="1"/>
            </p:cNvSpPr>
            <p:nvPr/>
          </p:nvSpPr>
          <p:spPr bwMode="auto">
            <a:xfrm>
              <a:off x="4133851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59" name="Rectangle 143"/>
            <p:cNvSpPr>
              <a:spLocks noChangeArrowheads="1"/>
            </p:cNvSpPr>
            <p:nvPr/>
          </p:nvSpPr>
          <p:spPr bwMode="auto">
            <a:xfrm>
              <a:off x="1195388" y="1662113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876675" y="4878457"/>
            <a:ext cx="1452572" cy="988943"/>
            <a:chOff x="7086600" y="5080000"/>
            <a:chExt cx="1228725" cy="836543"/>
          </a:xfrm>
        </p:grpSpPr>
        <p:sp>
          <p:nvSpPr>
            <p:cNvPr id="9362" name="AutoShape 146"/>
            <p:cNvSpPr>
              <a:spLocks noChangeAspect="1" noChangeArrowheads="1" noTextEdit="1"/>
            </p:cNvSpPr>
            <p:nvPr/>
          </p:nvSpPr>
          <p:spPr bwMode="auto">
            <a:xfrm>
              <a:off x="7086600" y="5105400"/>
              <a:ext cx="12287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64" name="Line 148"/>
            <p:cNvSpPr>
              <a:spLocks noChangeShapeType="1"/>
            </p:cNvSpPr>
            <p:nvPr/>
          </p:nvSpPr>
          <p:spPr bwMode="auto">
            <a:xfrm>
              <a:off x="7681913" y="5511800"/>
              <a:ext cx="569913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365" name="Rectangle 149"/>
            <p:cNvSpPr>
              <a:spLocks noChangeArrowheads="1"/>
            </p:cNvSpPr>
            <p:nvPr/>
          </p:nvSpPr>
          <p:spPr bwMode="auto">
            <a:xfrm>
              <a:off x="7897813" y="5562600"/>
              <a:ext cx="3286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Hz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6" name="Rectangle 150"/>
            <p:cNvSpPr>
              <a:spLocks noChangeArrowheads="1"/>
            </p:cNvSpPr>
            <p:nvPr/>
          </p:nvSpPr>
          <p:spPr bwMode="auto">
            <a:xfrm>
              <a:off x="7720013" y="5562600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7" name="Rectangle 151"/>
            <p:cNvSpPr>
              <a:spLocks noChangeArrowheads="1"/>
            </p:cNvSpPr>
            <p:nvPr/>
          </p:nvSpPr>
          <p:spPr bwMode="auto">
            <a:xfrm>
              <a:off x="7897813" y="5143500"/>
              <a:ext cx="3286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Gz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8" name="Rectangle 152"/>
            <p:cNvSpPr>
              <a:spLocks noChangeArrowheads="1"/>
            </p:cNvSpPr>
            <p:nvPr/>
          </p:nvSpPr>
          <p:spPr bwMode="auto">
            <a:xfrm>
              <a:off x="7720013" y="5143500"/>
              <a:ext cx="11541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69" name="Rectangle 153"/>
            <p:cNvSpPr>
              <a:spLocks noChangeArrowheads="1"/>
            </p:cNvSpPr>
            <p:nvPr/>
          </p:nvSpPr>
          <p:spPr bwMode="auto">
            <a:xfrm>
              <a:off x="7440613" y="5486400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0" name="Rectangle 154"/>
            <p:cNvSpPr>
              <a:spLocks noChangeArrowheads="1"/>
            </p:cNvSpPr>
            <p:nvPr/>
          </p:nvSpPr>
          <p:spPr bwMode="auto">
            <a:xfrm>
              <a:off x="7327900" y="5524500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1" name="Rectangle 155"/>
            <p:cNvSpPr>
              <a:spLocks noChangeArrowheads="1"/>
            </p:cNvSpPr>
            <p:nvPr/>
          </p:nvSpPr>
          <p:spPr bwMode="auto">
            <a:xfrm>
              <a:off x="7137400" y="5524500"/>
              <a:ext cx="705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2" name="Rectangle 156"/>
            <p:cNvSpPr>
              <a:spLocks noChangeArrowheads="1"/>
            </p:cNvSpPr>
            <p:nvPr/>
          </p:nvSpPr>
          <p:spPr bwMode="auto">
            <a:xfrm>
              <a:off x="7847013" y="54991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3" name="Rectangle 157"/>
            <p:cNvSpPr>
              <a:spLocks noChangeArrowheads="1"/>
            </p:cNvSpPr>
            <p:nvPr/>
          </p:nvSpPr>
          <p:spPr bwMode="auto">
            <a:xfrm>
              <a:off x="7847013" y="5080000"/>
              <a:ext cx="721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¢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4" name="Rectangle 158"/>
            <p:cNvSpPr>
              <a:spLocks noChangeArrowheads="1"/>
            </p:cNvSpPr>
            <p:nvPr/>
          </p:nvSpPr>
          <p:spPr bwMode="auto">
            <a:xfrm>
              <a:off x="7504113" y="5486400"/>
              <a:ext cx="7053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5" name="Rectangle 159"/>
            <p:cNvSpPr>
              <a:spLocks noChangeArrowheads="1"/>
            </p:cNvSpPr>
            <p:nvPr/>
          </p:nvSpPr>
          <p:spPr bwMode="auto">
            <a:xfrm>
              <a:off x="7200900" y="5511800"/>
              <a:ext cx="1282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Î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6" name="Rectangle 160"/>
            <p:cNvSpPr>
              <a:spLocks noChangeArrowheads="1"/>
            </p:cNvSpPr>
            <p:nvPr/>
          </p:nvSpPr>
          <p:spPr bwMode="auto">
            <a:xfrm>
              <a:off x="7567613" y="5486400"/>
              <a:ext cx="641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77" name="Rectangle 161"/>
            <p:cNvSpPr>
              <a:spLocks noChangeArrowheads="1"/>
            </p:cNvSpPr>
            <p:nvPr/>
          </p:nvSpPr>
          <p:spPr bwMode="auto">
            <a:xfrm>
              <a:off x="7150100" y="5219700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" name="Slide Number Placeholder 15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ReGEC</a:t>
            </a:r>
            <a:r>
              <a:rPr lang="en-US" dirty="0" smtClean="0"/>
              <a:t> scales up with training set dimension</a:t>
            </a:r>
          </a:p>
          <a:p>
            <a:r>
              <a:rPr lang="en-US" dirty="0" err="1" smtClean="0"/>
              <a:t>ReGEC</a:t>
            </a:r>
            <a:r>
              <a:rPr lang="en-US" dirty="0" smtClean="0"/>
              <a:t> is based on a generalized </a:t>
            </a:r>
            <a:r>
              <a:rPr lang="en-US" dirty="0" err="1" smtClean="0"/>
              <a:t>eigenvalue</a:t>
            </a:r>
            <a:r>
              <a:rPr lang="en-US" dirty="0" smtClean="0"/>
              <a:t> problem and its implementation is straight forward in many programming languages (Java, C++, C, Fortran…)</a:t>
            </a:r>
          </a:p>
          <a:p>
            <a:r>
              <a:rPr lang="en-US" dirty="0" err="1" smtClean="0"/>
              <a:t>ReGEC</a:t>
            </a:r>
            <a:r>
              <a:rPr lang="en-US" dirty="0" smtClean="0"/>
              <a:t> reduces to 1 line of code in many problem solving environments! (</a:t>
            </a:r>
            <a:r>
              <a:rPr lang="en-US" dirty="0" err="1" smtClean="0"/>
              <a:t>Matlab</a:t>
            </a:r>
            <a:r>
              <a:rPr lang="en-US" dirty="0" smtClean="0"/>
              <a:t>, R, </a:t>
            </a:r>
            <a:r>
              <a:rPr lang="en-US" dirty="0" err="1" smtClean="0"/>
              <a:t>Weka</a:t>
            </a:r>
            <a:r>
              <a:rPr lang="en-US" dirty="0" smtClean="0"/>
              <a:t>,…)</a:t>
            </a:r>
          </a:p>
          <a:p>
            <a:r>
              <a:rPr lang="en-US" dirty="0" smtClean="0"/>
              <a:t>It can be easily parallelized/distributed with existing software (</a:t>
            </a:r>
            <a:r>
              <a:rPr lang="en-US" dirty="0" err="1" smtClean="0"/>
              <a:t>ScaLAPACK</a:t>
            </a:r>
            <a:r>
              <a:rPr lang="en-US" dirty="0" smtClean="0"/>
              <a:t>, </a:t>
            </a:r>
            <a:r>
              <a:rPr lang="en-US" dirty="0" err="1" smtClean="0"/>
              <a:t>GridSolve</a:t>
            </a:r>
            <a:r>
              <a:rPr lang="en-US" dirty="0" smtClean="0"/>
              <a:t>,…)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ttangolo 4"/>
          <p:cNvSpPr/>
          <p:nvPr/>
        </p:nvSpPr>
        <p:spPr>
          <a:xfrm>
            <a:off x="762000" y="6172200"/>
            <a:ext cx="482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err="1"/>
              <a:t>www.na.icar.cnr.it</a:t>
            </a:r>
            <a:r>
              <a:rPr lang="en-US" sz="2000" dirty="0"/>
              <a:t>/~</a:t>
            </a:r>
            <a:r>
              <a:rPr lang="en-US" sz="2000" dirty="0" err="1"/>
              <a:t>mariog</a:t>
            </a:r>
            <a:r>
              <a:rPr lang="en-US" sz="2000" dirty="0"/>
              <a:t>/</a:t>
            </a:r>
            <a:r>
              <a:rPr lang="en-US" sz="2000" dirty="0" err="1"/>
              <a:t>regec.html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654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Tikhonov</a:t>
            </a:r>
            <a:r>
              <a:rPr lang="en-US" dirty="0" smtClean="0"/>
              <a:t> Regularization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772400" cy="4779264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Mangasarian</a:t>
            </a:r>
            <a:r>
              <a:rPr lang="it-IT" sz="2800" dirty="0" smtClean="0"/>
              <a:t> </a:t>
            </a:r>
            <a:r>
              <a:rPr lang="it-IT" sz="2800" dirty="0" err="1" smtClean="0"/>
              <a:t>et</a:t>
            </a:r>
            <a:r>
              <a:rPr lang="it-IT" sz="2800" dirty="0" smtClean="0"/>
              <a:t> al. generate the two proximal surfaces:</a:t>
            </a:r>
          </a:p>
          <a:p>
            <a:endParaRPr lang="en-US" sz="2800" dirty="0" smtClean="0"/>
          </a:p>
          <a:p>
            <a:r>
              <a:rPr lang="en-US" sz="2800" dirty="0" smtClean="0"/>
              <a:t>Solving the regularized problem:</a:t>
            </a:r>
            <a:endParaRPr lang="it-IT" sz="2800" dirty="0" smtClean="0"/>
          </a:p>
          <a:p>
            <a:endParaRPr lang="it-IT" sz="2800" dirty="0" smtClean="0"/>
          </a:p>
          <a:p>
            <a:endParaRPr lang="it-IT" sz="2800" b="1" dirty="0" smtClean="0"/>
          </a:p>
          <a:p>
            <a:endParaRPr lang="it-IT" sz="2800" dirty="0" smtClean="0"/>
          </a:p>
        </p:txBody>
      </p:sp>
      <p:grpSp>
        <p:nvGrpSpPr>
          <p:cNvPr id="4" name="Group 35"/>
          <p:cNvGrpSpPr/>
          <p:nvPr/>
        </p:nvGrpSpPr>
        <p:grpSpPr>
          <a:xfrm>
            <a:off x="2660588" y="2545834"/>
            <a:ext cx="1769715" cy="349766"/>
            <a:chOff x="7048500" y="5611368"/>
            <a:chExt cx="1769715" cy="349766"/>
          </a:xfrm>
        </p:grpSpPr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8689975" y="56134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7748588" y="56134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7519988" y="5613400"/>
              <a:ext cx="64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7454900" y="5613400"/>
              <a:ext cx="4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7239000" y="56134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58188" y="5776468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7951788" y="5740400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8499475" y="56113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8078788" y="56113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7596188" y="5611368"/>
              <a:ext cx="1538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8231188" y="5611368"/>
              <a:ext cx="105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7837488" y="56134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7340600" y="5613400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048500" y="5613400"/>
              <a:ext cx="1715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4897785" y="2542899"/>
            <a:ext cx="1807815" cy="337066"/>
            <a:chOff x="7073900" y="6259068"/>
            <a:chExt cx="1807815" cy="337066"/>
          </a:xfrm>
        </p:grpSpPr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8753475" y="62611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7773988" y="62611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7532688" y="6261100"/>
              <a:ext cx="641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7467600" y="6261100"/>
              <a:ext cx="464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'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7264400" y="6261100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8421688" y="6411468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7977188" y="6375400"/>
              <a:ext cx="7694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8575675" y="62590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=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8116888" y="6259068"/>
              <a:ext cx="1410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7621588" y="6259068"/>
              <a:ext cx="1538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8281988" y="6259068"/>
              <a:ext cx="105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7850188" y="6261100"/>
              <a:ext cx="128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7353300" y="6261100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7073900" y="6261100"/>
              <a:ext cx="1715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20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o 143"/>
          <p:cNvGrpSpPr/>
          <p:nvPr/>
        </p:nvGrpSpPr>
        <p:grpSpPr>
          <a:xfrm>
            <a:off x="2438400" y="3635375"/>
            <a:ext cx="4719638" cy="860425"/>
            <a:chOff x="2438400" y="3431476"/>
            <a:chExt cx="4719638" cy="860425"/>
          </a:xfrm>
        </p:grpSpPr>
        <p:sp>
          <p:nvSpPr>
            <p:cNvPr id="143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8400" y="3431476"/>
              <a:ext cx="4719638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2998788" y="3874389"/>
              <a:ext cx="3783012" cy="0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5975350" y="3887089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983163" y="3447542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844800" y="3887089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654300" y="3887089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2603500" y="3887089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5861050" y="3925189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4995863" y="3925189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4702175" y="3925189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410075" y="3925189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3990975" y="3925189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4868863" y="349834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4003675" y="3498342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709988" y="3498342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405188" y="3498342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2998788" y="349834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2476500" y="3621976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5630863" y="3932809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4638675" y="3505962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5503863" y="3925189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5097463" y="3925189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4524375" y="3925189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4168775" y="3925189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4511675" y="3498342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4092575" y="3498342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3544888" y="3498342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3176588" y="3498342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2501900" y="3887089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5300663" y="3887089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4818063" y="3932809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uppo 133"/>
            <p:cNvGrpSpPr/>
            <p:nvPr/>
          </p:nvGrpSpPr>
          <p:grpSpPr>
            <a:xfrm>
              <a:off x="5173663" y="3447542"/>
              <a:ext cx="1716469" cy="681742"/>
              <a:chOff x="5173663" y="3469576"/>
              <a:chExt cx="1716469" cy="681742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6800364" y="3469576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4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6673364" y="3520376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5" name="Rectangle 19"/>
              <p:cNvSpPr>
                <a:spLocks noChangeArrowheads="1"/>
              </p:cNvSpPr>
              <p:nvPr/>
            </p:nvSpPr>
            <p:spPr bwMode="auto">
              <a:xfrm>
                <a:off x="5567363" y="3520376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/>
            </p:nvSpPr>
            <p:spPr bwMode="auto">
              <a:xfrm>
                <a:off x="6261100" y="3527996"/>
                <a:ext cx="4632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it-IT" sz="2300" b="0" i="1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g </a:t>
                </a:r>
                <a:r>
                  <a:rPr lang="it-IT" sz="2400" dirty="0" smtClean="0">
                    <a:latin typeface="Times New Roman" pitchFamily="18" charset="0"/>
                    <a:cs typeface="Arial" pitchFamily="34" charset="0"/>
                  </a:rPr>
                  <a:t>]</a:t>
                </a:r>
                <a:r>
                  <a:rPr lang="it-IT" sz="2400" i="1" baseline="30000" dirty="0" smtClean="0">
                    <a:latin typeface="Times New Roman" pitchFamily="18" charset="0"/>
                    <a:cs typeface="Arial" pitchFamily="34" charset="0"/>
                  </a:rPr>
                  <a:t> T</a:t>
                </a:r>
                <a:endParaRPr lang="it-IT" sz="24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4" name="Rectangle 28"/>
              <p:cNvSpPr>
                <a:spLocks noChangeArrowheads="1"/>
              </p:cNvSpPr>
              <p:nvPr/>
            </p:nvSpPr>
            <p:spPr bwMode="auto">
              <a:xfrm>
                <a:off x="5326063" y="3526344"/>
                <a:ext cx="14587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d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1" name="Rectangle 35"/>
              <p:cNvSpPr>
                <a:spLocks noChangeArrowheads="1"/>
              </p:cNvSpPr>
              <p:nvPr/>
            </p:nvSpPr>
            <p:spPr bwMode="auto">
              <a:xfrm>
                <a:off x="5715000" y="3520376"/>
                <a:ext cx="370294" cy="630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it-IT" sz="2300" b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[</a:t>
                </a:r>
                <a:r>
                  <a:rPr kumimoji="0" lang="it-IT" sz="2300" b="0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r>
                  <a:rPr lang="it-IT" sz="2400" i="1" baseline="30000" dirty="0" err="1" smtClean="0">
                    <a:latin typeface="Times New Roman" pitchFamily="18" charset="0"/>
                    <a:cs typeface="Arial" pitchFamily="34" charset="0"/>
                  </a:rPr>
                  <a:t>T</a:t>
                </a:r>
                <a:endParaRPr lang="it-IT" sz="2400" i="1" baseline="300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2" name="Rectangle 46"/>
              <p:cNvSpPr>
                <a:spLocks noChangeArrowheads="1"/>
              </p:cNvSpPr>
              <p:nvPr/>
            </p:nvSpPr>
            <p:spPr bwMode="auto">
              <a:xfrm>
                <a:off x="5173663" y="3482276"/>
                <a:ext cx="16190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4308475" y="3460242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3811588" y="3505962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2743200" y="3874389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" name="Slide Number Placeholder 1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uppo 142"/>
          <p:cNvGrpSpPr/>
          <p:nvPr/>
        </p:nvGrpSpPr>
        <p:grpSpPr>
          <a:xfrm>
            <a:off x="2444750" y="4625975"/>
            <a:ext cx="4718050" cy="860425"/>
            <a:chOff x="2444750" y="4422076"/>
            <a:chExt cx="4718050" cy="860425"/>
          </a:xfrm>
        </p:grpSpPr>
        <p:sp>
          <p:nvSpPr>
            <p:cNvPr id="14388" name="AutoShape 52"/>
            <p:cNvSpPr>
              <a:spLocks noChangeAspect="1" noChangeArrowheads="1" noTextEdit="1"/>
            </p:cNvSpPr>
            <p:nvPr/>
          </p:nvSpPr>
          <p:spPr bwMode="auto">
            <a:xfrm>
              <a:off x="2444750" y="4422076"/>
              <a:ext cx="471805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3003550" y="4864989"/>
              <a:ext cx="3778250" cy="0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5992813" y="4877689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5000625" y="4460176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2851150" y="4864989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2660650" y="4864989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6" name="Rectangle 60"/>
            <p:cNvSpPr>
              <a:spLocks noChangeArrowheads="1"/>
            </p:cNvSpPr>
            <p:nvPr/>
          </p:nvSpPr>
          <p:spPr bwMode="auto">
            <a:xfrm>
              <a:off x="2609850" y="4864989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5865813" y="4915789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8" name="Rectangle 62"/>
            <p:cNvSpPr>
              <a:spLocks noChangeArrowheads="1"/>
            </p:cNvSpPr>
            <p:nvPr/>
          </p:nvSpPr>
          <p:spPr bwMode="auto">
            <a:xfrm>
              <a:off x="5013325" y="4915789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9" name="Rectangle 63"/>
            <p:cNvSpPr>
              <a:spLocks noChangeArrowheads="1"/>
            </p:cNvSpPr>
            <p:nvPr/>
          </p:nvSpPr>
          <p:spPr bwMode="auto">
            <a:xfrm>
              <a:off x="4721225" y="4915789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4416425" y="4915789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4008437" y="4915789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4873625" y="4498276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6" name="Rectangle 70"/>
            <p:cNvSpPr>
              <a:spLocks noChangeArrowheads="1"/>
            </p:cNvSpPr>
            <p:nvPr/>
          </p:nvSpPr>
          <p:spPr bwMode="auto">
            <a:xfrm>
              <a:off x="4008437" y="4498276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3729037" y="4498276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3424237" y="4498276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09" name="Rectangle 73"/>
            <p:cNvSpPr>
              <a:spLocks noChangeArrowheads="1"/>
            </p:cNvSpPr>
            <p:nvPr/>
          </p:nvSpPr>
          <p:spPr bwMode="auto">
            <a:xfrm>
              <a:off x="3003550" y="4498276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0" name="Rectangle 74"/>
            <p:cNvSpPr>
              <a:spLocks noChangeArrowheads="1"/>
            </p:cNvSpPr>
            <p:nvPr/>
          </p:nvSpPr>
          <p:spPr bwMode="auto">
            <a:xfrm>
              <a:off x="2495550" y="4599876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5649913" y="4923409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4657725" y="4505896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5" name="Rectangle 79"/>
            <p:cNvSpPr>
              <a:spLocks noChangeArrowheads="1"/>
            </p:cNvSpPr>
            <p:nvPr/>
          </p:nvSpPr>
          <p:spPr bwMode="auto">
            <a:xfrm>
              <a:off x="5522913" y="4915789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5102225" y="4915789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7" name="Rectangle 81"/>
            <p:cNvSpPr>
              <a:spLocks noChangeArrowheads="1"/>
            </p:cNvSpPr>
            <p:nvPr/>
          </p:nvSpPr>
          <p:spPr bwMode="auto">
            <a:xfrm>
              <a:off x="4543425" y="4915789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18" name="Rectangle 82"/>
            <p:cNvSpPr>
              <a:spLocks noChangeArrowheads="1"/>
            </p:cNvSpPr>
            <p:nvPr/>
          </p:nvSpPr>
          <p:spPr bwMode="auto">
            <a:xfrm>
              <a:off x="4186237" y="4915789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2" name="Rectangle 86"/>
            <p:cNvSpPr>
              <a:spLocks noChangeArrowheads="1"/>
            </p:cNvSpPr>
            <p:nvPr/>
          </p:nvSpPr>
          <p:spPr bwMode="auto">
            <a:xfrm>
              <a:off x="4530725" y="4498276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3" name="Rectangle 87"/>
            <p:cNvSpPr>
              <a:spLocks noChangeArrowheads="1"/>
            </p:cNvSpPr>
            <p:nvPr/>
          </p:nvSpPr>
          <p:spPr bwMode="auto">
            <a:xfrm>
              <a:off x="4110037" y="4498276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4" name="Rectangle 88"/>
            <p:cNvSpPr>
              <a:spLocks noChangeArrowheads="1"/>
            </p:cNvSpPr>
            <p:nvPr/>
          </p:nvSpPr>
          <p:spPr bwMode="auto">
            <a:xfrm>
              <a:off x="3538537" y="4498276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5" name="Rectangle 89"/>
            <p:cNvSpPr>
              <a:spLocks noChangeArrowheads="1"/>
            </p:cNvSpPr>
            <p:nvPr/>
          </p:nvSpPr>
          <p:spPr bwMode="auto">
            <a:xfrm>
              <a:off x="3195637" y="4498276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7" name="Rectangle 91"/>
            <p:cNvSpPr>
              <a:spLocks noChangeArrowheads="1"/>
            </p:cNvSpPr>
            <p:nvPr/>
          </p:nvSpPr>
          <p:spPr bwMode="auto">
            <a:xfrm>
              <a:off x="2508250" y="4864989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8" name="Rectangle 92"/>
            <p:cNvSpPr>
              <a:spLocks noChangeArrowheads="1"/>
            </p:cNvSpPr>
            <p:nvPr/>
          </p:nvSpPr>
          <p:spPr bwMode="auto">
            <a:xfrm>
              <a:off x="5305425" y="4877689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29" name="Rectangle 93"/>
            <p:cNvSpPr>
              <a:spLocks noChangeArrowheads="1"/>
            </p:cNvSpPr>
            <p:nvPr/>
          </p:nvSpPr>
          <p:spPr bwMode="auto">
            <a:xfrm>
              <a:off x="4822825" y="4923409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2" name="Rectangle 96"/>
            <p:cNvSpPr>
              <a:spLocks noChangeArrowheads="1"/>
            </p:cNvSpPr>
            <p:nvPr/>
          </p:nvSpPr>
          <p:spPr bwMode="auto">
            <a:xfrm>
              <a:off x="4314825" y="4460176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3" name="Rectangle 97"/>
            <p:cNvSpPr>
              <a:spLocks noChangeArrowheads="1"/>
            </p:cNvSpPr>
            <p:nvPr/>
          </p:nvSpPr>
          <p:spPr bwMode="auto">
            <a:xfrm>
              <a:off x="3830637" y="4505896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4" name="Rectangle 98"/>
            <p:cNvSpPr>
              <a:spLocks noChangeArrowheads="1"/>
            </p:cNvSpPr>
            <p:nvPr/>
          </p:nvSpPr>
          <p:spPr bwMode="auto">
            <a:xfrm>
              <a:off x="2749550" y="4852289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uppo 134"/>
            <p:cNvGrpSpPr/>
            <p:nvPr/>
          </p:nvGrpSpPr>
          <p:grpSpPr>
            <a:xfrm>
              <a:off x="5181600" y="4441634"/>
              <a:ext cx="1716469" cy="412363"/>
              <a:chOff x="5173663" y="3469576"/>
              <a:chExt cx="1716469" cy="412363"/>
            </a:xfrm>
          </p:grpSpPr>
          <p:sp>
            <p:nvSpPr>
              <p:cNvPr id="136" name="Rectangle 7"/>
              <p:cNvSpPr>
                <a:spLocks noChangeArrowheads="1"/>
              </p:cNvSpPr>
              <p:nvPr/>
            </p:nvSpPr>
            <p:spPr bwMode="auto">
              <a:xfrm>
                <a:off x="6800364" y="3469576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4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17"/>
              <p:cNvSpPr>
                <a:spLocks noChangeArrowheads="1"/>
              </p:cNvSpPr>
              <p:nvPr/>
            </p:nvSpPr>
            <p:spPr bwMode="auto">
              <a:xfrm>
                <a:off x="6673364" y="3520376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9"/>
              <p:cNvSpPr>
                <a:spLocks noChangeArrowheads="1"/>
              </p:cNvSpPr>
              <p:nvPr/>
            </p:nvSpPr>
            <p:spPr bwMode="auto">
              <a:xfrm>
                <a:off x="5567363" y="3520376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6261100" y="3527996"/>
                <a:ext cx="504946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it-IT" sz="2300" b="0" i="1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g </a:t>
                </a:r>
                <a:r>
                  <a:rPr kumimoji="0" lang="it-IT" sz="2300" b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]</a:t>
                </a:r>
                <a:r>
                  <a:rPr lang="it-IT" sz="2000" i="1" baseline="30000" dirty="0" smtClean="0">
                    <a:latin typeface="Times New Roman" pitchFamily="18" charset="0"/>
                    <a:cs typeface="Arial" pitchFamily="34" charset="0"/>
                  </a:rPr>
                  <a:t> T</a:t>
                </a:r>
                <a:r>
                  <a:rPr kumimoji="0" lang="it-IT" sz="2300" b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 </a:t>
                </a:r>
                <a:endParaRPr lang="it-IT" sz="24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28"/>
              <p:cNvSpPr>
                <a:spLocks noChangeArrowheads="1"/>
              </p:cNvSpPr>
              <p:nvPr/>
            </p:nvSpPr>
            <p:spPr bwMode="auto">
              <a:xfrm>
                <a:off x="5326063" y="3526344"/>
                <a:ext cx="14587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d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ctangle 35"/>
              <p:cNvSpPr>
                <a:spLocks noChangeArrowheads="1"/>
              </p:cNvSpPr>
              <p:nvPr/>
            </p:nvSpPr>
            <p:spPr bwMode="auto">
              <a:xfrm>
                <a:off x="5715000" y="3520376"/>
                <a:ext cx="339837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it-IT" sz="2300" b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[</a:t>
                </a:r>
                <a:r>
                  <a:rPr kumimoji="0" lang="it-IT" sz="2300" b="0" i="1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r>
                  <a:rPr lang="it-IT" sz="2000" i="1" baseline="30000" dirty="0" err="1" smtClean="0">
                    <a:latin typeface="Times New Roman" pitchFamily="18" charset="0"/>
                    <a:cs typeface="Arial" pitchFamily="34" charset="0"/>
                  </a:rPr>
                  <a:t>T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46"/>
              <p:cNvSpPr>
                <a:spLocks noChangeArrowheads="1"/>
              </p:cNvSpPr>
              <p:nvPr/>
            </p:nvSpPr>
            <p:spPr bwMode="auto">
              <a:xfrm>
                <a:off x="5173663" y="3482276"/>
                <a:ext cx="16190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94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Regularization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772400" cy="4779264"/>
          </a:xfrm>
        </p:spPr>
        <p:txBody>
          <a:bodyPr>
            <a:noAutofit/>
          </a:bodyPr>
          <a:lstStyle/>
          <a:p>
            <a:r>
              <a:rPr lang="en-US" sz="2800" dirty="0" smtClean="0"/>
              <a:t>A different regularization approach is: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/>
              <a:t> main diagonals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Γ) </a:t>
            </a:r>
            <a:r>
              <a:rPr lang="en-US" sz="28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Γ)</a:t>
            </a:r>
          </a:p>
          <a:p>
            <a:r>
              <a:rPr lang="en-US" sz="2800" dirty="0" smtClean="0"/>
              <a:t>This approach halves the execution time, still providing similar accuracy results</a:t>
            </a:r>
          </a:p>
          <a:p>
            <a:r>
              <a:rPr lang="en-US" sz="2800" dirty="0" smtClean="0"/>
              <a:t>Regularization is a form of </a:t>
            </a:r>
            <a:r>
              <a:rPr lang="en-US" sz="2800" i="1" dirty="0" err="1" smtClean="0"/>
              <a:t>robustification</a:t>
            </a:r>
            <a:r>
              <a:rPr lang="en-US" sz="2800" i="1" dirty="0" smtClean="0"/>
              <a:t>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38200" y="320040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</a:t>
            </a:r>
            <a:endParaRPr lang="it-IT" sz="28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914144" y="320040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</a:t>
            </a:r>
            <a:endParaRPr lang="it-IT" sz="2800" dirty="0"/>
          </a:p>
        </p:txBody>
      </p:sp>
      <p:grpSp>
        <p:nvGrpSpPr>
          <p:cNvPr id="6" name="Gruppo 5"/>
          <p:cNvGrpSpPr/>
          <p:nvPr/>
        </p:nvGrpSpPr>
        <p:grpSpPr>
          <a:xfrm>
            <a:off x="2227262" y="2133600"/>
            <a:ext cx="4630738" cy="968566"/>
            <a:chOff x="2476500" y="2514600"/>
            <a:chExt cx="4630738" cy="968566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2998788" y="3057525"/>
              <a:ext cx="4108450" cy="1588"/>
            </a:xfrm>
            <a:prstGeom prst="line">
              <a:avLst/>
            </a:pr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6980238" y="2652712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983163" y="2652712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844800" y="307022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654300" y="3070225"/>
              <a:ext cx="785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γ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2603500" y="3070225"/>
              <a:ext cx="448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6853238" y="270351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5797550" y="2514600"/>
              <a:ext cx="16030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5567363" y="270351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4868863" y="270351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4003675" y="2703512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709988" y="2703512"/>
              <a:ext cx="7373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405188" y="2703512"/>
              <a:ext cx="9778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2998788" y="2703512"/>
              <a:ext cx="11862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||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2476500" y="2805112"/>
              <a:ext cx="45845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min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6635750" y="2711132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5326063" y="2665412"/>
              <a:ext cx="14587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d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4638675" y="2711132"/>
              <a:ext cx="12182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508750" y="2703512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089650" y="2703512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5746750" y="2703512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4511675" y="2703512"/>
              <a:ext cx="13144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4092575" y="2703512"/>
              <a:ext cx="14747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3544888" y="2703512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3176588" y="2703512"/>
              <a:ext cx="1971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5975350" y="2854325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2501900" y="3070225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1" u="none" strike="noStrike" cap="none" normalizeH="0" baseline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u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o 134"/>
            <p:cNvGrpSpPr/>
            <p:nvPr/>
          </p:nvGrpSpPr>
          <p:grpSpPr>
            <a:xfrm>
              <a:off x="3009223" y="3070225"/>
              <a:ext cx="2074143" cy="399663"/>
              <a:chOff x="3990975" y="3070225"/>
              <a:chExt cx="2074143" cy="399663"/>
            </a:xfrm>
          </p:grpSpPr>
          <p:sp>
            <p:nvSpPr>
              <p:cNvPr id="14342" name="Rectangle 6"/>
              <p:cNvSpPr>
                <a:spLocks noChangeArrowheads="1"/>
              </p:cNvSpPr>
              <p:nvPr/>
            </p:nvSpPr>
            <p:spPr bwMode="auto">
              <a:xfrm>
                <a:off x="5975350" y="3070225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4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48" name="Rectangle 12"/>
              <p:cNvSpPr>
                <a:spLocks noChangeArrowheads="1"/>
              </p:cNvSpPr>
              <p:nvPr/>
            </p:nvSpPr>
            <p:spPr bwMode="auto">
              <a:xfrm>
                <a:off x="5861050" y="3108325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/>
            </p:nvSpPr>
            <p:spPr bwMode="auto">
              <a:xfrm>
                <a:off x="4995863" y="3108325"/>
                <a:ext cx="9778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0" name="Rectangle 14"/>
              <p:cNvSpPr>
                <a:spLocks noChangeArrowheads="1"/>
              </p:cNvSpPr>
              <p:nvPr/>
            </p:nvSpPr>
            <p:spPr bwMode="auto">
              <a:xfrm>
                <a:off x="4702175" y="3108325"/>
                <a:ext cx="73738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,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4410075" y="3108325"/>
                <a:ext cx="9778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3990975" y="3108325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/>
            </p:nvSpPr>
            <p:spPr bwMode="auto">
              <a:xfrm>
                <a:off x="5630863" y="3115945"/>
                <a:ext cx="121828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g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6" name="Rectangle 30"/>
              <p:cNvSpPr>
                <a:spLocks noChangeArrowheads="1"/>
              </p:cNvSpPr>
              <p:nvPr/>
            </p:nvSpPr>
            <p:spPr bwMode="auto">
              <a:xfrm>
                <a:off x="5503863" y="3108325"/>
                <a:ext cx="131446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7" name="Rectangle 31"/>
              <p:cNvSpPr>
                <a:spLocks noChangeArrowheads="1"/>
              </p:cNvSpPr>
              <p:nvPr/>
            </p:nvSpPr>
            <p:spPr bwMode="auto">
              <a:xfrm>
                <a:off x="5097463" y="3108325"/>
                <a:ext cx="147476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8" name="Rectangle 32"/>
              <p:cNvSpPr>
                <a:spLocks noChangeArrowheads="1"/>
              </p:cNvSpPr>
              <p:nvPr/>
            </p:nvSpPr>
            <p:spPr bwMode="auto">
              <a:xfrm>
                <a:off x="4524375" y="3108325"/>
                <a:ext cx="179536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B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9" name="Rectangle 33"/>
              <p:cNvSpPr>
                <a:spLocks noChangeArrowheads="1"/>
              </p:cNvSpPr>
              <p:nvPr/>
            </p:nvSpPr>
            <p:spPr bwMode="auto">
              <a:xfrm>
                <a:off x="4168775" y="3108325"/>
                <a:ext cx="197170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K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9" name="Rectangle 43"/>
              <p:cNvSpPr>
                <a:spLocks noChangeArrowheads="1"/>
              </p:cNvSpPr>
              <p:nvPr/>
            </p:nvSpPr>
            <p:spPr bwMode="auto">
              <a:xfrm>
                <a:off x="5300663" y="3070225"/>
                <a:ext cx="16190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-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0" name="Rectangle 44"/>
              <p:cNvSpPr>
                <a:spLocks noChangeArrowheads="1"/>
              </p:cNvSpPr>
              <p:nvPr/>
            </p:nvSpPr>
            <p:spPr bwMode="auto">
              <a:xfrm>
                <a:off x="4818063" y="3115945"/>
                <a:ext cx="17793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G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6292850" y="2665412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5173663" y="2665412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4308475" y="2665412"/>
              <a:ext cx="16190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3811588" y="2711132"/>
              <a:ext cx="177934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300" b="0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2743200" y="3057525"/>
              <a:ext cx="977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normalizeH="0" baseline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¹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uppo 135"/>
            <p:cNvGrpSpPr/>
            <p:nvPr/>
          </p:nvGrpSpPr>
          <p:grpSpPr>
            <a:xfrm>
              <a:off x="5178425" y="2927997"/>
              <a:ext cx="1896343" cy="555169"/>
              <a:chOff x="5178425" y="3763963"/>
              <a:chExt cx="1896343" cy="555169"/>
            </a:xfrm>
          </p:grpSpPr>
          <p:sp>
            <p:nvSpPr>
              <p:cNvPr id="14392" name="Rectangle 56"/>
              <p:cNvSpPr>
                <a:spLocks noChangeArrowheads="1"/>
              </p:cNvSpPr>
              <p:nvPr/>
            </p:nvSpPr>
            <p:spPr bwMode="auto">
              <a:xfrm>
                <a:off x="6985000" y="3902075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4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2" name="Rectangle 66"/>
              <p:cNvSpPr>
                <a:spLocks noChangeArrowheads="1"/>
              </p:cNvSpPr>
              <p:nvPr/>
            </p:nvSpPr>
            <p:spPr bwMode="auto">
              <a:xfrm>
                <a:off x="6870700" y="3940175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3" name="Rectangle 67"/>
              <p:cNvSpPr>
                <a:spLocks noChangeArrowheads="1"/>
              </p:cNvSpPr>
              <p:nvPr/>
            </p:nvSpPr>
            <p:spPr bwMode="auto">
              <a:xfrm>
                <a:off x="5815013" y="3763963"/>
                <a:ext cx="160300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~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4" name="Rectangle 68"/>
              <p:cNvSpPr>
                <a:spLocks noChangeArrowheads="1"/>
              </p:cNvSpPr>
              <p:nvPr/>
            </p:nvSpPr>
            <p:spPr bwMode="auto">
              <a:xfrm>
                <a:off x="5573713" y="3940175"/>
                <a:ext cx="11862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||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12" name="Rectangle 76"/>
              <p:cNvSpPr>
                <a:spLocks noChangeArrowheads="1"/>
              </p:cNvSpPr>
              <p:nvPr/>
            </p:nvSpPr>
            <p:spPr bwMode="auto">
              <a:xfrm>
                <a:off x="6642100" y="3947795"/>
                <a:ext cx="121828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g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13" name="Rectangle 77"/>
              <p:cNvSpPr>
                <a:spLocks noChangeArrowheads="1"/>
              </p:cNvSpPr>
              <p:nvPr/>
            </p:nvSpPr>
            <p:spPr bwMode="auto">
              <a:xfrm>
                <a:off x="5343525" y="3902075"/>
                <a:ext cx="14587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d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19" name="Rectangle 83"/>
              <p:cNvSpPr>
                <a:spLocks noChangeArrowheads="1"/>
              </p:cNvSpPr>
              <p:nvPr/>
            </p:nvSpPr>
            <p:spPr bwMode="auto">
              <a:xfrm>
                <a:off x="6513513" y="3940175"/>
                <a:ext cx="131446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20" name="Rectangle 84"/>
              <p:cNvSpPr>
                <a:spLocks noChangeArrowheads="1"/>
              </p:cNvSpPr>
              <p:nvPr/>
            </p:nvSpPr>
            <p:spPr bwMode="auto">
              <a:xfrm>
                <a:off x="6094413" y="3940175"/>
                <a:ext cx="147476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u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21" name="Rectangle 85"/>
              <p:cNvSpPr>
                <a:spLocks noChangeArrowheads="1"/>
              </p:cNvSpPr>
              <p:nvPr/>
            </p:nvSpPr>
            <p:spPr bwMode="auto">
              <a:xfrm>
                <a:off x="5764213" y="3940175"/>
                <a:ext cx="197170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1" u="none" strike="noStrike" cap="none" normalizeH="0" baseline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K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26" name="Rectangle 90"/>
              <p:cNvSpPr>
                <a:spLocks noChangeArrowheads="1"/>
              </p:cNvSpPr>
              <p:nvPr/>
            </p:nvSpPr>
            <p:spPr bwMode="auto">
              <a:xfrm>
                <a:off x="5980113" y="4103688"/>
                <a:ext cx="10900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4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Arial" pitchFamily="34" charset="0"/>
                  </a:rPr>
                  <a:t>A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30" name="Rectangle 94"/>
              <p:cNvSpPr>
                <a:spLocks noChangeArrowheads="1"/>
              </p:cNvSpPr>
              <p:nvPr/>
            </p:nvSpPr>
            <p:spPr bwMode="auto">
              <a:xfrm>
                <a:off x="6310313" y="3902075"/>
                <a:ext cx="16190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-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31" name="Rectangle 95"/>
              <p:cNvSpPr>
                <a:spLocks noChangeArrowheads="1"/>
              </p:cNvSpPr>
              <p:nvPr/>
            </p:nvSpPr>
            <p:spPr bwMode="auto">
              <a:xfrm>
                <a:off x="5178425" y="3902075"/>
                <a:ext cx="161904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2300" b="0" i="0" u="none" strike="noStrike" cap="none" normalizeH="0" baseline="0" smtClean="0">
                    <a:ln>
                      <a:noFill/>
                    </a:ln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3" name="Slide Number Placeholder 1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2" name="Rectangle 220"/>
          <p:cNvSpPr/>
          <p:nvPr/>
        </p:nvSpPr>
        <p:spPr>
          <a:xfrm>
            <a:off x="152400" y="62585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MRG, C. Cifarelli, O. Seref, P. Pardalos. A Classification Method Based on Generalized Eigenvalue Problems, OMS,2007.</a:t>
            </a:r>
          </a:p>
          <a:p>
            <a:r>
              <a:rPr lang="it-IT" sz="1400" dirty="0" smtClean="0"/>
              <a:t>MRG, A. </a:t>
            </a:r>
            <a:r>
              <a:rPr lang="it-IT" sz="1400" dirty="0"/>
              <a:t>Irpino, </a:t>
            </a:r>
            <a:r>
              <a:rPr lang="it-IT" sz="1400" dirty="0" err="1" smtClean="0"/>
              <a:t>R</a:t>
            </a:r>
            <a:r>
              <a:rPr lang="it-IT" sz="1400" dirty="0" smtClean="0"/>
              <a:t>. Verde</a:t>
            </a:r>
            <a:r>
              <a:rPr lang="it-IT" sz="1400" dirty="0"/>
              <a:t>. </a:t>
            </a:r>
            <a:r>
              <a:rPr lang="it-IT" sz="1400" dirty="0" err="1"/>
              <a:t>Multiclass</a:t>
            </a:r>
            <a:r>
              <a:rPr lang="it-IT" sz="1400" dirty="0"/>
              <a:t> </a:t>
            </a:r>
            <a:r>
              <a:rPr lang="it-IT" sz="1400" dirty="0" err="1"/>
              <a:t>generalized</a:t>
            </a:r>
            <a:r>
              <a:rPr lang="it-IT" sz="1400" dirty="0"/>
              <a:t> </a:t>
            </a:r>
            <a:r>
              <a:rPr lang="it-IT" sz="1400" dirty="0" err="1"/>
              <a:t>eigenvalue</a:t>
            </a:r>
            <a:r>
              <a:rPr lang="it-IT" sz="1400" dirty="0"/>
              <a:t> </a:t>
            </a:r>
            <a:r>
              <a:rPr lang="it-IT" sz="1400" dirty="0" err="1"/>
              <a:t>proximal</a:t>
            </a:r>
            <a:r>
              <a:rPr lang="it-IT" sz="1400" dirty="0"/>
              <a:t> </a:t>
            </a:r>
            <a:r>
              <a:rPr lang="it-IT" sz="1400" dirty="0" err="1"/>
              <a:t>support</a:t>
            </a:r>
            <a:r>
              <a:rPr lang="it-IT" sz="1400" dirty="0"/>
              <a:t> </a:t>
            </a:r>
            <a:r>
              <a:rPr lang="it-IT" sz="1400" dirty="0" err="1"/>
              <a:t>vector</a:t>
            </a:r>
            <a:r>
              <a:rPr lang="it-IT" sz="1400" dirty="0"/>
              <a:t> </a:t>
            </a:r>
            <a:r>
              <a:rPr lang="it-IT" sz="1400" dirty="0" err="1" smtClean="0"/>
              <a:t>machines</a:t>
            </a:r>
            <a:r>
              <a:rPr lang="it-IT" sz="1400" dirty="0" smtClean="0"/>
              <a:t>, CISIS 2010.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4657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25" t="19190" r="1820" b="16041"/>
          <a:stretch/>
        </p:blipFill>
        <p:spPr bwMode="auto">
          <a:xfrm>
            <a:off x="4848055" y="1652526"/>
            <a:ext cx="4067345" cy="405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selection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" t="20238" r="54145" b="-1"/>
          <a:stretch/>
        </p:blipFill>
        <p:spPr bwMode="auto">
          <a:xfrm>
            <a:off x="152400" y="1718030"/>
            <a:ext cx="4038600" cy="49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74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analytics </a:t>
            </a:r>
            <a:r>
              <a:rPr lang="en-US" dirty="0" smtClean="0"/>
              <a:t>is </a:t>
            </a:r>
            <a:r>
              <a:rPr lang="en-US" dirty="0"/>
              <a:t>the process </a:t>
            </a:r>
            <a:r>
              <a:rPr lang="en-US" dirty="0" smtClean="0"/>
              <a:t>to acquire knowledge from </a:t>
            </a:r>
            <a:r>
              <a:rPr lang="en-US" dirty="0"/>
              <a:t>the information </a:t>
            </a:r>
            <a:r>
              <a:rPr lang="en-US" dirty="0" smtClean="0"/>
              <a:t>contained in data, with </a:t>
            </a:r>
            <a:r>
              <a:rPr lang="en-US" dirty="0"/>
              <a:t>the aid of specialized </a:t>
            </a:r>
            <a:r>
              <a:rPr lang="en-US" dirty="0" smtClean="0"/>
              <a:t>algorithms, methods </a:t>
            </a:r>
            <a:r>
              <a:rPr lang="en-US" dirty="0"/>
              <a:t>and software.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analytics </a:t>
            </a:r>
            <a:r>
              <a:rPr lang="en-US" dirty="0" smtClean="0"/>
              <a:t>is </a:t>
            </a:r>
            <a:r>
              <a:rPr lang="en-US" dirty="0"/>
              <a:t>widely used in </a:t>
            </a:r>
            <a:r>
              <a:rPr lang="en-US" dirty="0" smtClean="0"/>
              <a:t>industries </a:t>
            </a:r>
            <a:r>
              <a:rPr lang="en-US" dirty="0"/>
              <a:t>to </a:t>
            </a:r>
            <a:r>
              <a:rPr lang="en-US" dirty="0" smtClean="0"/>
              <a:t>make informed </a:t>
            </a:r>
            <a:r>
              <a:rPr lang="en-US" dirty="0"/>
              <a:t>business decisions and by scientists and researchers to verify </a:t>
            </a:r>
            <a:r>
              <a:rPr lang="en-US" dirty="0" smtClean="0"/>
              <a:t>(or disprove) </a:t>
            </a:r>
            <a:r>
              <a:rPr lang="en-US" dirty="0"/>
              <a:t>scientific </a:t>
            </a:r>
            <a:r>
              <a:rPr lang="en-US" dirty="0" smtClean="0"/>
              <a:t>theories </a:t>
            </a:r>
            <a:r>
              <a:rPr lang="en-US" dirty="0"/>
              <a:t>and hypotheses.</a:t>
            </a:r>
          </a:p>
        </p:txBody>
      </p:sp>
    </p:spTree>
    <p:extLst>
      <p:ext uri="{BB962C8B-B14F-4D97-AF65-F5344CB8AC3E}">
        <p14:creationId xmlns:p14="http://schemas.microsoft.com/office/powerpoint/2010/main" val="348412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types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355D7E"/>
                </a:solidFill>
              </a:rPr>
              <a:t>Filters</a:t>
            </a:r>
            <a:r>
              <a:rPr lang="en-US" dirty="0"/>
              <a:t> are based on intrinsic characteristics of features </a:t>
            </a:r>
            <a:r>
              <a:rPr lang="en-US" dirty="0" smtClean="0"/>
              <a:t>to reveal </a:t>
            </a:r>
            <a:r>
              <a:rPr lang="en-US" dirty="0"/>
              <a:t>their discriminating power and do not </a:t>
            </a:r>
            <a:r>
              <a:rPr lang="en-US" dirty="0" smtClean="0"/>
              <a:t>depend on </a:t>
            </a:r>
            <a:r>
              <a:rPr lang="en-US" dirty="0"/>
              <a:t>predictor. These methods select features </a:t>
            </a:r>
            <a:r>
              <a:rPr lang="en-US" dirty="0" smtClean="0"/>
              <a:t>by </a:t>
            </a:r>
            <a:r>
              <a:rPr lang="fi-FI" dirty="0" smtClean="0"/>
              <a:t>ranking</a:t>
            </a:r>
            <a:r>
              <a:rPr lang="fi-FI" dirty="0"/>
              <a:t>.</a:t>
            </a:r>
          </a:p>
          <a:p>
            <a:pPr algn="just"/>
            <a:r>
              <a:rPr lang="en-US" dirty="0">
                <a:solidFill>
                  <a:srgbClr val="355D7E"/>
                </a:solidFill>
              </a:rPr>
              <a:t>Embedded</a:t>
            </a:r>
            <a:r>
              <a:rPr lang="en-US" dirty="0"/>
              <a:t> do not separate the learning from the </a:t>
            </a:r>
            <a:r>
              <a:rPr lang="en-US" dirty="0" smtClean="0"/>
              <a:t>feature selection </a:t>
            </a:r>
            <a:r>
              <a:rPr lang="en-US" dirty="0"/>
              <a:t>phase, thus embedding the selection </a:t>
            </a:r>
            <a:r>
              <a:rPr lang="en-US" dirty="0" smtClean="0"/>
              <a:t>within the </a:t>
            </a:r>
            <a:r>
              <a:rPr lang="en-US" dirty="0"/>
              <a:t>learning algorithm. At the time of designing </a:t>
            </a:r>
            <a:r>
              <a:rPr lang="en-US" dirty="0" smtClean="0"/>
              <a:t>the predictor</a:t>
            </a:r>
            <a:r>
              <a:rPr lang="en-US" dirty="0"/>
              <a:t>, these methods pick up the </a:t>
            </a:r>
            <a:r>
              <a:rPr lang="en-US" dirty="0" smtClean="0"/>
              <a:t>relevant features</a:t>
            </a:r>
            <a:r>
              <a:rPr lang="en-US" dirty="0"/>
              <a:t>.</a:t>
            </a:r>
          </a:p>
          <a:p>
            <a:pPr algn="just"/>
            <a:r>
              <a:rPr lang="en-US" dirty="0">
                <a:solidFill>
                  <a:srgbClr val="355D7E"/>
                </a:solidFill>
              </a:rPr>
              <a:t>Wrappers</a:t>
            </a:r>
            <a:r>
              <a:rPr lang="en-US" dirty="0"/>
              <a:t> depend on classifiers. Namely, </a:t>
            </a:r>
            <a:r>
              <a:rPr lang="en-US" dirty="0" smtClean="0"/>
              <a:t>each candidate subset is </a:t>
            </a:r>
            <a:r>
              <a:rPr lang="en-US" dirty="0"/>
              <a:t>evaluated by analyzing the accuracy of a classifier.</a:t>
            </a:r>
          </a:p>
        </p:txBody>
      </p:sp>
    </p:spTree>
    <p:extLst>
      <p:ext uri="{BB962C8B-B14F-4D97-AF65-F5344CB8AC3E}">
        <p14:creationId xmlns:p14="http://schemas.microsoft.com/office/powerpoint/2010/main" val="249759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err="1"/>
          </a:p>
          <a:p>
            <a:endParaRPr lang="en-US" dirty="0" err="1" smtClean="0"/>
          </a:p>
          <a:p>
            <a:r>
              <a:rPr lang="en-US" dirty="0"/>
              <a:t>Variable selection takes place before learning</a:t>
            </a:r>
          </a:p>
          <a:p>
            <a:r>
              <a:rPr lang="en-US" dirty="0"/>
              <a:t>Selection criteria are independent of the learning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The method can provide a ranking of the features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781"/>
            <a:ext cx="9144000" cy="10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92825"/>
            <a:ext cx="12874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" name="Segnaposto numero diapositiva 1"/>
          <p:cNvSpPr txBox="1">
            <a:spLocks/>
          </p:cNvSpPr>
          <p:nvPr/>
        </p:nvSpPr>
        <p:spPr>
          <a:xfrm>
            <a:off x="7164288" y="6453336"/>
            <a:ext cx="19175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Immagine 3" descr="Schermata 2017-10-02 alle 10.4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5601071" cy="3810000"/>
          </a:xfrm>
          <a:prstGeom prst="rect">
            <a:avLst/>
          </a:prstGeom>
        </p:spPr>
      </p:pic>
      <p:pic>
        <p:nvPicPr>
          <p:cNvPr id="5" name="Immagine 4" descr="Schermata 2017-10-02 alle 10.46.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2281"/>
          <a:stretch/>
        </p:blipFill>
        <p:spPr>
          <a:xfrm>
            <a:off x="0" y="3479435"/>
            <a:ext cx="5685618" cy="3136368"/>
          </a:xfrm>
          <a:prstGeom prst="rect">
            <a:avLst/>
          </a:prstGeom>
        </p:spPr>
      </p:pic>
      <p:pic>
        <p:nvPicPr>
          <p:cNvPr id="6" name="Immagine 5" descr="Schermata 2017-10-02 alle 10.46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50920"/>
            <a:ext cx="3657600" cy="2945080"/>
          </a:xfrm>
          <a:prstGeom prst="rect">
            <a:avLst/>
          </a:prstGeom>
        </p:spPr>
      </p:pic>
      <p:pic>
        <p:nvPicPr>
          <p:cNvPr id="7" name="Immagine 6" descr="Schermata 2017-10-02 alle 10.47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27" y="914400"/>
            <a:ext cx="3557573" cy="2209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</a:t>
            </a:r>
            <a:r>
              <a:rPr lang="en-US" dirty="0" smtClean="0"/>
              <a:t>mRNA </a:t>
            </a:r>
            <a:r>
              <a:rPr lang="en-US" dirty="0"/>
              <a:t>data</a:t>
            </a:r>
          </a:p>
        </p:txBody>
      </p:sp>
      <p:pic>
        <p:nvPicPr>
          <p:cNvPr id="9" name="Immagine 8" descr="Screen Shot 2016-11-22 at 4.28.05 PM.png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600" y="34480"/>
            <a:ext cx="89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5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Immagine 4" descr="Schermata 2017-10-31 alle 11.3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7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Immagine 2" descr="Schermata 2017-10-31 alle 11.3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553"/>
            <a:ext cx="9144000" cy="59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7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Immagine 2" descr="Schermata 2017-10-31 alle 11.3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5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Immagine 2" descr="Schermata 2017-10-31 alle 11.3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225"/>
            <a:ext cx="9144000" cy="60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Immagine 2" descr="Schermata 2017-10-31 alle 11.44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9581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91000" y="2286000"/>
            <a:ext cx="4953000" cy="411480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81000"/>
            <a:ext cx="301625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</a:t>
            </a:r>
            <a:r>
              <a:rPr lang="en-US" dirty="0" smtClean="0"/>
              <a:t>in WEKA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28600" y="5297269"/>
            <a:ext cx="5728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https://</a:t>
            </a:r>
            <a:r>
              <a:rPr lang="en-US" sz="3600" b="1" dirty="0" err="1"/>
              <a:t>tinyurl.com</a:t>
            </a:r>
            <a:r>
              <a:rPr lang="en-US" sz="3600" b="1" dirty="0"/>
              <a:t>/y9l4x247</a:t>
            </a:r>
            <a:endParaRPr lang="en-US" sz="3600" dirty="0"/>
          </a:p>
        </p:txBody>
      </p:sp>
      <p:sp>
        <p:nvSpPr>
          <p:cNvPr id="5" name="Rettangolo 4"/>
          <p:cNvSpPr/>
          <p:nvPr/>
        </p:nvSpPr>
        <p:spPr>
          <a:xfrm>
            <a:off x="152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Mario.Guarracino@cnr.it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analytics is progressing at an unprecedented speed</a:t>
            </a:r>
          </a:p>
          <a:p>
            <a:r>
              <a:rPr lang="en-US" dirty="0" smtClean="0"/>
              <a:t>Scientists and decision makers need new methodologies to have more insight in their data</a:t>
            </a:r>
          </a:p>
          <a:p>
            <a:r>
              <a:rPr lang="en-US" dirty="0" smtClean="0"/>
              <a:t>Classification and clustering methodologies are needed to provide models based on large volumes of data, often noisy and incomplete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Callout 10"/>
          <p:cNvSpPr/>
          <p:nvPr/>
        </p:nvSpPr>
        <p:spPr>
          <a:xfrm>
            <a:off x="6934200" y="2545977"/>
            <a:ext cx="2209800" cy="1752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2431677"/>
            <a:ext cx="4343400" cy="19812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analytics</a:t>
            </a:r>
            <a:endPara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086100" y="685800"/>
            <a:ext cx="30480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3097306" y="4634753"/>
            <a:ext cx="3025588" cy="146124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Math/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Research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0" y="2545977"/>
            <a:ext cx="2286000" cy="1752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Comp. science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96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utente\Documents\Lavori\Seminari\2010\2010 06 Toronto CRHE\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2863062"/>
            <a:ext cx="6095810" cy="39949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Introduction/definition</a:t>
            </a:r>
          </a:p>
          <a:p>
            <a:r>
              <a:rPr lang="en-US" dirty="0" smtClean="0"/>
              <a:t>Supervised learning</a:t>
            </a:r>
          </a:p>
          <a:p>
            <a:r>
              <a:rPr lang="en-US" dirty="0" smtClean="0"/>
              <a:t>Performance validation</a:t>
            </a:r>
          </a:p>
          <a:p>
            <a:r>
              <a:rPr lang="en-US" dirty="0" smtClean="0"/>
              <a:t>Feature selection</a:t>
            </a:r>
          </a:p>
          <a:p>
            <a:r>
              <a:rPr lang="en-US" dirty="0" smtClean="0"/>
              <a:t>How to make money </a:t>
            </a:r>
            <a:br>
              <a:rPr lang="en-US" dirty="0" smtClean="0"/>
            </a:br>
            <a:r>
              <a:rPr lang="en-US" dirty="0" smtClean="0"/>
              <a:t>with DA&amp;WEKA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Supervised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it-IT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b="0" i="1" dirty="0">
                <a:solidFill>
                  <a:srgbClr val="1A3B88"/>
                </a:solidFill>
              </a:rPr>
              <a:t>Supervised learning</a:t>
            </a:r>
            <a:r>
              <a:rPr lang="en-US" b="0" i="1" dirty="0"/>
              <a:t> </a:t>
            </a:r>
            <a:r>
              <a:rPr lang="en-US" b="0" dirty="0"/>
              <a:t>refers to the capability of a system to learn from examples (</a:t>
            </a:r>
            <a:r>
              <a:rPr lang="en-US" b="0" i="1" dirty="0">
                <a:solidFill>
                  <a:srgbClr val="1A3B88"/>
                </a:solidFill>
              </a:rPr>
              <a:t>training set</a:t>
            </a:r>
            <a:r>
              <a:rPr lang="en-US" b="0" dirty="0" smtClean="0"/>
              <a:t>)</a:t>
            </a:r>
            <a:endParaRPr lang="en-US" b="0" dirty="0"/>
          </a:p>
          <a:p>
            <a:r>
              <a:rPr lang="en-US" b="0" dirty="0" smtClean="0"/>
              <a:t>The </a:t>
            </a:r>
            <a:r>
              <a:rPr lang="en-US" b="0" dirty="0"/>
              <a:t>trained system is able to provide an answer (</a:t>
            </a:r>
            <a:r>
              <a:rPr lang="en-US" b="0" i="1" dirty="0">
                <a:solidFill>
                  <a:srgbClr val="1A3B88"/>
                </a:solidFill>
              </a:rPr>
              <a:t>output</a:t>
            </a:r>
            <a:r>
              <a:rPr lang="en-US" b="0" dirty="0"/>
              <a:t>) for each new question (</a:t>
            </a:r>
            <a:r>
              <a:rPr lang="en-US" b="0" i="1" dirty="0">
                <a:solidFill>
                  <a:srgbClr val="1A3B88"/>
                </a:solidFill>
              </a:rPr>
              <a:t>input</a:t>
            </a:r>
            <a:r>
              <a:rPr lang="en-US" b="0" dirty="0" smtClean="0"/>
              <a:t>)</a:t>
            </a:r>
            <a:endParaRPr lang="en-US" b="0" dirty="0"/>
          </a:p>
          <a:p>
            <a:r>
              <a:rPr lang="en-US" b="0" dirty="0" smtClean="0">
                <a:solidFill>
                  <a:srgbClr val="1A3B88"/>
                </a:solidFill>
              </a:rPr>
              <a:t>S</a:t>
            </a:r>
            <a:r>
              <a:rPr lang="en-US" b="0" i="1" dirty="0" smtClean="0">
                <a:solidFill>
                  <a:srgbClr val="1A3B88"/>
                </a:solidFill>
              </a:rPr>
              <a:t>upervised</a:t>
            </a:r>
            <a:r>
              <a:rPr lang="en-US" b="0" dirty="0" smtClean="0"/>
              <a:t> </a:t>
            </a:r>
            <a:r>
              <a:rPr lang="en-US" b="0" dirty="0"/>
              <a:t>means the desired output for the training set is provided by an external </a:t>
            </a:r>
            <a:r>
              <a:rPr lang="en-US" b="0" dirty="0" smtClean="0"/>
              <a:t>teacher</a:t>
            </a:r>
            <a:endParaRPr lang="en-US" b="0" dirty="0"/>
          </a:p>
          <a:p>
            <a:r>
              <a:rPr lang="en-US" b="0" i="1" dirty="0" smtClean="0">
                <a:solidFill>
                  <a:srgbClr val="1A3B88"/>
                </a:solidFill>
              </a:rPr>
              <a:t>Binary </a:t>
            </a:r>
            <a:r>
              <a:rPr lang="en-US" b="0" i="1" dirty="0">
                <a:solidFill>
                  <a:srgbClr val="1A3B88"/>
                </a:solidFill>
              </a:rPr>
              <a:t>classification</a:t>
            </a:r>
            <a:r>
              <a:rPr lang="en-US" b="0" dirty="0"/>
              <a:t> is among the most successful methods for supervised </a:t>
            </a:r>
            <a:r>
              <a:rPr lang="en-US" b="0" dirty="0" smtClean="0"/>
              <a:t>learning</a:t>
            </a:r>
            <a:endParaRPr lang="en-US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592262"/>
            <a:ext cx="87630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4538" indent="-74453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eaLnBrk="1" hangingPunct="1"/>
            <a:r>
              <a:rPr kumimoji="0" lang="en-US" altLang="zh-TW" sz="2400" dirty="0">
                <a:latin typeface="Times New Roman" charset="0"/>
                <a:cs typeface="Times New Roman" charset="0"/>
              </a:rPr>
              <a:t>Data: Objects {X</a:t>
            </a:r>
            <a:r>
              <a:rPr kumimoji="0" lang="en-US" altLang="zh-TW" sz="2400" baseline="-25000" dirty="0">
                <a:latin typeface="Times New Roman" charset="0"/>
                <a:cs typeface="Times New Roman" charset="0"/>
              </a:rPr>
              <a:t>i</a:t>
            </a:r>
            <a:r>
              <a:rPr kumimoji="0" lang="en-US" altLang="zh-TW" sz="2400" dirty="0">
                <a:latin typeface="Times New Roman" charset="0"/>
                <a:cs typeface="Times New Roman" charset="0"/>
              </a:rPr>
              <a:t>, Y</a:t>
            </a:r>
            <a:r>
              <a:rPr kumimoji="0" lang="en-US" altLang="zh-TW" sz="2400" baseline="-25000" dirty="0">
                <a:latin typeface="Times New Roman" charset="0"/>
                <a:cs typeface="Times New Roman" charset="0"/>
              </a:rPr>
              <a:t>i</a:t>
            </a:r>
            <a:r>
              <a:rPr kumimoji="0" lang="en-US" altLang="zh-TW" sz="2400" dirty="0">
                <a:latin typeface="Times New Roman" charset="0"/>
                <a:cs typeface="Times New Roman" charset="0"/>
              </a:rPr>
              <a:t>}(</a:t>
            </a:r>
            <a:r>
              <a:rPr kumimoji="0" lang="en-US" altLang="zh-TW" sz="2400" dirty="0" err="1">
                <a:latin typeface="Times New Roman" charset="0"/>
                <a:cs typeface="Times New Roman" charset="0"/>
              </a:rPr>
              <a:t>i</a:t>
            </a:r>
            <a:r>
              <a:rPr kumimoji="0" lang="en-US" altLang="zh-TW" sz="2400" dirty="0">
                <a:latin typeface="Times New Roman" charset="0"/>
                <a:cs typeface="Times New Roman" charset="0"/>
              </a:rPr>
              <a:t>=1,…,n) </a:t>
            </a:r>
            <a:r>
              <a:rPr kumimoji="0" lang="en-US" altLang="zh-TW" sz="2400" dirty="0" err="1">
                <a:latin typeface="Times New Roman" charset="0"/>
                <a:cs typeface="Times New Roman" charset="0"/>
              </a:rPr>
              <a:t>i.i.d</a:t>
            </a:r>
            <a:r>
              <a:rPr kumimoji="0" lang="en-US" altLang="zh-TW" sz="2400" dirty="0">
                <a:latin typeface="Times New Roman" charset="0"/>
                <a:cs typeface="Times New Roman" charset="0"/>
              </a:rPr>
              <a:t>. from joint distribution {X, Y}. Each object X</a:t>
            </a:r>
            <a:r>
              <a:rPr kumimoji="0" lang="en-US" altLang="zh-TW" sz="2400" baseline="-25000" dirty="0">
                <a:latin typeface="Times New Roman" charset="0"/>
                <a:cs typeface="Times New Roman" charset="0"/>
              </a:rPr>
              <a:t>i</a:t>
            </a:r>
            <a:r>
              <a:rPr kumimoji="0" lang="en-US" altLang="zh-TW" sz="2400" dirty="0">
                <a:latin typeface="Times New Roman" charset="0"/>
                <a:cs typeface="Times New Roman" charset="0"/>
              </a:rPr>
              <a:t> is associated with a class label Y</a:t>
            </a:r>
            <a:r>
              <a:rPr kumimoji="0" lang="en-US" altLang="zh-TW" sz="2400" baseline="-25000" dirty="0">
                <a:latin typeface="Times New Roman" charset="0"/>
                <a:cs typeface="Times New Roman" charset="0"/>
              </a:rPr>
              <a:t>i</a:t>
            </a:r>
            <a:r>
              <a:rPr kumimoji="0" lang="en-US" altLang="zh-TW" sz="2400" dirty="0">
                <a:latin typeface="Times New Roman" charset="0"/>
                <a:cs typeface="Times New Roman" charset="0"/>
                <a:sym typeface="Symbol" charset="0"/>
              </a:rPr>
              <a:t>{1,…,K}.</a:t>
            </a:r>
          </a:p>
          <a:p>
            <a:pPr eaLnBrk="1" hangingPunct="1"/>
            <a:endParaRPr kumimoji="0" lang="en-US" altLang="zh-TW" sz="2400" dirty="0">
              <a:latin typeface="Times New Roman" charset="0"/>
              <a:cs typeface="Times New Roman" charset="0"/>
              <a:sym typeface="Symbol" charset="0"/>
            </a:endParaRPr>
          </a:p>
          <a:p>
            <a:pPr eaLnBrk="1" hangingPunct="1"/>
            <a:r>
              <a:rPr kumimoji="0" lang="en-US" altLang="zh-TW" sz="2400" dirty="0">
                <a:latin typeface="Times New Roman" charset="0"/>
                <a:cs typeface="Times New Roman" charset="0"/>
                <a:sym typeface="Symbol" charset="0"/>
              </a:rPr>
              <a:t>Method: Develop a classification </a:t>
            </a:r>
            <a:r>
              <a:rPr kumimoji="0" lang="en-US" altLang="zh-TW" sz="2400" dirty="0" smtClean="0">
                <a:latin typeface="Times New Roman" charset="0"/>
                <a:cs typeface="Times New Roman" charset="0"/>
                <a:sym typeface="Symbol" charset="0"/>
              </a:rPr>
              <a:t>function C</a:t>
            </a:r>
            <a:r>
              <a:rPr kumimoji="0" lang="en-US" altLang="zh-TW" sz="2400" dirty="0">
                <a:latin typeface="Times New Roman" charset="0"/>
                <a:cs typeface="Times New Roman" charset="0"/>
                <a:sym typeface="Symbol" charset="0"/>
              </a:rPr>
              <a:t>(X) that predicts the class  </a:t>
            </a:r>
            <a:r>
              <a:rPr kumimoji="0" lang="en-US" altLang="zh-TW" sz="2400" dirty="0" smtClean="0">
                <a:latin typeface="Times New Roman" charset="0"/>
                <a:cs typeface="Times New Roman" charset="0"/>
                <a:sym typeface="Symbol" charset="0"/>
              </a:rPr>
              <a:t>    label </a:t>
            </a:r>
            <a:r>
              <a:rPr kumimoji="0" lang="en-US" altLang="zh-TW" sz="2400" dirty="0">
                <a:latin typeface="Times New Roman" charset="0"/>
                <a:cs typeface="Times New Roman" charset="0"/>
                <a:sym typeface="Symbol" charset="0"/>
              </a:rPr>
              <a:t>Y </a:t>
            </a:r>
            <a:r>
              <a:rPr kumimoji="0" lang="en-US" altLang="zh-TW" sz="2400" dirty="0" smtClean="0">
                <a:latin typeface="Times New Roman" charset="0"/>
                <a:cs typeface="Times New Roman" charset="0"/>
                <a:sym typeface="Symbol" charset="0"/>
              </a:rPr>
              <a:t>with low error rate. </a:t>
            </a:r>
            <a:r>
              <a:rPr kumimoji="0" lang="en-US" altLang="zh-TW" sz="2400" dirty="0">
                <a:latin typeface="Times New Roman" charset="0"/>
                <a:cs typeface="Times New Roman" charset="0"/>
                <a:sym typeface="Symbol" charset="0"/>
              </a:rPr>
              <a:t>( </a:t>
            </a:r>
            <a:r>
              <a:rPr kumimoji="0" lang="en-US" altLang="zh-TW" sz="2400" dirty="0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error rate: #{</a:t>
            </a:r>
            <a:r>
              <a:rPr kumimoji="0" lang="en-US" altLang="zh-TW" sz="2400" dirty="0" err="1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TW" sz="2400" dirty="0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: </a:t>
            </a:r>
            <a:r>
              <a:rPr kumimoji="0" lang="en-US" altLang="zh-TW" sz="2400" dirty="0" err="1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Y</a:t>
            </a:r>
            <a:r>
              <a:rPr kumimoji="0" lang="en-US" altLang="zh-TW" sz="2400" baseline="-25000" dirty="0" err="1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TW" sz="2400" dirty="0" err="1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C</a:t>
            </a:r>
            <a:r>
              <a:rPr kumimoji="0" lang="en-US" altLang="zh-TW" sz="2400" dirty="0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(X</a:t>
            </a:r>
            <a:r>
              <a:rPr kumimoji="0" lang="en-US" altLang="zh-TW" baseline="-25000" dirty="0">
                <a:solidFill>
                  <a:schemeClr val="accent2"/>
                </a:solidFill>
                <a:latin typeface="Times New Roman" charset="0"/>
                <a:sym typeface="Symbol" charset="0"/>
              </a:rPr>
              <a:t>i</a:t>
            </a:r>
            <a:r>
              <a:rPr kumimoji="0" lang="en-US" altLang="zh-TW" sz="2400" dirty="0">
                <a:solidFill>
                  <a:schemeClr val="accent2"/>
                </a:solidFill>
                <a:latin typeface="Times New Roman" charset="0"/>
                <a:cs typeface="Times New Roman" charset="0"/>
                <a:sym typeface="Symbol" charset="0"/>
              </a:rPr>
              <a:t>)}</a:t>
            </a:r>
            <a:r>
              <a:rPr kumimoji="0" lang="en-US" altLang="zh-TW" sz="2400" dirty="0">
                <a:latin typeface="Times New Roman" charset="0"/>
                <a:cs typeface="Times New Roman" charset="0"/>
                <a:sym typeface="Symbol" charset="0"/>
              </a:rPr>
              <a:t> )</a:t>
            </a:r>
          </a:p>
          <a:p>
            <a:pPr eaLnBrk="1" hangingPunct="1"/>
            <a:endParaRPr kumimoji="0" lang="en-US" altLang="zh-TW" sz="2400" i="1" dirty="0">
              <a:latin typeface="Times New Roman" charset="0"/>
              <a:cs typeface="Times New Roman" charset="0"/>
              <a:sym typeface="Symbol" charset="0"/>
            </a:endParaRPr>
          </a:p>
          <a:p>
            <a:pPr eaLnBrk="1" hangingPunct="1"/>
            <a:r>
              <a:rPr kumimoji="0" lang="en-US" altLang="zh-TW" sz="2400" i="1" dirty="0" smtClean="0">
                <a:latin typeface="Tw Cen MT"/>
                <a:cs typeface="Tw Cen MT"/>
                <a:sym typeface="Symbol" charset="0"/>
              </a:rPr>
              <a:t>We want </a:t>
            </a:r>
            <a:r>
              <a:rPr kumimoji="0" lang="en-US" altLang="zh-TW" sz="2400" i="1" dirty="0">
                <a:latin typeface="Tw Cen MT"/>
                <a:cs typeface="Tw Cen MT"/>
                <a:sym typeface="Symbol" charset="0"/>
              </a:rPr>
              <a:t>the classifier learned from the training data </a:t>
            </a:r>
            <a:r>
              <a:rPr kumimoji="0" lang="en-US" altLang="zh-TW" sz="2400" i="1" dirty="0" smtClean="0">
                <a:latin typeface="Tw Cen MT"/>
                <a:cs typeface="Tw Cen MT"/>
                <a:sym typeface="Symbol" charset="0"/>
              </a:rPr>
              <a:t>to generalize (</a:t>
            </a:r>
            <a:r>
              <a:rPr kumimoji="0" lang="en-US" altLang="zh-TW" sz="2400" i="1" dirty="0">
                <a:latin typeface="Tw Cen MT"/>
                <a:cs typeface="Tw Cen MT"/>
                <a:sym typeface="Symbol" charset="0"/>
              </a:rPr>
              <a:t>predict) to the </a:t>
            </a:r>
            <a:r>
              <a:rPr kumimoji="0" lang="en-US" altLang="zh-TW" sz="2400" i="1" dirty="0" smtClean="0">
                <a:latin typeface="Tw Cen MT"/>
                <a:cs typeface="Tw Cen MT"/>
                <a:sym typeface="Symbol" charset="0"/>
              </a:rPr>
              <a:t>label of a </a:t>
            </a:r>
            <a:r>
              <a:rPr kumimoji="0" lang="en-US" altLang="zh-TW" sz="2400" i="1" dirty="0">
                <a:latin typeface="Tw Cen MT"/>
                <a:cs typeface="Tw Cen MT"/>
                <a:sym typeface="Symbol" charset="0"/>
              </a:rPr>
              <a:t>new example.</a:t>
            </a:r>
            <a:endParaRPr kumimoji="0" lang="en-US" altLang="zh-TW" sz="2400" dirty="0">
              <a:solidFill>
                <a:schemeClr val="accent2"/>
              </a:solidFill>
              <a:latin typeface="Tw Cen MT"/>
              <a:cs typeface="Tw Cen MT"/>
              <a:sym typeface="Symbol" charset="0"/>
            </a:endParaRPr>
          </a:p>
          <a:p>
            <a:pPr eaLnBrk="1" hangingPunct="1"/>
            <a:endParaRPr kumimoji="0" lang="en-US" altLang="zh-TW" sz="2400" dirty="0" smtClean="0">
              <a:solidFill>
                <a:schemeClr val="accent2"/>
              </a:solidFill>
              <a:latin typeface="Tw Cen MT"/>
              <a:cs typeface="Tw Cen MT"/>
              <a:sym typeface="Symbol" charset="0"/>
            </a:endParaRPr>
          </a:p>
          <a:p>
            <a:pPr eaLnBrk="1" hangingPunct="1"/>
            <a:r>
              <a:rPr kumimoji="0" lang="en-US" altLang="zh-TW" sz="2400" dirty="0" smtClean="0">
                <a:solidFill>
                  <a:schemeClr val="accent2"/>
                </a:solidFill>
                <a:latin typeface="Tw Cen MT"/>
                <a:cs typeface="Tw Cen MT"/>
                <a:sym typeface="Symbol" charset="0"/>
              </a:rPr>
              <a:t>Goal</a:t>
            </a:r>
            <a:r>
              <a:rPr kumimoji="0" lang="en-US" altLang="zh-TW" sz="2400" dirty="0">
                <a:solidFill>
                  <a:schemeClr val="accent2"/>
                </a:solidFill>
                <a:latin typeface="Tw Cen MT"/>
                <a:cs typeface="Tw Cen MT"/>
                <a:sym typeface="Symbol" charset="0"/>
              </a:rPr>
              <a:t>: Find a classifier C(X) with high generalization ability.</a:t>
            </a:r>
          </a:p>
          <a:p>
            <a:pPr eaLnBrk="1" hangingPunct="1"/>
            <a:endParaRPr kumimoji="0" lang="en-US" altLang="zh-TW" sz="2400" dirty="0" smtClean="0">
              <a:solidFill>
                <a:schemeClr val="accent2"/>
              </a:solidFill>
              <a:latin typeface="Tw Cen MT"/>
              <a:cs typeface="Tw Cen MT"/>
              <a:sym typeface="Symbol" charset="0"/>
            </a:endParaRPr>
          </a:p>
          <a:p>
            <a:pPr algn="ctr" eaLnBrk="1" hangingPunct="1"/>
            <a:r>
              <a:rPr kumimoji="0" lang="en-US" altLang="zh-TW" sz="2200" dirty="0" smtClean="0">
                <a:solidFill>
                  <a:srgbClr val="FF0000"/>
                </a:solidFill>
                <a:latin typeface="Tw Cen MT"/>
                <a:cs typeface="Tw Cen MT"/>
                <a:sym typeface="Symbol" charset="0"/>
              </a:rPr>
              <a:t>In </a:t>
            </a:r>
            <a:r>
              <a:rPr kumimoji="0" lang="en-US" altLang="zh-TW" sz="2200" dirty="0">
                <a:solidFill>
                  <a:srgbClr val="FF0000"/>
                </a:solidFill>
                <a:latin typeface="Tw Cen MT"/>
                <a:cs typeface="Tw Cen MT"/>
                <a:sym typeface="Symbol" charset="0"/>
              </a:rPr>
              <a:t>the following discussion, only consider binary classification (K=2).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7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tangolo 64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5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6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subtypes classification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extBox 75"/>
          <p:cNvSpPr txBox="1"/>
          <p:nvPr/>
        </p:nvSpPr>
        <p:spPr>
          <a:xfrm>
            <a:off x="2304288" y="372191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TextBox 59"/>
          <p:cNvSpPr txBox="1"/>
          <p:nvPr/>
        </p:nvSpPr>
        <p:spPr>
          <a:xfrm>
            <a:off x="2209800" y="35952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1182444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TextBox 63"/>
          <p:cNvSpPr txBox="1"/>
          <p:nvPr/>
        </p:nvSpPr>
        <p:spPr>
          <a:xfrm>
            <a:off x="1456944" y="317318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TextBox 64"/>
          <p:cNvSpPr txBox="1"/>
          <p:nvPr/>
        </p:nvSpPr>
        <p:spPr>
          <a:xfrm>
            <a:off x="1322832" y="2622911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0" name="TextBox 65"/>
          <p:cNvSpPr txBox="1"/>
          <p:nvPr/>
        </p:nvSpPr>
        <p:spPr>
          <a:xfrm>
            <a:off x="1819656" y="253756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2100072" y="28927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2334768" y="273427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2657676" y="2757023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2459736" y="30573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2362200" y="332253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TextBox 71"/>
          <p:cNvSpPr txBox="1"/>
          <p:nvPr/>
        </p:nvSpPr>
        <p:spPr>
          <a:xfrm>
            <a:off x="2106168" y="3285958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7" name="TextBox 72"/>
          <p:cNvSpPr txBox="1"/>
          <p:nvPr/>
        </p:nvSpPr>
        <p:spPr>
          <a:xfrm>
            <a:off x="1837944" y="338349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TextBox 73"/>
          <p:cNvSpPr txBox="1"/>
          <p:nvPr/>
        </p:nvSpPr>
        <p:spPr>
          <a:xfrm>
            <a:off x="1411044" y="3508462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9" name="TextBox 74"/>
          <p:cNvSpPr txBox="1"/>
          <p:nvPr/>
        </p:nvSpPr>
        <p:spPr>
          <a:xfrm>
            <a:off x="1837944" y="372933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724732" y="3200400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2875054" y="48097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2" name="TextBox 79"/>
          <p:cNvSpPr txBox="1"/>
          <p:nvPr/>
        </p:nvSpPr>
        <p:spPr>
          <a:xfrm>
            <a:off x="2865120" y="4315968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3" name="TextBox 80"/>
          <p:cNvSpPr txBox="1"/>
          <p:nvPr/>
        </p:nvSpPr>
        <p:spPr>
          <a:xfrm>
            <a:off x="3076752" y="38953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4" name="TextBox 81"/>
          <p:cNvSpPr txBox="1"/>
          <p:nvPr/>
        </p:nvSpPr>
        <p:spPr>
          <a:xfrm>
            <a:off x="3142488" y="43799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5" name="TextBox 82"/>
          <p:cNvSpPr txBox="1"/>
          <p:nvPr/>
        </p:nvSpPr>
        <p:spPr>
          <a:xfrm>
            <a:off x="3267456" y="4684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6" name="TextBox 83"/>
          <p:cNvSpPr txBox="1"/>
          <p:nvPr/>
        </p:nvSpPr>
        <p:spPr>
          <a:xfrm>
            <a:off x="3520440" y="3625703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7" name="TextBox 84"/>
          <p:cNvSpPr txBox="1"/>
          <p:nvPr/>
        </p:nvSpPr>
        <p:spPr>
          <a:xfrm>
            <a:off x="3419856" y="394106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8" name="TextBox 85"/>
          <p:cNvSpPr txBox="1"/>
          <p:nvPr/>
        </p:nvSpPr>
        <p:spPr>
          <a:xfrm>
            <a:off x="3508248" y="4303776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49" name="TextBox 86"/>
          <p:cNvSpPr txBox="1"/>
          <p:nvPr/>
        </p:nvSpPr>
        <p:spPr>
          <a:xfrm>
            <a:off x="3706368" y="3867912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0" name="TextBox 87"/>
          <p:cNvSpPr txBox="1"/>
          <p:nvPr/>
        </p:nvSpPr>
        <p:spPr>
          <a:xfrm>
            <a:off x="3858768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1" name="TextBox 88"/>
          <p:cNvSpPr txBox="1"/>
          <p:nvPr/>
        </p:nvSpPr>
        <p:spPr>
          <a:xfrm>
            <a:off x="3496846" y="430682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2" name="TextBox 89"/>
          <p:cNvSpPr txBox="1"/>
          <p:nvPr/>
        </p:nvSpPr>
        <p:spPr>
          <a:xfrm>
            <a:off x="3694966" y="472907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4008120" y="4168247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3855720" y="43755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58" name="Connettore 2 57"/>
          <p:cNvCxnSpPr/>
          <p:nvPr/>
        </p:nvCxnSpPr>
        <p:spPr>
          <a:xfrm rot="5400000" flipH="1" flipV="1">
            <a:off x="-1447800" y="4038600"/>
            <a:ext cx="411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5183" y="16002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Gene2</a:t>
            </a:r>
            <a:endParaRPr lang="it-IT" dirty="0"/>
          </a:p>
        </p:txBody>
      </p:sp>
      <p:cxnSp>
        <p:nvCxnSpPr>
          <p:cNvPr id="63" name="Connettore 2 62"/>
          <p:cNvCxnSpPr/>
          <p:nvPr/>
        </p:nvCxnSpPr>
        <p:spPr>
          <a:xfrm>
            <a:off x="533400" y="6019800"/>
            <a:ext cx="5105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4790491" y="61838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Gene1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1752600" y="289560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haroni" pitchFamily="2" charset="-79"/>
                <a:cs typeface="Aharoni" pitchFamily="2" charset="-79"/>
              </a:rPr>
              <a:t>?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5638800" y="2057400"/>
            <a:ext cx="1981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extBox 64"/>
          <p:cNvSpPr txBox="1"/>
          <p:nvPr/>
        </p:nvSpPr>
        <p:spPr>
          <a:xfrm>
            <a:off x="5770085" y="21347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– ALL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9" name="TextBox 79"/>
          <p:cNvSpPr txBox="1"/>
          <p:nvPr/>
        </p:nvSpPr>
        <p:spPr>
          <a:xfrm>
            <a:off x="5737034" y="251013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+ AML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20243</TotalTime>
  <Words>2245</Words>
  <Application>Microsoft Macintosh PowerPoint</Application>
  <PresentationFormat>Presentazione su schermo (4:3)</PresentationFormat>
  <Paragraphs>1139</Paragraphs>
  <Slides>39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Median</vt:lpstr>
      <vt:lpstr>Data Analytics Using WEKA</vt:lpstr>
      <vt:lpstr>Introduction</vt:lpstr>
      <vt:lpstr>Definition</vt:lpstr>
      <vt:lpstr>Presentazione di PowerPoint</vt:lpstr>
      <vt:lpstr>Outline</vt:lpstr>
      <vt:lpstr>Supervised learning</vt:lpstr>
      <vt:lpstr>Problem position</vt:lpstr>
      <vt:lpstr>Disease subtypes classification</vt:lpstr>
      <vt:lpstr>Disease subtypes classification</vt:lpstr>
      <vt:lpstr>Nearest Neighbor Classification</vt:lpstr>
      <vt:lpstr>Disease subtypes classification</vt:lpstr>
      <vt:lpstr>Disease subtypes classification</vt:lpstr>
      <vt:lpstr>Disease subtypes classification</vt:lpstr>
      <vt:lpstr>Disease subtypes classification</vt:lpstr>
      <vt:lpstr>Disease subtypes classification</vt:lpstr>
      <vt:lpstr>Disease subtypes classification</vt:lpstr>
      <vt:lpstr>Disease subtypes classification</vt:lpstr>
      <vt:lpstr>Support Vector Machines</vt:lpstr>
      <vt:lpstr>Support Vector Machines</vt:lpstr>
      <vt:lpstr>The kernel trick</vt:lpstr>
      <vt:lpstr>SVM classification</vt:lpstr>
      <vt:lpstr>A different approach: ReGEC</vt:lpstr>
      <vt:lpstr>A different approach: ReGEC</vt:lpstr>
      <vt:lpstr>The kernel trick for ReGEC</vt:lpstr>
      <vt:lpstr>ReGEC</vt:lpstr>
      <vt:lpstr>Why another method?</vt:lpstr>
      <vt:lpstr>Tikhonov Regularization</vt:lpstr>
      <vt:lpstr>Approximate Regularization</vt:lpstr>
      <vt:lpstr>Gene selection</vt:lpstr>
      <vt:lpstr>Feature selection types</vt:lpstr>
      <vt:lpstr>Filter</vt:lpstr>
      <vt:lpstr>Classification of mRNA data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Classification in WEKA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Formulas based knowledge discovery  and its application to the classification of biological data</dc:title>
  <dc:creator>mariog</dc:creator>
  <cp:lastModifiedBy>Mario Guarracino</cp:lastModifiedBy>
  <cp:revision>544</cp:revision>
  <dcterms:created xsi:type="dcterms:W3CDTF">2006-08-16T00:00:00Z</dcterms:created>
  <dcterms:modified xsi:type="dcterms:W3CDTF">2017-11-13T09:07:13Z</dcterms:modified>
</cp:coreProperties>
</file>