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76" r:id="rId4"/>
    <p:sldId id="260" r:id="rId5"/>
    <p:sldId id="261" r:id="rId6"/>
    <p:sldId id="262" r:id="rId7"/>
    <p:sldId id="263" r:id="rId8"/>
    <p:sldId id="264" r:id="rId9"/>
    <p:sldId id="265" r:id="rId10"/>
    <p:sldId id="267" r:id="rId11"/>
    <p:sldId id="266" r:id="rId12"/>
    <p:sldId id="268" r:id="rId13"/>
    <p:sldId id="275" r:id="rId14"/>
    <p:sldId id="270" r:id="rId15"/>
    <p:sldId id="269" r:id="rId16"/>
    <p:sldId id="271" r:id="rId17"/>
    <p:sldId id="273" r:id="rId18"/>
    <p:sldId id="274" r:id="rId19"/>
    <p:sldId id="272" r:id="rId20"/>
    <p:sldId id="277" r:id="rId21"/>
    <p:sldId id="281" r:id="rId22"/>
    <p:sldId id="279" r:id="rId23"/>
    <p:sldId id="280" r:id="rId24"/>
    <p:sldId id="278" r:id="rId25"/>
    <p:sldId id="282" r:id="rId26"/>
    <p:sldId id="283" r:id="rId27"/>
    <p:sldId id="284" r:id="rId28"/>
    <p:sldId id="286" r:id="rId29"/>
    <p:sldId id="285" r:id="rId30"/>
  </p:sldIdLst>
  <p:sldSz cx="9144000" cy="6858000" type="screen4x3"/>
  <p:notesSz cx="6858000" cy="99472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Скачкова Варвара Андреевна" initials="СВА"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2"/>
    <a:srgbClr val="21386F"/>
    <a:srgbClr val="1C2A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2C144-5EC6-453F-94C9-6CC97CEF6E5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3D09FE9A-2EEE-4376-B9F0-90FE6C004D3D}">
      <dgm:prSet phldrT="[Текст]"/>
      <dgm:spPr/>
      <dgm:t>
        <a:bodyPr/>
        <a:lstStyle/>
        <a:p>
          <a:r>
            <a:t>1</a:t>
          </a:r>
          <a:endParaRPr lang="en-GB" dirty="0"/>
        </a:p>
      </dgm:t>
    </dgm:pt>
    <dgm:pt modelId="{22BC2D59-1416-47C6-A894-CCEABA648616}" type="parTrans" cxnId="{03C9B1EC-DC94-4645-9ED7-8DFC27971E05}">
      <dgm:prSet/>
      <dgm:spPr/>
      <dgm:t>
        <a:bodyPr/>
        <a:lstStyle/>
        <a:p>
          <a:endParaRPr lang="ru-RU"/>
        </a:p>
      </dgm:t>
    </dgm:pt>
    <dgm:pt modelId="{39FCC487-EB1E-4E6D-8119-1D2716652DF4}" type="sibTrans" cxnId="{03C9B1EC-DC94-4645-9ED7-8DFC27971E05}">
      <dgm:prSet/>
      <dgm:spPr/>
      <dgm:t>
        <a:bodyPr/>
        <a:lstStyle/>
        <a:p>
          <a:endParaRPr lang="ru-RU"/>
        </a:p>
      </dgm:t>
    </dgm:pt>
    <dgm:pt modelId="{73EB5B91-E926-468E-AAFE-92D0AC216C04}">
      <dgm:prSet phldrT="[Текст]" custT="1"/>
      <dgm:spPr/>
      <dgm:t>
        <a:bodyPr/>
        <a:lstStyle/>
        <a:p>
          <a:r>
            <a:rPr lang="en-GB" sz="1600" dirty="0" smtClean="0">
              <a:solidFill>
                <a:srgbClr val="003F82"/>
              </a:solidFill>
              <a:latin typeface="+mn-lt"/>
            </a:rPr>
            <a:t>Foster education and research at the University through providing access to traditional printed materials, as well as </a:t>
          </a:r>
          <a:r>
            <a:rPr lang="en-US" sz="1600" dirty="0" smtClean="0">
              <a:solidFill>
                <a:srgbClr val="003F82"/>
              </a:solidFill>
              <a:latin typeface="+mn-lt"/>
            </a:rPr>
            <a:t>digital </a:t>
          </a:r>
          <a:r>
            <a:rPr lang="en-GB" sz="1600" dirty="0" smtClean="0">
              <a:solidFill>
                <a:srgbClr val="003F82"/>
              </a:solidFill>
              <a:latin typeface="+mn-lt"/>
            </a:rPr>
            <a:t>publications. </a:t>
          </a:r>
          <a:endParaRPr lang="en-GB" sz="1600" dirty="0">
            <a:solidFill>
              <a:srgbClr val="003F82"/>
            </a:solidFill>
            <a:latin typeface="+mn-lt"/>
            <a:cs typeface="Arial" panose="020B0604020202020204" pitchFamily="34" charset="0"/>
          </a:endParaRPr>
        </a:p>
      </dgm:t>
    </dgm:pt>
    <dgm:pt modelId="{B5D69989-AFA9-4678-B303-9145B94654AF}" type="parTrans" cxnId="{7597C5DE-5CD4-4870-9FD2-31415F6FEA61}">
      <dgm:prSet/>
      <dgm:spPr/>
      <dgm:t>
        <a:bodyPr/>
        <a:lstStyle/>
        <a:p>
          <a:endParaRPr lang="ru-RU"/>
        </a:p>
      </dgm:t>
    </dgm:pt>
    <dgm:pt modelId="{304D38F7-38C2-45ED-949F-3BFB5F88D59A}" type="sibTrans" cxnId="{7597C5DE-5CD4-4870-9FD2-31415F6FEA61}">
      <dgm:prSet/>
      <dgm:spPr/>
      <dgm:t>
        <a:bodyPr/>
        <a:lstStyle/>
        <a:p>
          <a:endParaRPr lang="ru-RU"/>
        </a:p>
      </dgm:t>
    </dgm:pt>
    <dgm:pt modelId="{D3281DF8-113A-4EEC-9658-F1169C66F9AB}">
      <dgm:prSet phldrT="[Текст]"/>
      <dgm:spPr/>
      <dgm:t>
        <a:bodyPr/>
        <a:lstStyle/>
        <a:p>
          <a:r>
            <a:t>2</a:t>
          </a:r>
          <a:endParaRPr lang="en-GB" dirty="0"/>
        </a:p>
      </dgm:t>
    </dgm:pt>
    <dgm:pt modelId="{243EBA95-6D8E-4D9D-9029-9A291402945D}" type="parTrans" cxnId="{AC299C87-9AA1-44F5-BC43-4EA52C69A953}">
      <dgm:prSet/>
      <dgm:spPr/>
      <dgm:t>
        <a:bodyPr/>
        <a:lstStyle/>
        <a:p>
          <a:endParaRPr lang="ru-RU"/>
        </a:p>
      </dgm:t>
    </dgm:pt>
    <dgm:pt modelId="{21988D0B-90CC-4DF1-ACA3-F733C6D9195D}" type="sibTrans" cxnId="{AC299C87-9AA1-44F5-BC43-4EA52C69A953}">
      <dgm:prSet/>
      <dgm:spPr/>
      <dgm:t>
        <a:bodyPr/>
        <a:lstStyle/>
        <a:p>
          <a:endParaRPr lang="ru-RU"/>
        </a:p>
      </dgm:t>
    </dgm:pt>
    <dgm:pt modelId="{78069386-CEEA-4F18-A7AD-F9108F529CC6}">
      <dgm:prSet phldrT="[Текст]" custT="1"/>
      <dgm:spPr/>
      <dgm:t>
        <a:bodyPr/>
        <a:lstStyle/>
        <a:p>
          <a:r>
            <a:rPr lang="en-GB" sz="1600" dirty="0" smtClean="0">
              <a:solidFill>
                <a:srgbClr val="003F82"/>
              </a:solidFill>
              <a:latin typeface="+mn-lt"/>
            </a:rPr>
            <a:t>Ensure that both the content and scope of the Library’s information resources are in line with relevant areas of research and fields of study in HSE degree programmes. </a:t>
          </a:r>
          <a:endParaRPr lang="en-GB" sz="1600" dirty="0">
            <a:solidFill>
              <a:srgbClr val="003F82"/>
            </a:solidFill>
            <a:latin typeface="+mn-lt"/>
            <a:cs typeface="Arial" panose="020B0604020202020204" pitchFamily="34" charset="0"/>
          </a:endParaRPr>
        </a:p>
      </dgm:t>
    </dgm:pt>
    <dgm:pt modelId="{B9F5149F-504F-4541-9CA3-D4B14A04F2BD}" type="parTrans" cxnId="{AE0BD8CC-CCDF-4085-990A-FB70538EF562}">
      <dgm:prSet/>
      <dgm:spPr/>
      <dgm:t>
        <a:bodyPr/>
        <a:lstStyle/>
        <a:p>
          <a:endParaRPr lang="ru-RU"/>
        </a:p>
      </dgm:t>
    </dgm:pt>
    <dgm:pt modelId="{C61D9B44-5081-48CD-AA25-8FB11D16EAB2}" type="sibTrans" cxnId="{AE0BD8CC-CCDF-4085-990A-FB70538EF562}">
      <dgm:prSet/>
      <dgm:spPr/>
      <dgm:t>
        <a:bodyPr/>
        <a:lstStyle/>
        <a:p>
          <a:endParaRPr lang="ru-RU"/>
        </a:p>
      </dgm:t>
    </dgm:pt>
    <dgm:pt modelId="{F9104F03-0B82-4496-91FF-EA1ADD018A91}">
      <dgm:prSet phldrT="[Текст]"/>
      <dgm:spPr/>
      <dgm:t>
        <a:bodyPr/>
        <a:lstStyle/>
        <a:p>
          <a:r>
            <a:t>3</a:t>
          </a:r>
          <a:endParaRPr lang="en-GB" dirty="0"/>
        </a:p>
      </dgm:t>
    </dgm:pt>
    <dgm:pt modelId="{FEF44AAA-55CB-4AC7-AA69-E051D0AB88CA}" type="parTrans" cxnId="{E3A5B0F3-36D4-4E95-8383-3C82EFFA284D}">
      <dgm:prSet/>
      <dgm:spPr/>
      <dgm:t>
        <a:bodyPr/>
        <a:lstStyle/>
        <a:p>
          <a:endParaRPr lang="ru-RU"/>
        </a:p>
      </dgm:t>
    </dgm:pt>
    <dgm:pt modelId="{51D977D5-97EB-4DE7-8349-4FCC0467AA80}" type="sibTrans" cxnId="{E3A5B0F3-36D4-4E95-8383-3C82EFFA284D}">
      <dgm:prSet/>
      <dgm:spPr/>
      <dgm:t>
        <a:bodyPr/>
        <a:lstStyle/>
        <a:p>
          <a:endParaRPr lang="ru-RU"/>
        </a:p>
      </dgm:t>
    </dgm:pt>
    <dgm:pt modelId="{F4EF8695-C4F2-45DD-A9A0-FE19A614DFAF}">
      <dgm:prSet phldrT="[Текст]" custT="1"/>
      <dgm:spPr/>
      <dgm:t>
        <a:bodyPr/>
        <a:lstStyle/>
        <a:p>
          <a:r>
            <a:rPr lang="en-GB" sz="1600" dirty="0" smtClean="0">
              <a:solidFill>
                <a:srgbClr val="003F82"/>
              </a:solidFill>
              <a:latin typeface="+mn-lt"/>
            </a:rPr>
            <a:t>Improve the quality of information resources and library services, as well as boost the users’ overall information culture.  </a:t>
          </a:r>
          <a:endParaRPr lang="en-GB" sz="1600" dirty="0">
            <a:solidFill>
              <a:srgbClr val="003F82"/>
            </a:solidFill>
            <a:latin typeface="+mn-lt"/>
            <a:cs typeface="Arial" panose="020B0604020202020204" pitchFamily="34" charset="0"/>
          </a:endParaRPr>
        </a:p>
      </dgm:t>
    </dgm:pt>
    <dgm:pt modelId="{4D66E200-98D3-4C25-8598-150FA4B7B0D6}" type="parTrans" cxnId="{0071D9E8-402C-4FD4-9EB5-87D4A568DFF4}">
      <dgm:prSet/>
      <dgm:spPr/>
      <dgm:t>
        <a:bodyPr/>
        <a:lstStyle/>
        <a:p>
          <a:endParaRPr lang="ru-RU"/>
        </a:p>
      </dgm:t>
    </dgm:pt>
    <dgm:pt modelId="{EAEEC146-3E09-4FC8-8B7C-6B909F450798}" type="sibTrans" cxnId="{0071D9E8-402C-4FD4-9EB5-87D4A568DFF4}">
      <dgm:prSet/>
      <dgm:spPr/>
      <dgm:t>
        <a:bodyPr/>
        <a:lstStyle/>
        <a:p>
          <a:endParaRPr lang="ru-RU"/>
        </a:p>
      </dgm:t>
    </dgm:pt>
    <dgm:pt modelId="{DB276022-3204-4C8D-8E75-B4B9E042E821}" type="pres">
      <dgm:prSet presAssocID="{2932C144-5EC6-453F-94C9-6CC97CEF6E58}" presName="linearFlow" presStyleCnt="0">
        <dgm:presLayoutVars>
          <dgm:dir/>
          <dgm:animLvl val="lvl"/>
          <dgm:resizeHandles val="exact"/>
        </dgm:presLayoutVars>
      </dgm:prSet>
      <dgm:spPr/>
      <dgm:t>
        <a:bodyPr/>
        <a:lstStyle/>
        <a:p>
          <a:endParaRPr lang="ru-RU"/>
        </a:p>
      </dgm:t>
    </dgm:pt>
    <dgm:pt modelId="{06365858-FEED-43C4-91A6-6C4E2C701655}" type="pres">
      <dgm:prSet presAssocID="{3D09FE9A-2EEE-4376-B9F0-90FE6C004D3D}" presName="composite" presStyleCnt="0"/>
      <dgm:spPr/>
    </dgm:pt>
    <dgm:pt modelId="{E1427758-8F0E-4DA6-83C5-D172C0B7D51F}" type="pres">
      <dgm:prSet presAssocID="{3D09FE9A-2EEE-4376-B9F0-90FE6C004D3D}" presName="parentText" presStyleLbl="alignNode1" presStyleIdx="0" presStyleCnt="3">
        <dgm:presLayoutVars>
          <dgm:chMax val="1"/>
          <dgm:bulletEnabled val="1"/>
        </dgm:presLayoutVars>
      </dgm:prSet>
      <dgm:spPr/>
      <dgm:t>
        <a:bodyPr/>
        <a:lstStyle/>
        <a:p>
          <a:endParaRPr lang="ru-RU"/>
        </a:p>
      </dgm:t>
    </dgm:pt>
    <dgm:pt modelId="{15F440FA-6A35-4D89-B609-BACB8A2CB4F5}" type="pres">
      <dgm:prSet presAssocID="{3D09FE9A-2EEE-4376-B9F0-90FE6C004D3D}" presName="descendantText" presStyleLbl="alignAcc1" presStyleIdx="0" presStyleCnt="3" custLinFactNeighborX="0" custLinFactNeighborY="-253">
        <dgm:presLayoutVars>
          <dgm:bulletEnabled val="1"/>
        </dgm:presLayoutVars>
      </dgm:prSet>
      <dgm:spPr/>
      <dgm:t>
        <a:bodyPr/>
        <a:lstStyle/>
        <a:p>
          <a:endParaRPr lang="ru-RU"/>
        </a:p>
      </dgm:t>
    </dgm:pt>
    <dgm:pt modelId="{5D60697E-99AD-44A1-84BF-48C2C615BBE2}" type="pres">
      <dgm:prSet presAssocID="{39FCC487-EB1E-4E6D-8119-1D2716652DF4}" presName="sp" presStyleCnt="0"/>
      <dgm:spPr/>
    </dgm:pt>
    <dgm:pt modelId="{96EEC9F7-3EAA-4CC9-A63B-5E270427BD8B}" type="pres">
      <dgm:prSet presAssocID="{D3281DF8-113A-4EEC-9658-F1169C66F9AB}" presName="composite" presStyleCnt="0"/>
      <dgm:spPr/>
    </dgm:pt>
    <dgm:pt modelId="{25C0A139-29D9-4BFF-A589-AF51E7AE7639}" type="pres">
      <dgm:prSet presAssocID="{D3281DF8-113A-4EEC-9658-F1169C66F9AB}" presName="parentText" presStyleLbl="alignNode1" presStyleIdx="1" presStyleCnt="3">
        <dgm:presLayoutVars>
          <dgm:chMax val="1"/>
          <dgm:bulletEnabled val="1"/>
        </dgm:presLayoutVars>
      </dgm:prSet>
      <dgm:spPr/>
      <dgm:t>
        <a:bodyPr/>
        <a:lstStyle/>
        <a:p>
          <a:endParaRPr lang="ru-RU"/>
        </a:p>
      </dgm:t>
    </dgm:pt>
    <dgm:pt modelId="{75150FDD-ECAC-44DF-9FD1-CA1DD88EF033}" type="pres">
      <dgm:prSet presAssocID="{D3281DF8-113A-4EEC-9658-F1169C66F9AB}" presName="descendantText" presStyleLbl="alignAcc1" presStyleIdx="1" presStyleCnt="3">
        <dgm:presLayoutVars>
          <dgm:bulletEnabled val="1"/>
        </dgm:presLayoutVars>
      </dgm:prSet>
      <dgm:spPr/>
      <dgm:t>
        <a:bodyPr/>
        <a:lstStyle/>
        <a:p>
          <a:endParaRPr lang="ru-RU"/>
        </a:p>
      </dgm:t>
    </dgm:pt>
    <dgm:pt modelId="{68C7D2E9-C46B-4D38-9D72-6B3A8B03E847}" type="pres">
      <dgm:prSet presAssocID="{21988D0B-90CC-4DF1-ACA3-F733C6D9195D}" presName="sp" presStyleCnt="0"/>
      <dgm:spPr/>
    </dgm:pt>
    <dgm:pt modelId="{2F0CEC5B-0FBE-4A9D-8C87-DF00B29043CD}" type="pres">
      <dgm:prSet presAssocID="{F9104F03-0B82-4496-91FF-EA1ADD018A91}" presName="composite" presStyleCnt="0"/>
      <dgm:spPr/>
    </dgm:pt>
    <dgm:pt modelId="{D27C3881-B14E-4A48-A329-B8C5C379A214}" type="pres">
      <dgm:prSet presAssocID="{F9104F03-0B82-4496-91FF-EA1ADD018A91}" presName="parentText" presStyleLbl="alignNode1" presStyleIdx="2" presStyleCnt="3">
        <dgm:presLayoutVars>
          <dgm:chMax val="1"/>
          <dgm:bulletEnabled val="1"/>
        </dgm:presLayoutVars>
      </dgm:prSet>
      <dgm:spPr/>
      <dgm:t>
        <a:bodyPr/>
        <a:lstStyle/>
        <a:p>
          <a:endParaRPr lang="ru-RU"/>
        </a:p>
      </dgm:t>
    </dgm:pt>
    <dgm:pt modelId="{926B4AFD-FC6C-449B-A705-4C4AE6F48B08}" type="pres">
      <dgm:prSet presAssocID="{F9104F03-0B82-4496-91FF-EA1ADD018A91}" presName="descendantText" presStyleLbl="alignAcc1" presStyleIdx="2" presStyleCnt="3">
        <dgm:presLayoutVars>
          <dgm:bulletEnabled val="1"/>
        </dgm:presLayoutVars>
      </dgm:prSet>
      <dgm:spPr/>
      <dgm:t>
        <a:bodyPr/>
        <a:lstStyle/>
        <a:p>
          <a:endParaRPr lang="ru-RU"/>
        </a:p>
      </dgm:t>
    </dgm:pt>
  </dgm:ptLst>
  <dgm:cxnLst>
    <dgm:cxn modelId="{7597C5DE-5CD4-4870-9FD2-31415F6FEA61}" srcId="{3D09FE9A-2EEE-4376-B9F0-90FE6C004D3D}" destId="{73EB5B91-E926-468E-AAFE-92D0AC216C04}" srcOrd="0" destOrd="0" parTransId="{B5D69989-AFA9-4678-B303-9145B94654AF}" sibTransId="{304D38F7-38C2-45ED-949F-3BFB5F88D59A}"/>
    <dgm:cxn modelId="{66472511-0595-4F69-A49F-58DE7FD40A47}" type="presOf" srcId="{2932C144-5EC6-453F-94C9-6CC97CEF6E58}" destId="{DB276022-3204-4C8D-8E75-B4B9E042E821}" srcOrd="0" destOrd="0" presId="urn:microsoft.com/office/officeart/2005/8/layout/chevron2"/>
    <dgm:cxn modelId="{AE0BD8CC-CCDF-4085-990A-FB70538EF562}" srcId="{D3281DF8-113A-4EEC-9658-F1169C66F9AB}" destId="{78069386-CEEA-4F18-A7AD-F9108F529CC6}" srcOrd="0" destOrd="0" parTransId="{B9F5149F-504F-4541-9CA3-D4B14A04F2BD}" sibTransId="{C61D9B44-5081-48CD-AA25-8FB11D16EAB2}"/>
    <dgm:cxn modelId="{7D8499EA-EB9A-4C3A-9251-659C3F1E2635}" type="presOf" srcId="{78069386-CEEA-4F18-A7AD-F9108F529CC6}" destId="{75150FDD-ECAC-44DF-9FD1-CA1DD88EF033}" srcOrd="0" destOrd="0" presId="urn:microsoft.com/office/officeart/2005/8/layout/chevron2"/>
    <dgm:cxn modelId="{B9985E83-0A84-40B2-9F82-6149B573C3FB}" type="presOf" srcId="{F4EF8695-C4F2-45DD-A9A0-FE19A614DFAF}" destId="{926B4AFD-FC6C-449B-A705-4C4AE6F48B08}" srcOrd="0" destOrd="0" presId="urn:microsoft.com/office/officeart/2005/8/layout/chevron2"/>
    <dgm:cxn modelId="{03C9B1EC-DC94-4645-9ED7-8DFC27971E05}" srcId="{2932C144-5EC6-453F-94C9-6CC97CEF6E58}" destId="{3D09FE9A-2EEE-4376-B9F0-90FE6C004D3D}" srcOrd="0" destOrd="0" parTransId="{22BC2D59-1416-47C6-A894-CCEABA648616}" sibTransId="{39FCC487-EB1E-4E6D-8119-1D2716652DF4}"/>
    <dgm:cxn modelId="{C44441F1-5B6F-40FA-BC2A-42625D2AF623}" type="presOf" srcId="{F9104F03-0B82-4496-91FF-EA1ADD018A91}" destId="{D27C3881-B14E-4A48-A329-B8C5C379A214}" srcOrd="0" destOrd="0" presId="urn:microsoft.com/office/officeart/2005/8/layout/chevron2"/>
    <dgm:cxn modelId="{1FC815F6-17B3-4E7F-83E8-F7014881D6C9}" type="presOf" srcId="{73EB5B91-E926-468E-AAFE-92D0AC216C04}" destId="{15F440FA-6A35-4D89-B609-BACB8A2CB4F5}" srcOrd="0" destOrd="0" presId="urn:microsoft.com/office/officeart/2005/8/layout/chevron2"/>
    <dgm:cxn modelId="{E3A5B0F3-36D4-4E95-8383-3C82EFFA284D}" srcId="{2932C144-5EC6-453F-94C9-6CC97CEF6E58}" destId="{F9104F03-0B82-4496-91FF-EA1ADD018A91}" srcOrd="2" destOrd="0" parTransId="{FEF44AAA-55CB-4AC7-AA69-E051D0AB88CA}" sibTransId="{51D977D5-97EB-4DE7-8349-4FCC0467AA80}"/>
    <dgm:cxn modelId="{AC299C87-9AA1-44F5-BC43-4EA52C69A953}" srcId="{2932C144-5EC6-453F-94C9-6CC97CEF6E58}" destId="{D3281DF8-113A-4EEC-9658-F1169C66F9AB}" srcOrd="1" destOrd="0" parTransId="{243EBA95-6D8E-4D9D-9029-9A291402945D}" sibTransId="{21988D0B-90CC-4DF1-ACA3-F733C6D9195D}"/>
    <dgm:cxn modelId="{4D0666B7-E845-4807-8103-CE16D35319BE}" type="presOf" srcId="{3D09FE9A-2EEE-4376-B9F0-90FE6C004D3D}" destId="{E1427758-8F0E-4DA6-83C5-D172C0B7D51F}" srcOrd="0" destOrd="0" presId="urn:microsoft.com/office/officeart/2005/8/layout/chevron2"/>
    <dgm:cxn modelId="{0071D9E8-402C-4FD4-9EB5-87D4A568DFF4}" srcId="{F9104F03-0B82-4496-91FF-EA1ADD018A91}" destId="{F4EF8695-C4F2-45DD-A9A0-FE19A614DFAF}" srcOrd="0" destOrd="0" parTransId="{4D66E200-98D3-4C25-8598-150FA4B7B0D6}" sibTransId="{EAEEC146-3E09-4FC8-8B7C-6B909F450798}"/>
    <dgm:cxn modelId="{9706D63E-B539-4EE7-BAE5-5BB5F9CF9B07}" type="presOf" srcId="{D3281DF8-113A-4EEC-9658-F1169C66F9AB}" destId="{25C0A139-29D9-4BFF-A589-AF51E7AE7639}" srcOrd="0" destOrd="0" presId="urn:microsoft.com/office/officeart/2005/8/layout/chevron2"/>
    <dgm:cxn modelId="{3414CCBD-1F78-47B3-A630-DDB158F7B6E5}" type="presParOf" srcId="{DB276022-3204-4C8D-8E75-B4B9E042E821}" destId="{06365858-FEED-43C4-91A6-6C4E2C701655}" srcOrd="0" destOrd="0" presId="urn:microsoft.com/office/officeart/2005/8/layout/chevron2"/>
    <dgm:cxn modelId="{9AC12EA8-62AA-4D33-9711-83DB83E0005D}" type="presParOf" srcId="{06365858-FEED-43C4-91A6-6C4E2C701655}" destId="{E1427758-8F0E-4DA6-83C5-D172C0B7D51F}" srcOrd="0" destOrd="0" presId="urn:microsoft.com/office/officeart/2005/8/layout/chevron2"/>
    <dgm:cxn modelId="{14C9BE90-341E-41CE-B83C-1019755217D8}" type="presParOf" srcId="{06365858-FEED-43C4-91A6-6C4E2C701655}" destId="{15F440FA-6A35-4D89-B609-BACB8A2CB4F5}" srcOrd="1" destOrd="0" presId="urn:microsoft.com/office/officeart/2005/8/layout/chevron2"/>
    <dgm:cxn modelId="{B5F3C553-A147-4EBE-A2C0-915458A9AC1F}" type="presParOf" srcId="{DB276022-3204-4C8D-8E75-B4B9E042E821}" destId="{5D60697E-99AD-44A1-84BF-48C2C615BBE2}" srcOrd="1" destOrd="0" presId="urn:microsoft.com/office/officeart/2005/8/layout/chevron2"/>
    <dgm:cxn modelId="{15E09D93-4309-452F-B401-D376E207D2C1}" type="presParOf" srcId="{DB276022-3204-4C8D-8E75-B4B9E042E821}" destId="{96EEC9F7-3EAA-4CC9-A63B-5E270427BD8B}" srcOrd="2" destOrd="0" presId="urn:microsoft.com/office/officeart/2005/8/layout/chevron2"/>
    <dgm:cxn modelId="{0369CE52-E34D-4491-B29D-F09D5DCDC335}" type="presParOf" srcId="{96EEC9F7-3EAA-4CC9-A63B-5E270427BD8B}" destId="{25C0A139-29D9-4BFF-A589-AF51E7AE7639}" srcOrd="0" destOrd="0" presId="urn:microsoft.com/office/officeart/2005/8/layout/chevron2"/>
    <dgm:cxn modelId="{67CD7A26-78E5-49C0-B6F1-5EB922863CCF}" type="presParOf" srcId="{96EEC9F7-3EAA-4CC9-A63B-5E270427BD8B}" destId="{75150FDD-ECAC-44DF-9FD1-CA1DD88EF033}" srcOrd="1" destOrd="0" presId="urn:microsoft.com/office/officeart/2005/8/layout/chevron2"/>
    <dgm:cxn modelId="{80AEF63C-CE75-467C-BFCE-324446ADBEFE}" type="presParOf" srcId="{DB276022-3204-4C8D-8E75-B4B9E042E821}" destId="{68C7D2E9-C46B-4D38-9D72-6B3A8B03E847}" srcOrd="3" destOrd="0" presId="urn:microsoft.com/office/officeart/2005/8/layout/chevron2"/>
    <dgm:cxn modelId="{6BF7F371-D785-4401-81E7-E8FD6511DCAD}" type="presParOf" srcId="{DB276022-3204-4C8D-8E75-B4B9E042E821}" destId="{2F0CEC5B-0FBE-4A9D-8C87-DF00B29043CD}" srcOrd="4" destOrd="0" presId="urn:microsoft.com/office/officeart/2005/8/layout/chevron2"/>
    <dgm:cxn modelId="{82B81953-4897-477D-A44B-8CFF65184B0E}" type="presParOf" srcId="{2F0CEC5B-0FBE-4A9D-8C87-DF00B29043CD}" destId="{D27C3881-B14E-4A48-A329-B8C5C379A214}" srcOrd="0" destOrd="0" presId="urn:microsoft.com/office/officeart/2005/8/layout/chevron2"/>
    <dgm:cxn modelId="{F9B2B0A3-2187-4175-831C-EC8CDC48267B}" type="presParOf" srcId="{2F0CEC5B-0FBE-4A9D-8C87-DF00B29043CD}" destId="{926B4AFD-FC6C-449B-A705-4C4AE6F48B0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DA208B-C7BD-4AFE-ACCC-25B94C1BF9E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CD3F5875-7841-465E-8473-7F7DF4AB1F7F}">
      <dgm:prSet phldrT="[Текст]" custT="1"/>
      <dgm:spPr/>
      <dgm:t>
        <a:bodyPr/>
        <a:lstStyle/>
        <a:p>
          <a:endParaRPr lang="en-GB" sz="1600" dirty="0" smtClean="0">
            <a:solidFill>
              <a:schemeClr val="bg1"/>
            </a:solidFill>
            <a:latin typeface="Arial" panose="020B0604020202020204" pitchFamily="34" charset="0"/>
            <a:cs typeface="Arial" panose="020B0604020202020204" pitchFamily="34" charset="0"/>
          </a:endParaRPr>
        </a:p>
        <a:p>
          <a:r>
            <a:rPr lang="en-GB" sz="1600" dirty="0" smtClean="0">
              <a:solidFill>
                <a:schemeClr val="bg1"/>
              </a:solidFill>
              <a:latin typeface="Arial" panose="020B0604020202020204" pitchFamily="34" charset="0"/>
            </a:rPr>
            <a:t>2</a:t>
          </a:r>
          <a:endParaRPr lang="en-GB" sz="1600" dirty="0">
            <a:solidFill>
              <a:schemeClr val="bg1"/>
            </a:solidFill>
            <a:latin typeface="Arial" panose="020B0604020202020204" pitchFamily="34" charset="0"/>
            <a:cs typeface="Arial" panose="020B0604020202020204" pitchFamily="34" charset="0"/>
          </a:endParaRPr>
        </a:p>
      </dgm:t>
    </dgm:pt>
    <dgm:pt modelId="{86E72DDB-1213-4A1A-96C5-A67F6B011635}" type="parTrans" cxnId="{8BF4B053-3298-48F4-9403-2684698FCC6E}">
      <dgm:prSet/>
      <dgm:spPr/>
      <dgm:t>
        <a:bodyPr/>
        <a:lstStyle/>
        <a:p>
          <a:endParaRPr lang="ru-RU" sz="1600">
            <a:solidFill>
              <a:srgbClr val="003F82"/>
            </a:solidFill>
            <a:latin typeface="Arial" panose="020B0604020202020204" pitchFamily="34" charset="0"/>
            <a:cs typeface="Arial" panose="020B0604020202020204" pitchFamily="34" charset="0"/>
          </a:endParaRPr>
        </a:p>
      </dgm:t>
    </dgm:pt>
    <dgm:pt modelId="{95055AB8-74C0-432F-A025-FCC2D9A508C7}" type="sibTrans" cxnId="{8BF4B053-3298-48F4-9403-2684698FCC6E}">
      <dgm:prSet/>
      <dgm:spPr/>
      <dgm:t>
        <a:bodyPr/>
        <a:lstStyle/>
        <a:p>
          <a:endParaRPr lang="ru-RU" sz="1600">
            <a:solidFill>
              <a:srgbClr val="003F82"/>
            </a:solidFill>
            <a:latin typeface="Arial" panose="020B0604020202020204" pitchFamily="34" charset="0"/>
            <a:cs typeface="Arial" panose="020B0604020202020204" pitchFamily="34" charset="0"/>
          </a:endParaRPr>
        </a:p>
      </dgm:t>
    </dgm:pt>
    <dgm:pt modelId="{802BC7F2-18B8-4360-B7E8-EBA3D0A02704}">
      <dgm:prSet phldrT="[Текст]" custT="1"/>
      <dgm:spPr/>
      <dgm:t>
        <a:bodyPr/>
        <a:lstStyle/>
        <a:p>
          <a:endParaRPr lang="en-GB" sz="1600" dirty="0" smtClean="0">
            <a:solidFill>
              <a:schemeClr val="bg1"/>
            </a:solidFill>
            <a:latin typeface="Arial" panose="020B0604020202020204" pitchFamily="34" charset="0"/>
            <a:cs typeface="Arial" panose="020B0604020202020204" pitchFamily="34" charset="0"/>
          </a:endParaRPr>
        </a:p>
        <a:p>
          <a:r>
            <a:rPr lang="en-GB" sz="1600" dirty="0" smtClean="0">
              <a:solidFill>
                <a:schemeClr val="bg1"/>
              </a:solidFill>
              <a:latin typeface="Arial" panose="020B0604020202020204" pitchFamily="34" charset="0"/>
            </a:rPr>
            <a:t>3</a:t>
          </a:r>
          <a:endParaRPr lang="en-GB" sz="1600" dirty="0">
            <a:solidFill>
              <a:schemeClr val="bg1"/>
            </a:solidFill>
            <a:latin typeface="Arial" panose="020B0604020202020204" pitchFamily="34" charset="0"/>
            <a:cs typeface="Arial" panose="020B0604020202020204" pitchFamily="34" charset="0"/>
          </a:endParaRPr>
        </a:p>
      </dgm:t>
    </dgm:pt>
    <dgm:pt modelId="{5B81E941-4CE0-4384-9798-5719923FEB8A}" type="parTrans" cxnId="{24875975-8540-44A9-A09C-4EA32C7E5993}">
      <dgm:prSet/>
      <dgm:spPr/>
      <dgm:t>
        <a:bodyPr/>
        <a:lstStyle/>
        <a:p>
          <a:endParaRPr lang="ru-RU" sz="1600">
            <a:solidFill>
              <a:srgbClr val="003F82"/>
            </a:solidFill>
            <a:latin typeface="Arial" panose="020B0604020202020204" pitchFamily="34" charset="0"/>
            <a:cs typeface="Arial" panose="020B0604020202020204" pitchFamily="34" charset="0"/>
          </a:endParaRPr>
        </a:p>
      </dgm:t>
    </dgm:pt>
    <dgm:pt modelId="{D4AF7D45-FFAC-4C38-A3EE-2786BFCEEC10}" type="sibTrans" cxnId="{24875975-8540-44A9-A09C-4EA32C7E5993}">
      <dgm:prSet/>
      <dgm:spPr/>
      <dgm:t>
        <a:bodyPr/>
        <a:lstStyle/>
        <a:p>
          <a:endParaRPr lang="ru-RU" sz="1600">
            <a:solidFill>
              <a:srgbClr val="003F82"/>
            </a:solidFill>
            <a:latin typeface="Arial" panose="020B0604020202020204" pitchFamily="34" charset="0"/>
            <a:cs typeface="Arial" panose="020B0604020202020204" pitchFamily="34" charset="0"/>
          </a:endParaRPr>
        </a:p>
      </dgm:t>
    </dgm:pt>
    <dgm:pt modelId="{4B4B9C92-09AA-4DE2-99BC-B76F4DA8D86C}">
      <dgm:prSet phldrT="[Текст]" custT="1"/>
      <dgm:spPr/>
      <dgm:t>
        <a:bodyPr/>
        <a:lstStyle/>
        <a:p>
          <a:endParaRPr lang="en-GB" sz="1600" dirty="0" smtClean="0">
            <a:solidFill>
              <a:schemeClr val="bg1"/>
            </a:solidFill>
            <a:latin typeface="Arial" panose="020B0604020202020204" pitchFamily="34" charset="0"/>
            <a:cs typeface="Arial" panose="020B0604020202020204" pitchFamily="34" charset="0"/>
          </a:endParaRPr>
        </a:p>
        <a:p>
          <a:r>
            <a:rPr lang="en-GB" sz="1600" dirty="0" smtClean="0">
              <a:solidFill>
                <a:schemeClr val="bg1"/>
              </a:solidFill>
              <a:latin typeface="Arial" panose="020B0604020202020204" pitchFamily="34" charset="0"/>
            </a:rPr>
            <a:t>1</a:t>
          </a:r>
          <a:endParaRPr lang="en-GB" sz="1600" dirty="0">
            <a:solidFill>
              <a:schemeClr val="bg1"/>
            </a:solidFill>
            <a:latin typeface="Arial" panose="020B0604020202020204" pitchFamily="34" charset="0"/>
            <a:cs typeface="Arial" panose="020B0604020202020204" pitchFamily="34" charset="0"/>
          </a:endParaRPr>
        </a:p>
      </dgm:t>
    </dgm:pt>
    <dgm:pt modelId="{6A08F36C-8B15-43D6-89D7-CC4A9B9F8DAD}" type="sibTrans" cxnId="{0D108995-65D3-4A69-89B4-94E4E7E9CACC}">
      <dgm:prSet/>
      <dgm:spPr/>
      <dgm:t>
        <a:bodyPr/>
        <a:lstStyle/>
        <a:p>
          <a:endParaRPr lang="ru-RU" sz="1600">
            <a:solidFill>
              <a:srgbClr val="003F82"/>
            </a:solidFill>
            <a:latin typeface="Arial" panose="020B0604020202020204" pitchFamily="34" charset="0"/>
            <a:cs typeface="Arial" panose="020B0604020202020204" pitchFamily="34" charset="0"/>
          </a:endParaRPr>
        </a:p>
      </dgm:t>
    </dgm:pt>
    <dgm:pt modelId="{EF2EB784-67CC-477B-AD6B-ADF2196E5858}" type="parTrans" cxnId="{0D108995-65D3-4A69-89B4-94E4E7E9CACC}">
      <dgm:prSet/>
      <dgm:spPr/>
      <dgm:t>
        <a:bodyPr/>
        <a:lstStyle/>
        <a:p>
          <a:endParaRPr lang="ru-RU" sz="1600">
            <a:solidFill>
              <a:srgbClr val="003F82"/>
            </a:solidFill>
            <a:latin typeface="Arial" panose="020B0604020202020204" pitchFamily="34" charset="0"/>
            <a:cs typeface="Arial" panose="020B0604020202020204" pitchFamily="34" charset="0"/>
          </a:endParaRPr>
        </a:p>
      </dgm:t>
    </dgm:pt>
    <dgm:pt modelId="{A255EB9B-940C-44BF-A8E1-7830A8611F18}">
      <dgm:prSet phldrT="[Текст]" custT="1"/>
      <dgm:spPr/>
      <dgm:t>
        <a:bodyPr/>
        <a:lstStyle/>
        <a:p>
          <a:endParaRPr lang="en-GB" sz="1600" dirty="0" smtClean="0">
            <a:solidFill>
              <a:schemeClr val="bg1"/>
            </a:solidFill>
            <a:latin typeface="Arial" panose="020B0604020202020204" pitchFamily="34" charset="0"/>
            <a:cs typeface="Arial" panose="020B0604020202020204" pitchFamily="34" charset="0"/>
          </a:endParaRPr>
        </a:p>
        <a:p>
          <a:r>
            <a:rPr lang="en-GB" sz="1600" dirty="0" smtClean="0">
              <a:solidFill>
                <a:schemeClr val="bg1"/>
              </a:solidFill>
              <a:latin typeface="Arial" panose="020B0604020202020204" pitchFamily="34" charset="0"/>
            </a:rPr>
            <a:t>4</a:t>
          </a:r>
          <a:endParaRPr lang="en-GB" sz="1600" dirty="0">
            <a:solidFill>
              <a:schemeClr val="bg1"/>
            </a:solidFill>
            <a:latin typeface="Arial" panose="020B0604020202020204" pitchFamily="34" charset="0"/>
            <a:cs typeface="Arial" panose="020B0604020202020204" pitchFamily="34" charset="0"/>
          </a:endParaRPr>
        </a:p>
      </dgm:t>
    </dgm:pt>
    <dgm:pt modelId="{FE60913A-D257-4B0C-B9C3-8EA26D9650B8}" type="parTrans" cxnId="{D30B80AC-ED7C-48C0-93AA-089999C9920F}">
      <dgm:prSet/>
      <dgm:spPr/>
      <dgm:t>
        <a:bodyPr/>
        <a:lstStyle/>
        <a:p>
          <a:endParaRPr lang="ru-RU"/>
        </a:p>
      </dgm:t>
    </dgm:pt>
    <dgm:pt modelId="{8C5567D5-D91D-421B-8609-FE7DB03510CB}" type="sibTrans" cxnId="{D30B80AC-ED7C-48C0-93AA-089999C9920F}">
      <dgm:prSet/>
      <dgm:spPr/>
      <dgm:t>
        <a:bodyPr/>
        <a:lstStyle/>
        <a:p>
          <a:endParaRPr lang="ru-RU"/>
        </a:p>
      </dgm:t>
    </dgm:pt>
    <dgm:pt modelId="{A6E81137-5C5D-4ABD-8384-BBB7013E2818}">
      <dgm:prSet phldrT="[Текст]" custT="1"/>
      <dgm:spPr/>
      <dgm:t>
        <a:bodyPr/>
        <a:lstStyle/>
        <a:p>
          <a:endParaRPr lang="en-GB" sz="1600" dirty="0" smtClean="0">
            <a:solidFill>
              <a:schemeClr val="bg1"/>
            </a:solidFill>
            <a:latin typeface="Arial" panose="020B0604020202020204" pitchFamily="34" charset="0"/>
            <a:cs typeface="Arial" panose="020B0604020202020204" pitchFamily="34" charset="0"/>
          </a:endParaRPr>
        </a:p>
        <a:p>
          <a:r>
            <a:rPr lang="en-GB" sz="1600" dirty="0" smtClean="0">
              <a:solidFill>
                <a:schemeClr val="bg1"/>
              </a:solidFill>
              <a:latin typeface="Arial" panose="020B0604020202020204" pitchFamily="34" charset="0"/>
            </a:rPr>
            <a:t>5</a:t>
          </a:r>
          <a:endParaRPr lang="en-GB" sz="1600" dirty="0">
            <a:solidFill>
              <a:schemeClr val="bg1"/>
            </a:solidFill>
            <a:latin typeface="Arial" panose="020B0604020202020204" pitchFamily="34" charset="0"/>
            <a:cs typeface="Arial" panose="020B0604020202020204" pitchFamily="34" charset="0"/>
          </a:endParaRPr>
        </a:p>
      </dgm:t>
    </dgm:pt>
    <dgm:pt modelId="{2CDB2887-6C11-4BD8-AD92-AD996DE344B4}" type="parTrans" cxnId="{7DA08BF1-ED51-4DDA-845B-A77DBCB8822A}">
      <dgm:prSet/>
      <dgm:spPr/>
      <dgm:t>
        <a:bodyPr/>
        <a:lstStyle/>
        <a:p>
          <a:endParaRPr lang="ru-RU"/>
        </a:p>
      </dgm:t>
    </dgm:pt>
    <dgm:pt modelId="{879BC9B2-6129-4614-A3A0-F8AC2B000BD9}" type="sibTrans" cxnId="{7DA08BF1-ED51-4DDA-845B-A77DBCB8822A}">
      <dgm:prSet/>
      <dgm:spPr/>
      <dgm:t>
        <a:bodyPr/>
        <a:lstStyle/>
        <a:p>
          <a:endParaRPr lang="ru-RU"/>
        </a:p>
      </dgm:t>
    </dgm:pt>
    <dgm:pt modelId="{308F506D-C9A9-4699-8D84-400CAE927E94}">
      <dgm:prSet/>
      <dgm:spPr/>
      <dgm:t>
        <a:bodyPr/>
        <a:lstStyle/>
        <a:p>
          <a:r>
            <a:rPr lang="ru-RU" altLang="ko-KR" dirty="0" smtClean="0">
              <a:solidFill>
                <a:srgbClr val="003F82"/>
              </a:solidFill>
            </a:rPr>
            <a:t>Today, its collection includes over 700,000 titles.</a:t>
          </a:r>
          <a:endParaRPr lang="en-GB" dirty="0">
            <a:solidFill>
              <a:srgbClr val="003F82"/>
            </a:solidFill>
          </a:endParaRPr>
        </a:p>
      </dgm:t>
    </dgm:pt>
    <dgm:pt modelId="{820CD26F-4FD6-4629-B405-9EE98ACA4990}" type="parTrans" cxnId="{BD63FE36-448E-4605-AE66-B349626F320B}">
      <dgm:prSet/>
      <dgm:spPr/>
      <dgm:t>
        <a:bodyPr/>
        <a:lstStyle/>
        <a:p>
          <a:endParaRPr lang="ru-RU"/>
        </a:p>
      </dgm:t>
    </dgm:pt>
    <dgm:pt modelId="{3C4EA564-705A-4414-A88E-6BA94C33CE27}" type="sibTrans" cxnId="{BD63FE36-448E-4605-AE66-B349626F320B}">
      <dgm:prSet/>
      <dgm:spPr/>
      <dgm:t>
        <a:bodyPr/>
        <a:lstStyle/>
        <a:p>
          <a:endParaRPr lang="ru-RU"/>
        </a:p>
      </dgm:t>
    </dgm:pt>
    <dgm:pt modelId="{DD07CB76-FCFB-4CC6-8D27-AA643FE67C98}">
      <dgm:prSet/>
      <dgm:spPr/>
      <dgm:t>
        <a:bodyPr/>
        <a:lstStyle/>
        <a:p>
          <a:r>
            <a:rPr lang="ru-RU" dirty="0" smtClean="0">
              <a:solidFill>
                <a:srgbClr val="003F82"/>
              </a:solidFill>
            </a:rPr>
            <a:t>The Library subscribes to approximately 400 Russian periodicals and 130 international journals.     </a:t>
          </a:r>
          <a:endParaRPr lang="en-GB" dirty="0">
            <a:solidFill>
              <a:srgbClr val="003F82"/>
            </a:solidFill>
          </a:endParaRPr>
        </a:p>
      </dgm:t>
    </dgm:pt>
    <dgm:pt modelId="{0FE99EBF-DDAA-44F9-99EF-A2A6204AAC5E}" type="parTrans" cxnId="{8321B3EE-AB6B-416F-8415-EA2A7EDD1B8F}">
      <dgm:prSet/>
      <dgm:spPr/>
      <dgm:t>
        <a:bodyPr/>
        <a:lstStyle/>
        <a:p>
          <a:endParaRPr lang="ru-RU"/>
        </a:p>
      </dgm:t>
    </dgm:pt>
    <dgm:pt modelId="{BB287B34-CBBA-4F03-BA1E-E354BB20907B}" type="sibTrans" cxnId="{8321B3EE-AB6B-416F-8415-EA2A7EDD1B8F}">
      <dgm:prSet/>
      <dgm:spPr/>
      <dgm:t>
        <a:bodyPr/>
        <a:lstStyle/>
        <a:p>
          <a:endParaRPr lang="ru-RU"/>
        </a:p>
      </dgm:t>
    </dgm:pt>
    <dgm:pt modelId="{D33E27A8-03C6-429A-918C-8D00A5EA6134}">
      <dgm:prSet/>
      <dgm:spPr/>
      <dgm:t>
        <a:bodyPr/>
        <a:lstStyle/>
        <a:p>
          <a:r>
            <a:rPr lang="ru-RU" dirty="0" smtClean="0">
              <a:solidFill>
                <a:srgbClr val="003F82"/>
              </a:solidFill>
            </a:rPr>
            <a:t>Today, the Library offers access to 30 platforms with electronic resources, including approximately 50,000 online journals and 170,000 ebooks, as well as over one million of full-text theses and dissertations. </a:t>
          </a:r>
          <a:endParaRPr lang="en-GB" dirty="0">
            <a:solidFill>
              <a:srgbClr val="003F82"/>
            </a:solidFill>
          </a:endParaRPr>
        </a:p>
      </dgm:t>
    </dgm:pt>
    <dgm:pt modelId="{F233511D-71FD-4487-A000-CCF66E4B91B8}" type="parTrans" cxnId="{D4B55673-06BA-4BB6-B2EC-A4E8854D156C}">
      <dgm:prSet/>
      <dgm:spPr/>
      <dgm:t>
        <a:bodyPr/>
        <a:lstStyle/>
        <a:p>
          <a:endParaRPr lang="ru-RU"/>
        </a:p>
      </dgm:t>
    </dgm:pt>
    <dgm:pt modelId="{D906BE0A-9DCC-4CB0-964B-CE132CF00B5F}" type="sibTrans" cxnId="{D4B55673-06BA-4BB6-B2EC-A4E8854D156C}">
      <dgm:prSet/>
      <dgm:spPr/>
      <dgm:t>
        <a:bodyPr/>
        <a:lstStyle/>
        <a:p>
          <a:endParaRPr lang="ru-RU"/>
        </a:p>
      </dgm:t>
    </dgm:pt>
    <dgm:pt modelId="{F15E859A-8E9E-49AA-8589-CE1CD9F5F49F}">
      <dgm:prSet/>
      <dgm:spPr/>
      <dgm:t>
        <a:bodyPr/>
        <a:lstStyle/>
        <a:p>
          <a:r>
            <a:rPr lang="ru-RU" altLang="ko-KR" dirty="0" smtClean="0">
              <a:solidFill>
                <a:srgbClr val="003F82"/>
              </a:solidFill>
            </a:rPr>
            <a:t>The very first books for the HSE Library collection were purchased on May 12, 1993. </a:t>
          </a:r>
          <a:endParaRPr lang="en-GB" dirty="0">
            <a:solidFill>
              <a:srgbClr val="003F82"/>
            </a:solidFill>
          </a:endParaRPr>
        </a:p>
      </dgm:t>
    </dgm:pt>
    <dgm:pt modelId="{569219F0-F737-41EF-BA4A-845EBDC98510}" type="parTrans" cxnId="{53F26A7D-B529-4853-BCFA-EC78DE430492}">
      <dgm:prSet/>
      <dgm:spPr/>
      <dgm:t>
        <a:bodyPr/>
        <a:lstStyle/>
        <a:p>
          <a:endParaRPr lang="ru-RU"/>
        </a:p>
      </dgm:t>
    </dgm:pt>
    <dgm:pt modelId="{AB84975D-BA6E-4D56-A034-06D7970512EE}" type="sibTrans" cxnId="{53F26A7D-B529-4853-BCFA-EC78DE430492}">
      <dgm:prSet/>
      <dgm:spPr/>
      <dgm:t>
        <a:bodyPr/>
        <a:lstStyle/>
        <a:p>
          <a:endParaRPr lang="ru-RU"/>
        </a:p>
      </dgm:t>
    </dgm:pt>
    <dgm:pt modelId="{24B4D85F-5BCA-474A-91B2-3B3996444DE2}">
      <dgm:prSet phldrT="[Текст]" custT="1"/>
      <dgm:spPr/>
      <dgm:t>
        <a:bodyPr/>
        <a:lstStyle/>
        <a:p>
          <a:endParaRPr lang="en-GB" sz="1600" dirty="0" smtClean="0">
            <a:solidFill>
              <a:schemeClr val="bg1"/>
            </a:solidFill>
            <a:latin typeface="Arial" panose="020B0604020202020204" pitchFamily="34" charset="0"/>
            <a:cs typeface="Arial" panose="020B0604020202020204" pitchFamily="34" charset="0"/>
          </a:endParaRPr>
        </a:p>
        <a:p>
          <a:r>
            <a:rPr lang="en-GB" sz="1600" dirty="0" smtClean="0">
              <a:solidFill>
                <a:schemeClr val="bg1"/>
              </a:solidFill>
              <a:latin typeface="Arial" panose="020B0604020202020204" pitchFamily="34" charset="0"/>
            </a:rPr>
            <a:t>7</a:t>
          </a:r>
          <a:endParaRPr lang="en-GB" sz="1600" dirty="0">
            <a:solidFill>
              <a:schemeClr val="bg1"/>
            </a:solidFill>
            <a:latin typeface="Arial" panose="020B0604020202020204" pitchFamily="34" charset="0"/>
            <a:cs typeface="Arial" panose="020B0604020202020204" pitchFamily="34" charset="0"/>
          </a:endParaRPr>
        </a:p>
      </dgm:t>
    </dgm:pt>
    <dgm:pt modelId="{354C5D15-D5D8-4BC9-9508-80EB14B5B3A8}" type="parTrans" cxnId="{3148A805-6013-4721-8064-ECBD983DAEFD}">
      <dgm:prSet/>
      <dgm:spPr/>
      <dgm:t>
        <a:bodyPr/>
        <a:lstStyle/>
        <a:p>
          <a:endParaRPr lang="ru-RU"/>
        </a:p>
      </dgm:t>
    </dgm:pt>
    <dgm:pt modelId="{7DB5760E-43BE-4381-AF8A-2181A10D3B5D}" type="sibTrans" cxnId="{3148A805-6013-4721-8064-ECBD983DAEFD}">
      <dgm:prSet/>
      <dgm:spPr/>
      <dgm:t>
        <a:bodyPr/>
        <a:lstStyle/>
        <a:p>
          <a:endParaRPr lang="ru-RU"/>
        </a:p>
      </dgm:t>
    </dgm:pt>
    <dgm:pt modelId="{2DA4DD49-9979-46F1-B9A5-A378C24FE117}">
      <dgm:prSet phldrT="[Текст]" custT="1"/>
      <dgm:spPr/>
      <dgm:t>
        <a:bodyPr/>
        <a:lstStyle/>
        <a:p>
          <a:endParaRPr lang="en-GB" sz="1600" dirty="0" smtClean="0">
            <a:solidFill>
              <a:schemeClr val="bg1"/>
            </a:solidFill>
            <a:latin typeface="Arial" panose="020B0604020202020204" pitchFamily="34" charset="0"/>
            <a:cs typeface="Arial" panose="020B0604020202020204" pitchFamily="34" charset="0"/>
          </a:endParaRPr>
        </a:p>
        <a:p>
          <a:r>
            <a:rPr lang="en-GB" sz="1600" dirty="0" smtClean="0">
              <a:solidFill>
                <a:schemeClr val="bg1"/>
              </a:solidFill>
              <a:latin typeface="Arial" panose="020B0604020202020204" pitchFamily="34" charset="0"/>
            </a:rPr>
            <a:t>6</a:t>
          </a:r>
          <a:endParaRPr lang="en-GB" sz="1600" dirty="0">
            <a:solidFill>
              <a:schemeClr val="bg1"/>
            </a:solidFill>
            <a:latin typeface="Arial" panose="020B0604020202020204" pitchFamily="34" charset="0"/>
            <a:cs typeface="Arial" panose="020B0604020202020204" pitchFamily="34" charset="0"/>
          </a:endParaRPr>
        </a:p>
      </dgm:t>
    </dgm:pt>
    <dgm:pt modelId="{43CE392E-08E2-4B2A-8A1B-1745180A821F}" type="parTrans" cxnId="{037E428E-3D71-4B93-94FF-8FBD3F3FFD25}">
      <dgm:prSet/>
      <dgm:spPr/>
      <dgm:t>
        <a:bodyPr/>
        <a:lstStyle/>
        <a:p>
          <a:endParaRPr lang="ru-RU"/>
        </a:p>
      </dgm:t>
    </dgm:pt>
    <dgm:pt modelId="{7D0CE74A-E31F-4CE2-88F4-16D60F3C0AED}" type="sibTrans" cxnId="{037E428E-3D71-4B93-94FF-8FBD3F3FFD25}">
      <dgm:prSet/>
      <dgm:spPr/>
      <dgm:t>
        <a:bodyPr/>
        <a:lstStyle/>
        <a:p>
          <a:endParaRPr lang="ru-RU"/>
        </a:p>
      </dgm:t>
    </dgm:pt>
    <dgm:pt modelId="{E328CF9D-92A4-4C9A-AFB4-BD32E8B1FC0B}">
      <dgm:prSet/>
      <dgm:spPr/>
      <dgm:t>
        <a:bodyPr/>
        <a:lstStyle/>
        <a:p>
          <a:r>
            <a:rPr lang="ru-RU" dirty="0" smtClean="0">
              <a:solidFill>
                <a:srgbClr val="003F82"/>
              </a:solidFill>
            </a:rPr>
            <a:t>In 2017, the Library registered around 24,000 readers.  </a:t>
          </a:r>
          <a:endParaRPr lang="en-GB" dirty="0">
            <a:solidFill>
              <a:srgbClr val="003F82"/>
            </a:solidFill>
          </a:endParaRPr>
        </a:p>
      </dgm:t>
    </dgm:pt>
    <dgm:pt modelId="{1284C2D9-AD54-4D80-B9C0-2BB98721B7B3}" type="parTrans" cxnId="{17FBBE71-DC77-4D36-B05D-AF545A314FE3}">
      <dgm:prSet/>
      <dgm:spPr/>
      <dgm:t>
        <a:bodyPr/>
        <a:lstStyle/>
        <a:p>
          <a:endParaRPr lang="ru-RU"/>
        </a:p>
      </dgm:t>
    </dgm:pt>
    <dgm:pt modelId="{4EAAB5CF-8BA5-4578-B552-689967587D13}" type="sibTrans" cxnId="{17FBBE71-DC77-4D36-B05D-AF545A314FE3}">
      <dgm:prSet/>
      <dgm:spPr/>
      <dgm:t>
        <a:bodyPr/>
        <a:lstStyle/>
        <a:p>
          <a:endParaRPr lang="ru-RU"/>
        </a:p>
      </dgm:t>
    </dgm:pt>
    <dgm:pt modelId="{637A4588-CC06-44D3-82C7-7DCA0C954D68}">
      <dgm:prSet/>
      <dgm:spPr/>
      <dgm:t>
        <a:bodyPr/>
        <a:lstStyle/>
        <a:p>
          <a:r>
            <a:rPr lang="ru-RU" dirty="0" smtClean="0">
              <a:solidFill>
                <a:srgbClr val="003F82"/>
              </a:solidFill>
            </a:rPr>
            <a:t>Over 800 readers visit the HSE Library every day. </a:t>
          </a:r>
          <a:endParaRPr lang="en-GB" dirty="0">
            <a:solidFill>
              <a:srgbClr val="003F82"/>
            </a:solidFill>
          </a:endParaRPr>
        </a:p>
      </dgm:t>
    </dgm:pt>
    <dgm:pt modelId="{ECDBA7DB-D4B4-4A30-9346-F0CB6B98003E}" type="parTrans" cxnId="{B572E31E-77D6-4BA2-9E3F-D0F3799AF2F2}">
      <dgm:prSet/>
      <dgm:spPr/>
      <dgm:t>
        <a:bodyPr/>
        <a:lstStyle/>
        <a:p>
          <a:endParaRPr lang="ru-RU"/>
        </a:p>
      </dgm:t>
    </dgm:pt>
    <dgm:pt modelId="{EA86AE86-9FB7-4454-9656-92889094BB23}" type="sibTrans" cxnId="{B572E31E-77D6-4BA2-9E3F-D0F3799AF2F2}">
      <dgm:prSet/>
      <dgm:spPr/>
      <dgm:t>
        <a:bodyPr/>
        <a:lstStyle/>
        <a:p>
          <a:endParaRPr lang="ru-RU"/>
        </a:p>
      </dgm:t>
    </dgm:pt>
    <dgm:pt modelId="{BCA98482-4207-4797-8846-FC23477DB34B}">
      <dgm:prSet/>
      <dgm:spPr/>
      <dgm:t>
        <a:bodyPr/>
        <a:lstStyle/>
        <a:p>
          <a:r>
            <a:rPr lang="ru-RU" dirty="0" smtClean="0">
              <a:solidFill>
                <a:srgbClr val="003F82"/>
              </a:solidFill>
            </a:rPr>
            <a:t>Reading rooms can welcome up to 368 visitors. </a:t>
          </a:r>
          <a:endParaRPr lang="en-GB" dirty="0">
            <a:solidFill>
              <a:srgbClr val="003F82"/>
            </a:solidFill>
          </a:endParaRPr>
        </a:p>
      </dgm:t>
    </dgm:pt>
    <dgm:pt modelId="{EA1D79FE-2357-4933-855C-797CC705C5ED}" type="parTrans" cxnId="{EDEA5E78-6E53-4E00-8C94-41DD4BE8EC78}">
      <dgm:prSet/>
      <dgm:spPr/>
      <dgm:t>
        <a:bodyPr/>
        <a:lstStyle/>
        <a:p>
          <a:endParaRPr lang="ru-RU"/>
        </a:p>
      </dgm:t>
    </dgm:pt>
    <dgm:pt modelId="{26506969-2885-42D6-9D47-94208C5D3657}" type="sibTrans" cxnId="{EDEA5E78-6E53-4E00-8C94-41DD4BE8EC78}">
      <dgm:prSet/>
      <dgm:spPr/>
      <dgm:t>
        <a:bodyPr/>
        <a:lstStyle/>
        <a:p>
          <a:endParaRPr lang="ru-RU"/>
        </a:p>
      </dgm:t>
    </dgm:pt>
    <dgm:pt modelId="{2643FBB1-0502-4DA9-A94B-99709880BC14}">
      <dgm:prSet/>
      <dgm:spPr/>
      <dgm:t>
        <a:bodyPr/>
        <a:lstStyle/>
        <a:p>
          <a:r>
            <a:rPr lang="ru-RU" dirty="0" smtClean="0">
              <a:solidFill>
                <a:srgbClr val="003F82"/>
              </a:solidFill>
            </a:rPr>
            <a:t>The Library’s collections are housed at eight different locations.</a:t>
          </a:r>
          <a:endParaRPr lang="en-GB" dirty="0">
            <a:solidFill>
              <a:srgbClr val="003F82"/>
            </a:solidFill>
          </a:endParaRPr>
        </a:p>
      </dgm:t>
    </dgm:pt>
    <dgm:pt modelId="{7D15AAF9-EE82-47DA-B17B-D32DCB4660FD}" type="parTrans" cxnId="{2C0EC007-3348-4A93-928B-9C2EF251236E}">
      <dgm:prSet/>
      <dgm:spPr/>
      <dgm:t>
        <a:bodyPr/>
        <a:lstStyle/>
        <a:p>
          <a:endParaRPr lang="ru-RU"/>
        </a:p>
      </dgm:t>
    </dgm:pt>
    <dgm:pt modelId="{F95680A9-C19D-4435-9C10-A7B225E856B2}" type="sibTrans" cxnId="{2C0EC007-3348-4A93-928B-9C2EF251236E}">
      <dgm:prSet/>
      <dgm:spPr/>
      <dgm:t>
        <a:bodyPr/>
        <a:lstStyle/>
        <a:p>
          <a:endParaRPr lang="ru-RU"/>
        </a:p>
      </dgm:t>
    </dgm:pt>
    <dgm:pt modelId="{2C88E621-6AFA-4501-BB8F-A37002E795F7}" type="pres">
      <dgm:prSet presAssocID="{26DA208B-C7BD-4AFE-ACCC-25B94C1BF9E5}" presName="linearFlow" presStyleCnt="0">
        <dgm:presLayoutVars>
          <dgm:dir/>
          <dgm:animLvl val="lvl"/>
          <dgm:resizeHandles val="exact"/>
        </dgm:presLayoutVars>
      </dgm:prSet>
      <dgm:spPr/>
      <dgm:t>
        <a:bodyPr/>
        <a:lstStyle/>
        <a:p>
          <a:endParaRPr lang="ru-RU"/>
        </a:p>
      </dgm:t>
    </dgm:pt>
    <dgm:pt modelId="{15E5CD5A-D6D4-484F-962F-E3E3F4DC3464}" type="pres">
      <dgm:prSet presAssocID="{4B4B9C92-09AA-4DE2-99BC-B76F4DA8D86C}" presName="composite" presStyleCnt="0"/>
      <dgm:spPr/>
    </dgm:pt>
    <dgm:pt modelId="{5A1F1884-F178-4CC7-B2B6-9FC5790F34E1}" type="pres">
      <dgm:prSet presAssocID="{4B4B9C92-09AA-4DE2-99BC-B76F4DA8D86C}" presName="parentText" presStyleLbl="alignNode1" presStyleIdx="0" presStyleCnt="7">
        <dgm:presLayoutVars>
          <dgm:chMax val="1"/>
          <dgm:bulletEnabled val="1"/>
        </dgm:presLayoutVars>
      </dgm:prSet>
      <dgm:spPr/>
      <dgm:t>
        <a:bodyPr/>
        <a:lstStyle/>
        <a:p>
          <a:endParaRPr lang="ru-RU"/>
        </a:p>
      </dgm:t>
    </dgm:pt>
    <dgm:pt modelId="{EC13308D-F05C-4460-9E03-2C5A643506FB}" type="pres">
      <dgm:prSet presAssocID="{4B4B9C92-09AA-4DE2-99BC-B76F4DA8D86C}" presName="descendantText" presStyleLbl="alignAcc1" presStyleIdx="0" presStyleCnt="7">
        <dgm:presLayoutVars>
          <dgm:bulletEnabled val="1"/>
        </dgm:presLayoutVars>
      </dgm:prSet>
      <dgm:spPr/>
      <dgm:t>
        <a:bodyPr/>
        <a:lstStyle/>
        <a:p>
          <a:endParaRPr lang="ru-RU"/>
        </a:p>
      </dgm:t>
    </dgm:pt>
    <dgm:pt modelId="{A6177A19-C195-4552-8163-F33DE4B75D76}" type="pres">
      <dgm:prSet presAssocID="{6A08F36C-8B15-43D6-89D7-CC4A9B9F8DAD}" presName="sp" presStyleCnt="0"/>
      <dgm:spPr/>
    </dgm:pt>
    <dgm:pt modelId="{3184BFEC-DA0D-43DE-BB9D-99A38087FB05}" type="pres">
      <dgm:prSet presAssocID="{CD3F5875-7841-465E-8473-7F7DF4AB1F7F}" presName="composite" presStyleCnt="0"/>
      <dgm:spPr/>
    </dgm:pt>
    <dgm:pt modelId="{5259D9DB-366E-4A55-94BE-F1D6A49DDD4F}" type="pres">
      <dgm:prSet presAssocID="{CD3F5875-7841-465E-8473-7F7DF4AB1F7F}" presName="parentText" presStyleLbl="alignNode1" presStyleIdx="1" presStyleCnt="7">
        <dgm:presLayoutVars>
          <dgm:chMax val="1"/>
          <dgm:bulletEnabled val="1"/>
        </dgm:presLayoutVars>
      </dgm:prSet>
      <dgm:spPr/>
      <dgm:t>
        <a:bodyPr/>
        <a:lstStyle/>
        <a:p>
          <a:endParaRPr lang="ru-RU"/>
        </a:p>
      </dgm:t>
    </dgm:pt>
    <dgm:pt modelId="{76339E84-68BF-452E-B442-A493A6BC1DC4}" type="pres">
      <dgm:prSet presAssocID="{CD3F5875-7841-465E-8473-7F7DF4AB1F7F}" presName="descendantText" presStyleLbl="alignAcc1" presStyleIdx="1" presStyleCnt="7">
        <dgm:presLayoutVars>
          <dgm:bulletEnabled val="1"/>
        </dgm:presLayoutVars>
      </dgm:prSet>
      <dgm:spPr/>
      <dgm:t>
        <a:bodyPr/>
        <a:lstStyle/>
        <a:p>
          <a:endParaRPr lang="ru-RU"/>
        </a:p>
      </dgm:t>
    </dgm:pt>
    <dgm:pt modelId="{2F444B0B-579C-4694-9C0D-78BF1298A87C}" type="pres">
      <dgm:prSet presAssocID="{95055AB8-74C0-432F-A025-FCC2D9A508C7}" presName="sp" presStyleCnt="0"/>
      <dgm:spPr/>
    </dgm:pt>
    <dgm:pt modelId="{C616DC36-981F-4769-BBE5-13435526EEB4}" type="pres">
      <dgm:prSet presAssocID="{802BC7F2-18B8-4360-B7E8-EBA3D0A02704}" presName="composite" presStyleCnt="0"/>
      <dgm:spPr/>
    </dgm:pt>
    <dgm:pt modelId="{880B7102-6BDE-4D43-8D53-ECACC6A441BE}" type="pres">
      <dgm:prSet presAssocID="{802BC7F2-18B8-4360-B7E8-EBA3D0A02704}" presName="parentText" presStyleLbl="alignNode1" presStyleIdx="2" presStyleCnt="7">
        <dgm:presLayoutVars>
          <dgm:chMax val="1"/>
          <dgm:bulletEnabled val="1"/>
        </dgm:presLayoutVars>
      </dgm:prSet>
      <dgm:spPr/>
      <dgm:t>
        <a:bodyPr/>
        <a:lstStyle/>
        <a:p>
          <a:endParaRPr lang="ru-RU"/>
        </a:p>
      </dgm:t>
    </dgm:pt>
    <dgm:pt modelId="{72439FFB-2624-44C3-B6AB-988D004F2B5B}" type="pres">
      <dgm:prSet presAssocID="{802BC7F2-18B8-4360-B7E8-EBA3D0A02704}" presName="descendantText" presStyleLbl="alignAcc1" presStyleIdx="2" presStyleCnt="7">
        <dgm:presLayoutVars>
          <dgm:bulletEnabled val="1"/>
        </dgm:presLayoutVars>
      </dgm:prSet>
      <dgm:spPr/>
      <dgm:t>
        <a:bodyPr/>
        <a:lstStyle/>
        <a:p>
          <a:endParaRPr lang="ru-RU"/>
        </a:p>
      </dgm:t>
    </dgm:pt>
    <dgm:pt modelId="{7A601899-7FD8-49E0-9224-D4D8ABAE6EB5}" type="pres">
      <dgm:prSet presAssocID="{D4AF7D45-FFAC-4C38-A3EE-2786BFCEEC10}" presName="sp" presStyleCnt="0"/>
      <dgm:spPr/>
    </dgm:pt>
    <dgm:pt modelId="{E8CB9D04-4D66-4C52-BB8A-9D15C1269395}" type="pres">
      <dgm:prSet presAssocID="{A255EB9B-940C-44BF-A8E1-7830A8611F18}" presName="composite" presStyleCnt="0"/>
      <dgm:spPr/>
    </dgm:pt>
    <dgm:pt modelId="{5EDD734B-427B-493E-8BA0-7F0D33FA1E39}" type="pres">
      <dgm:prSet presAssocID="{A255EB9B-940C-44BF-A8E1-7830A8611F18}" presName="parentText" presStyleLbl="alignNode1" presStyleIdx="3" presStyleCnt="7">
        <dgm:presLayoutVars>
          <dgm:chMax val="1"/>
          <dgm:bulletEnabled val="1"/>
        </dgm:presLayoutVars>
      </dgm:prSet>
      <dgm:spPr/>
      <dgm:t>
        <a:bodyPr/>
        <a:lstStyle/>
        <a:p>
          <a:endParaRPr lang="ru-RU"/>
        </a:p>
      </dgm:t>
    </dgm:pt>
    <dgm:pt modelId="{2E71FB87-AB62-490D-A99E-101A92713126}" type="pres">
      <dgm:prSet presAssocID="{A255EB9B-940C-44BF-A8E1-7830A8611F18}" presName="descendantText" presStyleLbl="alignAcc1" presStyleIdx="3" presStyleCnt="7" custLinFactNeighborY="2222">
        <dgm:presLayoutVars>
          <dgm:bulletEnabled val="1"/>
        </dgm:presLayoutVars>
      </dgm:prSet>
      <dgm:spPr/>
      <dgm:t>
        <a:bodyPr/>
        <a:lstStyle/>
        <a:p>
          <a:endParaRPr lang="ru-RU"/>
        </a:p>
      </dgm:t>
    </dgm:pt>
    <dgm:pt modelId="{09578EFF-0EC9-4E8D-9302-D5A548BD6BF9}" type="pres">
      <dgm:prSet presAssocID="{8C5567D5-D91D-421B-8609-FE7DB03510CB}" presName="sp" presStyleCnt="0"/>
      <dgm:spPr/>
    </dgm:pt>
    <dgm:pt modelId="{CA791333-FAFE-4336-A564-96CD31C2ED6F}" type="pres">
      <dgm:prSet presAssocID="{A6E81137-5C5D-4ABD-8384-BBB7013E2818}" presName="composite" presStyleCnt="0"/>
      <dgm:spPr/>
    </dgm:pt>
    <dgm:pt modelId="{78347319-1038-4912-9DD7-0A38B63FB77B}" type="pres">
      <dgm:prSet presAssocID="{A6E81137-5C5D-4ABD-8384-BBB7013E2818}" presName="parentText" presStyleLbl="alignNode1" presStyleIdx="4" presStyleCnt="7">
        <dgm:presLayoutVars>
          <dgm:chMax val="1"/>
          <dgm:bulletEnabled val="1"/>
        </dgm:presLayoutVars>
      </dgm:prSet>
      <dgm:spPr/>
      <dgm:t>
        <a:bodyPr/>
        <a:lstStyle/>
        <a:p>
          <a:endParaRPr lang="ru-RU"/>
        </a:p>
      </dgm:t>
    </dgm:pt>
    <dgm:pt modelId="{B762FC1E-9DCA-479E-BD62-4AD4C8FAF2E2}" type="pres">
      <dgm:prSet presAssocID="{A6E81137-5C5D-4ABD-8384-BBB7013E2818}" presName="descendantText" presStyleLbl="alignAcc1" presStyleIdx="4" presStyleCnt="7">
        <dgm:presLayoutVars>
          <dgm:bulletEnabled val="1"/>
        </dgm:presLayoutVars>
      </dgm:prSet>
      <dgm:spPr/>
      <dgm:t>
        <a:bodyPr/>
        <a:lstStyle/>
        <a:p>
          <a:endParaRPr lang="ru-RU"/>
        </a:p>
      </dgm:t>
    </dgm:pt>
    <dgm:pt modelId="{AD114524-D826-4A57-BEEA-CFC44D038743}" type="pres">
      <dgm:prSet presAssocID="{879BC9B2-6129-4614-A3A0-F8AC2B000BD9}" presName="sp" presStyleCnt="0"/>
      <dgm:spPr/>
    </dgm:pt>
    <dgm:pt modelId="{977AE569-6C71-4BA3-BE1B-1CA9D097BD46}" type="pres">
      <dgm:prSet presAssocID="{2DA4DD49-9979-46F1-B9A5-A378C24FE117}" presName="composite" presStyleCnt="0"/>
      <dgm:spPr/>
    </dgm:pt>
    <dgm:pt modelId="{BC637987-2635-46C3-B9BA-6C5C4CCC4C82}" type="pres">
      <dgm:prSet presAssocID="{2DA4DD49-9979-46F1-B9A5-A378C24FE117}" presName="parentText" presStyleLbl="alignNode1" presStyleIdx="5" presStyleCnt="7">
        <dgm:presLayoutVars>
          <dgm:chMax val="1"/>
          <dgm:bulletEnabled val="1"/>
        </dgm:presLayoutVars>
      </dgm:prSet>
      <dgm:spPr/>
      <dgm:t>
        <a:bodyPr/>
        <a:lstStyle/>
        <a:p>
          <a:endParaRPr lang="ru-RU"/>
        </a:p>
      </dgm:t>
    </dgm:pt>
    <dgm:pt modelId="{A68926EF-F7D4-4CF6-92AF-312B4EE4B735}" type="pres">
      <dgm:prSet presAssocID="{2DA4DD49-9979-46F1-B9A5-A378C24FE117}" presName="descendantText" presStyleLbl="alignAcc1" presStyleIdx="5" presStyleCnt="7">
        <dgm:presLayoutVars>
          <dgm:bulletEnabled val="1"/>
        </dgm:presLayoutVars>
      </dgm:prSet>
      <dgm:spPr/>
      <dgm:t>
        <a:bodyPr/>
        <a:lstStyle/>
        <a:p>
          <a:endParaRPr lang="ru-RU"/>
        </a:p>
      </dgm:t>
    </dgm:pt>
    <dgm:pt modelId="{DBD0E72D-A09E-44D2-92AE-D7CBCFC3209A}" type="pres">
      <dgm:prSet presAssocID="{7D0CE74A-E31F-4CE2-88F4-16D60F3C0AED}" presName="sp" presStyleCnt="0"/>
      <dgm:spPr/>
    </dgm:pt>
    <dgm:pt modelId="{AB88446E-E059-4799-BD6C-A9BF2765CDBE}" type="pres">
      <dgm:prSet presAssocID="{24B4D85F-5BCA-474A-91B2-3B3996444DE2}" presName="composite" presStyleCnt="0"/>
      <dgm:spPr/>
    </dgm:pt>
    <dgm:pt modelId="{DB5EDB3B-6B5B-4D57-8863-5A10C42A2A77}" type="pres">
      <dgm:prSet presAssocID="{24B4D85F-5BCA-474A-91B2-3B3996444DE2}" presName="parentText" presStyleLbl="alignNode1" presStyleIdx="6" presStyleCnt="7">
        <dgm:presLayoutVars>
          <dgm:chMax val="1"/>
          <dgm:bulletEnabled val="1"/>
        </dgm:presLayoutVars>
      </dgm:prSet>
      <dgm:spPr/>
      <dgm:t>
        <a:bodyPr/>
        <a:lstStyle/>
        <a:p>
          <a:endParaRPr lang="ru-RU"/>
        </a:p>
      </dgm:t>
    </dgm:pt>
    <dgm:pt modelId="{0FCB51C2-D966-4A67-9146-4EB870535694}" type="pres">
      <dgm:prSet presAssocID="{24B4D85F-5BCA-474A-91B2-3B3996444DE2}" presName="descendantText" presStyleLbl="alignAcc1" presStyleIdx="6" presStyleCnt="7" custLinFactNeighborY="0">
        <dgm:presLayoutVars>
          <dgm:bulletEnabled val="1"/>
        </dgm:presLayoutVars>
      </dgm:prSet>
      <dgm:spPr/>
      <dgm:t>
        <a:bodyPr/>
        <a:lstStyle/>
        <a:p>
          <a:endParaRPr lang="ru-RU"/>
        </a:p>
      </dgm:t>
    </dgm:pt>
  </dgm:ptLst>
  <dgm:cxnLst>
    <dgm:cxn modelId="{3B20A334-0B65-4ABD-9513-3346707C2146}" type="presOf" srcId="{4B4B9C92-09AA-4DE2-99BC-B76F4DA8D86C}" destId="{5A1F1884-F178-4CC7-B2B6-9FC5790F34E1}" srcOrd="0" destOrd="0" presId="urn:microsoft.com/office/officeart/2005/8/layout/chevron2"/>
    <dgm:cxn modelId="{17FBBE71-DC77-4D36-B05D-AF545A314FE3}" srcId="{A6E81137-5C5D-4ABD-8384-BBB7013E2818}" destId="{E328CF9D-92A4-4C9A-AFB4-BD32E8B1FC0B}" srcOrd="0" destOrd="0" parTransId="{1284C2D9-AD54-4D80-B9C0-2BB98721B7B3}" sibTransId="{4EAAB5CF-8BA5-4578-B552-689967587D13}"/>
    <dgm:cxn modelId="{34B788FA-DE19-46A7-935C-B20E8B87F049}" type="presOf" srcId="{E328CF9D-92A4-4C9A-AFB4-BD32E8B1FC0B}" destId="{B762FC1E-9DCA-479E-BD62-4AD4C8FAF2E2}" srcOrd="0" destOrd="0" presId="urn:microsoft.com/office/officeart/2005/8/layout/chevron2"/>
    <dgm:cxn modelId="{EDEA5E78-6E53-4E00-8C94-41DD4BE8EC78}" srcId="{2DA4DD49-9979-46F1-B9A5-A378C24FE117}" destId="{BCA98482-4207-4797-8846-FC23477DB34B}" srcOrd="0" destOrd="0" parTransId="{EA1D79FE-2357-4933-855C-797CC705C5ED}" sibTransId="{26506969-2885-42D6-9D47-94208C5D3657}"/>
    <dgm:cxn modelId="{BD63FE36-448E-4605-AE66-B349626F320B}" srcId="{CD3F5875-7841-465E-8473-7F7DF4AB1F7F}" destId="{308F506D-C9A9-4699-8D84-400CAE927E94}" srcOrd="0" destOrd="0" parTransId="{820CD26F-4FD6-4629-B405-9EE98ACA4990}" sibTransId="{3C4EA564-705A-4414-A88E-6BA94C33CE27}"/>
    <dgm:cxn modelId="{8321B3EE-AB6B-416F-8415-EA2A7EDD1B8F}" srcId="{802BC7F2-18B8-4360-B7E8-EBA3D0A02704}" destId="{DD07CB76-FCFB-4CC6-8D27-AA643FE67C98}" srcOrd="0" destOrd="0" parTransId="{0FE99EBF-DDAA-44F9-99EF-A2A6204AAC5E}" sibTransId="{BB287B34-CBBA-4F03-BA1E-E354BB20907B}"/>
    <dgm:cxn modelId="{5E125557-4384-4237-9263-53C601449ABD}" type="presOf" srcId="{D33E27A8-03C6-429A-918C-8D00A5EA6134}" destId="{2E71FB87-AB62-490D-A99E-101A92713126}" srcOrd="0" destOrd="0" presId="urn:microsoft.com/office/officeart/2005/8/layout/chevron2"/>
    <dgm:cxn modelId="{9218FA72-4502-4252-8B20-BB5E4FE74666}" type="presOf" srcId="{DD07CB76-FCFB-4CC6-8D27-AA643FE67C98}" destId="{72439FFB-2624-44C3-B6AB-988D004F2B5B}" srcOrd="0" destOrd="0" presId="urn:microsoft.com/office/officeart/2005/8/layout/chevron2"/>
    <dgm:cxn modelId="{0D108995-65D3-4A69-89B4-94E4E7E9CACC}" srcId="{26DA208B-C7BD-4AFE-ACCC-25B94C1BF9E5}" destId="{4B4B9C92-09AA-4DE2-99BC-B76F4DA8D86C}" srcOrd="0" destOrd="0" parTransId="{EF2EB784-67CC-477B-AD6B-ADF2196E5858}" sibTransId="{6A08F36C-8B15-43D6-89D7-CC4A9B9F8DAD}"/>
    <dgm:cxn modelId="{7DA08BF1-ED51-4DDA-845B-A77DBCB8822A}" srcId="{26DA208B-C7BD-4AFE-ACCC-25B94C1BF9E5}" destId="{A6E81137-5C5D-4ABD-8384-BBB7013E2818}" srcOrd="4" destOrd="0" parTransId="{2CDB2887-6C11-4BD8-AD92-AD996DE344B4}" sibTransId="{879BC9B2-6129-4614-A3A0-F8AC2B000BD9}"/>
    <dgm:cxn modelId="{1693F351-7F5A-45E4-824D-1D7A65474B63}" type="presOf" srcId="{24B4D85F-5BCA-474A-91B2-3B3996444DE2}" destId="{DB5EDB3B-6B5B-4D57-8863-5A10C42A2A77}" srcOrd="0" destOrd="0" presId="urn:microsoft.com/office/officeart/2005/8/layout/chevron2"/>
    <dgm:cxn modelId="{CCBFE54F-E170-4454-8A2C-C40B3DD60DA5}" type="presOf" srcId="{A255EB9B-940C-44BF-A8E1-7830A8611F18}" destId="{5EDD734B-427B-493E-8BA0-7F0D33FA1E39}" srcOrd="0" destOrd="0" presId="urn:microsoft.com/office/officeart/2005/8/layout/chevron2"/>
    <dgm:cxn modelId="{7DA29326-83F7-403B-BF3A-8EB66ADD0FB4}" type="presOf" srcId="{A6E81137-5C5D-4ABD-8384-BBB7013E2818}" destId="{78347319-1038-4912-9DD7-0A38B63FB77B}" srcOrd="0" destOrd="0" presId="urn:microsoft.com/office/officeart/2005/8/layout/chevron2"/>
    <dgm:cxn modelId="{D4B55673-06BA-4BB6-B2EC-A4E8854D156C}" srcId="{A255EB9B-940C-44BF-A8E1-7830A8611F18}" destId="{D33E27A8-03C6-429A-918C-8D00A5EA6134}" srcOrd="0" destOrd="0" parTransId="{F233511D-71FD-4487-A000-CCF66E4B91B8}" sibTransId="{D906BE0A-9DCC-4CB0-964B-CE132CF00B5F}"/>
    <dgm:cxn modelId="{83024530-6EFB-4195-9E90-C2DDBE2C16AC}" type="presOf" srcId="{308F506D-C9A9-4699-8D84-400CAE927E94}" destId="{76339E84-68BF-452E-B442-A493A6BC1DC4}" srcOrd="0" destOrd="0" presId="urn:microsoft.com/office/officeart/2005/8/layout/chevron2"/>
    <dgm:cxn modelId="{B572E31E-77D6-4BA2-9E3F-D0F3799AF2F2}" srcId="{A6E81137-5C5D-4ABD-8384-BBB7013E2818}" destId="{637A4588-CC06-44D3-82C7-7DCA0C954D68}" srcOrd="1" destOrd="0" parTransId="{ECDBA7DB-D4B4-4A30-9346-F0CB6B98003E}" sibTransId="{EA86AE86-9FB7-4454-9656-92889094BB23}"/>
    <dgm:cxn modelId="{8BF4B053-3298-48F4-9403-2684698FCC6E}" srcId="{26DA208B-C7BD-4AFE-ACCC-25B94C1BF9E5}" destId="{CD3F5875-7841-465E-8473-7F7DF4AB1F7F}" srcOrd="1" destOrd="0" parTransId="{86E72DDB-1213-4A1A-96C5-A67F6B011635}" sibTransId="{95055AB8-74C0-432F-A025-FCC2D9A508C7}"/>
    <dgm:cxn modelId="{90BC8907-40B4-4BA8-A749-DCE4ADA2D539}" type="presOf" srcId="{802BC7F2-18B8-4360-B7E8-EBA3D0A02704}" destId="{880B7102-6BDE-4D43-8D53-ECACC6A441BE}" srcOrd="0" destOrd="0" presId="urn:microsoft.com/office/officeart/2005/8/layout/chevron2"/>
    <dgm:cxn modelId="{24875975-8540-44A9-A09C-4EA32C7E5993}" srcId="{26DA208B-C7BD-4AFE-ACCC-25B94C1BF9E5}" destId="{802BC7F2-18B8-4360-B7E8-EBA3D0A02704}" srcOrd="2" destOrd="0" parTransId="{5B81E941-4CE0-4384-9798-5719923FEB8A}" sibTransId="{D4AF7D45-FFAC-4C38-A3EE-2786BFCEEC10}"/>
    <dgm:cxn modelId="{80A37F18-39C3-4E02-9B77-CFA8140620CA}" type="presOf" srcId="{637A4588-CC06-44D3-82C7-7DCA0C954D68}" destId="{B762FC1E-9DCA-479E-BD62-4AD4C8FAF2E2}" srcOrd="0" destOrd="1" presId="urn:microsoft.com/office/officeart/2005/8/layout/chevron2"/>
    <dgm:cxn modelId="{A6B482C6-7877-46B9-8862-36610158A355}" type="presOf" srcId="{2DA4DD49-9979-46F1-B9A5-A378C24FE117}" destId="{BC637987-2635-46C3-B9BA-6C5C4CCC4C82}" srcOrd="0" destOrd="0" presId="urn:microsoft.com/office/officeart/2005/8/layout/chevron2"/>
    <dgm:cxn modelId="{2B048C2E-3401-49DF-84D0-C4A6FFEC46CE}" type="presOf" srcId="{F15E859A-8E9E-49AA-8589-CE1CD9F5F49F}" destId="{EC13308D-F05C-4460-9E03-2C5A643506FB}" srcOrd="0" destOrd="0" presId="urn:microsoft.com/office/officeart/2005/8/layout/chevron2"/>
    <dgm:cxn modelId="{CE0DEC45-BC03-4024-AFBC-07F713CC4E1C}" type="presOf" srcId="{CD3F5875-7841-465E-8473-7F7DF4AB1F7F}" destId="{5259D9DB-366E-4A55-94BE-F1D6A49DDD4F}" srcOrd="0" destOrd="0" presId="urn:microsoft.com/office/officeart/2005/8/layout/chevron2"/>
    <dgm:cxn modelId="{037E428E-3D71-4B93-94FF-8FBD3F3FFD25}" srcId="{26DA208B-C7BD-4AFE-ACCC-25B94C1BF9E5}" destId="{2DA4DD49-9979-46F1-B9A5-A378C24FE117}" srcOrd="5" destOrd="0" parTransId="{43CE392E-08E2-4B2A-8A1B-1745180A821F}" sibTransId="{7D0CE74A-E31F-4CE2-88F4-16D60F3C0AED}"/>
    <dgm:cxn modelId="{49EB5C22-F765-493D-8FE5-DAC2BD870650}" type="presOf" srcId="{26DA208B-C7BD-4AFE-ACCC-25B94C1BF9E5}" destId="{2C88E621-6AFA-4501-BB8F-A37002E795F7}" srcOrd="0" destOrd="0" presId="urn:microsoft.com/office/officeart/2005/8/layout/chevron2"/>
    <dgm:cxn modelId="{D30B80AC-ED7C-48C0-93AA-089999C9920F}" srcId="{26DA208B-C7BD-4AFE-ACCC-25B94C1BF9E5}" destId="{A255EB9B-940C-44BF-A8E1-7830A8611F18}" srcOrd="3" destOrd="0" parTransId="{FE60913A-D257-4B0C-B9C3-8EA26D9650B8}" sibTransId="{8C5567D5-D91D-421B-8609-FE7DB03510CB}"/>
    <dgm:cxn modelId="{EF25C95B-4E44-4720-B12E-124001187223}" type="presOf" srcId="{2643FBB1-0502-4DA9-A94B-99709880BC14}" destId="{0FCB51C2-D966-4A67-9146-4EB870535694}" srcOrd="0" destOrd="0" presId="urn:microsoft.com/office/officeart/2005/8/layout/chevron2"/>
    <dgm:cxn modelId="{D7756F05-E78A-4F26-BAC5-6ED49658BFD1}" type="presOf" srcId="{BCA98482-4207-4797-8846-FC23477DB34B}" destId="{A68926EF-F7D4-4CF6-92AF-312B4EE4B735}" srcOrd="0" destOrd="0" presId="urn:microsoft.com/office/officeart/2005/8/layout/chevron2"/>
    <dgm:cxn modelId="{3148A805-6013-4721-8064-ECBD983DAEFD}" srcId="{26DA208B-C7BD-4AFE-ACCC-25B94C1BF9E5}" destId="{24B4D85F-5BCA-474A-91B2-3B3996444DE2}" srcOrd="6" destOrd="0" parTransId="{354C5D15-D5D8-4BC9-9508-80EB14B5B3A8}" sibTransId="{7DB5760E-43BE-4381-AF8A-2181A10D3B5D}"/>
    <dgm:cxn modelId="{2C0EC007-3348-4A93-928B-9C2EF251236E}" srcId="{24B4D85F-5BCA-474A-91B2-3B3996444DE2}" destId="{2643FBB1-0502-4DA9-A94B-99709880BC14}" srcOrd="0" destOrd="0" parTransId="{7D15AAF9-EE82-47DA-B17B-D32DCB4660FD}" sibTransId="{F95680A9-C19D-4435-9C10-A7B225E856B2}"/>
    <dgm:cxn modelId="{53F26A7D-B529-4853-BCFA-EC78DE430492}" srcId="{4B4B9C92-09AA-4DE2-99BC-B76F4DA8D86C}" destId="{F15E859A-8E9E-49AA-8589-CE1CD9F5F49F}" srcOrd="0" destOrd="0" parTransId="{569219F0-F737-41EF-BA4A-845EBDC98510}" sibTransId="{AB84975D-BA6E-4D56-A034-06D7970512EE}"/>
    <dgm:cxn modelId="{70C582DE-6E76-4EF4-85C4-E85DB9E9526B}" type="presParOf" srcId="{2C88E621-6AFA-4501-BB8F-A37002E795F7}" destId="{15E5CD5A-D6D4-484F-962F-E3E3F4DC3464}" srcOrd="0" destOrd="0" presId="urn:microsoft.com/office/officeart/2005/8/layout/chevron2"/>
    <dgm:cxn modelId="{C442BD84-F7A2-45F3-97B7-4D3D92E2C544}" type="presParOf" srcId="{15E5CD5A-D6D4-484F-962F-E3E3F4DC3464}" destId="{5A1F1884-F178-4CC7-B2B6-9FC5790F34E1}" srcOrd="0" destOrd="0" presId="urn:microsoft.com/office/officeart/2005/8/layout/chevron2"/>
    <dgm:cxn modelId="{CD63E912-6394-455B-980C-971C349134C6}" type="presParOf" srcId="{15E5CD5A-D6D4-484F-962F-E3E3F4DC3464}" destId="{EC13308D-F05C-4460-9E03-2C5A643506FB}" srcOrd="1" destOrd="0" presId="urn:microsoft.com/office/officeart/2005/8/layout/chevron2"/>
    <dgm:cxn modelId="{7CC968A3-6638-445F-91CF-CEE618DEBEB9}" type="presParOf" srcId="{2C88E621-6AFA-4501-BB8F-A37002E795F7}" destId="{A6177A19-C195-4552-8163-F33DE4B75D76}" srcOrd="1" destOrd="0" presId="urn:microsoft.com/office/officeart/2005/8/layout/chevron2"/>
    <dgm:cxn modelId="{53086B2F-FCF5-4524-979E-AB68B8CC83B5}" type="presParOf" srcId="{2C88E621-6AFA-4501-BB8F-A37002E795F7}" destId="{3184BFEC-DA0D-43DE-BB9D-99A38087FB05}" srcOrd="2" destOrd="0" presId="urn:microsoft.com/office/officeart/2005/8/layout/chevron2"/>
    <dgm:cxn modelId="{E0D004D5-BFF6-4F24-8DF8-B0C9C2FAF1E2}" type="presParOf" srcId="{3184BFEC-DA0D-43DE-BB9D-99A38087FB05}" destId="{5259D9DB-366E-4A55-94BE-F1D6A49DDD4F}" srcOrd="0" destOrd="0" presId="urn:microsoft.com/office/officeart/2005/8/layout/chevron2"/>
    <dgm:cxn modelId="{24A1C148-6F83-4139-88A2-D6459FA2A2D7}" type="presParOf" srcId="{3184BFEC-DA0D-43DE-BB9D-99A38087FB05}" destId="{76339E84-68BF-452E-B442-A493A6BC1DC4}" srcOrd="1" destOrd="0" presId="urn:microsoft.com/office/officeart/2005/8/layout/chevron2"/>
    <dgm:cxn modelId="{9BA7673F-8780-42A8-A9D5-4BE650AE272E}" type="presParOf" srcId="{2C88E621-6AFA-4501-BB8F-A37002E795F7}" destId="{2F444B0B-579C-4694-9C0D-78BF1298A87C}" srcOrd="3" destOrd="0" presId="urn:microsoft.com/office/officeart/2005/8/layout/chevron2"/>
    <dgm:cxn modelId="{3B234408-6823-42B5-BB5B-E1C41EBD9129}" type="presParOf" srcId="{2C88E621-6AFA-4501-BB8F-A37002E795F7}" destId="{C616DC36-981F-4769-BBE5-13435526EEB4}" srcOrd="4" destOrd="0" presId="urn:microsoft.com/office/officeart/2005/8/layout/chevron2"/>
    <dgm:cxn modelId="{554EF832-6814-4D4A-A3F0-FDB2FCD4C836}" type="presParOf" srcId="{C616DC36-981F-4769-BBE5-13435526EEB4}" destId="{880B7102-6BDE-4D43-8D53-ECACC6A441BE}" srcOrd="0" destOrd="0" presId="urn:microsoft.com/office/officeart/2005/8/layout/chevron2"/>
    <dgm:cxn modelId="{60142EAD-5A5F-42A1-A20E-B08774F3F8D5}" type="presParOf" srcId="{C616DC36-981F-4769-BBE5-13435526EEB4}" destId="{72439FFB-2624-44C3-B6AB-988D004F2B5B}" srcOrd="1" destOrd="0" presId="urn:microsoft.com/office/officeart/2005/8/layout/chevron2"/>
    <dgm:cxn modelId="{B68CBAFD-A2F5-439C-91BC-C696B88CBA97}" type="presParOf" srcId="{2C88E621-6AFA-4501-BB8F-A37002E795F7}" destId="{7A601899-7FD8-49E0-9224-D4D8ABAE6EB5}" srcOrd="5" destOrd="0" presId="urn:microsoft.com/office/officeart/2005/8/layout/chevron2"/>
    <dgm:cxn modelId="{55817355-C523-4B2E-A243-374C757FE975}" type="presParOf" srcId="{2C88E621-6AFA-4501-BB8F-A37002E795F7}" destId="{E8CB9D04-4D66-4C52-BB8A-9D15C1269395}" srcOrd="6" destOrd="0" presId="urn:microsoft.com/office/officeart/2005/8/layout/chevron2"/>
    <dgm:cxn modelId="{D35A4F71-ED90-4485-9918-D58526E497A1}" type="presParOf" srcId="{E8CB9D04-4D66-4C52-BB8A-9D15C1269395}" destId="{5EDD734B-427B-493E-8BA0-7F0D33FA1E39}" srcOrd="0" destOrd="0" presId="urn:microsoft.com/office/officeart/2005/8/layout/chevron2"/>
    <dgm:cxn modelId="{A4E26745-ABAA-4988-A213-09A4394DF8E8}" type="presParOf" srcId="{E8CB9D04-4D66-4C52-BB8A-9D15C1269395}" destId="{2E71FB87-AB62-490D-A99E-101A92713126}" srcOrd="1" destOrd="0" presId="urn:microsoft.com/office/officeart/2005/8/layout/chevron2"/>
    <dgm:cxn modelId="{3FD076D7-29A3-4D3D-8EFB-6C0A371E9D6B}" type="presParOf" srcId="{2C88E621-6AFA-4501-BB8F-A37002E795F7}" destId="{09578EFF-0EC9-4E8D-9302-D5A548BD6BF9}" srcOrd="7" destOrd="0" presId="urn:microsoft.com/office/officeart/2005/8/layout/chevron2"/>
    <dgm:cxn modelId="{A30FB3C7-3D43-491F-ACC2-A9811F27050B}" type="presParOf" srcId="{2C88E621-6AFA-4501-BB8F-A37002E795F7}" destId="{CA791333-FAFE-4336-A564-96CD31C2ED6F}" srcOrd="8" destOrd="0" presId="urn:microsoft.com/office/officeart/2005/8/layout/chevron2"/>
    <dgm:cxn modelId="{829E17CE-05B0-423E-8657-20C4DA629D1D}" type="presParOf" srcId="{CA791333-FAFE-4336-A564-96CD31C2ED6F}" destId="{78347319-1038-4912-9DD7-0A38B63FB77B}" srcOrd="0" destOrd="0" presId="urn:microsoft.com/office/officeart/2005/8/layout/chevron2"/>
    <dgm:cxn modelId="{490FA129-E175-41C4-B067-109131BF9CEF}" type="presParOf" srcId="{CA791333-FAFE-4336-A564-96CD31C2ED6F}" destId="{B762FC1E-9DCA-479E-BD62-4AD4C8FAF2E2}" srcOrd="1" destOrd="0" presId="urn:microsoft.com/office/officeart/2005/8/layout/chevron2"/>
    <dgm:cxn modelId="{4A195792-8186-48C2-9ACF-20CE93B0E373}" type="presParOf" srcId="{2C88E621-6AFA-4501-BB8F-A37002E795F7}" destId="{AD114524-D826-4A57-BEEA-CFC44D038743}" srcOrd="9" destOrd="0" presId="urn:microsoft.com/office/officeart/2005/8/layout/chevron2"/>
    <dgm:cxn modelId="{1EC4B053-BCD7-4260-BBCD-89E2DABD1A83}" type="presParOf" srcId="{2C88E621-6AFA-4501-BB8F-A37002E795F7}" destId="{977AE569-6C71-4BA3-BE1B-1CA9D097BD46}" srcOrd="10" destOrd="0" presId="urn:microsoft.com/office/officeart/2005/8/layout/chevron2"/>
    <dgm:cxn modelId="{4F602CE8-78A5-4491-B233-3E3CB2D8C7FF}" type="presParOf" srcId="{977AE569-6C71-4BA3-BE1B-1CA9D097BD46}" destId="{BC637987-2635-46C3-B9BA-6C5C4CCC4C82}" srcOrd="0" destOrd="0" presId="urn:microsoft.com/office/officeart/2005/8/layout/chevron2"/>
    <dgm:cxn modelId="{DD7D17F8-C860-4E21-BA0E-2C99329C4035}" type="presParOf" srcId="{977AE569-6C71-4BA3-BE1B-1CA9D097BD46}" destId="{A68926EF-F7D4-4CF6-92AF-312B4EE4B735}" srcOrd="1" destOrd="0" presId="urn:microsoft.com/office/officeart/2005/8/layout/chevron2"/>
    <dgm:cxn modelId="{CDB346B9-089B-4A93-8A00-70C90CDDA76F}" type="presParOf" srcId="{2C88E621-6AFA-4501-BB8F-A37002E795F7}" destId="{DBD0E72D-A09E-44D2-92AE-D7CBCFC3209A}" srcOrd="11" destOrd="0" presId="urn:microsoft.com/office/officeart/2005/8/layout/chevron2"/>
    <dgm:cxn modelId="{AA7D2BF5-6C84-44E4-A867-A092EDF9C6AE}" type="presParOf" srcId="{2C88E621-6AFA-4501-BB8F-A37002E795F7}" destId="{AB88446E-E059-4799-BD6C-A9BF2765CDBE}" srcOrd="12" destOrd="0" presId="urn:microsoft.com/office/officeart/2005/8/layout/chevron2"/>
    <dgm:cxn modelId="{ADD1302D-C9B4-4EB2-9CB3-9B2AD0754B09}" type="presParOf" srcId="{AB88446E-E059-4799-BD6C-A9BF2765CDBE}" destId="{DB5EDB3B-6B5B-4D57-8863-5A10C42A2A77}" srcOrd="0" destOrd="0" presId="urn:microsoft.com/office/officeart/2005/8/layout/chevron2"/>
    <dgm:cxn modelId="{7ABF4615-4F11-4A88-A8F8-BB703BA69054}" type="presParOf" srcId="{AB88446E-E059-4799-BD6C-A9BF2765CDBE}" destId="{0FCB51C2-D966-4A67-9146-4EB87053569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4E0F45-8210-4AD5-9F22-376DE5FEF82E}"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ru-RU"/>
        </a:p>
      </dgm:t>
    </dgm:pt>
    <dgm:pt modelId="{0F2D8C2F-F5CF-4D05-B1B5-12A108B2F852}">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algn="ctr"/>
          <a:endParaRPr lang="en-GB" sz="1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ru-RU"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Reading </a:t>
          </a:r>
        </a:p>
        <a:p>
          <a:pPr algn="ctr"/>
          <a:r>
            <a:rPr lang="ru-RU"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rooms</a:t>
          </a:r>
        </a:p>
        <a:p>
          <a:pPr algn="ctr"/>
          <a:endParaRPr lang="en-GB" sz="1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777E491C-BE6F-4FF0-B466-0108798B6C4E}" type="parTrans" cxnId="{781CEA51-4C69-4068-A0FC-F34229E35CAC}">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3B7AD05C-8F6F-4079-9902-BE9BE7AF7E0C}" type="sibTrans" cxnId="{781CEA51-4C69-4068-A0FC-F34229E35CAC}">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B5AA18F6-80D4-49B0-92F5-EDF1D72A6981}">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algn="l"/>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Monday</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Friday</a:t>
          </a:r>
          <a:r>
            <a:rPr lang="en-US"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10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am</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9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endParaRPr lang="en-GB" sz="1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593381CC-CB70-43E8-B327-53C240095D28}" type="parTrans" cxnId="{9DDA9C0B-8232-4025-B065-C0C7E4CCE405}">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ED4AF314-6628-4067-8E5E-346D996F446B}" type="sibTrans" cxnId="{9DDA9C0B-8232-4025-B065-C0C7E4CCE405}">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BF5FBFED-C7CB-4E94-8701-95585FDDA029}">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algn="l"/>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Saturday</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10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am</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8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endParaRPr lang="en-GB" sz="1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17C0137A-80DA-4CF6-8B45-93617BC11CAD}" type="parTrans" cxnId="{6EC4CDCB-F670-4633-A606-81AE3EE62D15}">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A116F479-9EF2-4EA7-B8AA-7D2BA2B455CF}" type="sibTrans" cxnId="{6EC4CDCB-F670-4633-A606-81AE3EE62D15}">
      <dgm:prSet/>
      <dgm:spPr/>
      <dgm:t>
        <a:bodyPr/>
        <a:lstStyle/>
        <a:p>
          <a:endParaRPr lang="ru-RU"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C1BC3138-531F-4C2E-A1DC-551D71049DDF}">
      <dgm:prSet phldrT="[Текст]" custT="1"/>
      <dgm:spPr/>
      <dgm:t>
        <a:bodyPr/>
        <a:lstStyle/>
        <a:p>
          <a:pPr algn="l"/>
          <a:endParaRPr lang="en-GB"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ru-RU"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Media Library</a:t>
          </a:r>
          <a:endParaRPr lang="en-GB"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l"/>
          <a:endParaRPr lang="en-GB"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0991342E-5D8B-4164-AEE5-7A8B5FDBE051}" type="parTrans" cxnId="{A9785C26-5258-4BCA-8CA5-34AB38B3072C}">
      <dgm:prSet/>
      <dgm:spPr/>
      <dgm:t>
        <a:bodyPr/>
        <a:lstStyle/>
        <a:p>
          <a:endParaRPr lang="ru-RU"/>
        </a:p>
      </dgm:t>
    </dgm:pt>
    <dgm:pt modelId="{DF415CED-BC86-42EF-A96F-186EF4A2E797}" type="sibTrans" cxnId="{A9785C26-5258-4BCA-8CA5-34AB38B3072C}">
      <dgm:prSet/>
      <dgm:spPr/>
      <dgm:t>
        <a:bodyPr/>
        <a:lstStyle/>
        <a:p>
          <a:endParaRPr lang="ru-RU"/>
        </a:p>
      </dgm:t>
    </dgm:pt>
    <dgm:pt modelId="{828B69DD-30BD-41B7-BD49-A523C475D626}">
      <dgm:prSet phldrT="[Текст]" custT="1"/>
      <dgm:spPr/>
      <dgm:t>
        <a:bodyPr/>
        <a:lstStyle/>
        <a:p>
          <a:pPr algn="l"/>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Monday -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Friday</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12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noon</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8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endParaRPr lang="en-GB" sz="1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19CD92E9-E927-4C75-8105-E313D397365C}" type="parTrans" cxnId="{E8AD9E96-54A9-42BB-84DD-119379B770FB}">
      <dgm:prSet/>
      <dgm:spPr/>
      <dgm:t>
        <a:bodyPr/>
        <a:lstStyle/>
        <a:p>
          <a:endParaRPr lang="ru-RU"/>
        </a:p>
      </dgm:t>
    </dgm:pt>
    <dgm:pt modelId="{9A315B95-72B6-449E-9380-180546E80000}" type="sibTrans" cxnId="{E8AD9E96-54A9-42BB-84DD-119379B770FB}">
      <dgm:prSet/>
      <dgm:spPr/>
      <dgm:t>
        <a:bodyPr/>
        <a:lstStyle/>
        <a:p>
          <a:endParaRPr lang="ru-RU"/>
        </a:p>
      </dgm:t>
    </dgm:pt>
    <dgm:pt modelId="{A5BD01DE-6227-4AAA-B808-2F7BC99398CA}">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algn="l"/>
          <a:endParaRPr lang="ru-RU" sz="1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EA7B04E6-7366-4486-BE7C-B49F7CFD0DBC}" type="parTrans" cxnId="{039E93CF-312C-439F-B6E9-9219169C245C}">
      <dgm:prSet/>
      <dgm:spPr/>
      <dgm:t>
        <a:bodyPr/>
        <a:lstStyle/>
        <a:p>
          <a:endParaRPr lang="ru-RU"/>
        </a:p>
      </dgm:t>
    </dgm:pt>
    <dgm:pt modelId="{120BE5DE-F4BC-40DC-AD57-2480BE7B254B}" type="sibTrans" cxnId="{039E93CF-312C-439F-B6E9-9219169C245C}">
      <dgm:prSet/>
      <dgm:spPr/>
      <dgm:t>
        <a:bodyPr/>
        <a:lstStyle/>
        <a:p>
          <a:endParaRPr lang="ru-RU"/>
        </a:p>
      </dgm:t>
    </dgm:pt>
    <dgm:pt modelId="{71311E71-5F2A-4531-A4D2-6E961A8687ED}">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algn="l"/>
          <a:endParaRPr lang="en-GB" sz="1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ru-RU"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Academic collection</a:t>
          </a:r>
        </a:p>
        <a:p>
          <a:pPr algn="l"/>
          <a:endParaRPr lang="en-GB" sz="1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FED7C78C-4CEB-46D1-9A0B-84C2B7B99A17}" type="parTrans" cxnId="{0CC8BDFE-82DA-452D-BF4E-ECF087133846}">
      <dgm:prSet/>
      <dgm:spPr/>
      <dgm:t>
        <a:bodyPr/>
        <a:lstStyle/>
        <a:p>
          <a:endParaRPr lang="ru-RU"/>
        </a:p>
      </dgm:t>
    </dgm:pt>
    <dgm:pt modelId="{D6AB9864-8F81-455A-8945-A7B59587B906}" type="sibTrans" cxnId="{0CC8BDFE-82DA-452D-BF4E-ECF087133846}">
      <dgm:prSet/>
      <dgm:spPr/>
      <dgm:t>
        <a:bodyPr/>
        <a:lstStyle/>
        <a:p>
          <a:endParaRPr lang="ru-RU"/>
        </a:p>
      </dgm:t>
    </dgm:pt>
    <dgm:pt modelId="{D41E4AAE-2F2A-4572-BD9F-9BA597F7B4E2}">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algn="l"/>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Monday -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Friday</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12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noon</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8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endParaRPr lang="en-GB" sz="1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7C247D5A-4E56-4090-BA0F-DDF9C5238CDD}" type="parTrans" cxnId="{8E3F73C7-B2E8-4FF6-858B-2137AC48F306}">
      <dgm:prSet/>
      <dgm:spPr/>
      <dgm:t>
        <a:bodyPr/>
        <a:lstStyle/>
        <a:p>
          <a:endParaRPr lang="ru-RU"/>
        </a:p>
      </dgm:t>
    </dgm:pt>
    <dgm:pt modelId="{0C349954-3527-41DD-A3C9-C48A809BD54A}" type="sibTrans" cxnId="{8E3F73C7-B2E8-4FF6-858B-2137AC48F306}">
      <dgm:prSet/>
      <dgm:spPr/>
      <dgm:t>
        <a:bodyPr/>
        <a:lstStyle/>
        <a:p>
          <a:endParaRPr lang="ru-RU"/>
        </a:p>
      </dgm:t>
    </dgm:pt>
    <dgm:pt modelId="{9819B9EE-BDA4-44B9-8087-24DB8B513483}">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algn="l"/>
          <a:endParaRPr lang="ru-RU" sz="1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FB25C4C3-6539-4C9D-8209-8EEA8E725D1E}" type="parTrans" cxnId="{96F8B135-63C1-47EE-9615-A9B3335357C6}">
      <dgm:prSet/>
      <dgm:spPr/>
      <dgm:t>
        <a:bodyPr/>
        <a:lstStyle/>
        <a:p>
          <a:endParaRPr lang="ru-RU"/>
        </a:p>
      </dgm:t>
    </dgm:pt>
    <dgm:pt modelId="{59EC5492-6B02-48BC-A097-95907FA117BD}" type="sibTrans" cxnId="{96F8B135-63C1-47EE-9615-A9B3335357C6}">
      <dgm:prSet/>
      <dgm:spPr/>
      <dgm:t>
        <a:bodyPr/>
        <a:lstStyle/>
        <a:p>
          <a:endParaRPr lang="ru-RU"/>
        </a:p>
      </dgm:t>
    </dgm:pt>
    <dgm:pt modelId="{78D44AAD-DCBA-4EE5-BF45-0D62A4E2F60D}">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algn="l"/>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Saturday</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12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noon</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6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endParaRPr lang="en-GB" sz="1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2216CF54-D804-41D6-87EE-C64720306F7D}" type="parTrans" cxnId="{9F78F338-02B5-4A94-A48D-366C0972CD20}">
      <dgm:prSet/>
      <dgm:spPr/>
      <dgm:t>
        <a:bodyPr/>
        <a:lstStyle/>
        <a:p>
          <a:endParaRPr lang="ru-RU"/>
        </a:p>
      </dgm:t>
    </dgm:pt>
    <dgm:pt modelId="{52F3BDEB-28D0-4B49-B66C-3159D6380588}" type="sibTrans" cxnId="{9F78F338-02B5-4A94-A48D-366C0972CD20}">
      <dgm:prSet/>
      <dgm:spPr/>
      <dgm:t>
        <a:bodyPr/>
        <a:lstStyle/>
        <a:p>
          <a:endParaRPr lang="ru-RU"/>
        </a:p>
      </dgm:t>
    </dgm:pt>
    <dgm:pt modelId="{8CF96618-22DF-490F-B3A4-73DB41E7A636}">
      <dgm:prSet phldrT="[Текст]">
        <dgm:style>
          <a:lnRef idx="1">
            <a:schemeClr val="accent1"/>
          </a:lnRef>
          <a:fillRef idx="2">
            <a:schemeClr val="accent1"/>
          </a:fillRef>
          <a:effectRef idx="1">
            <a:schemeClr val="accent1"/>
          </a:effectRef>
          <a:fontRef idx="minor">
            <a:schemeClr val="dk1"/>
          </a:fontRef>
        </dgm:style>
      </dgm:prSet>
      <dgm:spPr/>
      <dgm:t>
        <a:bodyPr/>
        <a:lstStyle/>
        <a:p>
          <a:pPr algn="l"/>
          <a:endParaRPr lang="en-GB"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ru-RU"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Study collection</a:t>
          </a:r>
        </a:p>
        <a:p>
          <a:pPr algn="l"/>
          <a:endParaRPr lang="en-GB" sz="1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40B637D9-38EC-4134-91BD-DFE8F8E38DB5}" type="parTrans" cxnId="{18CD75F8-15DE-4A03-A6C4-C7E177BBB117}">
      <dgm:prSet/>
      <dgm:spPr/>
      <dgm:t>
        <a:bodyPr/>
        <a:lstStyle/>
        <a:p>
          <a:endParaRPr lang="ru-RU"/>
        </a:p>
      </dgm:t>
    </dgm:pt>
    <dgm:pt modelId="{B9367673-B48D-48E3-A045-80AF6D94CF15}" type="sibTrans" cxnId="{18CD75F8-15DE-4A03-A6C4-C7E177BBB117}">
      <dgm:prSet/>
      <dgm:spPr/>
      <dgm:t>
        <a:bodyPr/>
        <a:lstStyle/>
        <a:p>
          <a:endParaRPr lang="ru-RU"/>
        </a:p>
      </dgm:t>
    </dgm:pt>
    <dgm:pt modelId="{AAE62BAF-D19B-455B-ABAE-0A9AA955207C}">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algn="l"/>
          <a:r>
            <a:rPr lang="ru-RU" sz="115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Monday, Wednesday, </a:t>
          </a:r>
          <a:r>
            <a:rPr lang="ru-RU" sz="115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Friday</a:t>
          </a:r>
          <a:r>
            <a:rPr lang="ru-RU" sz="115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115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12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noon</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4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endParaRPr lang="en-GB" sz="1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D3391AC0-7097-4D18-998A-EB344525B750}" type="parTrans" cxnId="{DBAECEC1-1BAD-4A91-BA90-B7CBF1BC87D3}">
      <dgm:prSet/>
      <dgm:spPr/>
      <dgm:t>
        <a:bodyPr/>
        <a:lstStyle/>
        <a:p>
          <a:endParaRPr lang="ru-RU"/>
        </a:p>
      </dgm:t>
    </dgm:pt>
    <dgm:pt modelId="{9E1EE533-96C5-4948-AA06-F6082BFB542D}" type="sibTrans" cxnId="{DBAECEC1-1BAD-4A91-BA90-B7CBF1BC87D3}">
      <dgm:prSet/>
      <dgm:spPr/>
      <dgm:t>
        <a:bodyPr/>
        <a:lstStyle/>
        <a:p>
          <a:endParaRPr lang="ru-RU"/>
        </a:p>
      </dgm:t>
    </dgm:pt>
    <dgm:pt modelId="{49F8CE5D-D9A8-437F-BE89-1FBC0569F9E9}">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algn="l"/>
          <a:r>
            <a:rPr lang="ru-RU" sz="115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Tuesday, </a:t>
          </a:r>
          <a:r>
            <a:rPr lang="ru-RU" sz="115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Thursday</a:t>
          </a:r>
          <a:r>
            <a:rPr lang="ru-RU" sz="115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115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15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5 </a:t>
          </a:r>
          <a:r>
            <a:rPr lang="ru-RU" sz="115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r>
            <a:rPr lang="ru-RU" sz="115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9 </a:t>
          </a:r>
          <a:r>
            <a:rPr lang="ru-RU" sz="115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endParaRPr lang="en-GB" sz="115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20393BEA-0B8F-4B04-991F-29C539371AC8}" type="parTrans" cxnId="{8BA969D9-84CE-4155-BE42-062AF84B3D73}">
      <dgm:prSet/>
      <dgm:spPr/>
      <dgm:t>
        <a:bodyPr/>
        <a:lstStyle/>
        <a:p>
          <a:endParaRPr lang="ru-RU"/>
        </a:p>
      </dgm:t>
    </dgm:pt>
    <dgm:pt modelId="{F5E3682D-534F-4212-8369-B5118D24F17A}" type="sibTrans" cxnId="{8BA969D9-84CE-4155-BE42-062AF84B3D73}">
      <dgm:prSet/>
      <dgm:spPr/>
      <dgm:t>
        <a:bodyPr/>
        <a:lstStyle/>
        <a:p>
          <a:endParaRPr lang="ru-RU"/>
        </a:p>
      </dgm:t>
    </dgm:pt>
    <dgm:pt modelId="{C93B4873-6984-4385-9047-7C488DAF2199}">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algn="l"/>
          <a:r>
            <a:rPr lang="ru-RU" sz="115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Saturday:          10 am – 2 pm</a:t>
          </a:r>
          <a:endParaRPr lang="en-GB" sz="115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F4CF9314-C9AC-4499-9190-BD8DB5D669D0}" type="parTrans" cxnId="{6CAC2973-53B3-442A-9D42-BC2A105D4F82}">
      <dgm:prSet/>
      <dgm:spPr/>
      <dgm:t>
        <a:bodyPr/>
        <a:lstStyle/>
        <a:p>
          <a:endParaRPr lang="ru-RU"/>
        </a:p>
      </dgm:t>
    </dgm:pt>
    <dgm:pt modelId="{E1B67F56-2DDC-48F4-BAE8-A8031B26D2EC}" type="sibTrans" cxnId="{6CAC2973-53B3-442A-9D42-BC2A105D4F82}">
      <dgm:prSet/>
      <dgm:spPr/>
      <dgm:t>
        <a:bodyPr/>
        <a:lstStyle/>
        <a:p>
          <a:endParaRPr lang="ru-RU"/>
        </a:p>
      </dgm:t>
    </dgm:pt>
    <dgm:pt modelId="{7620128F-97EE-4D54-A30B-5049F6E91879}">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algn="l"/>
          <a:endParaRPr lang="en-GB" sz="1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ru-RU"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Fiction collection</a:t>
          </a:r>
        </a:p>
        <a:p>
          <a:pPr algn="ctr"/>
          <a:r>
            <a:rPr lang="ru-RU" sz="900" dirty="0" smtClean="0">
              <a:solidFill>
                <a:srgbClr val="003F82"/>
              </a:solidFill>
            </a:rPr>
            <a:t>(Preliminary booking via the user’s personal account in the eCatalogue is required) </a:t>
          </a:r>
          <a:endParaRPr lang="en-GB" sz="900" b="1" cap="none" spc="0" dirty="0" smtClean="0">
            <a:ln w="10541" cmpd="sng">
              <a:solidFill>
                <a:schemeClr val="accent1">
                  <a:shade val="88000"/>
                  <a:satMod val="110000"/>
                </a:schemeClr>
              </a:solidFill>
              <a:prstDash val="solid"/>
            </a:ln>
            <a:solidFill>
              <a:srgbClr val="003F82"/>
            </a:solidFill>
            <a:effectLst/>
          </a:endParaRPr>
        </a:p>
        <a:p>
          <a:pPr algn="l"/>
          <a:endParaRPr lang="en-GB" sz="1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018B7944-02C5-420B-8BE8-C47B6967A928}" type="parTrans" cxnId="{139E78C9-D757-4290-9745-1D86D69392FE}">
      <dgm:prSet/>
      <dgm:spPr/>
      <dgm:t>
        <a:bodyPr/>
        <a:lstStyle/>
        <a:p>
          <a:endParaRPr lang="ru-RU"/>
        </a:p>
      </dgm:t>
    </dgm:pt>
    <dgm:pt modelId="{03BCEB34-BDFE-4CFF-A398-C2A806D8DCEB}" type="sibTrans" cxnId="{139E78C9-D757-4290-9745-1D86D69392FE}">
      <dgm:prSet/>
      <dgm:spPr/>
      <dgm:t>
        <a:bodyPr/>
        <a:lstStyle/>
        <a:p>
          <a:endParaRPr lang="ru-RU"/>
        </a:p>
      </dgm:t>
    </dgm:pt>
    <dgm:pt modelId="{D57866F5-EA00-459F-97CF-E7785C9D24F1}">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algn="l"/>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Tuesday, Thursday:   12 noon – 6 pm</a:t>
          </a:r>
          <a:endParaRPr lang="en-GB" sz="1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58696478-276A-4F0B-8560-E845F9F3BCD4}" type="parTrans" cxnId="{535E5744-4F5D-4450-81D3-0C444CA2C443}">
      <dgm:prSet/>
      <dgm:spPr/>
      <dgm:t>
        <a:bodyPr/>
        <a:lstStyle/>
        <a:p>
          <a:endParaRPr lang="ru-RU"/>
        </a:p>
      </dgm:t>
    </dgm:pt>
    <dgm:pt modelId="{44B49F58-AAE5-43A3-9658-1487DA510620}" type="sibTrans" cxnId="{535E5744-4F5D-4450-81D3-0C444CA2C443}">
      <dgm:prSet/>
      <dgm:spPr/>
      <dgm:t>
        <a:bodyPr/>
        <a:lstStyle/>
        <a:p>
          <a:endParaRPr lang="ru-RU"/>
        </a:p>
      </dgm:t>
    </dgm:pt>
    <dgm:pt modelId="{C7D86538-D0AB-4D7C-96FE-2D54C3A7485C}">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algn="l"/>
          <a:endParaRPr lang="en-GB" sz="1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ru-RU" sz="1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Registration</a:t>
          </a:r>
        </a:p>
        <a:p>
          <a:pPr algn="l"/>
          <a:endParaRPr lang="en-GB" sz="1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23E1C299-1C6D-4971-9EE0-BD6A41D31960}" type="parTrans" cxnId="{4B8BAD46-A11E-4BD8-94B1-1274BA226D4F}">
      <dgm:prSet/>
      <dgm:spPr/>
      <dgm:t>
        <a:bodyPr/>
        <a:lstStyle/>
        <a:p>
          <a:endParaRPr lang="ru-RU"/>
        </a:p>
      </dgm:t>
    </dgm:pt>
    <dgm:pt modelId="{E9214F52-F923-438A-94AD-CBF353B2CFEA}" type="sibTrans" cxnId="{4B8BAD46-A11E-4BD8-94B1-1274BA226D4F}">
      <dgm:prSet/>
      <dgm:spPr/>
      <dgm:t>
        <a:bodyPr/>
        <a:lstStyle/>
        <a:p>
          <a:endParaRPr lang="ru-RU"/>
        </a:p>
      </dgm:t>
    </dgm:pt>
    <dgm:pt modelId="{AE0B99BE-658B-4B8D-9FE5-FE296FD7962F}">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algn="l"/>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Monday -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Friday</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12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noon</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8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endParaRPr lang="en-GB" sz="1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DB65E237-9E28-4BFB-95B4-49EA37725552}" type="parTrans" cxnId="{2B064C85-966F-4F4B-898A-A7EE9C68AA76}">
      <dgm:prSet/>
      <dgm:spPr/>
      <dgm:t>
        <a:bodyPr/>
        <a:lstStyle/>
        <a:p>
          <a:endParaRPr lang="ru-RU"/>
        </a:p>
      </dgm:t>
    </dgm:pt>
    <dgm:pt modelId="{F3C017CA-66C6-4BF2-8800-FA2EB7A46573}" type="sibTrans" cxnId="{2B064C85-966F-4F4B-898A-A7EE9C68AA76}">
      <dgm:prSet/>
      <dgm:spPr/>
      <dgm:t>
        <a:bodyPr/>
        <a:lstStyle/>
        <a:p>
          <a:endParaRPr lang="ru-RU"/>
        </a:p>
      </dgm:t>
    </dgm:pt>
    <dgm:pt modelId="{901E1669-8F40-499D-9347-4AE1079C0CBA}">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algn="l"/>
          <a:endParaRPr lang="ru-RU" sz="1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F17EB085-BFBE-42F5-8B84-3732F30DA336}" type="parTrans" cxnId="{2849DB54-3881-459E-9ECA-7386B8408AB6}">
      <dgm:prSet/>
      <dgm:spPr/>
      <dgm:t>
        <a:bodyPr/>
        <a:lstStyle/>
        <a:p>
          <a:endParaRPr lang="ru-RU"/>
        </a:p>
      </dgm:t>
    </dgm:pt>
    <dgm:pt modelId="{0796F143-264F-405E-A196-9C66283911A4}" type="sibTrans" cxnId="{2849DB54-3881-459E-9ECA-7386B8408AB6}">
      <dgm:prSet/>
      <dgm:spPr/>
      <dgm:t>
        <a:bodyPr/>
        <a:lstStyle/>
        <a:p>
          <a:endParaRPr lang="ru-RU"/>
        </a:p>
      </dgm:t>
    </dgm:pt>
    <dgm:pt modelId="{AB882F20-8890-4321-8A40-E06DBDEC276B}">
      <dgm:prSet phldrT="[Текст]" custT="1">
        <dgm:style>
          <a:lnRef idx="1">
            <a:schemeClr val="accent1"/>
          </a:lnRef>
          <a:fillRef idx="2">
            <a:schemeClr val="accent1"/>
          </a:fillRef>
          <a:effectRef idx="1">
            <a:schemeClr val="accent1"/>
          </a:effectRef>
          <a:fontRef idx="minor">
            <a:schemeClr val="dk1"/>
          </a:fontRef>
        </dgm:style>
      </dgm:prSet>
      <dgm:spPr/>
      <dgm:t>
        <a:bodyPr/>
        <a:lstStyle/>
        <a:p>
          <a:pPr algn="l"/>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Saturday</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12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noon</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6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endParaRPr lang="en-GB" sz="1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F972B1B0-9DBB-4F13-83DB-0F9E61D2C9CC}" type="parTrans" cxnId="{5577F590-37C0-46E0-8CE1-A1B13FCFFF67}">
      <dgm:prSet/>
      <dgm:spPr/>
      <dgm:t>
        <a:bodyPr/>
        <a:lstStyle/>
        <a:p>
          <a:endParaRPr lang="ru-RU"/>
        </a:p>
      </dgm:t>
    </dgm:pt>
    <dgm:pt modelId="{A6F94CF6-4455-45C2-82C0-EF72988CA510}" type="sibTrans" cxnId="{5577F590-37C0-46E0-8CE1-A1B13FCFFF67}">
      <dgm:prSet/>
      <dgm:spPr/>
      <dgm:t>
        <a:bodyPr/>
        <a:lstStyle/>
        <a:p>
          <a:endParaRPr lang="ru-RU"/>
        </a:p>
      </dgm:t>
    </dgm:pt>
    <dgm:pt modelId="{4A4B13A2-57EC-41E4-A33E-8225D8A6A951}">
      <dgm:prSet custT="1"/>
      <dgm:spPr/>
      <dgm:t>
        <a:bodyPr/>
        <a:lstStyle/>
        <a:p>
          <a:pPr algn="l"/>
          <a:endParaRPr lang="ru-RU" sz="1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A3CC8B86-8321-40FE-BBD8-C626AD13DFBC}" type="parTrans" cxnId="{4C9ED08F-4042-4888-96E8-797B926E1A79}">
      <dgm:prSet/>
      <dgm:spPr/>
      <dgm:t>
        <a:bodyPr/>
        <a:lstStyle/>
        <a:p>
          <a:endParaRPr lang="ru-RU"/>
        </a:p>
      </dgm:t>
    </dgm:pt>
    <dgm:pt modelId="{664A0313-3F56-4373-9D15-95E4070FE832}" type="sibTrans" cxnId="{4C9ED08F-4042-4888-96E8-797B926E1A79}">
      <dgm:prSet/>
      <dgm:spPr/>
      <dgm:t>
        <a:bodyPr/>
        <a:lstStyle/>
        <a:p>
          <a:endParaRPr lang="ru-RU"/>
        </a:p>
      </dgm:t>
    </dgm:pt>
    <dgm:pt modelId="{4C23CFAC-8866-45C3-8C49-40EDD064DFE9}">
      <dgm:prSet custT="1"/>
      <dgm:spPr/>
      <dgm:t>
        <a:bodyPr/>
        <a:lstStyle/>
        <a:p>
          <a:pPr algn="l"/>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Saturday</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12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noon</a:t>
          </a:r>
          <a:r>
            <a:rPr lang="ru-RU" sz="1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6 </a:t>
          </a:r>
          <a:r>
            <a:rPr lang="ru-RU" sz="12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endParaRPr lang="en-GB" sz="1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1BDAF330-B856-4CCA-B30C-1B660C4FB65C}" type="parTrans" cxnId="{4DA10B4D-4942-47E4-98A3-E0618E98A70D}">
      <dgm:prSet/>
      <dgm:spPr/>
      <dgm:t>
        <a:bodyPr/>
        <a:lstStyle/>
        <a:p>
          <a:endParaRPr lang="ru-RU"/>
        </a:p>
      </dgm:t>
    </dgm:pt>
    <dgm:pt modelId="{E422129D-58C3-4550-832E-FC5B57522315}" type="sibTrans" cxnId="{4DA10B4D-4942-47E4-98A3-E0618E98A70D}">
      <dgm:prSet/>
      <dgm:spPr/>
      <dgm:t>
        <a:bodyPr/>
        <a:lstStyle/>
        <a:p>
          <a:endParaRPr lang="ru-RU"/>
        </a:p>
      </dgm:t>
    </dgm:pt>
    <dgm:pt modelId="{E22887A5-23FA-4A47-B9F6-E399A11B148F}" type="pres">
      <dgm:prSet presAssocID="{804E0F45-8210-4AD5-9F22-376DE5FEF82E}" presName="Name0" presStyleCnt="0">
        <dgm:presLayoutVars>
          <dgm:dir/>
          <dgm:resizeHandles val="exact"/>
        </dgm:presLayoutVars>
      </dgm:prSet>
      <dgm:spPr/>
      <dgm:t>
        <a:bodyPr/>
        <a:lstStyle/>
        <a:p>
          <a:endParaRPr lang="ru-RU"/>
        </a:p>
      </dgm:t>
    </dgm:pt>
    <dgm:pt modelId="{FCAC30F7-04E8-4611-8EA5-8E3407869FB1}" type="pres">
      <dgm:prSet presAssocID="{0F2D8C2F-F5CF-4D05-B1B5-12A108B2F852}" presName="node" presStyleLbl="node1" presStyleIdx="0" presStyleCnt="6" custScaleX="134722" custLinFactX="-29632" custLinFactNeighborX="-100000" custLinFactNeighborY="-6348">
        <dgm:presLayoutVars>
          <dgm:bulletEnabled val="1"/>
        </dgm:presLayoutVars>
      </dgm:prSet>
      <dgm:spPr/>
      <dgm:t>
        <a:bodyPr/>
        <a:lstStyle/>
        <a:p>
          <a:endParaRPr lang="ru-RU"/>
        </a:p>
      </dgm:t>
    </dgm:pt>
    <dgm:pt modelId="{CC29F402-400B-4E69-8AA5-AA01EE67B555}" type="pres">
      <dgm:prSet presAssocID="{3B7AD05C-8F6F-4079-9902-BE9BE7AF7E0C}" presName="sibTrans" presStyleCnt="0"/>
      <dgm:spPr/>
    </dgm:pt>
    <dgm:pt modelId="{EEC9E777-6218-4195-A7D6-03EBAA4B3697}" type="pres">
      <dgm:prSet presAssocID="{71311E71-5F2A-4531-A4D2-6E961A8687ED}" presName="node" presStyleLbl="node1" presStyleIdx="1" presStyleCnt="6" custScaleX="123645" custLinFactNeighborX="-15380">
        <dgm:presLayoutVars>
          <dgm:bulletEnabled val="1"/>
        </dgm:presLayoutVars>
      </dgm:prSet>
      <dgm:spPr/>
      <dgm:t>
        <a:bodyPr/>
        <a:lstStyle/>
        <a:p>
          <a:endParaRPr lang="ru-RU"/>
        </a:p>
      </dgm:t>
    </dgm:pt>
    <dgm:pt modelId="{6A1A2F9A-ED5E-4091-B0AF-907E187816D2}" type="pres">
      <dgm:prSet presAssocID="{D6AB9864-8F81-455A-8945-A7B59587B906}" presName="sibTrans" presStyleCnt="0"/>
      <dgm:spPr/>
    </dgm:pt>
    <dgm:pt modelId="{45C96888-FAD4-4FA9-B66C-0D0A204C9886}" type="pres">
      <dgm:prSet presAssocID="{7620128F-97EE-4D54-A30B-5049F6E91879}" presName="node" presStyleLbl="node1" presStyleIdx="2" presStyleCnt="6" custScaleX="168542" custLinFactX="111709" custLinFactNeighborX="200000">
        <dgm:presLayoutVars>
          <dgm:bulletEnabled val="1"/>
        </dgm:presLayoutVars>
      </dgm:prSet>
      <dgm:spPr/>
      <dgm:t>
        <a:bodyPr/>
        <a:lstStyle/>
        <a:p>
          <a:endParaRPr lang="ru-RU"/>
        </a:p>
      </dgm:t>
    </dgm:pt>
    <dgm:pt modelId="{6577DCAE-2127-4679-9963-C4FF085B025C}" type="pres">
      <dgm:prSet presAssocID="{03BCEB34-BDFE-4CFF-A398-C2A806D8DCEB}" presName="sibTrans" presStyleCnt="0"/>
      <dgm:spPr/>
    </dgm:pt>
    <dgm:pt modelId="{38DEF9B1-53C2-48A5-845E-ECC827CA0581}" type="pres">
      <dgm:prSet presAssocID="{8CF96618-22DF-490F-B3A4-73DB41E7A636}" presName="node" presStyleLbl="node1" presStyleIdx="3" presStyleCnt="6" custScaleX="123996" custLinFactX="-163855" custLinFactNeighborX="-200000" custLinFactNeighborY="0">
        <dgm:presLayoutVars>
          <dgm:bulletEnabled val="1"/>
        </dgm:presLayoutVars>
      </dgm:prSet>
      <dgm:spPr/>
      <dgm:t>
        <a:bodyPr/>
        <a:lstStyle/>
        <a:p>
          <a:endParaRPr lang="ru-RU"/>
        </a:p>
      </dgm:t>
    </dgm:pt>
    <dgm:pt modelId="{61063BEA-F642-4FD1-9A67-57DCB5F1A456}" type="pres">
      <dgm:prSet presAssocID="{B9367673-B48D-48E3-A045-80AF6D94CF15}" presName="sibTrans" presStyleCnt="0"/>
      <dgm:spPr/>
    </dgm:pt>
    <dgm:pt modelId="{FA9F5FFA-952E-4122-905A-AF94872BEF1E}" type="pres">
      <dgm:prSet presAssocID="{C1BC3138-531F-4C2E-A1DC-551D71049DDF}" presName="node" presStyleLbl="node1" presStyleIdx="4" presStyleCnt="6" custScaleX="130945" custLinFactX="115889" custLinFactNeighborX="200000" custLinFactNeighborY="0">
        <dgm:presLayoutVars>
          <dgm:bulletEnabled val="1"/>
        </dgm:presLayoutVars>
      </dgm:prSet>
      <dgm:spPr/>
      <dgm:t>
        <a:bodyPr/>
        <a:lstStyle/>
        <a:p>
          <a:endParaRPr lang="ru-RU"/>
        </a:p>
      </dgm:t>
    </dgm:pt>
    <dgm:pt modelId="{B013E8FB-3C77-41F0-ADFC-37A17BAE11EE}" type="pres">
      <dgm:prSet presAssocID="{DF415CED-BC86-42EF-A96F-186EF4A2E797}" presName="sibTrans" presStyleCnt="0"/>
      <dgm:spPr/>
    </dgm:pt>
    <dgm:pt modelId="{EE35DFEB-996E-45F5-BBFF-C427B582EF41}" type="pres">
      <dgm:prSet presAssocID="{C7D86538-D0AB-4D7C-96FE-2D54C3A7485C}" presName="node" presStyleLbl="node1" presStyleIdx="5" presStyleCnt="6" custScaleX="130067" custLinFactX="-129532" custLinFactNeighborX="-200000">
        <dgm:presLayoutVars>
          <dgm:bulletEnabled val="1"/>
        </dgm:presLayoutVars>
      </dgm:prSet>
      <dgm:spPr/>
      <dgm:t>
        <a:bodyPr/>
        <a:lstStyle/>
        <a:p>
          <a:endParaRPr lang="ru-RU"/>
        </a:p>
      </dgm:t>
    </dgm:pt>
  </dgm:ptLst>
  <dgm:cxnLst>
    <dgm:cxn modelId="{028DE915-7135-4375-B4BF-C091E732C3A0}" type="presOf" srcId="{9819B9EE-BDA4-44B9-8087-24DB8B513483}" destId="{EEC9E777-6218-4195-A7D6-03EBAA4B3697}" srcOrd="0" destOrd="2" presId="urn:microsoft.com/office/officeart/2005/8/layout/hList6"/>
    <dgm:cxn modelId="{FA27C03C-EDE7-4F6C-BC05-E441B2CD51E6}" type="presOf" srcId="{7620128F-97EE-4D54-A30B-5049F6E91879}" destId="{45C96888-FAD4-4FA9-B66C-0D0A204C9886}" srcOrd="0" destOrd="0" presId="urn:microsoft.com/office/officeart/2005/8/layout/hList6"/>
    <dgm:cxn modelId="{E0BB984C-6C66-46E5-BD8A-96FD2F760F77}" type="presOf" srcId="{4A4B13A2-57EC-41E4-A33E-8225D8A6A951}" destId="{FA9F5FFA-952E-4122-905A-AF94872BEF1E}" srcOrd="0" destOrd="2" presId="urn:microsoft.com/office/officeart/2005/8/layout/hList6"/>
    <dgm:cxn modelId="{039E93CF-312C-439F-B6E9-9219169C245C}" srcId="{0F2D8C2F-F5CF-4D05-B1B5-12A108B2F852}" destId="{A5BD01DE-6227-4AAA-B808-2F7BC99398CA}" srcOrd="1" destOrd="0" parTransId="{EA7B04E6-7366-4486-BE7C-B49F7CFD0DBC}" sibTransId="{120BE5DE-F4BC-40DC-AD57-2480BE7B254B}"/>
    <dgm:cxn modelId="{781CEA51-4C69-4068-A0FC-F34229E35CAC}" srcId="{804E0F45-8210-4AD5-9F22-376DE5FEF82E}" destId="{0F2D8C2F-F5CF-4D05-B1B5-12A108B2F852}" srcOrd="0" destOrd="0" parTransId="{777E491C-BE6F-4FF0-B466-0108798B6C4E}" sibTransId="{3B7AD05C-8F6F-4079-9902-BE9BE7AF7E0C}"/>
    <dgm:cxn modelId="{9DDA9C0B-8232-4025-B065-C0C7E4CCE405}" srcId="{0F2D8C2F-F5CF-4D05-B1B5-12A108B2F852}" destId="{B5AA18F6-80D4-49B0-92F5-EDF1D72A6981}" srcOrd="0" destOrd="0" parTransId="{593381CC-CB70-43E8-B327-53C240095D28}" sibTransId="{ED4AF314-6628-4067-8E5E-346D996F446B}"/>
    <dgm:cxn modelId="{1B99C676-5ED6-429C-92F5-C840E08DBC0D}" type="presOf" srcId="{C93B4873-6984-4385-9047-7C488DAF2199}" destId="{38DEF9B1-53C2-48A5-845E-ECC827CA0581}" srcOrd="0" destOrd="3" presId="urn:microsoft.com/office/officeart/2005/8/layout/hList6"/>
    <dgm:cxn modelId="{8E3F73C7-B2E8-4FF6-858B-2137AC48F306}" srcId="{71311E71-5F2A-4531-A4D2-6E961A8687ED}" destId="{D41E4AAE-2F2A-4572-BD9F-9BA597F7B4E2}" srcOrd="0" destOrd="0" parTransId="{7C247D5A-4E56-4090-BA0F-DDF9C5238CDD}" sibTransId="{0C349954-3527-41DD-A3C9-C48A809BD54A}"/>
    <dgm:cxn modelId="{5B4A5671-8316-4C12-9F0E-170A2CEABD40}" type="presOf" srcId="{804E0F45-8210-4AD5-9F22-376DE5FEF82E}" destId="{E22887A5-23FA-4A47-B9F6-E399A11B148F}" srcOrd="0" destOrd="0" presId="urn:microsoft.com/office/officeart/2005/8/layout/hList6"/>
    <dgm:cxn modelId="{6EC4CDCB-F670-4633-A606-81AE3EE62D15}" srcId="{0F2D8C2F-F5CF-4D05-B1B5-12A108B2F852}" destId="{BF5FBFED-C7CB-4E94-8701-95585FDDA029}" srcOrd="2" destOrd="0" parTransId="{17C0137A-80DA-4CF6-8B45-93617BC11CAD}" sibTransId="{A116F479-9EF2-4EA7-B8AA-7D2BA2B455CF}"/>
    <dgm:cxn modelId="{47BAAF62-9016-4146-AAA6-07E1E59C61B8}" type="presOf" srcId="{8CF96618-22DF-490F-B3A4-73DB41E7A636}" destId="{38DEF9B1-53C2-48A5-845E-ECC827CA0581}" srcOrd="0" destOrd="0" presId="urn:microsoft.com/office/officeart/2005/8/layout/hList6"/>
    <dgm:cxn modelId="{82F2489C-D49D-441A-83F7-B29CC153604B}" type="presOf" srcId="{BF5FBFED-C7CB-4E94-8701-95585FDDA029}" destId="{FCAC30F7-04E8-4611-8EA5-8E3407869FB1}" srcOrd="0" destOrd="3" presId="urn:microsoft.com/office/officeart/2005/8/layout/hList6"/>
    <dgm:cxn modelId="{4E8C32EE-2BAA-41B3-9342-76A9089EDC12}" type="presOf" srcId="{901E1669-8F40-499D-9347-4AE1079C0CBA}" destId="{EE35DFEB-996E-45F5-BBFF-C427B582EF41}" srcOrd="0" destOrd="2" presId="urn:microsoft.com/office/officeart/2005/8/layout/hList6"/>
    <dgm:cxn modelId="{2B064C85-966F-4F4B-898A-A7EE9C68AA76}" srcId="{C7D86538-D0AB-4D7C-96FE-2D54C3A7485C}" destId="{AE0B99BE-658B-4B8D-9FE5-FE296FD7962F}" srcOrd="0" destOrd="0" parTransId="{DB65E237-9E28-4BFB-95B4-49EA37725552}" sibTransId="{F3C017CA-66C6-4BF2-8800-FA2EB7A46573}"/>
    <dgm:cxn modelId="{0CC8BDFE-82DA-452D-BF4E-ECF087133846}" srcId="{804E0F45-8210-4AD5-9F22-376DE5FEF82E}" destId="{71311E71-5F2A-4531-A4D2-6E961A8687ED}" srcOrd="1" destOrd="0" parTransId="{FED7C78C-4CEB-46D1-9A0B-84C2B7B99A17}" sibTransId="{D6AB9864-8F81-455A-8945-A7B59587B906}"/>
    <dgm:cxn modelId="{0898D0EF-49FB-4A37-B8A0-00B64A760ACB}" type="presOf" srcId="{C1BC3138-531F-4C2E-A1DC-551D71049DDF}" destId="{FA9F5FFA-952E-4122-905A-AF94872BEF1E}" srcOrd="0" destOrd="0" presId="urn:microsoft.com/office/officeart/2005/8/layout/hList6"/>
    <dgm:cxn modelId="{8BA969D9-84CE-4155-BE42-062AF84B3D73}" srcId="{8CF96618-22DF-490F-B3A4-73DB41E7A636}" destId="{49F8CE5D-D9A8-437F-BE89-1FBC0569F9E9}" srcOrd="1" destOrd="0" parTransId="{20393BEA-0B8F-4B04-991F-29C539371AC8}" sibTransId="{F5E3682D-534F-4212-8369-B5118D24F17A}"/>
    <dgm:cxn modelId="{A9785C26-5258-4BCA-8CA5-34AB38B3072C}" srcId="{804E0F45-8210-4AD5-9F22-376DE5FEF82E}" destId="{C1BC3138-531F-4C2E-A1DC-551D71049DDF}" srcOrd="4" destOrd="0" parTransId="{0991342E-5D8B-4164-AEE5-7A8B5FDBE051}" sibTransId="{DF415CED-BC86-42EF-A96F-186EF4A2E797}"/>
    <dgm:cxn modelId="{535E5744-4F5D-4450-81D3-0C444CA2C443}" srcId="{7620128F-97EE-4D54-A30B-5049F6E91879}" destId="{D57866F5-EA00-459F-97CF-E7785C9D24F1}" srcOrd="0" destOrd="0" parTransId="{58696478-276A-4F0B-8560-E845F9F3BCD4}" sibTransId="{44B49F58-AAE5-43A3-9658-1487DA510620}"/>
    <dgm:cxn modelId="{4DA10B4D-4942-47E4-98A3-E0618E98A70D}" srcId="{C1BC3138-531F-4C2E-A1DC-551D71049DDF}" destId="{4C23CFAC-8866-45C3-8C49-40EDD064DFE9}" srcOrd="2" destOrd="0" parTransId="{1BDAF330-B856-4CCA-B30C-1B660C4FB65C}" sibTransId="{E422129D-58C3-4550-832E-FC5B57522315}"/>
    <dgm:cxn modelId="{340B55D9-D4E4-4C71-87F0-B848E143811C}" type="presOf" srcId="{AAE62BAF-D19B-455B-ABAE-0A9AA955207C}" destId="{38DEF9B1-53C2-48A5-845E-ECC827CA0581}" srcOrd="0" destOrd="1" presId="urn:microsoft.com/office/officeart/2005/8/layout/hList6"/>
    <dgm:cxn modelId="{4DAB4F25-5795-4ABD-BF4E-390E9AB9D962}" type="presOf" srcId="{828B69DD-30BD-41B7-BD49-A523C475D626}" destId="{FA9F5FFA-952E-4122-905A-AF94872BEF1E}" srcOrd="0" destOrd="1" presId="urn:microsoft.com/office/officeart/2005/8/layout/hList6"/>
    <dgm:cxn modelId="{D30E0641-400A-42C1-88D0-0D5C8A467263}" type="presOf" srcId="{A5BD01DE-6227-4AAA-B808-2F7BC99398CA}" destId="{FCAC30F7-04E8-4611-8EA5-8E3407869FB1}" srcOrd="0" destOrd="2" presId="urn:microsoft.com/office/officeart/2005/8/layout/hList6"/>
    <dgm:cxn modelId="{2C0DC609-E3E7-404C-AF38-AC3087ACAE2B}" type="presOf" srcId="{B5AA18F6-80D4-49B0-92F5-EDF1D72A6981}" destId="{FCAC30F7-04E8-4611-8EA5-8E3407869FB1}" srcOrd="0" destOrd="1" presId="urn:microsoft.com/office/officeart/2005/8/layout/hList6"/>
    <dgm:cxn modelId="{2849DB54-3881-459E-9ECA-7386B8408AB6}" srcId="{C7D86538-D0AB-4D7C-96FE-2D54C3A7485C}" destId="{901E1669-8F40-499D-9347-4AE1079C0CBA}" srcOrd="1" destOrd="0" parTransId="{F17EB085-BFBE-42F5-8B84-3732F30DA336}" sibTransId="{0796F143-264F-405E-A196-9C66283911A4}"/>
    <dgm:cxn modelId="{1EF196DA-3183-415B-BB98-CE4B19378E87}" type="presOf" srcId="{71311E71-5F2A-4531-A4D2-6E961A8687ED}" destId="{EEC9E777-6218-4195-A7D6-03EBAA4B3697}" srcOrd="0" destOrd="0" presId="urn:microsoft.com/office/officeart/2005/8/layout/hList6"/>
    <dgm:cxn modelId="{18CD75F8-15DE-4A03-A6C4-C7E177BBB117}" srcId="{804E0F45-8210-4AD5-9F22-376DE5FEF82E}" destId="{8CF96618-22DF-490F-B3A4-73DB41E7A636}" srcOrd="3" destOrd="0" parTransId="{40B637D9-38EC-4134-91BD-DFE8F8E38DB5}" sibTransId="{B9367673-B48D-48E3-A045-80AF6D94CF15}"/>
    <dgm:cxn modelId="{E8AD9E96-54A9-42BB-84DD-119379B770FB}" srcId="{C1BC3138-531F-4C2E-A1DC-551D71049DDF}" destId="{828B69DD-30BD-41B7-BD49-A523C475D626}" srcOrd="0" destOrd="0" parTransId="{19CD92E9-E927-4C75-8105-E313D397365C}" sibTransId="{9A315B95-72B6-449E-9380-180546E80000}"/>
    <dgm:cxn modelId="{E27B20F6-4B31-47F0-82CF-6159B1F1597B}" type="presOf" srcId="{D57866F5-EA00-459F-97CF-E7785C9D24F1}" destId="{45C96888-FAD4-4FA9-B66C-0D0A204C9886}" srcOrd="0" destOrd="1" presId="urn:microsoft.com/office/officeart/2005/8/layout/hList6"/>
    <dgm:cxn modelId="{DE769815-4834-4B32-9BF1-4E57F11DA9EF}" type="presOf" srcId="{C7D86538-D0AB-4D7C-96FE-2D54C3A7485C}" destId="{EE35DFEB-996E-45F5-BBFF-C427B582EF41}" srcOrd="0" destOrd="0" presId="urn:microsoft.com/office/officeart/2005/8/layout/hList6"/>
    <dgm:cxn modelId="{B6363267-CB4E-42BC-87F7-8338AB4A9B73}" type="presOf" srcId="{0F2D8C2F-F5CF-4D05-B1B5-12A108B2F852}" destId="{FCAC30F7-04E8-4611-8EA5-8E3407869FB1}" srcOrd="0" destOrd="0" presId="urn:microsoft.com/office/officeart/2005/8/layout/hList6"/>
    <dgm:cxn modelId="{139E78C9-D757-4290-9745-1D86D69392FE}" srcId="{804E0F45-8210-4AD5-9F22-376DE5FEF82E}" destId="{7620128F-97EE-4D54-A30B-5049F6E91879}" srcOrd="2" destOrd="0" parTransId="{018B7944-02C5-420B-8BE8-C47B6967A928}" sibTransId="{03BCEB34-BDFE-4CFF-A398-C2A806D8DCEB}"/>
    <dgm:cxn modelId="{DBAECEC1-1BAD-4A91-BA90-B7CBF1BC87D3}" srcId="{8CF96618-22DF-490F-B3A4-73DB41E7A636}" destId="{AAE62BAF-D19B-455B-ABAE-0A9AA955207C}" srcOrd="0" destOrd="0" parTransId="{D3391AC0-7097-4D18-998A-EB344525B750}" sibTransId="{9E1EE533-96C5-4948-AA06-F6082BFB542D}"/>
    <dgm:cxn modelId="{4C9ED08F-4042-4888-96E8-797B926E1A79}" srcId="{C1BC3138-531F-4C2E-A1DC-551D71049DDF}" destId="{4A4B13A2-57EC-41E4-A33E-8225D8A6A951}" srcOrd="1" destOrd="0" parTransId="{A3CC8B86-8321-40FE-BBD8-C626AD13DFBC}" sibTransId="{664A0313-3F56-4373-9D15-95E4070FE832}"/>
    <dgm:cxn modelId="{F129C15A-63A8-4765-801F-ADE1B6E3C746}" type="presOf" srcId="{AB882F20-8890-4321-8A40-E06DBDEC276B}" destId="{EE35DFEB-996E-45F5-BBFF-C427B582EF41}" srcOrd="0" destOrd="3" presId="urn:microsoft.com/office/officeart/2005/8/layout/hList6"/>
    <dgm:cxn modelId="{5034E21D-6190-47B5-825F-4E10647518D5}" type="presOf" srcId="{49F8CE5D-D9A8-437F-BE89-1FBC0569F9E9}" destId="{38DEF9B1-53C2-48A5-845E-ECC827CA0581}" srcOrd="0" destOrd="2" presId="urn:microsoft.com/office/officeart/2005/8/layout/hList6"/>
    <dgm:cxn modelId="{5577F590-37C0-46E0-8CE1-A1B13FCFFF67}" srcId="{C7D86538-D0AB-4D7C-96FE-2D54C3A7485C}" destId="{AB882F20-8890-4321-8A40-E06DBDEC276B}" srcOrd="2" destOrd="0" parTransId="{F972B1B0-9DBB-4F13-83DB-0F9E61D2C9CC}" sibTransId="{A6F94CF6-4455-45C2-82C0-EF72988CA510}"/>
    <dgm:cxn modelId="{60D21BA0-7F2F-4757-B47E-94CCAE4313C4}" type="presOf" srcId="{78D44AAD-DCBA-4EE5-BF45-0D62A4E2F60D}" destId="{EEC9E777-6218-4195-A7D6-03EBAA4B3697}" srcOrd="0" destOrd="3" presId="urn:microsoft.com/office/officeart/2005/8/layout/hList6"/>
    <dgm:cxn modelId="{5519B10F-EC07-4740-A289-3893881AC5D3}" type="presOf" srcId="{4C23CFAC-8866-45C3-8C49-40EDD064DFE9}" destId="{FA9F5FFA-952E-4122-905A-AF94872BEF1E}" srcOrd="0" destOrd="3" presId="urn:microsoft.com/office/officeart/2005/8/layout/hList6"/>
    <dgm:cxn modelId="{4B8BAD46-A11E-4BD8-94B1-1274BA226D4F}" srcId="{804E0F45-8210-4AD5-9F22-376DE5FEF82E}" destId="{C7D86538-D0AB-4D7C-96FE-2D54C3A7485C}" srcOrd="5" destOrd="0" parTransId="{23E1C299-1C6D-4971-9EE0-BD6A41D31960}" sibTransId="{E9214F52-F923-438A-94AD-CBF353B2CFEA}"/>
    <dgm:cxn modelId="{9F78F338-02B5-4A94-A48D-366C0972CD20}" srcId="{71311E71-5F2A-4531-A4D2-6E961A8687ED}" destId="{78D44AAD-DCBA-4EE5-BF45-0D62A4E2F60D}" srcOrd="2" destOrd="0" parTransId="{2216CF54-D804-41D6-87EE-C64720306F7D}" sibTransId="{52F3BDEB-28D0-4B49-B66C-3159D6380588}"/>
    <dgm:cxn modelId="{6CAC2973-53B3-442A-9D42-BC2A105D4F82}" srcId="{8CF96618-22DF-490F-B3A4-73DB41E7A636}" destId="{C93B4873-6984-4385-9047-7C488DAF2199}" srcOrd="2" destOrd="0" parTransId="{F4CF9314-C9AC-4499-9190-BD8DB5D669D0}" sibTransId="{E1B67F56-2DDC-48F4-BAE8-A8031B26D2EC}"/>
    <dgm:cxn modelId="{96F8B135-63C1-47EE-9615-A9B3335357C6}" srcId="{71311E71-5F2A-4531-A4D2-6E961A8687ED}" destId="{9819B9EE-BDA4-44B9-8087-24DB8B513483}" srcOrd="1" destOrd="0" parTransId="{FB25C4C3-6539-4C9D-8209-8EEA8E725D1E}" sibTransId="{59EC5492-6B02-48BC-A097-95907FA117BD}"/>
    <dgm:cxn modelId="{78B8EAF4-082B-4CAB-A835-337FFC81BAA7}" type="presOf" srcId="{D41E4AAE-2F2A-4572-BD9F-9BA597F7B4E2}" destId="{EEC9E777-6218-4195-A7D6-03EBAA4B3697}" srcOrd="0" destOrd="1" presId="urn:microsoft.com/office/officeart/2005/8/layout/hList6"/>
    <dgm:cxn modelId="{8FCBFAE1-855F-4C57-B4F0-7299A558DB86}" type="presOf" srcId="{AE0B99BE-658B-4B8D-9FE5-FE296FD7962F}" destId="{EE35DFEB-996E-45F5-BBFF-C427B582EF41}" srcOrd="0" destOrd="1" presId="urn:microsoft.com/office/officeart/2005/8/layout/hList6"/>
    <dgm:cxn modelId="{C7DB2F65-87A1-4A38-A5A6-A6A95031127E}" type="presParOf" srcId="{E22887A5-23FA-4A47-B9F6-E399A11B148F}" destId="{FCAC30F7-04E8-4611-8EA5-8E3407869FB1}" srcOrd="0" destOrd="0" presId="urn:microsoft.com/office/officeart/2005/8/layout/hList6"/>
    <dgm:cxn modelId="{3EF1C652-F12F-4742-83CB-A61019991514}" type="presParOf" srcId="{E22887A5-23FA-4A47-B9F6-E399A11B148F}" destId="{CC29F402-400B-4E69-8AA5-AA01EE67B555}" srcOrd="1" destOrd="0" presId="urn:microsoft.com/office/officeart/2005/8/layout/hList6"/>
    <dgm:cxn modelId="{81645916-D901-4565-AB25-04898261DCEF}" type="presParOf" srcId="{E22887A5-23FA-4A47-B9F6-E399A11B148F}" destId="{EEC9E777-6218-4195-A7D6-03EBAA4B3697}" srcOrd="2" destOrd="0" presId="urn:microsoft.com/office/officeart/2005/8/layout/hList6"/>
    <dgm:cxn modelId="{F9405D73-3837-4D10-B52F-458F84876653}" type="presParOf" srcId="{E22887A5-23FA-4A47-B9F6-E399A11B148F}" destId="{6A1A2F9A-ED5E-4091-B0AF-907E187816D2}" srcOrd="3" destOrd="0" presId="urn:microsoft.com/office/officeart/2005/8/layout/hList6"/>
    <dgm:cxn modelId="{9C226529-6C5F-4C33-A294-222B2FCFA395}" type="presParOf" srcId="{E22887A5-23FA-4A47-B9F6-E399A11B148F}" destId="{45C96888-FAD4-4FA9-B66C-0D0A204C9886}" srcOrd="4" destOrd="0" presId="urn:microsoft.com/office/officeart/2005/8/layout/hList6"/>
    <dgm:cxn modelId="{8D4F44DC-AF5B-4982-BCF2-333991373E8A}" type="presParOf" srcId="{E22887A5-23FA-4A47-B9F6-E399A11B148F}" destId="{6577DCAE-2127-4679-9963-C4FF085B025C}" srcOrd="5" destOrd="0" presId="urn:microsoft.com/office/officeart/2005/8/layout/hList6"/>
    <dgm:cxn modelId="{07E61CD6-629C-4AF8-B372-CB2D097EA26E}" type="presParOf" srcId="{E22887A5-23FA-4A47-B9F6-E399A11B148F}" destId="{38DEF9B1-53C2-48A5-845E-ECC827CA0581}" srcOrd="6" destOrd="0" presId="urn:microsoft.com/office/officeart/2005/8/layout/hList6"/>
    <dgm:cxn modelId="{1C2FE256-07D1-4810-BDFB-19FEF0D7FA5D}" type="presParOf" srcId="{E22887A5-23FA-4A47-B9F6-E399A11B148F}" destId="{61063BEA-F642-4FD1-9A67-57DCB5F1A456}" srcOrd="7" destOrd="0" presId="urn:microsoft.com/office/officeart/2005/8/layout/hList6"/>
    <dgm:cxn modelId="{E95CB096-53C1-4300-89ED-58EFA4B502F8}" type="presParOf" srcId="{E22887A5-23FA-4A47-B9F6-E399A11B148F}" destId="{FA9F5FFA-952E-4122-905A-AF94872BEF1E}" srcOrd="8" destOrd="0" presId="urn:microsoft.com/office/officeart/2005/8/layout/hList6"/>
    <dgm:cxn modelId="{57A04A5F-D12C-40E6-9A8F-1CDEBB675400}" type="presParOf" srcId="{E22887A5-23FA-4A47-B9F6-E399A11B148F}" destId="{B013E8FB-3C77-41F0-ADFC-37A17BAE11EE}" srcOrd="9" destOrd="0" presId="urn:microsoft.com/office/officeart/2005/8/layout/hList6"/>
    <dgm:cxn modelId="{4ABFF7CA-21BE-4C69-8E9B-A68BBB6A173E}" type="presParOf" srcId="{E22887A5-23FA-4A47-B9F6-E399A11B148F}" destId="{EE35DFEB-996E-45F5-BBFF-C427B582EF41}"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27758-8F0E-4DA6-83C5-D172C0B7D51F}">
      <dsp:nvSpPr>
        <dsp:cNvPr id="0" name=""/>
        <dsp:cNvSpPr/>
      </dsp:nvSpPr>
      <dsp:spPr>
        <a:xfrm rot="5400000">
          <a:off x="-222168" y="223766"/>
          <a:ext cx="1481123" cy="10367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sz="2900" kern="1200"/>
            <a:t>1</a:t>
          </a:r>
          <a:endParaRPr lang="en-GB" sz="2900" kern="1200" dirty="0"/>
        </a:p>
      </dsp:txBody>
      <dsp:txXfrm rot="-5400000">
        <a:off x="1" y="519990"/>
        <a:ext cx="1036786" cy="444337"/>
      </dsp:txXfrm>
    </dsp:sp>
    <dsp:sp modelId="{15F440FA-6A35-4D89-B609-BACB8A2CB4F5}">
      <dsp:nvSpPr>
        <dsp:cNvPr id="0" name=""/>
        <dsp:cNvSpPr/>
      </dsp:nvSpPr>
      <dsp:spPr>
        <a:xfrm rot="5400000">
          <a:off x="3724790" y="-2688004"/>
          <a:ext cx="962730" cy="63387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solidFill>
                <a:srgbClr val="003F82"/>
              </a:solidFill>
              <a:latin typeface="+mn-lt"/>
            </a:rPr>
            <a:t>Foster education and research at the University through providing access to traditional printed materials, as well as </a:t>
          </a:r>
          <a:r>
            <a:rPr lang="en-US" sz="1600" kern="1200" dirty="0" smtClean="0">
              <a:solidFill>
                <a:srgbClr val="003F82"/>
              </a:solidFill>
              <a:latin typeface="+mn-lt"/>
            </a:rPr>
            <a:t>digital </a:t>
          </a:r>
          <a:r>
            <a:rPr lang="en-GB" sz="1600" kern="1200" dirty="0" smtClean="0">
              <a:solidFill>
                <a:srgbClr val="003F82"/>
              </a:solidFill>
              <a:latin typeface="+mn-lt"/>
            </a:rPr>
            <a:t>publications. </a:t>
          </a:r>
          <a:endParaRPr lang="en-GB" sz="1600" kern="1200" dirty="0">
            <a:solidFill>
              <a:srgbClr val="003F82"/>
            </a:solidFill>
            <a:latin typeface="+mn-lt"/>
            <a:cs typeface="Arial" panose="020B0604020202020204" pitchFamily="34" charset="0"/>
          </a:endParaRPr>
        </a:p>
      </dsp:txBody>
      <dsp:txXfrm rot="-5400000">
        <a:off x="1036787" y="46996"/>
        <a:ext cx="6291741" cy="868736"/>
      </dsp:txXfrm>
    </dsp:sp>
    <dsp:sp modelId="{25C0A139-29D9-4BFF-A589-AF51E7AE7639}">
      <dsp:nvSpPr>
        <dsp:cNvPr id="0" name=""/>
        <dsp:cNvSpPr/>
      </dsp:nvSpPr>
      <dsp:spPr>
        <a:xfrm rot="5400000">
          <a:off x="-222168" y="1509241"/>
          <a:ext cx="1481123" cy="10367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sz="2900" kern="1200"/>
            <a:t>2</a:t>
          </a:r>
          <a:endParaRPr lang="en-GB" sz="2900" kern="1200" dirty="0"/>
        </a:p>
      </dsp:txBody>
      <dsp:txXfrm rot="-5400000">
        <a:off x="1" y="1805465"/>
        <a:ext cx="1036786" cy="444337"/>
      </dsp:txXfrm>
    </dsp:sp>
    <dsp:sp modelId="{75150FDD-ECAC-44DF-9FD1-CA1DD88EF033}">
      <dsp:nvSpPr>
        <dsp:cNvPr id="0" name=""/>
        <dsp:cNvSpPr/>
      </dsp:nvSpPr>
      <dsp:spPr>
        <a:xfrm rot="5400000">
          <a:off x="3724790" y="-1400931"/>
          <a:ext cx="962730" cy="63387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solidFill>
                <a:srgbClr val="003F82"/>
              </a:solidFill>
              <a:latin typeface="+mn-lt"/>
            </a:rPr>
            <a:t>Ensure that both the content and scope of the Library’s information resources are in line with relevant areas of research and fields of study in HSE degree programmes. </a:t>
          </a:r>
          <a:endParaRPr lang="en-GB" sz="1600" kern="1200" dirty="0">
            <a:solidFill>
              <a:srgbClr val="003F82"/>
            </a:solidFill>
            <a:latin typeface="+mn-lt"/>
            <a:cs typeface="Arial" panose="020B0604020202020204" pitchFamily="34" charset="0"/>
          </a:endParaRPr>
        </a:p>
      </dsp:txBody>
      <dsp:txXfrm rot="-5400000">
        <a:off x="1036787" y="1334069"/>
        <a:ext cx="6291741" cy="868736"/>
      </dsp:txXfrm>
    </dsp:sp>
    <dsp:sp modelId="{D27C3881-B14E-4A48-A329-B8C5C379A214}">
      <dsp:nvSpPr>
        <dsp:cNvPr id="0" name=""/>
        <dsp:cNvSpPr/>
      </dsp:nvSpPr>
      <dsp:spPr>
        <a:xfrm rot="5400000">
          <a:off x="-222168" y="2794716"/>
          <a:ext cx="1481123" cy="103678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sz="2900" kern="1200"/>
            <a:t>3</a:t>
          </a:r>
          <a:endParaRPr lang="en-GB" sz="2900" kern="1200" dirty="0"/>
        </a:p>
      </dsp:txBody>
      <dsp:txXfrm rot="-5400000">
        <a:off x="1" y="3090940"/>
        <a:ext cx="1036786" cy="444337"/>
      </dsp:txXfrm>
    </dsp:sp>
    <dsp:sp modelId="{926B4AFD-FC6C-449B-A705-4C4AE6F48B08}">
      <dsp:nvSpPr>
        <dsp:cNvPr id="0" name=""/>
        <dsp:cNvSpPr/>
      </dsp:nvSpPr>
      <dsp:spPr>
        <a:xfrm rot="5400000">
          <a:off x="3724790" y="-115456"/>
          <a:ext cx="962730" cy="63387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solidFill>
                <a:srgbClr val="003F82"/>
              </a:solidFill>
              <a:latin typeface="+mn-lt"/>
            </a:rPr>
            <a:t>Improve the quality of information resources and library services, as well as boost the users’ overall information culture.  </a:t>
          </a:r>
          <a:endParaRPr lang="en-GB" sz="1600" kern="1200" dirty="0">
            <a:solidFill>
              <a:srgbClr val="003F82"/>
            </a:solidFill>
            <a:latin typeface="+mn-lt"/>
            <a:cs typeface="Arial" panose="020B0604020202020204" pitchFamily="34" charset="0"/>
          </a:endParaRPr>
        </a:p>
      </dsp:txBody>
      <dsp:txXfrm rot="-5400000">
        <a:off x="1036787" y="2619544"/>
        <a:ext cx="6291741" cy="8687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F1884-F178-4CC7-B2B6-9FC5790F34E1}">
      <dsp:nvSpPr>
        <dsp:cNvPr id="0" name=""/>
        <dsp:cNvSpPr/>
      </dsp:nvSpPr>
      <dsp:spPr>
        <a:xfrm rot="5400000">
          <a:off x="-106305" y="109688"/>
          <a:ext cx="708705" cy="4960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GB" sz="1600" kern="1200" dirty="0" smtClean="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GB" sz="1600" kern="1200" dirty="0" smtClean="0">
              <a:solidFill>
                <a:schemeClr val="bg1"/>
              </a:solidFill>
              <a:latin typeface="Arial" panose="020B0604020202020204" pitchFamily="34" charset="0"/>
            </a:rPr>
            <a:t>1</a:t>
          </a:r>
          <a:endParaRPr lang="en-GB" sz="1600" kern="1200" dirty="0">
            <a:solidFill>
              <a:schemeClr val="bg1"/>
            </a:solidFill>
            <a:latin typeface="Arial" panose="020B0604020202020204" pitchFamily="34" charset="0"/>
            <a:cs typeface="Arial" panose="020B0604020202020204" pitchFamily="34" charset="0"/>
          </a:endParaRPr>
        </a:p>
      </dsp:txBody>
      <dsp:txXfrm rot="-5400000">
        <a:off x="1" y="251429"/>
        <a:ext cx="496094" cy="212611"/>
      </dsp:txXfrm>
    </dsp:sp>
    <dsp:sp modelId="{EC13308D-F05C-4460-9E03-2C5A643506FB}">
      <dsp:nvSpPr>
        <dsp:cNvPr id="0" name=""/>
        <dsp:cNvSpPr/>
      </dsp:nvSpPr>
      <dsp:spPr>
        <a:xfrm rot="5400000">
          <a:off x="3823157" y="-3323680"/>
          <a:ext cx="460901" cy="71150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altLang="ko-KR" sz="1200" kern="1200" dirty="0" smtClean="0">
              <a:solidFill>
                <a:srgbClr val="003F82"/>
              </a:solidFill>
            </a:rPr>
            <a:t>The very first books for the HSE Library collection were purchased on May 12, 1993. </a:t>
          </a:r>
          <a:endParaRPr lang="en-GB" sz="1200" kern="1200" dirty="0">
            <a:solidFill>
              <a:srgbClr val="003F82"/>
            </a:solidFill>
          </a:endParaRPr>
        </a:p>
      </dsp:txBody>
      <dsp:txXfrm rot="-5400000">
        <a:off x="496095" y="25881"/>
        <a:ext cx="7092528" cy="415903"/>
      </dsp:txXfrm>
    </dsp:sp>
    <dsp:sp modelId="{5259D9DB-366E-4A55-94BE-F1D6A49DDD4F}">
      <dsp:nvSpPr>
        <dsp:cNvPr id="0" name=""/>
        <dsp:cNvSpPr/>
      </dsp:nvSpPr>
      <dsp:spPr>
        <a:xfrm rot="5400000">
          <a:off x="-106305" y="733208"/>
          <a:ext cx="708705" cy="4960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GB" sz="1600" kern="1200" dirty="0" smtClean="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GB" sz="1600" kern="1200" dirty="0" smtClean="0">
              <a:solidFill>
                <a:schemeClr val="bg1"/>
              </a:solidFill>
              <a:latin typeface="Arial" panose="020B0604020202020204" pitchFamily="34" charset="0"/>
            </a:rPr>
            <a:t>2</a:t>
          </a:r>
          <a:endParaRPr lang="en-GB" sz="1600" kern="1200" dirty="0">
            <a:solidFill>
              <a:schemeClr val="bg1"/>
            </a:solidFill>
            <a:latin typeface="Arial" panose="020B0604020202020204" pitchFamily="34" charset="0"/>
            <a:cs typeface="Arial" panose="020B0604020202020204" pitchFamily="34" charset="0"/>
          </a:endParaRPr>
        </a:p>
      </dsp:txBody>
      <dsp:txXfrm rot="-5400000">
        <a:off x="1" y="874949"/>
        <a:ext cx="496094" cy="212611"/>
      </dsp:txXfrm>
    </dsp:sp>
    <dsp:sp modelId="{76339E84-68BF-452E-B442-A493A6BC1DC4}">
      <dsp:nvSpPr>
        <dsp:cNvPr id="0" name=""/>
        <dsp:cNvSpPr/>
      </dsp:nvSpPr>
      <dsp:spPr>
        <a:xfrm rot="5400000">
          <a:off x="3823278" y="-2700281"/>
          <a:ext cx="460658" cy="71150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altLang="ko-KR" sz="1200" kern="1200" dirty="0" smtClean="0">
              <a:solidFill>
                <a:srgbClr val="003F82"/>
              </a:solidFill>
            </a:rPr>
            <a:t>Today, its collection includes over 700,000 titles.</a:t>
          </a:r>
          <a:endParaRPr lang="en-GB" sz="1200" kern="1200" dirty="0">
            <a:solidFill>
              <a:srgbClr val="003F82"/>
            </a:solidFill>
          </a:endParaRPr>
        </a:p>
      </dsp:txBody>
      <dsp:txXfrm rot="-5400000">
        <a:off x="496094" y="649390"/>
        <a:ext cx="7092540" cy="415684"/>
      </dsp:txXfrm>
    </dsp:sp>
    <dsp:sp modelId="{880B7102-6BDE-4D43-8D53-ECACC6A441BE}">
      <dsp:nvSpPr>
        <dsp:cNvPr id="0" name=""/>
        <dsp:cNvSpPr/>
      </dsp:nvSpPr>
      <dsp:spPr>
        <a:xfrm rot="5400000">
          <a:off x="-106305" y="1356728"/>
          <a:ext cx="708705" cy="4960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GB" sz="1600" kern="1200" dirty="0" smtClean="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GB" sz="1600" kern="1200" dirty="0" smtClean="0">
              <a:solidFill>
                <a:schemeClr val="bg1"/>
              </a:solidFill>
              <a:latin typeface="Arial" panose="020B0604020202020204" pitchFamily="34" charset="0"/>
            </a:rPr>
            <a:t>3</a:t>
          </a:r>
          <a:endParaRPr lang="en-GB" sz="1600" kern="1200" dirty="0">
            <a:solidFill>
              <a:schemeClr val="bg1"/>
            </a:solidFill>
            <a:latin typeface="Arial" panose="020B0604020202020204" pitchFamily="34" charset="0"/>
            <a:cs typeface="Arial" panose="020B0604020202020204" pitchFamily="34" charset="0"/>
          </a:endParaRPr>
        </a:p>
      </dsp:txBody>
      <dsp:txXfrm rot="-5400000">
        <a:off x="1" y="1498469"/>
        <a:ext cx="496094" cy="212611"/>
      </dsp:txXfrm>
    </dsp:sp>
    <dsp:sp modelId="{72439FFB-2624-44C3-B6AB-988D004F2B5B}">
      <dsp:nvSpPr>
        <dsp:cNvPr id="0" name=""/>
        <dsp:cNvSpPr/>
      </dsp:nvSpPr>
      <dsp:spPr>
        <a:xfrm rot="5400000">
          <a:off x="3823278" y="-2076762"/>
          <a:ext cx="460658" cy="71150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solidFill>
                <a:srgbClr val="003F82"/>
              </a:solidFill>
            </a:rPr>
            <a:t>The Library subscribes to approximately 400 Russian periodicals and 130 international journals.     </a:t>
          </a:r>
          <a:endParaRPr lang="en-GB" sz="1200" kern="1200" dirty="0">
            <a:solidFill>
              <a:srgbClr val="003F82"/>
            </a:solidFill>
          </a:endParaRPr>
        </a:p>
      </dsp:txBody>
      <dsp:txXfrm rot="-5400000">
        <a:off x="496094" y="1272909"/>
        <a:ext cx="7092540" cy="415684"/>
      </dsp:txXfrm>
    </dsp:sp>
    <dsp:sp modelId="{5EDD734B-427B-493E-8BA0-7F0D33FA1E39}">
      <dsp:nvSpPr>
        <dsp:cNvPr id="0" name=""/>
        <dsp:cNvSpPr/>
      </dsp:nvSpPr>
      <dsp:spPr>
        <a:xfrm rot="5400000">
          <a:off x="-106305" y="1980247"/>
          <a:ext cx="708705" cy="4960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GB" sz="1600" kern="1200" dirty="0" smtClean="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GB" sz="1600" kern="1200" dirty="0" smtClean="0">
              <a:solidFill>
                <a:schemeClr val="bg1"/>
              </a:solidFill>
              <a:latin typeface="Arial" panose="020B0604020202020204" pitchFamily="34" charset="0"/>
            </a:rPr>
            <a:t>4</a:t>
          </a:r>
          <a:endParaRPr lang="en-GB" sz="1600" kern="1200" dirty="0">
            <a:solidFill>
              <a:schemeClr val="bg1"/>
            </a:solidFill>
            <a:latin typeface="Arial" panose="020B0604020202020204" pitchFamily="34" charset="0"/>
            <a:cs typeface="Arial" panose="020B0604020202020204" pitchFamily="34" charset="0"/>
          </a:endParaRPr>
        </a:p>
      </dsp:txBody>
      <dsp:txXfrm rot="-5400000">
        <a:off x="1" y="2121988"/>
        <a:ext cx="496094" cy="212611"/>
      </dsp:txXfrm>
    </dsp:sp>
    <dsp:sp modelId="{2E71FB87-AB62-490D-A99E-101A92713126}">
      <dsp:nvSpPr>
        <dsp:cNvPr id="0" name=""/>
        <dsp:cNvSpPr/>
      </dsp:nvSpPr>
      <dsp:spPr>
        <a:xfrm rot="5400000">
          <a:off x="3823278" y="-1443006"/>
          <a:ext cx="460658" cy="71150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solidFill>
                <a:srgbClr val="003F82"/>
              </a:solidFill>
            </a:rPr>
            <a:t>Today, the Library offers access to 30 platforms with electronic resources, including approximately 50,000 online journals and 170,000 ebooks, as well as over one million of full-text theses and dissertations. </a:t>
          </a:r>
          <a:endParaRPr lang="en-GB" sz="1200" kern="1200" dirty="0">
            <a:solidFill>
              <a:srgbClr val="003F82"/>
            </a:solidFill>
          </a:endParaRPr>
        </a:p>
      </dsp:txBody>
      <dsp:txXfrm rot="-5400000">
        <a:off x="496094" y="1906665"/>
        <a:ext cx="7092540" cy="415684"/>
      </dsp:txXfrm>
    </dsp:sp>
    <dsp:sp modelId="{78347319-1038-4912-9DD7-0A38B63FB77B}">
      <dsp:nvSpPr>
        <dsp:cNvPr id="0" name=""/>
        <dsp:cNvSpPr/>
      </dsp:nvSpPr>
      <dsp:spPr>
        <a:xfrm rot="5400000">
          <a:off x="-106305" y="2603767"/>
          <a:ext cx="708705" cy="4960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GB" sz="1600" kern="1200" dirty="0" smtClean="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GB" sz="1600" kern="1200" dirty="0" smtClean="0">
              <a:solidFill>
                <a:schemeClr val="bg1"/>
              </a:solidFill>
              <a:latin typeface="Arial" panose="020B0604020202020204" pitchFamily="34" charset="0"/>
            </a:rPr>
            <a:t>5</a:t>
          </a:r>
          <a:endParaRPr lang="en-GB" sz="1600" kern="1200" dirty="0">
            <a:solidFill>
              <a:schemeClr val="bg1"/>
            </a:solidFill>
            <a:latin typeface="Arial" panose="020B0604020202020204" pitchFamily="34" charset="0"/>
            <a:cs typeface="Arial" panose="020B0604020202020204" pitchFamily="34" charset="0"/>
          </a:endParaRPr>
        </a:p>
      </dsp:txBody>
      <dsp:txXfrm rot="-5400000">
        <a:off x="1" y="2745508"/>
        <a:ext cx="496094" cy="212611"/>
      </dsp:txXfrm>
    </dsp:sp>
    <dsp:sp modelId="{B762FC1E-9DCA-479E-BD62-4AD4C8FAF2E2}">
      <dsp:nvSpPr>
        <dsp:cNvPr id="0" name=""/>
        <dsp:cNvSpPr/>
      </dsp:nvSpPr>
      <dsp:spPr>
        <a:xfrm rot="5400000">
          <a:off x="3823278" y="-829722"/>
          <a:ext cx="460658" cy="71150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solidFill>
                <a:srgbClr val="003F82"/>
              </a:solidFill>
            </a:rPr>
            <a:t>In 2017, the Library registered around 24,000 readers.  </a:t>
          </a:r>
          <a:endParaRPr lang="en-GB" sz="1200" kern="1200" dirty="0">
            <a:solidFill>
              <a:srgbClr val="003F82"/>
            </a:solidFill>
          </a:endParaRPr>
        </a:p>
        <a:p>
          <a:pPr marL="114300" lvl="1" indent="-114300" algn="l" defTabSz="533400">
            <a:lnSpc>
              <a:spcPct val="90000"/>
            </a:lnSpc>
            <a:spcBef>
              <a:spcPct val="0"/>
            </a:spcBef>
            <a:spcAft>
              <a:spcPct val="15000"/>
            </a:spcAft>
            <a:buChar char="••"/>
          </a:pPr>
          <a:r>
            <a:rPr lang="ru-RU" sz="1200" kern="1200" dirty="0" smtClean="0">
              <a:solidFill>
                <a:srgbClr val="003F82"/>
              </a:solidFill>
            </a:rPr>
            <a:t>Over 800 readers visit the HSE Library every day. </a:t>
          </a:r>
          <a:endParaRPr lang="en-GB" sz="1200" kern="1200" dirty="0">
            <a:solidFill>
              <a:srgbClr val="003F82"/>
            </a:solidFill>
          </a:endParaRPr>
        </a:p>
      </dsp:txBody>
      <dsp:txXfrm rot="-5400000">
        <a:off x="496094" y="2519949"/>
        <a:ext cx="7092540" cy="415684"/>
      </dsp:txXfrm>
    </dsp:sp>
    <dsp:sp modelId="{BC637987-2635-46C3-B9BA-6C5C4CCC4C82}">
      <dsp:nvSpPr>
        <dsp:cNvPr id="0" name=""/>
        <dsp:cNvSpPr/>
      </dsp:nvSpPr>
      <dsp:spPr>
        <a:xfrm rot="5400000">
          <a:off x="-106305" y="3227287"/>
          <a:ext cx="708705" cy="4960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GB" sz="1600" kern="1200" dirty="0" smtClean="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GB" sz="1600" kern="1200" dirty="0" smtClean="0">
              <a:solidFill>
                <a:schemeClr val="bg1"/>
              </a:solidFill>
              <a:latin typeface="Arial" panose="020B0604020202020204" pitchFamily="34" charset="0"/>
            </a:rPr>
            <a:t>6</a:t>
          </a:r>
          <a:endParaRPr lang="en-GB" sz="1600" kern="1200" dirty="0">
            <a:solidFill>
              <a:schemeClr val="bg1"/>
            </a:solidFill>
            <a:latin typeface="Arial" panose="020B0604020202020204" pitchFamily="34" charset="0"/>
            <a:cs typeface="Arial" panose="020B0604020202020204" pitchFamily="34" charset="0"/>
          </a:endParaRPr>
        </a:p>
      </dsp:txBody>
      <dsp:txXfrm rot="-5400000">
        <a:off x="1" y="3369028"/>
        <a:ext cx="496094" cy="212611"/>
      </dsp:txXfrm>
    </dsp:sp>
    <dsp:sp modelId="{A68926EF-F7D4-4CF6-92AF-312B4EE4B735}">
      <dsp:nvSpPr>
        <dsp:cNvPr id="0" name=""/>
        <dsp:cNvSpPr/>
      </dsp:nvSpPr>
      <dsp:spPr>
        <a:xfrm rot="5400000">
          <a:off x="3823278" y="-206203"/>
          <a:ext cx="460658" cy="71150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solidFill>
                <a:srgbClr val="003F82"/>
              </a:solidFill>
            </a:rPr>
            <a:t>Reading rooms can welcome up to 368 visitors. </a:t>
          </a:r>
          <a:endParaRPr lang="en-GB" sz="1200" kern="1200" dirty="0">
            <a:solidFill>
              <a:srgbClr val="003F82"/>
            </a:solidFill>
          </a:endParaRPr>
        </a:p>
      </dsp:txBody>
      <dsp:txXfrm rot="-5400000">
        <a:off x="496094" y="3143468"/>
        <a:ext cx="7092540" cy="415684"/>
      </dsp:txXfrm>
    </dsp:sp>
    <dsp:sp modelId="{DB5EDB3B-6B5B-4D57-8863-5A10C42A2A77}">
      <dsp:nvSpPr>
        <dsp:cNvPr id="0" name=""/>
        <dsp:cNvSpPr/>
      </dsp:nvSpPr>
      <dsp:spPr>
        <a:xfrm rot="5400000">
          <a:off x="-106305" y="3850807"/>
          <a:ext cx="708705" cy="4960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GB" sz="1600" kern="1200" dirty="0" smtClean="0">
            <a:solidFill>
              <a:schemeClr val="bg1"/>
            </a:solidFill>
            <a:latin typeface="Arial" panose="020B0604020202020204" pitchFamily="34" charset="0"/>
            <a:cs typeface="Arial" panose="020B0604020202020204" pitchFamily="34" charset="0"/>
          </a:endParaRPr>
        </a:p>
        <a:p>
          <a:pPr lvl="0" algn="ctr" defTabSz="711200">
            <a:lnSpc>
              <a:spcPct val="90000"/>
            </a:lnSpc>
            <a:spcBef>
              <a:spcPct val="0"/>
            </a:spcBef>
            <a:spcAft>
              <a:spcPct val="35000"/>
            </a:spcAft>
          </a:pPr>
          <a:r>
            <a:rPr lang="en-GB" sz="1600" kern="1200" dirty="0" smtClean="0">
              <a:solidFill>
                <a:schemeClr val="bg1"/>
              </a:solidFill>
              <a:latin typeface="Arial" panose="020B0604020202020204" pitchFamily="34" charset="0"/>
            </a:rPr>
            <a:t>7</a:t>
          </a:r>
          <a:endParaRPr lang="en-GB" sz="1600" kern="1200" dirty="0">
            <a:solidFill>
              <a:schemeClr val="bg1"/>
            </a:solidFill>
            <a:latin typeface="Arial" panose="020B0604020202020204" pitchFamily="34" charset="0"/>
            <a:cs typeface="Arial" panose="020B0604020202020204" pitchFamily="34" charset="0"/>
          </a:endParaRPr>
        </a:p>
      </dsp:txBody>
      <dsp:txXfrm rot="-5400000">
        <a:off x="1" y="3992548"/>
        <a:ext cx="496094" cy="212611"/>
      </dsp:txXfrm>
    </dsp:sp>
    <dsp:sp modelId="{0FCB51C2-D966-4A67-9146-4EB870535694}">
      <dsp:nvSpPr>
        <dsp:cNvPr id="0" name=""/>
        <dsp:cNvSpPr/>
      </dsp:nvSpPr>
      <dsp:spPr>
        <a:xfrm rot="5400000">
          <a:off x="3823278" y="417316"/>
          <a:ext cx="460658" cy="71150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solidFill>
                <a:srgbClr val="003F82"/>
              </a:solidFill>
            </a:rPr>
            <a:t>The Library’s collections are housed at eight different locations.</a:t>
          </a:r>
          <a:endParaRPr lang="en-GB" sz="1200" kern="1200" dirty="0">
            <a:solidFill>
              <a:srgbClr val="003F82"/>
            </a:solidFill>
          </a:endParaRPr>
        </a:p>
      </dsp:txBody>
      <dsp:txXfrm rot="-5400000">
        <a:off x="496094" y="3766988"/>
        <a:ext cx="7092540" cy="415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C30F7-04E8-4611-8EA5-8E3407869FB1}">
      <dsp:nvSpPr>
        <dsp:cNvPr id="0" name=""/>
        <dsp:cNvSpPr/>
      </dsp:nvSpPr>
      <dsp:spPr>
        <a:xfrm rot="16200000">
          <a:off x="-1494761" y="1494761"/>
          <a:ext cx="4322648" cy="1333125"/>
        </a:xfrm>
        <a:prstGeom prst="flowChartManualOperati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88900" tIns="0" rIns="88900" bIns="0" numCol="1" spcCol="1270" anchor="t" anchorCtr="0">
          <a:noAutofit/>
        </a:bodyPr>
        <a:lstStyle/>
        <a:p>
          <a:pPr lvl="0" algn="ctr" defTabSz="622300">
            <a:lnSpc>
              <a:spcPct val="90000"/>
            </a:lnSpc>
            <a:spcBef>
              <a:spcPct val="0"/>
            </a:spcBef>
            <a:spcAft>
              <a:spcPct val="35000"/>
            </a:spcAft>
          </a:pPr>
          <a:endParaRPr lang="en-GB" sz="14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lvl="0" algn="ctr" defTabSz="622300">
            <a:lnSpc>
              <a:spcPct val="90000"/>
            </a:lnSpc>
            <a:spcBef>
              <a:spcPct val="0"/>
            </a:spcBef>
            <a:spcAft>
              <a:spcPct val="35000"/>
            </a:spcAft>
          </a:pPr>
          <a:r>
            <a:rPr lang="ru-RU" sz="16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Reading </a:t>
          </a:r>
        </a:p>
        <a:p>
          <a:pPr lvl="0" algn="ctr" defTabSz="622300">
            <a:lnSpc>
              <a:spcPct val="90000"/>
            </a:lnSpc>
            <a:spcBef>
              <a:spcPct val="0"/>
            </a:spcBef>
            <a:spcAft>
              <a:spcPct val="35000"/>
            </a:spcAft>
          </a:pPr>
          <a:r>
            <a:rPr lang="ru-RU" sz="16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rooms</a:t>
          </a:r>
        </a:p>
        <a:p>
          <a:pPr lvl="0" algn="ctr" defTabSz="622300">
            <a:lnSpc>
              <a:spcPct val="90000"/>
            </a:lnSpc>
            <a:spcBef>
              <a:spcPct val="0"/>
            </a:spcBef>
            <a:spcAft>
              <a:spcPct val="35000"/>
            </a:spcAft>
          </a:pPr>
          <a:endParaRPr lang="en-GB" sz="14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114300" lvl="1" indent="-114300" algn="l" defTabSz="533400">
            <a:lnSpc>
              <a:spcPct val="90000"/>
            </a:lnSpc>
            <a:spcBef>
              <a:spcPct val="0"/>
            </a:spcBef>
            <a:spcAft>
              <a:spcPct val="15000"/>
            </a:spcAft>
            <a:buChar char="••"/>
          </a:pP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Monday</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Friday</a:t>
          </a:r>
          <a:r>
            <a:rPr lang="en-US"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10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am</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9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endParaRPr lang="en-GB" sz="12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114300" lvl="1" indent="-114300" algn="l" defTabSz="533400">
            <a:lnSpc>
              <a:spcPct val="90000"/>
            </a:lnSpc>
            <a:spcBef>
              <a:spcPct val="0"/>
            </a:spcBef>
            <a:spcAft>
              <a:spcPct val="15000"/>
            </a:spcAft>
            <a:buChar char="••"/>
          </a:pPr>
          <a:endParaRPr lang="ru-RU" sz="12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114300" lvl="1" indent="-114300" algn="l" defTabSz="533400">
            <a:lnSpc>
              <a:spcPct val="90000"/>
            </a:lnSpc>
            <a:spcBef>
              <a:spcPct val="0"/>
            </a:spcBef>
            <a:spcAft>
              <a:spcPct val="15000"/>
            </a:spcAft>
            <a:buChar char="••"/>
          </a:pP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Saturday</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10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am</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8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endParaRPr lang="en-GB" sz="12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sp:txBody>
      <dsp:txXfrm rot="5400000">
        <a:off x="0" y="864530"/>
        <a:ext cx="1333125" cy="2593588"/>
      </dsp:txXfrm>
    </dsp:sp>
    <dsp:sp modelId="{EEC9E777-6218-4195-A7D6-03EBAA4B3697}">
      <dsp:nvSpPr>
        <dsp:cNvPr id="0" name=""/>
        <dsp:cNvSpPr/>
      </dsp:nvSpPr>
      <dsp:spPr>
        <a:xfrm rot="16200000">
          <a:off x="-151782" y="1549567"/>
          <a:ext cx="4322648" cy="1223513"/>
        </a:xfrm>
        <a:prstGeom prst="flowChartManualOperati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endParaRPr lang="en-GB" sz="14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lvl="0" algn="ctr" defTabSz="622300">
            <a:lnSpc>
              <a:spcPct val="90000"/>
            </a:lnSpc>
            <a:spcBef>
              <a:spcPct val="0"/>
            </a:spcBef>
            <a:spcAft>
              <a:spcPct val="35000"/>
            </a:spcAft>
          </a:pPr>
          <a:r>
            <a:rPr lang="ru-RU" sz="16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Academic collection</a:t>
          </a:r>
        </a:p>
        <a:p>
          <a:pPr lvl="0" algn="l" defTabSz="622300">
            <a:lnSpc>
              <a:spcPct val="90000"/>
            </a:lnSpc>
            <a:spcBef>
              <a:spcPct val="0"/>
            </a:spcBef>
            <a:spcAft>
              <a:spcPct val="35000"/>
            </a:spcAft>
          </a:pPr>
          <a:endParaRPr lang="en-GB" sz="14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114300" lvl="1" indent="-114300" algn="l" defTabSz="533400">
            <a:lnSpc>
              <a:spcPct val="90000"/>
            </a:lnSpc>
            <a:spcBef>
              <a:spcPct val="0"/>
            </a:spcBef>
            <a:spcAft>
              <a:spcPct val="15000"/>
            </a:spcAft>
            <a:buChar char="••"/>
          </a:pP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Monday -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Friday</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12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noon</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8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endParaRPr lang="en-GB" sz="12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114300" lvl="1" indent="-114300" algn="l" defTabSz="533400">
            <a:lnSpc>
              <a:spcPct val="90000"/>
            </a:lnSpc>
            <a:spcBef>
              <a:spcPct val="0"/>
            </a:spcBef>
            <a:spcAft>
              <a:spcPct val="15000"/>
            </a:spcAft>
            <a:buChar char="••"/>
          </a:pPr>
          <a:endParaRPr lang="ru-RU" sz="12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114300" lvl="1" indent="-114300" algn="l" defTabSz="533400">
            <a:lnSpc>
              <a:spcPct val="90000"/>
            </a:lnSpc>
            <a:spcBef>
              <a:spcPct val="0"/>
            </a:spcBef>
            <a:spcAft>
              <a:spcPct val="15000"/>
            </a:spcAft>
            <a:buChar char="••"/>
          </a:pP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Saturday</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12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noon</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6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endParaRPr lang="en-GB" sz="12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sp:txBody>
      <dsp:txXfrm rot="5400000">
        <a:off x="1397785" y="864530"/>
        <a:ext cx="1223513" cy="2593588"/>
      </dsp:txXfrm>
    </dsp:sp>
    <dsp:sp modelId="{45C96888-FAD4-4FA9-B66C-0D0A204C9886}">
      <dsp:nvSpPr>
        <dsp:cNvPr id="0" name=""/>
        <dsp:cNvSpPr/>
      </dsp:nvSpPr>
      <dsp:spPr>
        <a:xfrm rot="16200000">
          <a:off x="2633330" y="1327430"/>
          <a:ext cx="4322648" cy="1667786"/>
        </a:xfrm>
        <a:prstGeom prst="flowChartManualOperati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endParaRPr lang="en-GB" sz="14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lvl="0" algn="ctr" defTabSz="622300">
            <a:lnSpc>
              <a:spcPct val="90000"/>
            </a:lnSpc>
            <a:spcBef>
              <a:spcPct val="0"/>
            </a:spcBef>
            <a:spcAft>
              <a:spcPct val="35000"/>
            </a:spcAft>
          </a:pPr>
          <a:r>
            <a:rPr lang="ru-RU" sz="16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Fiction collection</a:t>
          </a:r>
        </a:p>
        <a:p>
          <a:pPr lvl="0" algn="ctr" defTabSz="622300">
            <a:lnSpc>
              <a:spcPct val="90000"/>
            </a:lnSpc>
            <a:spcBef>
              <a:spcPct val="0"/>
            </a:spcBef>
            <a:spcAft>
              <a:spcPct val="35000"/>
            </a:spcAft>
          </a:pPr>
          <a:r>
            <a:rPr lang="ru-RU" sz="900" kern="1200" dirty="0" smtClean="0">
              <a:solidFill>
                <a:srgbClr val="003F82"/>
              </a:solidFill>
            </a:rPr>
            <a:t>(Preliminary booking via the user’s personal account in the eCatalogue is required) </a:t>
          </a:r>
          <a:endParaRPr lang="en-GB" sz="900" b="1" kern="1200" cap="none" spc="0" dirty="0" smtClean="0">
            <a:ln w="10541" cmpd="sng">
              <a:solidFill>
                <a:schemeClr val="accent1">
                  <a:shade val="88000"/>
                  <a:satMod val="110000"/>
                </a:schemeClr>
              </a:solidFill>
              <a:prstDash val="solid"/>
            </a:ln>
            <a:solidFill>
              <a:srgbClr val="003F82"/>
            </a:solidFill>
            <a:effectLst/>
          </a:endParaRPr>
        </a:p>
        <a:p>
          <a:pPr lvl="0" algn="l" defTabSz="622300">
            <a:lnSpc>
              <a:spcPct val="90000"/>
            </a:lnSpc>
            <a:spcBef>
              <a:spcPct val="0"/>
            </a:spcBef>
            <a:spcAft>
              <a:spcPct val="35000"/>
            </a:spcAft>
          </a:pPr>
          <a:endParaRPr lang="en-GB" sz="14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114300" lvl="1" indent="-114300" algn="l" defTabSz="533400">
            <a:lnSpc>
              <a:spcPct val="90000"/>
            </a:lnSpc>
            <a:spcBef>
              <a:spcPct val="0"/>
            </a:spcBef>
            <a:spcAft>
              <a:spcPct val="15000"/>
            </a:spcAft>
            <a:buChar char="••"/>
          </a:pP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Tuesday, Thursday:   12 noon – 6 pm</a:t>
          </a:r>
          <a:endParaRPr lang="en-GB" sz="12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sp:txBody>
      <dsp:txXfrm rot="5400000">
        <a:off x="3960761" y="864529"/>
        <a:ext cx="1667786" cy="2593588"/>
      </dsp:txXfrm>
    </dsp:sp>
    <dsp:sp modelId="{38DEF9B1-53C2-48A5-845E-ECC827CA0581}">
      <dsp:nvSpPr>
        <dsp:cNvPr id="0" name=""/>
        <dsp:cNvSpPr/>
      </dsp:nvSpPr>
      <dsp:spPr>
        <a:xfrm rot="16200000">
          <a:off x="1131261" y="1547830"/>
          <a:ext cx="4322648" cy="1226987"/>
        </a:xfrm>
        <a:prstGeom prst="flowChartManualOperati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76200" tIns="0" rIns="73025" bIns="0" numCol="1" spcCol="1270" anchor="t" anchorCtr="0">
          <a:noAutofit/>
        </a:bodyPr>
        <a:lstStyle/>
        <a:p>
          <a:pPr lvl="0" algn="l" defTabSz="711200">
            <a:lnSpc>
              <a:spcPct val="90000"/>
            </a:lnSpc>
            <a:spcBef>
              <a:spcPct val="0"/>
            </a:spcBef>
            <a:spcAft>
              <a:spcPct val="35000"/>
            </a:spcAft>
          </a:pPr>
          <a:endParaRPr lang="en-GB" sz="16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lvl="0" algn="ctr" defTabSz="711200">
            <a:lnSpc>
              <a:spcPct val="90000"/>
            </a:lnSpc>
            <a:spcBef>
              <a:spcPct val="0"/>
            </a:spcBef>
            <a:spcAft>
              <a:spcPct val="35000"/>
            </a:spcAft>
          </a:pPr>
          <a:r>
            <a:rPr lang="ru-RU" sz="16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Study collection</a:t>
          </a:r>
        </a:p>
        <a:p>
          <a:pPr lvl="0" algn="l" defTabSz="711200">
            <a:lnSpc>
              <a:spcPct val="90000"/>
            </a:lnSpc>
            <a:spcBef>
              <a:spcPct val="0"/>
            </a:spcBef>
            <a:spcAft>
              <a:spcPct val="35000"/>
            </a:spcAft>
          </a:pPr>
          <a:endParaRPr lang="en-GB" sz="16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57150" lvl="1" indent="-57150" algn="l" defTabSz="511175">
            <a:lnSpc>
              <a:spcPct val="90000"/>
            </a:lnSpc>
            <a:spcBef>
              <a:spcPct val="0"/>
            </a:spcBef>
            <a:spcAft>
              <a:spcPct val="15000"/>
            </a:spcAft>
            <a:buChar char="••"/>
          </a:pPr>
          <a:r>
            <a:rPr lang="ru-RU" sz="115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Monday, Wednesday, </a:t>
          </a:r>
          <a:r>
            <a:rPr lang="ru-RU" sz="115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Friday</a:t>
          </a:r>
          <a:r>
            <a:rPr lang="ru-RU" sz="115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115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12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noon</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4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endParaRPr lang="en-GB" sz="12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57150" lvl="1" indent="-57150" algn="l" defTabSz="511175">
            <a:lnSpc>
              <a:spcPct val="90000"/>
            </a:lnSpc>
            <a:spcBef>
              <a:spcPct val="0"/>
            </a:spcBef>
            <a:spcAft>
              <a:spcPct val="15000"/>
            </a:spcAft>
            <a:buChar char="••"/>
          </a:pPr>
          <a:r>
            <a:rPr lang="ru-RU" sz="115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Tuesday, </a:t>
          </a:r>
          <a:r>
            <a:rPr lang="ru-RU" sz="115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Thursday</a:t>
          </a:r>
          <a:r>
            <a:rPr lang="ru-RU" sz="115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115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15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5 </a:t>
          </a:r>
          <a:r>
            <a:rPr lang="ru-RU" sz="115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r>
            <a:rPr lang="ru-RU" sz="115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9 </a:t>
          </a:r>
          <a:r>
            <a:rPr lang="ru-RU" sz="115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endParaRPr lang="en-GB" sz="115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57150" lvl="1" indent="-57150" algn="l" defTabSz="511175">
            <a:lnSpc>
              <a:spcPct val="90000"/>
            </a:lnSpc>
            <a:spcBef>
              <a:spcPct val="0"/>
            </a:spcBef>
            <a:spcAft>
              <a:spcPct val="15000"/>
            </a:spcAft>
            <a:buChar char="••"/>
          </a:pPr>
          <a:r>
            <a:rPr lang="ru-RU" sz="115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Saturday:          10 am – 2 pm</a:t>
          </a:r>
          <a:endParaRPr lang="en-GB" sz="115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sp:txBody>
      <dsp:txXfrm rot="5400000">
        <a:off x="2679091" y="864530"/>
        <a:ext cx="1226987" cy="2593588"/>
      </dsp:txXfrm>
    </dsp:sp>
    <dsp:sp modelId="{FA9F5FFA-952E-4122-905A-AF94872BEF1E}">
      <dsp:nvSpPr>
        <dsp:cNvPr id="0" name=""/>
        <dsp:cNvSpPr/>
      </dsp:nvSpPr>
      <dsp:spPr>
        <a:xfrm rot="16200000">
          <a:off x="5531879" y="1513448"/>
          <a:ext cx="4322648" cy="1295750"/>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endParaRPr lang="en-GB" sz="16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lvl="0" algn="ctr" defTabSz="711200">
            <a:lnSpc>
              <a:spcPct val="90000"/>
            </a:lnSpc>
            <a:spcBef>
              <a:spcPct val="0"/>
            </a:spcBef>
            <a:spcAft>
              <a:spcPct val="35000"/>
            </a:spcAft>
          </a:pPr>
          <a:r>
            <a:rPr lang="ru-RU" sz="16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Media Library</a:t>
          </a:r>
          <a:endParaRPr lang="en-GB" sz="16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lvl="0" algn="l" defTabSz="711200">
            <a:lnSpc>
              <a:spcPct val="90000"/>
            </a:lnSpc>
            <a:spcBef>
              <a:spcPct val="0"/>
            </a:spcBef>
            <a:spcAft>
              <a:spcPct val="35000"/>
            </a:spcAft>
          </a:pPr>
          <a:endParaRPr lang="en-GB" sz="16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114300" lvl="1" indent="-114300" algn="l" defTabSz="533400">
            <a:lnSpc>
              <a:spcPct val="90000"/>
            </a:lnSpc>
            <a:spcBef>
              <a:spcPct val="0"/>
            </a:spcBef>
            <a:spcAft>
              <a:spcPct val="15000"/>
            </a:spcAft>
            <a:buChar char="••"/>
          </a:pP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Monday -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Friday</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12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noon</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8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endParaRPr lang="en-GB" sz="12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114300" lvl="1" indent="-114300" algn="l" defTabSz="533400">
            <a:lnSpc>
              <a:spcPct val="90000"/>
            </a:lnSpc>
            <a:spcBef>
              <a:spcPct val="0"/>
            </a:spcBef>
            <a:spcAft>
              <a:spcPct val="15000"/>
            </a:spcAft>
            <a:buChar char="••"/>
          </a:pPr>
          <a:endParaRPr lang="ru-RU" sz="12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114300" lvl="1" indent="-114300" algn="l" defTabSz="533400">
            <a:lnSpc>
              <a:spcPct val="90000"/>
            </a:lnSpc>
            <a:spcBef>
              <a:spcPct val="0"/>
            </a:spcBef>
            <a:spcAft>
              <a:spcPct val="15000"/>
            </a:spcAft>
            <a:buChar char="••"/>
          </a:pP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Saturday</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12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noon</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6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endParaRPr lang="en-GB" sz="12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sp:txBody>
      <dsp:txXfrm rot="5400000">
        <a:off x="7045328" y="864529"/>
        <a:ext cx="1295750" cy="2593588"/>
      </dsp:txXfrm>
    </dsp:sp>
    <dsp:sp modelId="{EE35DFEB-996E-45F5-BBFF-C427B582EF41}">
      <dsp:nvSpPr>
        <dsp:cNvPr id="0" name=""/>
        <dsp:cNvSpPr/>
      </dsp:nvSpPr>
      <dsp:spPr>
        <a:xfrm rot="16200000">
          <a:off x="4172106" y="1517792"/>
          <a:ext cx="4322648" cy="1287062"/>
        </a:xfrm>
        <a:prstGeom prst="flowChartManualOperati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endParaRPr lang="en-GB" sz="14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lvl="0" algn="ctr" defTabSz="622300">
            <a:lnSpc>
              <a:spcPct val="90000"/>
            </a:lnSpc>
            <a:spcBef>
              <a:spcPct val="0"/>
            </a:spcBef>
            <a:spcAft>
              <a:spcPct val="35000"/>
            </a:spcAft>
          </a:pPr>
          <a:r>
            <a:rPr lang="ru-RU" sz="16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Registration</a:t>
          </a:r>
        </a:p>
        <a:p>
          <a:pPr lvl="0" algn="l" defTabSz="622300">
            <a:lnSpc>
              <a:spcPct val="90000"/>
            </a:lnSpc>
            <a:spcBef>
              <a:spcPct val="0"/>
            </a:spcBef>
            <a:spcAft>
              <a:spcPct val="35000"/>
            </a:spcAft>
          </a:pPr>
          <a:endParaRPr lang="en-GB" sz="14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114300" lvl="1" indent="-114300" algn="l" defTabSz="533400">
            <a:lnSpc>
              <a:spcPct val="90000"/>
            </a:lnSpc>
            <a:spcBef>
              <a:spcPct val="0"/>
            </a:spcBef>
            <a:spcAft>
              <a:spcPct val="15000"/>
            </a:spcAft>
            <a:buChar char="••"/>
          </a:pP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Monday -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Friday</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12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noon</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8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endParaRPr lang="en-GB" sz="12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114300" lvl="1" indent="-114300" algn="l" defTabSz="533400">
            <a:lnSpc>
              <a:spcPct val="90000"/>
            </a:lnSpc>
            <a:spcBef>
              <a:spcPct val="0"/>
            </a:spcBef>
            <a:spcAft>
              <a:spcPct val="15000"/>
            </a:spcAft>
            <a:buChar char="••"/>
          </a:pPr>
          <a:endParaRPr lang="ru-RU" sz="12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marL="114300" lvl="1" indent="-114300" algn="l" defTabSz="533400">
            <a:lnSpc>
              <a:spcPct val="90000"/>
            </a:lnSpc>
            <a:spcBef>
              <a:spcPct val="0"/>
            </a:spcBef>
            <a:spcAft>
              <a:spcPct val="15000"/>
            </a:spcAft>
            <a:buChar char="••"/>
          </a:pP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Saturday</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r>
            <a:rPr lang="en-US"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12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noon</a:t>
          </a:r>
          <a:r>
            <a:rPr lang="ru-RU" sz="1200" b="1" kern="12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6 </a:t>
          </a:r>
          <a:r>
            <a:rPr lang="ru-RU" sz="1200" b="1" kern="1200"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pm</a:t>
          </a:r>
          <a:endParaRPr lang="en-GB" sz="12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sp:txBody>
      <dsp:txXfrm rot="5400000">
        <a:off x="5689899" y="864529"/>
        <a:ext cx="1287062" cy="259358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80B43D1-82CB-47B9-95F7-D33685BDFA51}" type="datetime1">
              <a:rPr lang="en-US"/>
              <a:pPr>
                <a:defRPr/>
              </a:pPr>
              <a:t>11/21/2017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B57FFD-70CD-4C5C-8117-5884EA760DE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C801E5-81BD-44E5-8E20-462C2C5FEFE5}" type="datetime1">
              <a:rPr lang="en-US"/>
              <a:pPr>
                <a:defRPr/>
              </a:pPr>
              <a:t>11/21/2017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4BE88E-3ED5-4852-8D89-B50379241A2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E6D683-A615-41BD-A4D8-17705CB114A0}" type="datetime1">
              <a:rPr lang="en-US"/>
              <a:pPr>
                <a:defRPr/>
              </a:pPr>
              <a:t>11/21/2017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34C045-341C-4E2D-AF88-1D9C5038858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A7838C-AED8-4BA5-8652-AEE276FCC083}" type="datetime1">
              <a:rPr lang="en-US"/>
              <a:pPr>
                <a:defRPr/>
              </a:pPr>
              <a:t>11/21/2017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5F501-F5CC-4E12-934E-78BB5E4DA20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0F4A4C-A39D-40F9-985D-C7DCB93C0DB5}" type="datetime1">
              <a:rPr lang="en-US"/>
              <a:pPr>
                <a:defRPr/>
              </a:pPr>
              <a:t>11/21/2017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B318A3-27E7-4D27-924C-4173717FF29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FA3BEA-EE38-406D-A93D-A1B7A0C50F31}" type="datetime1">
              <a:rPr lang="en-US"/>
              <a:pPr>
                <a:defRPr/>
              </a:pPr>
              <a:t>11/21/2017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31699C-A097-4533-BEFF-B1452833F26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8AF676-6045-4445-B3A3-69CE264AAD80}" type="datetime1">
              <a:rPr lang="en-US"/>
              <a:pPr>
                <a:defRPr/>
              </a:pPr>
              <a:t>11/21/2017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8F8C458-4B9D-4501-AB19-9D129E2810A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DE988B-86FF-4F79-A487-7C318366F71F}" type="datetime1">
              <a:rPr lang="en-US"/>
              <a:pPr>
                <a:defRPr/>
              </a:pPr>
              <a:t>11/21/2017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31CD07-29D6-4A4D-ADEA-1E0E2DFE29D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E96C13-5674-4527-A7EC-B9690D91A02D}" type="datetime1">
              <a:rPr lang="en-US"/>
              <a:pPr>
                <a:defRPr/>
              </a:pPr>
              <a:t>11/21/2017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D36B3D-EFD3-47A2-82AF-07B5235D984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A9FD65-7BC8-484C-874A-A3895B64CC55}" type="datetime1">
              <a:rPr lang="en-US"/>
              <a:pPr>
                <a:defRPr/>
              </a:pPr>
              <a:t>11/21/2017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C45757-2996-489D-9DE7-5C2053F788D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1B2E26-330E-4C2F-B5E7-B7743EB347D8}" type="datetime1">
              <a:rPr lang="en-US"/>
              <a:pPr>
                <a:defRPr/>
              </a:pPr>
              <a:t>11/21/2017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60040B-1B69-4DF3-82DE-71CA80F2D8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cs typeface="+mn-cs"/>
              </a:defRPr>
            </a:lvl1pPr>
          </a:lstStyle>
          <a:p>
            <a:pPr>
              <a:defRPr/>
            </a:pPr>
            <a:fld id="{9FBE2B9D-1697-4090-97E9-0A438BE077E8}" type="datetime1">
              <a:rPr lang="en-US"/>
              <a:pPr>
                <a:defRPr/>
              </a:pPr>
              <a:t>11/21/2017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mn-cs"/>
              </a:defRPr>
            </a:lvl1pPr>
          </a:lstStyle>
          <a:p>
            <a:pPr>
              <a:defRPr/>
            </a:pPr>
            <a:fld id="{B1F37826-9FC6-4A47-B435-94C6280B7F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opac.hse.ru/absopac/"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library.hse.ru/"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proxylibrary.hse.ru:2048/login?url=http://www.aeaweb.org/jel/index.php" TargetMode="External"/><Relationship Id="rId3" Type="http://schemas.openxmlformats.org/officeDocument/2006/relationships/image" Target="../media/image11.gif"/><Relationship Id="rId7" Type="http://schemas.openxmlformats.org/officeDocument/2006/relationships/hyperlink" Target="http://proxylibrary.hse.ru:2048/login?url=http://www.aeaweb.org/aer/index.php" TargetMode="External"/><Relationship Id="rId12" Type="http://schemas.openxmlformats.org/officeDocument/2006/relationships/hyperlink" Target="http://proxylibrary.hse.ru:2048/login?url=http://www.emeraldinsight.com/loi/tqm"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hyperlink" Target="http://proxylibrary.hse.ru:2048/login?url=http://www.emeraldinsight.com/loi/ejm" TargetMode="External"/><Relationship Id="rId5" Type="http://schemas.openxmlformats.org/officeDocument/2006/relationships/image" Target="../media/image13.gif"/><Relationship Id="rId10" Type="http://schemas.openxmlformats.org/officeDocument/2006/relationships/image" Target="../media/image15.jpeg"/><Relationship Id="rId4" Type="http://schemas.openxmlformats.org/officeDocument/2006/relationships/image" Target="../media/image12.gif"/><Relationship Id="rId9" Type="http://schemas.openxmlformats.org/officeDocument/2006/relationships/hyperlink" Target="http://proxylibrary.hse.ru:2048/login?url=http://www.aeaweb.org/jep/index.php"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proxylibrary.hse.ru:2048/login?url=http://www.oxfordscholarship.com/browse?t=OSO:management" TargetMode="External"/><Relationship Id="rId13" Type="http://schemas.openxmlformats.org/officeDocument/2006/relationships/hyperlink" Target="http://proxylibrary.hse.ru:2048/login?url=http://www.oxfordscholarship.com/browse?t=OSO:philosophy" TargetMode="External"/><Relationship Id="rId18" Type="http://schemas.openxmlformats.org/officeDocument/2006/relationships/image" Target="../media/image20.jpeg"/><Relationship Id="rId3" Type="http://schemas.openxmlformats.org/officeDocument/2006/relationships/image" Target="../media/image16.gif"/><Relationship Id="rId7" Type="http://schemas.openxmlformats.org/officeDocument/2006/relationships/hyperlink" Target="http://proxylibrary.hse.ru:2048/login?url=http://www.oxfordscholarship.com/browse?t=OSO:economicsFinance" TargetMode="External"/><Relationship Id="rId12" Type="http://schemas.openxmlformats.org/officeDocument/2006/relationships/hyperlink" Target="http://proxylibrary.hse.ru:2048/login?url=http://www.oxfordscholarship.com/browse?t=OSO:psychology" TargetMode="External"/><Relationship Id="rId17" Type="http://schemas.openxmlformats.org/officeDocument/2006/relationships/hyperlink" Target="http://proxylibrary.hse.ru:2048/login?url=http://www.sciencedirect.com/science/referenceworks/all/subscribed" TargetMode="External"/><Relationship Id="rId2" Type="http://schemas.openxmlformats.org/officeDocument/2006/relationships/image" Target="../media/image2.jpeg"/><Relationship Id="rId16"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hyperlink" Target="http://proxylibrary.hse.ru:2048/login?url=http://www.oxfordscholarship.com/browse?t=OSO:maths" TargetMode="External"/><Relationship Id="rId5" Type="http://schemas.openxmlformats.org/officeDocument/2006/relationships/image" Target="../media/image18.jpeg"/><Relationship Id="rId15" Type="http://schemas.openxmlformats.org/officeDocument/2006/relationships/hyperlink" Target="http://proxylibrary.hse.ru:2048/login?url=http://www.oxfordscholarship.com/browse?t=OSO:history" TargetMode="External"/><Relationship Id="rId10" Type="http://schemas.openxmlformats.org/officeDocument/2006/relationships/hyperlink" Target="http://proxylibrary.hse.ru:2048/login?url=http://www.oxfordscholarship.com/browse?t=OSO:law" TargetMode="External"/><Relationship Id="rId4" Type="http://schemas.openxmlformats.org/officeDocument/2006/relationships/image" Target="../media/image17.png"/><Relationship Id="rId9" Type="http://schemas.openxmlformats.org/officeDocument/2006/relationships/hyperlink" Target="http://proxylibrary.hse.ru:2048/login?url=http://www.oxfordscholarship.com/browse?t=OSO:politicalScience" TargetMode="External"/><Relationship Id="rId14" Type="http://schemas.openxmlformats.org/officeDocument/2006/relationships/hyperlink" Target="http://proxylibrary.hse.ru:2048/login?url=http://www.oxfordscholarship.com/browse?t=OSO:religion"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mbituleva@hse.ru"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library.hse.ru/en/reg_library"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2476654"/>
            <a:ext cx="7772400" cy="2206625"/>
          </a:xfrm>
        </p:spPr>
        <p:txBody>
          <a:bodyPr/>
          <a:lstStyle/>
          <a:p>
            <a:pPr eaLnBrk="1" hangingPunct="1"/>
            <a:r>
              <a:rPr lang="en-GB" sz="4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HSE LIBRARY</a:t>
            </a:r>
            <a:endParaRPr lang="en-GB" sz="4800" b="1" i="1" dirty="0" smtClean="0">
              <a:solidFill>
                <a:srgbClr val="21386F"/>
              </a:solidFill>
              <a:latin typeface="+mn-lt"/>
              <a:ea typeface="ＭＳ Ｐゴシック"/>
              <a:cs typeface="ＭＳ Ｐゴシック"/>
            </a:endParaRPr>
          </a:p>
        </p:txBody>
      </p:sp>
      <p:sp>
        <p:nvSpPr>
          <p:cNvPr id="13316" name="Subtitle 2"/>
          <p:cNvSpPr txBox="1">
            <a:spLocks/>
          </p:cNvSpPr>
          <p:nvPr/>
        </p:nvSpPr>
        <p:spPr bwMode="auto">
          <a:xfrm>
            <a:off x="1371600" y="6429375"/>
            <a:ext cx="6400800" cy="349250"/>
          </a:xfrm>
          <a:prstGeom prst="rect">
            <a:avLst/>
          </a:prstGeom>
          <a:noFill/>
          <a:ln w="9525">
            <a:noFill/>
            <a:miter lim="800000"/>
            <a:headEnd/>
            <a:tailEnd/>
          </a:ln>
        </p:spPr>
        <p:txBody>
          <a:bodyPr/>
          <a:lstStyle/>
          <a:p>
            <a:pPr algn="ctr">
              <a:spcBef>
                <a:spcPts val="0"/>
              </a:spcBef>
            </a:pPr>
            <a:r>
              <a:rPr lang="en-GB" sz="800" dirty="0">
                <a:solidFill>
                  <a:schemeClr val="bg1"/>
                </a:solidFill>
              </a:rPr>
              <a:t>Higher School of Economics, Moscow, </a:t>
            </a:r>
            <a:r>
              <a:rPr lang="en-GB" sz="800" dirty="0" smtClean="0">
                <a:solidFill>
                  <a:schemeClr val="bg1"/>
                </a:solidFill>
              </a:rPr>
              <a:t>2014</a:t>
            </a:r>
            <a:endParaRPr lang="ru-RU" sz="800" dirty="0" smtClean="0">
              <a:solidFill>
                <a:schemeClr val="bg1"/>
              </a:solidFill>
            </a:endParaRPr>
          </a:p>
          <a:p>
            <a:pPr algn="ctr">
              <a:spcBef>
                <a:spcPts val="0"/>
              </a:spcBef>
            </a:pPr>
            <a:r>
              <a:rPr lang="en-GB" sz="800" dirty="0" smtClean="0">
                <a:solidFill>
                  <a:schemeClr val="bg1"/>
                </a:solidFill>
              </a:rPr>
              <a:t>www.hse.ru</a:t>
            </a:r>
            <a:r>
              <a:rPr lang="en-GB" dirty="0" smtClean="0"/>
              <a:t> </a:t>
            </a:r>
            <a:endParaRPr kumimoji="1" lang="en-GB" sz="800" dirty="0">
              <a:solidFill>
                <a:schemeClr val="bg1"/>
              </a:solidFill>
              <a:latin typeface="Myriad Pr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7" name="Title 1"/>
          <p:cNvSpPr txBox="1">
            <a:spLocks/>
          </p:cNvSpPr>
          <p:nvPr/>
        </p:nvSpPr>
        <p:spPr bwMode="auto">
          <a:xfrm>
            <a:off x="1615181" y="428625"/>
            <a:ext cx="6791972" cy="412750"/>
          </a:xfrm>
          <a:prstGeom prst="rect">
            <a:avLst/>
          </a:prstGeom>
          <a:noFill/>
          <a:ln w="9525">
            <a:noFill/>
            <a:miter lim="800000"/>
            <a:headEnd/>
            <a:tailEnd/>
          </a:ln>
        </p:spPr>
        <p:txBody>
          <a:bodyPr anchor="ctr"/>
          <a:lstStyle/>
          <a:p>
            <a:r>
              <a:rPr lang="en-GB" altLang="ru-RU" sz="1600" dirty="0" smtClean="0">
                <a:solidFill>
                  <a:schemeClr val="bg1"/>
                </a:solidFill>
                <a:latin typeface="Verdana" pitchFamily="34" charset="0"/>
              </a:rPr>
              <a:t>USING</a:t>
            </a:r>
            <a:r>
              <a:rPr lang="ru-RU" altLang="ru-RU" sz="1600" dirty="0" smtClean="0">
                <a:solidFill>
                  <a:schemeClr val="bg1"/>
                </a:solidFill>
                <a:latin typeface="Verdana" pitchFamily="34" charset="0"/>
              </a:rPr>
              <a:t> </a:t>
            </a:r>
            <a:r>
              <a:rPr lang="en-US" altLang="ru-RU" sz="1600" dirty="0" smtClean="0">
                <a:solidFill>
                  <a:schemeClr val="bg1"/>
                </a:solidFill>
                <a:latin typeface="Verdana" pitchFamily="34" charset="0"/>
              </a:rPr>
              <a:t>BORROWED </a:t>
            </a:r>
            <a:r>
              <a:rPr lang="en-GB" altLang="ru-RU" sz="1600" dirty="0" smtClean="0">
                <a:solidFill>
                  <a:schemeClr val="bg1"/>
                </a:solidFill>
                <a:latin typeface="Verdana" pitchFamily="34" charset="0"/>
              </a:rPr>
              <a:t>ITEMS UPON EXPIRY OF THE </a:t>
            </a:r>
            <a:r>
              <a:rPr lang="en-GB" altLang="ru-RU" sz="1600" dirty="0">
                <a:solidFill>
                  <a:schemeClr val="bg1"/>
                </a:solidFill>
                <a:latin typeface="Verdana" pitchFamily="34" charset="0"/>
              </a:rPr>
              <a:t>DUE </a:t>
            </a:r>
            <a:r>
              <a:rPr lang="en-GB" altLang="ru-RU" sz="1600" dirty="0" smtClean="0">
                <a:solidFill>
                  <a:schemeClr val="bg1"/>
                </a:solidFill>
                <a:latin typeface="Verdana" pitchFamily="34" charset="0"/>
              </a:rPr>
              <a:t>DATE</a:t>
            </a:r>
            <a:endParaRPr lang="en-GB" sz="1600" dirty="0">
              <a:solidFill>
                <a:schemeClr val="bg1"/>
              </a:solidFill>
              <a:latin typeface="Myriad Pro"/>
            </a:endParaRPr>
          </a:p>
        </p:txBody>
      </p:sp>
      <p:sp>
        <p:nvSpPr>
          <p:cNvPr id="3" name="Нашивка 2"/>
          <p:cNvSpPr/>
          <p:nvPr/>
        </p:nvSpPr>
        <p:spPr>
          <a:xfrm>
            <a:off x="354600" y="4151313"/>
            <a:ext cx="4113125" cy="710214"/>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Academic collection</a:t>
            </a:r>
            <a:endPar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Нашивка 14"/>
          <p:cNvSpPr/>
          <p:nvPr/>
        </p:nvSpPr>
        <p:spPr>
          <a:xfrm>
            <a:off x="359915" y="5065327"/>
            <a:ext cx="4107810" cy="710214"/>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Study collection</a:t>
            </a:r>
          </a:p>
        </p:txBody>
      </p:sp>
      <p:sp>
        <p:nvSpPr>
          <p:cNvPr id="16" name="Нашивка 15"/>
          <p:cNvSpPr/>
          <p:nvPr/>
        </p:nvSpPr>
        <p:spPr>
          <a:xfrm>
            <a:off x="4229657" y="3256949"/>
            <a:ext cx="2246052" cy="710214"/>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*30 roubles</a:t>
            </a:r>
            <a:endParaRPr lang="en-GB"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8" name="Нашивка 17"/>
          <p:cNvSpPr/>
          <p:nvPr/>
        </p:nvSpPr>
        <p:spPr>
          <a:xfrm>
            <a:off x="6325065" y="5065905"/>
            <a:ext cx="2246052" cy="710214"/>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 document / 1 day</a:t>
            </a:r>
          </a:p>
        </p:txBody>
      </p:sp>
      <p:sp>
        <p:nvSpPr>
          <p:cNvPr id="19" name="Нашивка 18"/>
          <p:cNvSpPr/>
          <p:nvPr/>
        </p:nvSpPr>
        <p:spPr>
          <a:xfrm>
            <a:off x="4229657" y="4151313"/>
            <a:ext cx="2246052" cy="710214"/>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*50 roubles</a:t>
            </a:r>
            <a:endPar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0" name="Нашивка 19"/>
          <p:cNvSpPr/>
          <p:nvPr/>
        </p:nvSpPr>
        <p:spPr>
          <a:xfrm>
            <a:off x="6254044" y="4151313"/>
            <a:ext cx="2246052" cy="710214"/>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 document / 1 day</a:t>
            </a:r>
          </a:p>
        </p:txBody>
      </p:sp>
      <p:sp>
        <p:nvSpPr>
          <p:cNvPr id="21" name="Нашивка 20"/>
          <p:cNvSpPr/>
          <p:nvPr/>
        </p:nvSpPr>
        <p:spPr>
          <a:xfrm>
            <a:off x="354600" y="3256949"/>
            <a:ext cx="4107810" cy="710214"/>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Fiction collection</a:t>
            </a:r>
            <a:endPar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2" name="Нашивка 21"/>
          <p:cNvSpPr/>
          <p:nvPr/>
        </p:nvSpPr>
        <p:spPr>
          <a:xfrm>
            <a:off x="4291801" y="5065905"/>
            <a:ext cx="2246052" cy="710214"/>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*30 roubles</a:t>
            </a:r>
            <a:endParaRPr lang="en-GB"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3" name="Нашивка 22"/>
          <p:cNvSpPr/>
          <p:nvPr/>
        </p:nvSpPr>
        <p:spPr>
          <a:xfrm>
            <a:off x="6254044" y="3256949"/>
            <a:ext cx="2246052" cy="710214"/>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 document / 1 day</a:t>
            </a:r>
            <a:endPar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5" name="Скругленный прямоугольник 24"/>
          <p:cNvSpPr/>
          <p:nvPr/>
        </p:nvSpPr>
        <p:spPr>
          <a:xfrm>
            <a:off x="603682" y="1330495"/>
            <a:ext cx="8113684" cy="168791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solidFill>
                  <a:srgbClr val="003F82"/>
                </a:solidFill>
              </a:rPr>
              <a:t>*** Starting from the day following the deadline stipulated by the Library, you will have to </a:t>
            </a:r>
            <a:r>
              <a:rPr lang="en-GB" sz="1400" dirty="0" smtClean="0">
                <a:solidFill>
                  <a:srgbClr val="003F82"/>
                </a:solidFill>
              </a:rPr>
              <a:t>pay* </a:t>
            </a:r>
            <a:r>
              <a:rPr lang="en-GB" sz="1400" dirty="0">
                <a:solidFill>
                  <a:srgbClr val="003F82"/>
                </a:solidFill>
              </a:rPr>
              <a:t>for using the overdue items, pursuant to the procedure established in the Library Use Policy, unless the documents haven’t been returned in due time for a valid reason supported by relevant evidence.  If you lose any Library documents, you will need to replace them with identical editions or other documents deemed as equivalent by the Library.  In case of any damage to the document, you will have to cover the expenses for its restoration. </a:t>
            </a:r>
          </a:p>
        </p:txBody>
      </p:sp>
    </p:spTree>
    <p:extLst>
      <p:ext uri="{BB962C8B-B14F-4D97-AF65-F5344CB8AC3E}">
        <p14:creationId xmlns:p14="http://schemas.microsoft.com/office/powerpoint/2010/main" val="1144686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7" name="Title 1"/>
          <p:cNvSpPr txBox="1">
            <a:spLocks/>
          </p:cNvSpPr>
          <p:nvPr/>
        </p:nvSpPr>
        <p:spPr bwMode="auto">
          <a:xfrm>
            <a:off x="1615181" y="428625"/>
            <a:ext cx="6791972" cy="412750"/>
          </a:xfrm>
          <a:prstGeom prst="rect">
            <a:avLst/>
          </a:prstGeom>
          <a:noFill/>
          <a:ln w="9525">
            <a:noFill/>
            <a:miter lim="800000"/>
            <a:headEnd/>
            <a:tailEnd/>
          </a:ln>
        </p:spPr>
        <p:txBody>
          <a:bodyPr anchor="ctr"/>
          <a:lstStyle/>
          <a:p>
            <a:r>
              <a:rPr lang="en-GB" sz="1600" dirty="0">
                <a:solidFill>
                  <a:schemeClr val="bg1"/>
                </a:solidFill>
              </a:rPr>
              <a:t>RULES OF CONDUCT ACCORDING TO THE LIBRARY USE POLICY</a:t>
            </a:r>
          </a:p>
        </p:txBody>
      </p:sp>
      <p:sp>
        <p:nvSpPr>
          <p:cNvPr id="8" name="Скругленный прямоугольник 7"/>
          <p:cNvSpPr/>
          <p:nvPr/>
        </p:nvSpPr>
        <p:spPr>
          <a:xfrm>
            <a:off x="554931" y="1477553"/>
            <a:ext cx="7688063" cy="7782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i="1" dirty="0" smtClean="0">
                <a:solidFill>
                  <a:srgbClr val="003F82"/>
                </a:solidFill>
              </a:rPr>
              <a:t>Dear visitors!</a:t>
            </a:r>
          </a:p>
          <a:p>
            <a:pPr algn="ctr"/>
            <a:r>
              <a:rPr lang="en-GB" sz="2400" b="1" i="1" dirty="0" smtClean="0">
                <a:solidFill>
                  <a:srgbClr val="003F82"/>
                </a:solidFill>
              </a:rPr>
              <a:t>We kindly ask you to:</a:t>
            </a:r>
            <a:endParaRPr lang="en-GB" sz="2400" b="1" i="1" dirty="0">
              <a:solidFill>
                <a:srgbClr val="003F82"/>
              </a:solidFill>
            </a:endParaRPr>
          </a:p>
        </p:txBody>
      </p:sp>
      <p:sp>
        <p:nvSpPr>
          <p:cNvPr id="2" name="Улыбающееся лицо 1"/>
          <p:cNvSpPr/>
          <p:nvPr/>
        </p:nvSpPr>
        <p:spPr>
          <a:xfrm>
            <a:off x="956606" y="2625725"/>
            <a:ext cx="270693" cy="248793"/>
          </a:xfrm>
          <a:prstGeom prst="smileyFac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3" name="Горизонтальный свиток 2"/>
          <p:cNvSpPr/>
          <p:nvPr/>
        </p:nvSpPr>
        <p:spPr>
          <a:xfrm>
            <a:off x="1327326" y="2463414"/>
            <a:ext cx="6125669" cy="496711"/>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dirty="0">
                <a:solidFill>
                  <a:srgbClr val="003F82"/>
                </a:solidFill>
              </a:rPr>
              <a:t>L</a:t>
            </a:r>
            <a:r>
              <a:rPr lang="en-GB" sz="1600" dirty="0" smtClean="0">
                <a:solidFill>
                  <a:srgbClr val="003F82"/>
                </a:solidFill>
              </a:rPr>
              <a:t>eave </a:t>
            </a:r>
            <a:r>
              <a:rPr lang="en-GB" sz="1600" dirty="0">
                <a:solidFill>
                  <a:srgbClr val="003F82"/>
                </a:solidFill>
              </a:rPr>
              <a:t>your bags in the storage room, and outerwear in the </a:t>
            </a:r>
            <a:r>
              <a:rPr lang="en-GB" sz="1600" dirty="0" smtClean="0">
                <a:solidFill>
                  <a:srgbClr val="003F82"/>
                </a:solidFill>
              </a:rPr>
              <a:t>cloakroom</a:t>
            </a:r>
            <a:endParaRPr lang="en-GB" sz="1600" dirty="0">
              <a:solidFill>
                <a:srgbClr val="003F82"/>
              </a:solidFill>
            </a:endParaRPr>
          </a:p>
        </p:txBody>
      </p:sp>
      <p:sp>
        <p:nvSpPr>
          <p:cNvPr id="13" name="Горизонтальный свиток 12"/>
          <p:cNvSpPr/>
          <p:nvPr/>
        </p:nvSpPr>
        <p:spPr>
          <a:xfrm>
            <a:off x="1327326" y="3478729"/>
            <a:ext cx="6125669" cy="493161"/>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GB" sz="1600" dirty="0">
                <a:solidFill>
                  <a:srgbClr val="003F82"/>
                </a:solidFill>
              </a:rPr>
              <a:t>O</a:t>
            </a:r>
            <a:r>
              <a:rPr lang="en-GB" sz="1600" dirty="0" smtClean="0">
                <a:solidFill>
                  <a:srgbClr val="003F82"/>
                </a:solidFill>
              </a:rPr>
              <a:t>bserve silence </a:t>
            </a:r>
            <a:endParaRPr lang="en-GB" sz="1600" dirty="0">
              <a:solidFill>
                <a:srgbClr val="003F82"/>
              </a:solidFill>
            </a:endParaRPr>
          </a:p>
        </p:txBody>
      </p:sp>
      <p:sp>
        <p:nvSpPr>
          <p:cNvPr id="15" name="Горизонтальный свиток 14"/>
          <p:cNvSpPr/>
          <p:nvPr/>
        </p:nvSpPr>
        <p:spPr>
          <a:xfrm>
            <a:off x="1327326" y="2984672"/>
            <a:ext cx="6125669" cy="478283"/>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GB" sz="1600" dirty="0">
                <a:solidFill>
                  <a:srgbClr val="003F82"/>
                </a:solidFill>
              </a:rPr>
              <a:t>S</a:t>
            </a:r>
            <a:r>
              <a:rPr lang="en-GB" sz="1600" dirty="0" smtClean="0">
                <a:solidFill>
                  <a:srgbClr val="003F82"/>
                </a:solidFill>
              </a:rPr>
              <a:t>how </a:t>
            </a:r>
            <a:r>
              <a:rPr lang="en-GB" sz="1600" dirty="0">
                <a:solidFill>
                  <a:srgbClr val="003F82"/>
                </a:solidFill>
              </a:rPr>
              <a:t>your library card at the checkpoint upon entering the </a:t>
            </a:r>
            <a:r>
              <a:rPr lang="en-GB" sz="1600" dirty="0" smtClean="0">
                <a:solidFill>
                  <a:srgbClr val="003F82"/>
                </a:solidFill>
              </a:rPr>
              <a:t>Library</a:t>
            </a:r>
            <a:endParaRPr lang="en-GB" sz="1600" dirty="0">
              <a:solidFill>
                <a:srgbClr val="003F82"/>
              </a:solidFill>
            </a:endParaRPr>
          </a:p>
        </p:txBody>
      </p:sp>
      <p:sp>
        <p:nvSpPr>
          <p:cNvPr id="16" name="Улыбающееся лицо 15"/>
          <p:cNvSpPr/>
          <p:nvPr/>
        </p:nvSpPr>
        <p:spPr>
          <a:xfrm>
            <a:off x="947726" y="3136591"/>
            <a:ext cx="270693" cy="248793"/>
          </a:xfrm>
          <a:prstGeom prst="smileyFac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7" name="Улыбающееся лицо 16"/>
          <p:cNvSpPr/>
          <p:nvPr/>
        </p:nvSpPr>
        <p:spPr>
          <a:xfrm>
            <a:off x="956606" y="3633056"/>
            <a:ext cx="270693" cy="248793"/>
          </a:xfrm>
          <a:prstGeom prst="smileyFac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8" name="Горизонтальный свиток 17"/>
          <p:cNvSpPr/>
          <p:nvPr/>
        </p:nvSpPr>
        <p:spPr>
          <a:xfrm>
            <a:off x="1327325" y="4038132"/>
            <a:ext cx="6125669" cy="493161"/>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GB" sz="1600" dirty="0">
                <a:solidFill>
                  <a:srgbClr val="003F82"/>
                </a:solidFill>
              </a:rPr>
              <a:t>T</a:t>
            </a:r>
            <a:r>
              <a:rPr lang="en-GB" sz="1600" dirty="0" smtClean="0">
                <a:solidFill>
                  <a:srgbClr val="003F82"/>
                </a:solidFill>
              </a:rPr>
              <a:t>reat </a:t>
            </a:r>
            <a:r>
              <a:rPr lang="en-GB" sz="1600" dirty="0">
                <a:solidFill>
                  <a:srgbClr val="003F82"/>
                </a:solidFill>
              </a:rPr>
              <a:t>the Library’s premises, furniture and equipment with due </a:t>
            </a:r>
            <a:r>
              <a:rPr lang="en-GB" sz="1600" dirty="0" smtClean="0">
                <a:solidFill>
                  <a:srgbClr val="003F82"/>
                </a:solidFill>
              </a:rPr>
              <a:t>care</a:t>
            </a:r>
            <a:endParaRPr lang="en-GB" sz="1600" dirty="0">
              <a:solidFill>
                <a:srgbClr val="003F82"/>
              </a:solidFill>
            </a:endParaRPr>
          </a:p>
        </p:txBody>
      </p:sp>
      <p:sp>
        <p:nvSpPr>
          <p:cNvPr id="19" name="Горизонтальный свиток 18"/>
          <p:cNvSpPr/>
          <p:nvPr/>
        </p:nvSpPr>
        <p:spPr>
          <a:xfrm>
            <a:off x="1336128" y="4561607"/>
            <a:ext cx="6125669" cy="493161"/>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GB" sz="1600" dirty="0">
                <a:solidFill>
                  <a:srgbClr val="003F82"/>
                </a:solidFill>
              </a:rPr>
              <a:t>K</a:t>
            </a:r>
            <a:r>
              <a:rPr lang="en-GB" sz="1600" dirty="0" smtClean="0">
                <a:solidFill>
                  <a:srgbClr val="003F82"/>
                </a:solidFill>
              </a:rPr>
              <a:t>eep </a:t>
            </a:r>
            <a:r>
              <a:rPr lang="en-GB" sz="1600" dirty="0">
                <a:solidFill>
                  <a:srgbClr val="003F82"/>
                </a:solidFill>
              </a:rPr>
              <a:t>the Library’s reading rooms and other facilities clean and </a:t>
            </a:r>
            <a:r>
              <a:rPr lang="en-GB" sz="1600" dirty="0" smtClean="0">
                <a:solidFill>
                  <a:srgbClr val="003F82"/>
                </a:solidFill>
              </a:rPr>
              <a:t>tidy </a:t>
            </a:r>
            <a:endParaRPr lang="en-GB" sz="1600" dirty="0">
              <a:solidFill>
                <a:srgbClr val="003F82"/>
              </a:solidFill>
            </a:endParaRPr>
          </a:p>
        </p:txBody>
      </p:sp>
      <p:sp>
        <p:nvSpPr>
          <p:cNvPr id="20" name="Горизонтальный свиток 19"/>
          <p:cNvSpPr/>
          <p:nvPr/>
        </p:nvSpPr>
        <p:spPr>
          <a:xfrm>
            <a:off x="1327323" y="5077011"/>
            <a:ext cx="6125669" cy="743493"/>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en-GB" sz="1600" dirty="0" smtClean="0">
                <a:solidFill>
                  <a:srgbClr val="003F82"/>
                </a:solidFill>
              </a:rPr>
              <a:t>Use mobile </a:t>
            </a:r>
            <a:r>
              <a:rPr lang="en-GB" sz="1600" dirty="0">
                <a:solidFill>
                  <a:srgbClr val="003F82"/>
                </a:solidFill>
              </a:rPr>
              <a:t>phones </a:t>
            </a:r>
            <a:r>
              <a:rPr lang="en-GB" sz="1600" dirty="0" smtClean="0">
                <a:solidFill>
                  <a:srgbClr val="003F82"/>
                </a:solidFill>
              </a:rPr>
              <a:t>in </a:t>
            </a:r>
            <a:r>
              <a:rPr lang="en-GB" sz="1600" dirty="0">
                <a:solidFill>
                  <a:srgbClr val="003F82"/>
                </a:solidFill>
              </a:rPr>
              <a:t>specially designated areas </a:t>
            </a:r>
            <a:r>
              <a:rPr lang="en-GB" sz="1600" dirty="0" smtClean="0">
                <a:solidFill>
                  <a:srgbClr val="003F82"/>
                </a:solidFill>
              </a:rPr>
              <a:t>only</a:t>
            </a:r>
            <a:endParaRPr lang="en-GB" sz="1600" dirty="0">
              <a:solidFill>
                <a:srgbClr val="003F82"/>
              </a:solidFill>
            </a:endParaRPr>
          </a:p>
        </p:txBody>
      </p:sp>
      <p:sp>
        <p:nvSpPr>
          <p:cNvPr id="22" name="Улыбающееся лицо 21"/>
          <p:cNvSpPr/>
          <p:nvPr/>
        </p:nvSpPr>
        <p:spPr>
          <a:xfrm>
            <a:off x="947726" y="4146004"/>
            <a:ext cx="270693" cy="248793"/>
          </a:xfrm>
          <a:prstGeom prst="smileyFac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3" name="Улыбающееся лицо 22"/>
          <p:cNvSpPr/>
          <p:nvPr/>
        </p:nvSpPr>
        <p:spPr>
          <a:xfrm>
            <a:off x="956606" y="4683790"/>
            <a:ext cx="270693" cy="248793"/>
          </a:xfrm>
          <a:prstGeom prst="smileyFac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4" name="Улыбающееся лицо 23"/>
          <p:cNvSpPr/>
          <p:nvPr/>
        </p:nvSpPr>
        <p:spPr>
          <a:xfrm>
            <a:off x="943328" y="5324360"/>
            <a:ext cx="270693" cy="248793"/>
          </a:xfrm>
          <a:prstGeom prst="smileyFac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608238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2" name="Прямоугольник 1"/>
          <p:cNvSpPr/>
          <p:nvPr/>
        </p:nvSpPr>
        <p:spPr>
          <a:xfrm>
            <a:off x="255588" y="2967335"/>
            <a:ext cx="8419958"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HSE Library</a:t>
            </a:r>
          </a:p>
          <a:p>
            <a:pPr algn="ctr"/>
            <a:r>
              <a:rPr lang="en-GB"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E-Catalogue</a:t>
            </a:r>
            <a:endParaRPr lang="en-GB"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528032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7" name="Title 1"/>
          <p:cNvSpPr txBox="1">
            <a:spLocks/>
          </p:cNvSpPr>
          <p:nvPr/>
        </p:nvSpPr>
        <p:spPr bwMode="auto">
          <a:xfrm>
            <a:off x="1615181" y="428625"/>
            <a:ext cx="6791972" cy="412750"/>
          </a:xfrm>
          <a:prstGeom prst="rect">
            <a:avLst/>
          </a:prstGeom>
          <a:noFill/>
          <a:ln w="9525">
            <a:noFill/>
            <a:miter lim="800000"/>
            <a:headEnd/>
            <a:tailEnd/>
          </a:ln>
        </p:spPr>
        <p:txBody>
          <a:bodyPr anchor="ctr"/>
          <a:lstStyle/>
          <a:p>
            <a:r>
              <a:rPr lang="en-GB" sz="1600" dirty="0" smtClean="0">
                <a:solidFill>
                  <a:schemeClr val="bg1"/>
                </a:solidFill>
              </a:rPr>
              <a:t>HSE Library eCatalogue </a:t>
            </a:r>
            <a:r>
              <a:rPr lang="en-US" sz="1600" dirty="0" smtClean="0">
                <a:solidFill>
                  <a:schemeClr val="bg1"/>
                </a:solidFill>
              </a:rPr>
              <a:t>
</a:t>
            </a:r>
            <a:r>
              <a:t/>
            </a:r>
            <a:br/>
            <a:endParaRPr lang="en-GB" sz="1600" dirty="0">
              <a:solidFill>
                <a:schemeClr val="bg1"/>
              </a:solidFill>
            </a:endParaRPr>
          </a:p>
        </p:txBody>
      </p:sp>
      <p:sp>
        <p:nvSpPr>
          <p:cNvPr id="8" name="Скругленный прямоугольник 7"/>
          <p:cNvSpPr/>
          <p:nvPr/>
        </p:nvSpPr>
        <p:spPr>
          <a:xfrm>
            <a:off x="177552" y="1388776"/>
            <a:ext cx="8753383" cy="7684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Font typeface="18"/>
              <a:buChar char=" "/>
            </a:pPr>
            <a:r>
              <a:rPr lang="en-GB" altLang="ru-RU" sz="1600" dirty="0">
                <a:solidFill>
                  <a:srgbClr val="003F82"/>
                </a:solidFill>
              </a:rPr>
              <a:t>You can search relevant items, book publications and access your personal account via </a:t>
            </a:r>
            <a:r>
              <a:rPr lang="en-GB" altLang="ru-RU" sz="1600" dirty="0" smtClean="0">
                <a:solidFill>
                  <a:srgbClr val="003F82"/>
                </a:solidFill>
              </a:rPr>
              <a:t>the </a:t>
            </a:r>
            <a:r>
              <a:rPr lang="en-GB" altLang="ru-RU" sz="1600" dirty="0" err="1" smtClean="0">
                <a:solidFill>
                  <a:srgbClr val="003F82"/>
                </a:solidFill>
              </a:rPr>
              <a:t>eCatalogue</a:t>
            </a:r>
            <a:r>
              <a:rPr lang="en-GB" altLang="ru-RU" sz="1600" dirty="0" smtClean="0">
                <a:solidFill>
                  <a:srgbClr val="003F82"/>
                </a:solidFill>
              </a:rPr>
              <a:t> </a:t>
            </a:r>
            <a:r>
              <a:rPr lang="en-GB" altLang="ru-RU" sz="1600" dirty="0">
                <a:solidFill>
                  <a:srgbClr val="003F82"/>
                </a:solidFill>
              </a:rPr>
              <a:t>on the Library’s web-site </a:t>
            </a:r>
            <a:r>
              <a:rPr lang="en-GB" altLang="ru-RU" sz="1600" dirty="0">
                <a:solidFill>
                  <a:srgbClr val="003F82"/>
                </a:solidFill>
                <a:hlinkClick r:id="rId3"/>
              </a:rPr>
              <a:t>http://opac.hse.ru/absopac/</a:t>
            </a:r>
            <a:r>
              <a:rPr lang="en-GB" altLang="ru-RU" sz="1600" dirty="0" smtClean="0">
                <a:solidFill>
                  <a:srgbClr val="003F82"/>
                </a:solidFill>
              </a:rPr>
              <a:t>.</a:t>
            </a:r>
            <a:endParaRPr lang="en-GB" altLang="ru-RU" sz="1600" dirty="0">
              <a:solidFill>
                <a:srgbClr val="003F82"/>
              </a:solidFill>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4483" y="2255838"/>
            <a:ext cx="5159519" cy="4087671"/>
          </a:xfrm>
          <a:prstGeom prst="rect">
            <a:avLst/>
          </a:prstGeom>
          <a:ln w="38100" cap="rnd" cmpd="tri">
            <a:solidFill>
              <a:schemeClr val="accent1"/>
            </a:solidFill>
            <a:prstDash val="dash"/>
          </a:ln>
        </p:spPr>
      </p:pic>
    </p:spTree>
    <p:extLst>
      <p:ext uri="{BB962C8B-B14F-4D97-AF65-F5344CB8AC3E}">
        <p14:creationId xmlns:p14="http://schemas.microsoft.com/office/powerpoint/2010/main" val="3934773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7" name="Title 1"/>
          <p:cNvSpPr txBox="1">
            <a:spLocks/>
          </p:cNvSpPr>
          <p:nvPr/>
        </p:nvSpPr>
        <p:spPr bwMode="auto">
          <a:xfrm>
            <a:off x="1615181" y="428625"/>
            <a:ext cx="6791972" cy="412750"/>
          </a:xfrm>
          <a:prstGeom prst="rect">
            <a:avLst/>
          </a:prstGeom>
          <a:noFill/>
          <a:ln w="9525">
            <a:noFill/>
            <a:miter lim="800000"/>
            <a:headEnd/>
            <a:tailEnd/>
          </a:ln>
        </p:spPr>
        <p:txBody>
          <a:bodyPr anchor="ctr"/>
          <a:lstStyle/>
          <a:p>
            <a:r>
              <a:rPr lang="en-GB" sz="1600" dirty="0" smtClean="0">
                <a:solidFill>
                  <a:schemeClr val="bg1"/>
                </a:solidFill>
              </a:rPr>
              <a:t>SEARCH QUERIES</a:t>
            </a:r>
            <a:endParaRPr lang="en-GB" sz="1600" dirty="0">
              <a:solidFill>
                <a:schemeClr val="bg1"/>
              </a:solidFill>
            </a:endParaRPr>
          </a:p>
        </p:txBody>
      </p:sp>
      <p:sp>
        <p:nvSpPr>
          <p:cNvPr id="8" name="Скругленный прямоугольник 7"/>
          <p:cNvSpPr/>
          <p:nvPr/>
        </p:nvSpPr>
        <p:spPr>
          <a:xfrm>
            <a:off x="255588" y="1693067"/>
            <a:ext cx="2778711" cy="442364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altLang="ru-RU" sz="1600" dirty="0" smtClean="0">
                <a:solidFill>
                  <a:srgbClr val="003F82"/>
                </a:solidFill>
              </a:rPr>
              <a:t>You can use the following criteria to search for publications:  </a:t>
            </a:r>
          </a:p>
          <a:p>
            <a:pPr marL="285750" indent="-285750">
              <a:buFont typeface="Wingdings" panose="05000000000000000000" pitchFamily="2" charset="2"/>
              <a:buChar char="ü"/>
            </a:pPr>
            <a:r>
              <a:rPr lang="en-GB" altLang="ru-RU" sz="1600" dirty="0" smtClean="0">
                <a:solidFill>
                  <a:srgbClr val="003F82"/>
                </a:solidFill>
              </a:rPr>
              <a:t>Title </a:t>
            </a:r>
            <a:r>
              <a:rPr lang="en-GB" dirty="0" smtClean="0"/>
              <a:t> </a:t>
            </a:r>
            <a:endParaRPr lang="en-GB" altLang="ru-RU" sz="1600" dirty="0">
              <a:solidFill>
                <a:srgbClr val="003F82"/>
              </a:solidFill>
            </a:endParaRPr>
          </a:p>
          <a:p>
            <a:pPr marL="285750" indent="-285750">
              <a:buFont typeface="Wingdings" panose="05000000000000000000" pitchFamily="2" charset="2"/>
              <a:buChar char="ü"/>
            </a:pPr>
            <a:r>
              <a:rPr lang="en-GB" altLang="ru-RU" sz="1600" dirty="0" smtClean="0">
                <a:solidFill>
                  <a:srgbClr val="003F82"/>
                </a:solidFill>
              </a:rPr>
              <a:t>Author </a:t>
            </a:r>
            <a:r>
              <a:rPr lang="en-GB" dirty="0" smtClean="0"/>
              <a:t> </a:t>
            </a:r>
            <a:endParaRPr lang="en-GB" altLang="ru-RU" sz="1600" dirty="0">
              <a:solidFill>
                <a:srgbClr val="003F82"/>
              </a:solidFill>
            </a:endParaRPr>
          </a:p>
          <a:p>
            <a:pPr marL="285750" indent="-285750">
              <a:buFont typeface="Wingdings" panose="05000000000000000000" pitchFamily="2" charset="2"/>
              <a:buChar char="ü"/>
            </a:pPr>
            <a:r>
              <a:rPr lang="en-GB" altLang="ru-RU" sz="1600" dirty="0" smtClean="0">
                <a:solidFill>
                  <a:srgbClr val="003F82"/>
                </a:solidFill>
              </a:rPr>
              <a:t>Publisher </a:t>
            </a:r>
            <a:r>
              <a:rPr lang="en-GB" dirty="0" smtClean="0"/>
              <a:t> </a:t>
            </a:r>
            <a:endParaRPr lang="en-GB" altLang="ru-RU" sz="1600" dirty="0">
              <a:solidFill>
                <a:srgbClr val="003F82"/>
              </a:solidFill>
            </a:endParaRPr>
          </a:p>
          <a:p>
            <a:pPr marL="285750" indent="-285750">
              <a:buFont typeface="Wingdings" panose="05000000000000000000" pitchFamily="2" charset="2"/>
              <a:buChar char="ü"/>
            </a:pPr>
            <a:r>
              <a:rPr lang="en-GB" altLang="ru-RU" sz="1600" dirty="0" smtClean="0">
                <a:solidFill>
                  <a:srgbClr val="003F82"/>
                </a:solidFill>
              </a:rPr>
              <a:t>Series </a:t>
            </a:r>
            <a:r>
              <a:rPr lang="en-GB" dirty="0" smtClean="0"/>
              <a:t> </a:t>
            </a:r>
            <a:endParaRPr lang="en-GB" altLang="ru-RU" sz="1600" dirty="0">
              <a:solidFill>
                <a:srgbClr val="003F82"/>
              </a:solidFill>
            </a:endParaRPr>
          </a:p>
          <a:p>
            <a:pPr marL="285750" indent="-285750">
              <a:buFont typeface="Wingdings" panose="05000000000000000000" pitchFamily="2" charset="2"/>
              <a:buChar char="ü"/>
            </a:pPr>
            <a:r>
              <a:rPr lang="en-GB" altLang="ru-RU" sz="1600" dirty="0" smtClean="0">
                <a:solidFill>
                  <a:srgbClr val="003F82"/>
                </a:solidFill>
              </a:rPr>
              <a:t>Category </a:t>
            </a:r>
            <a:r>
              <a:rPr lang="en-GB" dirty="0" smtClean="0"/>
              <a:t> </a:t>
            </a:r>
            <a:endParaRPr lang="en-GB" altLang="ru-RU" sz="1600" dirty="0">
              <a:solidFill>
                <a:srgbClr val="003F82"/>
              </a:solidFill>
            </a:endParaRPr>
          </a:p>
          <a:p>
            <a:pPr marL="285750" indent="-285750">
              <a:buFont typeface="Wingdings" panose="05000000000000000000" pitchFamily="2" charset="2"/>
              <a:buChar char="ü"/>
            </a:pPr>
            <a:r>
              <a:rPr lang="en-GB" altLang="ru-RU" sz="1600" dirty="0" smtClean="0">
                <a:solidFill>
                  <a:srgbClr val="003F82"/>
                </a:solidFill>
              </a:rPr>
              <a:t>Language  </a:t>
            </a:r>
            <a:endParaRPr lang="en-GB" altLang="ru-RU" sz="1600" dirty="0">
              <a:solidFill>
                <a:srgbClr val="003F82"/>
              </a:solidFill>
            </a:endParaRPr>
          </a:p>
          <a:p>
            <a:r>
              <a:rPr lang="en-GB" altLang="ru-RU" sz="1600" dirty="0">
                <a:solidFill>
                  <a:srgbClr val="003F82"/>
                </a:solidFill>
              </a:rPr>
              <a:t>Furthermore, you can specify the year of publication, type of a document or a place of storage at the Library. When you start typing your query, </a:t>
            </a:r>
            <a:r>
              <a:rPr lang="en-GB" altLang="ru-RU" sz="1600" dirty="0" smtClean="0">
                <a:solidFill>
                  <a:srgbClr val="003F82"/>
                </a:solidFill>
              </a:rPr>
              <a:t>up to 10 options may pop up.</a:t>
            </a:r>
            <a:endParaRPr lang="en-GB" altLang="ru-RU" sz="1600" dirty="0">
              <a:solidFill>
                <a:srgbClr val="003F82"/>
              </a:solidFill>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8062" y="1430987"/>
            <a:ext cx="5095875" cy="4781550"/>
          </a:xfrm>
          <a:prstGeom prst="rect">
            <a:avLst/>
          </a:prstGeom>
          <a:ln w="38100" cap="rnd" cmpd="tri">
            <a:solidFill>
              <a:schemeClr val="accent1"/>
            </a:solidFill>
            <a:prstDash val="dash"/>
          </a:ln>
        </p:spPr>
      </p:pic>
    </p:spTree>
    <p:extLst>
      <p:ext uri="{BB962C8B-B14F-4D97-AF65-F5344CB8AC3E}">
        <p14:creationId xmlns:p14="http://schemas.microsoft.com/office/powerpoint/2010/main" val="3101948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7" name="Title 1"/>
          <p:cNvSpPr txBox="1">
            <a:spLocks/>
          </p:cNvSpPr>
          <p:nvPr/>
        </p:nvSpPr>
        <p:spPr bwMode="auto">
          <a:xfrm>
            <a:off x="1615181" y="428625"/>
            <a:ext cx="6791972" cy="412750"/>
          </a:xfrm>
          <a:prstGeom prst="rect">
            <a:avLst/>
          </a:prstGeom>
          <a:noFill/>
          <a:ln w="9525">
            <a:noFill/>
            <a:miter lim="800000"/>
            <a:headEnd/>
            <a:tailEnd/>
          </a:ln>
        </p:spPr>
        <p:txBody>
          <a:bodyPr anchor="ctr"/>
          <a:lstStyle/>
          <a:p>
            <a:r>
              <a:rPr lang="en-GB" sz="1600" dirty="0">
                <a:solidFill>
                  <a:schemeClr val="bg1"/>
                </a:solidFill>
              </a:rPr>
              <a:t>SEARCH QUERIES</a:t>
            </a:r>
          </a:p>
          <a:p>
            <a:r>
              <a:rPr lang="en-GB" sz="1600" dirty="0" smtClean="0">
                <a:solidFill>
                  <a:schemeClr val="bg1"/>
                </a:solidFill>
              </a:rPr>
              <a:t>DOCUMENTS FOUND IN THE SEARCH RESULTS</a:t>
            </a:r>
            <a:endParaRPr lang="en-GB" sz="1600" dirty="0">
              <a:solidFill>
                <a:schemeClr val="bg1"/>
              </a:solidFill>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07" y="1365566"/>
            <a:ext cx="7696345" cy="5049522"/>
          </a:xfrm>
          <a:prstGeom prst="rect">
            <a:avLst/>
          </a:prstGeom>
          <a:ln w="38100" cmpd="tri">
            <a:solidFill>
              <a:schemeClr val="tx2">
                <a:lumMod val="60000"/>
                <a:lumOff val="40000"/>
              </a:schemeClr>
            </a:solidFill>
            <a:prstDash val="dash"/>
          </a:ln>
        </p:spPr>
      </p:pic>
    </p:spTree>
    <p:extLst>
      <p:ext uri="{BB962C8B-B14F-4D97-AF65-F5344CB8AC3E}">
        <p14:creationId xmlns:p14="http://schemas.microsoft.com/office/powerpoint/2010/main" val="3707866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7" name="Title 1"/>
          <p:cNvSpPr txBox="1">
            <a:spLocks/>
          </p:cNvSpPr>
          <p:nvPr/>
        </p:nvSpPr>
        <p:spPr bwMode="auto">
          <a:xfrm>
            <a:off x="1615181" y="428625"/>
            <a:ext cx="6791972" cy="412750"/>
          </a:xfrm>
          <a:prstGeom prst="rect">
            <a:avLst/>
          </a:prstGeom>
          <a:noFill/>
          <a:ln w="9525">
            <a:noFill/>
            <a:miter lim="800000"/>
            <a:headEnd/>
            <a:tailEnd/>
          </a:ln>
        </p:spPr>
        <p:txBody>
          <a:bodyPr anchor="ctr"/>
          <a:lstStyle/>
          <a:p>
            <a:r>
              <a:rPr lang="en-GB" sz="1600" dirty="0">
                <a:solidFill>
                  <a:schemeClr val="bg1"/>
                </a:solidFill>
              </a:rPr>
              <a:t>SEARCH QUERIES</a:t>
            </a:r>
          </a:p>
          <a:p>
            <a:r>
              <a:rPr lang="en-GB" sz="1600" dirty="0">
                <a:solidFill>
                  <a:schemeClr val="bg1"/>
                </a:solidFill>
              </a:rPr>
              <a:t>DOCUMENTS FOUND IN THE SEARCH RESULTS</a:t>
            </a:r>
          </a:p>
        </p:txBody>
      </p:sp>
      <p:sp>
        <p:nvSpPr>
          <p:cNvPr id="8" name="Скругленный прямоугольник 7"/>
          <p:cNvSpPr/>
          <p:nvPr/>
        </p:nvSpPr>
        <p:spPr>
          <a:xfrm>
            <a:off x="456194" y="1417733"/>
            <a:ext cx="8331691" cy="101147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Font typeface="18"/>
              <a:buChar char=" "/>
            </a:pPr>
            <a:r>
              <a:rPr lang="en-GB" altLang="ru-RU" sz="1600" dirty="0" smtClean="0">
                <a:solidFill>
                  <a:srgbClr val="003F82"/>
                </a:solidFill>
              </a:rPr>
              <a:t>Select the </a:t>
            </a:r>
            <a:r>
              <a:rPr lang="en-GB" altLang="ru-RU" sz="1600" dirty="0">
                <a:solidFill>
                  <a:srgbClr val="003F82"/>
                </a:solidFill>
              </a:rPr>
              <a:t>required publication and </a:t>
            </a:r>
            <a:r>
              <a:rPr lang="en-GB" altLang="ru-RU" sz="1600" dirty="0" smtClean="0">
                <a:solidFill>
                  <a:srgbClr val="003F82"/>
                </a:solidFill>
              </a:rPr>
              <a:t>click on the “</a:t>
            </a:r>
            <a:r>
              <a:rPr lang="en-GB" altLang="ru-RU" sz="1600" dirty="0" err="1" smtClean="0">
                <a:solidFill>
                  <a:srgbClr val="003F82"/>
                </a:solidFill>
              </a:rPr>
              <a:t>Exemplaires</a:t>
            </a:r>
            <a:r>
              <a:rPr lang="en-GB" altLang="ru-RU" sz="1600" dirty="0" smtClean="0">
                <a:solidFill>
                  <a:srgbClr val="003F82"/>
                </a:solidFill>
              </a:rPr>
              <a:t>” tab to </a:t>
            </a:r>
            <a:r>
              <a:rPr lang="en-GB" altLang="ru-RU" sz="1600" dirty="0">
                <a:solidFill>
                  <a:srgbClr val="003F82"/>
                </a:solidFill>
              </a:rPr>
              <a:t>see where the publication is stored.  </a:t>
            </a:r>
            <a:r>
              <a:rPr lang="en-GB" altLang="ru-RU" sz="1600" dirty="0" smtClean="0">
                <a:solidFill>
                  <a:srgbClr val="003F82"/>
                </a:solidFill>
              </a:rPr>
              <a:t>Home loan option is available for publications </a:t>
            </a:r>
            <a:r>
              <a:rPr lang="en-GB" altLang="ru-RU" sz="1600" dirty="0">
                <a:solidFill>
                  <a:srgbClr val="003F82"/>
                </a:solidFill>
              </a:rPr>
              <a:t>from the academic, fiction and study </a:t>
            </a:r>
            <a:r>
              <a:rPr lang="en-GB" altLang="ru-RU" sz="1600" dirty="0" smtClean="0">
                <a:solidFill>
                  <a:srgbClr val="003F82"/>
                </a:solidFill>
              </a:rPr>
              <a:t>collections.  </a:t>
            </a:r>
            <a:endParaRPr lang="en-GB" altLang="ru-RU" sz="1600" dirty="0">
              <a:solidFill>
                <a:srgbClr val="003F82"/>
              </a:solidFill>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57" y="2744414"/>
            <a:ext cx="8406812" cy="3182097"/>
          </a:xfrm>
          <a:prstGeom prst="rect">
            <a:avLst/>
          </a:prstGeom>
          <a:ln w="38100" cmpd="tri">
            <a:solidFill>
              <a:schemeClr val="tx2">
                <a:lumMod val="60000"/>
                <a:lumOff val="40000"/>
              </a:schemeClr>
            </a:solidFill>
            <a:prstDash val="dash"/>
          </a:ln>
        </p:spPr>
      </p:pic>
      <p:cxnSp>
        <p:nvCxnSpPr>
          <p:cNvPr id="4" name="Прямая соединительная линия 3"/>
          <p:cNvCxnSpPr/>
          <p:nvPr/>
        </p:nvCxnSpPr>
        <p:spPr>
          <a:xfrm>
            <a:off x="2863273" y="4599709"/>
            <a:ext cx="1320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flipV="1">
            <a:off x="1727201" y="5093855"/>
            <a:ext cx="1320800" cy="923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a:off x="540327" y="4826000"/>
            <a:ext cx="47567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Прямая соединительная линия 18"/>
          <p:cNvCxnSpPr/>
          <p:nvPr/>
        </p:nvCxnSpPr>
        <p:spPr>
          <a:xfrm flipV="1">
            <a:off x="1916546" y="5412509"/>
            <a:ext cx="2267527" cy="46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a:off x="540327" y="5591175"/>
            <a:ext cx="90978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3758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7" name="Title 1"/>
          <p:cNvSpPr txBox="1">
            <a:spLocks/>
          </p:cNvSpPr>
          <p:nvPr/>
        </p:nvSpPr>
        <p:spPr bwMode="auto">
          <a:xfrm>
            <a:off x="1615181" y="428625"/>
            <a:ext cx="6791972" cy="412750"/>
          </a:xfrm>
          <a:prstGeom prst="rect">
            <a:avLst/>
          </a:prstGeom>
          <a:noFill/>
          <a:ln w="9525">
            <a:noFill/>
            <a:miter lim="800000"/>
            <a:headEnd/>
            <a:tailEnd/>
          </a:ln>
        </p:spPr>
        <p:txBody>
          <a:bodyPr anchor="ctr"/>
          <a:lstStyle/>
          <a:p>
            <a:r>
              <a:rPr lang="en-GB" sz="1600" dirty="0">
                <a:solidFill>
                  <a:schemeClr val="bg1"/>
                </a:solidFill>
              </a:rPr>
              <a:t>SEARCH QUERIES</a:t>
            </a:r>
          </a:p>
          <a:p>
            <a:r>
              <a:rPr lang="en-GB" sz="1600" dirty="0">
                <a:solidFill>
                  <a:schemeClr val="bg1"/>
                </a:solidFill>
              </a:rPr>
              <a:t>DOCUMENTS FOUND IN THE SEARCH RESULTS</a:t>
            </a:r>
          </a:p>
        </p:txBody>
      </p:sp>
      <p:sp>
        <p:nvSpPr>
          <p:cNvPr id="8" name="Скругленный прямоугольник 7"/>
          <p:cNvSpPr/>
          <p:nvPr/>
        </p:nvSpPr>
        <p:spPr>
          <a:xfrm>
            <a:off x="255588" y="1607997"/>
            <a:ext cx="2811173" cy="398317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buFont typeface="18"/>
              <a:buChar char=" "/>
            </a:pPr>
            <a:r>
              <a:rPr lang="en-GB" altLang="ru-RU" dirty="0">
                <a:solidFill>
                  <a:srgbClr val="003F82"/>
                </a:solidFill>
              </a:rPr>
              <a:t>If only one copy of a book is available at the Library, it should be booked in advance. Type the number of </a:t>
            </a:r>
            <a:r>
              <a:rPr lang="en-GB" altLang="ru-RU" b="1" dirty="0">
                <a:solidFill>
                  <a:srgbClr val="003F82"/>
                </a:solidFill>
              </a:rPr>
              <a:t>your library card</a:t>
            </a:r>
            <a:r>
              <a:rPr lang="en-GB" dirty="0" smtClean="0"/>
              <a:t> </a:t>
            </a:r>
            <a:r>
              <a:rPr lang="en-GB" altLang="ru-RU" dirty="0">
                <a:solidFill>
                  <a:srgbClr val="003F82"/>
                </a:solidFill>
              </a:rPr>
              <a:t>(barcode) and </a:t>
            </a:r>
            <a:r>
              <a:rPr lang="en-GB" altLang="ru-RU" b="1" dirty="0">
                <a:solidFill>
                  <a:srgbClr val="003F82"/>
                </a:solidFill>
              </a:rPr>
              <a:t>your name</a:t>
            </a:r>
            <a:r>
              <a:rPr lang="en-GB" dirty="0" smtClean="0"/>
              <a:t> </a:t>
            </a:r>
            <a:r>
              <a:rPr lang="en-GB" altLang="ru-RU" dirty="0" smtClean="0">
                <a:solidFill>
                  <a:srgbClr val="003F82"/>
                </a:solidFill>
              </a:rPr>
              <a:t>(as it appears on your library card in Russian). The same information shall be used to access your Personal account in the eCatalogue.</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937" y="1481139"/>
            <a:ext cx="4962525" cy="4705350"/>
          </a:xfrm>
          <a:prstGeom prst="rect">
            <a:avLst/>
          </a:prstGeom>
          <a:ln w="38100" cmpd="tri">
            <a:solidFill>
              <a:schemeClr val="tx2">
                <a:lumMod val="60000"/>
                <a:lumOff val="40000"/>
              </a:schemeClr>
            </a:solidFill>
            <a:prstDash val="dash"/>
          </a:ln>
        </p:spPr>
      </p:pic>
      <p:cxnSp>
        <p:nvCxnSpPr>
          <p:cNvPr id="4" name="Прямая соединительная линия 3"/>
          <p:cNvCxnSpPr/>
          <p:nvPr/>
        </p:nvCxnSpPr>
        <p:spPr>
          <a:xfrm>
            <a:off x="3648362" y="5458690"/>
            <a:ext cx="563419"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5" name="Прямая соединительная линия 14"/>
          <p:cNvCxnSpPr/>
          <p:nvPr/>
        </p:nvCxnSpPr>
        <p:spPr>
          <a:xfrm>
            <a:off x="3648362" y="5851235"/>
            <a:ext cx="637311"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5273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7" name="Title 1"/>
          <p:cNvSpPr txBox="1">
            <a:spLocks/>
          </p:cNvSpPr>
          <p:nvPr/>
        </p:nvSpPr>
        <p:spPr bwMode="auto">
          <a:xfrm>
            <a:off x="1615181" y="428625"/>
            <a:ext cx="6791972" cy="412750"/>
          </a:xfrm>
          <a:prstGeom prst="rect">
            <a:avLst/>
          </a:prstGeom>
          <a:noFill/>
          <a:ln w="9525">
            <a:noFill/>
            <a:miter lim="800000"/>
            <a:headEnd/>
            <a:tailEnd/>
          </a:ln>
        </p:spPr>
        <p:txBody>
          <a:bodyPr anchor="ctr"/>
          <a:lstStyle/>
          <a:p>
            <a:r>
              <a:rPr lang="en-GB" sz="1600" dirty="0" smtClean="0">
                <a:solidFill>
                  <a:schemeClr val="bg1"/>
                </a:solidFill>
              </a:rPr>
              <a:t>PERSONAL ACCOUNT</a:t>
            </a:r>
            <a:endParaRPr lang="en-GB" sz="1600" dirty="0">
              <a:solidFill>
                <a:schemeClr val="bg1"/>
              </a:solidFill>
            </a:endParaRPr>
          </a:p>
        </p:txBody>
      </p:sp>
      <p:sp>
        <p:nvSpPr>
          <p:cNvPr id="8" name="Скругленный прямоугольник 7"/>
          <p:cNvSpPr/>
          <p:nvPr/>
        </p:nvSpPr>
        <p:spPr>
          <a:xfrm>
            <a:off x="177553" y="1388777"/>
            <a:ext cx="8753382" cy="10520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buFont typeface="18"/>
              <a:buChar char=" "/>
            </a:pPr>
            <a:r>
              <a:rPr lang="en-GB" altLang="ru-RU" sz="1600" dirty="0" smtClean="0">
                <a:solidFill>
                  <a:srgbClr val="003F82"/>
                </a:solidFill>
              </a:rPr>
              <a:t>You can use your personal account to:</a:t>
            </a:r>
            <a:endParaRPr lang="en-GB" altLang="ru-RU" sz="1600" dirty="0">
              <a:solidFill>
                <a:srgbClr val="003F82"/>
              </a:solidFill>
            </a:endParaRPr>
          </a:p>
          <a:p>
            <a:pPr marL="285750" indent="-285750">
              <a:buFont typeface="Wingdings" panose="05000000000000000000" pitchFamily="2" charset="2"/>
              <a:buChar char="ü"/>
            </a:pPr>
            <a:r>
              <a:rPr lang="en-GB" altLang="ru-RU" sz="1600" dirty="0" smtClean="0">
                <a:solidFill>
                  <a:srgbClr val="003F82"/>
                </a:solidFill>
              </a:rPr>
              <a:t>Learn the date when you are expected to return the borrowed publications; </a:t>
            </a:r>
          </a:p>
          <a:p>
            <a:pPr marL="285750" indent="-285750">
              <a:buFont typeface="Wingdings" panose="05000000000000000000" pitchFamily="2" charset="2"/>
              <a:buChar char="ü"/>
            </a:pPr>
            <a:r>
              <a:rPr lang="en-GB" altLang="ru-RU" sz="1600" dirty="0" smtClean="0">
                <a:solidFill>
                  <a:srgbClr val="003F82"/>
                </a:solidFill>
              </a:rPr>
              <a:t>View </a:t>
            </a:r>
            <a:r>
              <a:rPr lang="en-GB" altLang="ru-RU" sz="1600" dirty="0">
                <a:solidFill>
                  <a:srgbClr val="003F82"/>
                </a:solidFill>
              </a:rPr>
              <a:t>the list of </a:t>
            </a:r>
            <a:r>
              <a:rPr lang="en-GB" altLang="ru-RU" sz="1600" dirty="0" smtClean="0">
                <a:solidFill>
                  <a:srgbClr val="003F82"/>
                </a:solidFill>
              </a:rPr>
              <a:t>your borrowed </a:t>
            </a:r>
            <a:r>
              <a:rPr lang="en-GB" altLang="ru-RU" sz="1600" dirty="0">
                <a:solidFill>
                  <a:srgbClr val="003F82"/>
                </a:solidFill>
              </a:rPr>
              <a:t>books;</a:t>
            </a:r>
          </a:p>
          <a:p>
            <a:pPr marL="285750" indent="-285750">
              <a:buFont typeface="Wingdings" panose="05000000000000000000" pitchFamily="2" charset="2"/>
              <a:buChar char="ü"/>
            </a:pPr>
            <a:r>
              <a:rPr lang="en-GB" altLang="ru-RU" sz="1600" dirty="0" smtClean="0">
                <a:solidFill>
                  <a:srgbClr val="003F82"/>
                </a:solidFill>
              </a:rPr>
              <a:t>Submit a request </a:t>
            </a:r>
            <a:r>
              <a:rPr lang="en-GB" altLang="ru-RU" sz="1600" dirty="0">
                <a:solidFill>
                  <a:srgbClr val="003F82"/>
                </a:solidFill>
              </a:rPr>
              <a:t>for extension of </a:t>
            </a:r>
            <a:r>
              <a:rPr lang="en-GB" altLang="ru-RU" sz="1600" dirty="0" smtClean="0">
                <a:solidFill>
                  <a:srgbClr val="003F82"/>
                </a:solidFill>
              </a:rPr>
              <a:t>your home loan </a:t>
            </a:r>
            <a:r>
              <a:rPr lang="en-GB" altLang="ru-RU" sz="1600" dirty="0">
                <a:solidFill>
                  <a:srgbClr val="003F82"/>
                </a:solidFill>
              </a:rPr>
              <a:t>period.</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030" y="2625725"/>
            <a:ext cx="8380427" cy="3624257"/>
          </a:xfrm>
          <a:prstGeom prst="rect">
            <a:avLst/>
          </a:prstGeom>
          <a:ln w="38100" cmpd="tri">
            <a:solidFill>
              <a:schemeClr val="tx2">
                <a:lumMod val="60000"/>
                <a:lumOff val="40000"/>
              </a:schemeClr>
            </a:solidFill>
            <a:prstDash val="dash"/>
          </a:ln>
        </p:spPr>
      </p:pic>
      <p:sp>
        <p:nvSpPr>
          <p:cNvPr id="12" name="Горизонтальный свиток 11"/>
          <p:cNvSpPr/>
          <p:nvPr/>
        </p:nvSpPr>
        <p:spPr>
          <a:xfrm>
            <a:off x="865018" y="4044339"/>
            <a:ext cx="1500326" cy="107863"/>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3" name="Горизонтальный свиток 12"/>
          <p:cNvSpPr/>
          <p:nvPr/>
        </p:nvSpPr>
        <p:spPr>
          <a:xfrm>
            <a:off x="1115222" y="4193291"/>
            <a:ext cx="999918" cy="107863"/>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4143376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8" name="Прямоугольник 7"/>
          <p:cNvSpPr/>
          <p:nvPr/>
        </p:nvSpPr>
        <p:spPr>
          <a:xfrm>
            <a:off x="255588" y="2236927"/>
            <a:ext cx="8419958" cy="230832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Website  </a:t>
            </a:r>
          </a:p>
          <a:p>
            <a:pPr algn="ctr"/>
            <a:r>
              <a:rPr lang="en-GB" sz="4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Access to</a:t>
            </a:r>
          </a:p>
          <a:p>
            <a:pPr algn="ctr"/>
            <a:r>
              <a:rPr lang="en-GB"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Electronic resources</a:t>
            </a:r>
            <a:endParaRPr lang="en-GB"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ndParaRPr>
          </a:p>
        </p:txBody>
      </p:sp>
    </p:spTree>
    <p:extLst>
      <p:ext uri="{BB962C8B-B14F-4D97-AF65-F5344CB8AC3E}">
        <p14:creationId xmlns:p14="http://schemas.microsoft.com/office/powerpoint/2010/main" val="39092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325" y="1359774"/>
            <a:ext cx="6645276" cy="4983957"/>
          </a:xfrm>
          <a:prstGeom prst="rect">
            <a:avLst/>
          </a:prstGeom>
          <a:ln w="50800">
            <a:solidFill>
              <a:schemeClr val="tx2"/>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7" name="Title 1"/>
          <p:cNvSpPr txBox="1">
            <a:spLocks/>
          </p:cNvSpPr>
          <p:nvPr/>
        </p:nvSpPr>
        <p:spPr bwMode="auto">
          <a:xfrm>
            <a:off x="1615181" y="428625"/>
            <a:ext cx="6791972" cy="412750"/>
          </a:xfrm>
          <a:prstGeom prst="rect">
            <a:avLst/>
          </a:prstGeom>
          <a:noFill/>
          <a:ln w="9525">
            <a:noFill/>
            <a:miter lim="800000"/>
            <a:headEnd/>
            <a:tailEnd/>
          </a:ln>
        </p:spPr>
        <p:txBody>
          <a:bodyPr anchor="ctr"/>
          <a:lstStyle/>
          <a:p>
            <a:r>
              <a:rPr lang="en-GB" sz="1600" dirty="0" smtClean="0">
                <a:solidFill>
                  <a:schemeClr val="bg1"/>
                </a:solidFill>
              </a:rPr>
              <a:t>WEB-SITE</a:t>
            </a:r>
            <a:endParaRPr lang="en-GB" sz="1600" dirty="0">
              <a:solidFill>
                <a:schemeClr val="bg1"/>
              </a:solidFill>
            </a:endParaRPr>
          </a:p>
        </p:txBody>
      </p:sp>
      <p:sp>
        <p:nvSpPr>
          <p:cNvPr id="2" name="Прямоугольник 1"/>
          <p:cNvSpPr/>
          <p:nvPr/>
        </p:nvSpPr>
        <p:spPr>
          <a:xfrm>
            <a:off x="2317845" y="1468800"/>
            <a:ext cx="3815853" cy="461665"/>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spcBef>
                <a:spcPct val="50000"/>
              </a:spcBef>
              <a:buFontTx/>
              <a:buNone/>
            </a:pPr>
            <a:r>
              <a:rPr lang="en-GB" altLang="ru-RU"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hlinkClick r:id="rId3"/>
              </a:rPr>
              <a:t>http://library.hse.ru</a:t>
            </a:r>
            <a:r>
              <a:rPr lang="en-GB" altLang="ru-RU"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/EN</a:t>
            </a:r>
            <a:r>
              <a:rPr lang="en-GB"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 </a:t>
            </a:r>
          </a:p>
        </p:txBody>
      </p:sp>
      <p:sp>
        <p:nvSpPr>
          <p:cNvPr id="4" name="Облако 3"/>
          <p:cNvSpPr/>
          <p:nvPr/>
        </p:nvSpPr>
        <p:spPr>
          <a:xfrm>
            <a:off x="147782" y="2251141"/>
            <a:ext cx="1860919" cy="843041"/>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altLang="ru-RU" sz="1200" dirty="0">
                <a:solidFill>
                  <a:srgbClr val="003F82"/>
                </a:solidFill>
              </a:rPr>
              <a:t>I</a:t>
            </a:r>
            <a:r>
              <a:rPr lang="en-GB" altLang="ru-RU" sz="1200" dirty="0" smtClean="0">
                <a:solidFill>
                  <a:srgbClr val="003F82"/>
                </a:solidFill>
              </a:rPr>
              <a:t>nformation </a:t>
            </a:r>
            <a:r>
              <a:rPr lang="en-GB" altLang="ru-RU" sz="1200" dirty="0">
                <a:solidFill>
                  <a:srgbClr val="003F82"/>
                </a:solidFill>
              </a:rPr>
              <a:t>on </a:t>
            </a:r>
            <a:r>
              <a:rPr lang="en-GB" altLang="ru-RU" sz="1200" dirty="0" smtClean="0">
                <a:solidFill>
                  <a:srgbClr val="003F82"/>
                </a:solidFill>
              </a:rPr>
              <a:t>all </a:t>
            </a:r>
            <a:r>
              <a:rPr lang="en-GB" altLang="ru-RU" sz="1200" dirty="0">
                <a:solidFill>
                  <a:srgbClr val="003F82"/>
                </a:solidFill>
              </a:rPr>
              <a:t>HSE </a:t>
            </a:r>
            <a:r>
              <a:rPr lang="en-GB" altLang="ru-RU" sz="1200" dirty="0" smtClean="0">
                <a:solidFill>
                  <a:srgbClr val="003F82"/>
                </a:solidFill>
              </a:rPr>
              <a:t>Library </a:t>
            </a:r>
            <a:r>
              <a:rPr lang="en-GB" altLang="ru-RU" sz="1200" dirty="0">
                <a:solidFill>
                  <a:srgbClr val="003F82"/>
                </a:solidFill>
              </a:rPr>
              <a:t>subdivisions</a:t>
            </a:r>
            <a:endParaRPr lang="en-GB" sz="1200" dirty="0">
              <a:solidFill>
                <a:srgbClr val="003F82"/>
              </a:solidFill>
            </a:endParaRPr>
          </a:p>
        </p:txBody>
      </p:sp>
      <p:sp>
        <p:nvSpPr>
          <p:cNvPr id="10" name="Облако 9"/>
          <p:cNvSpPr/>
          <p:nvPr/>
        </p:nvSpPr>
        <p:spPr>
          <a:xfrm>
            <a:off x="198251" y="4756728"/>
            <a:ext cx="1759980" cy="84368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altLang="ru-RU" sz="1200" dirty="0" smtClean="0">
                <a:solidFill>
                  <a:srgbClr val="003F82"/>
                </a:solidFill>
              </a:rPr>
              <a:t>Access </a:t>
            </a:r>
            <a:r>
              <a:rPr lang="en-GB" altLang="ru-RU" sz="1200" dirty="0">
                <a:solidFill>
                  <a:srgbClr val="003F82"/>
                </a:solidFill>
              </a:rPr>
              <a:t>to the eCatalogue</a:t>
            </a:r>
            <a:endParaRPr lang="en-GB" sz="1200" dirty="0">
              <a:solidFill>
                <a:srgbClr val="003F82"/>
              </a:solidFill>
            </a:endParaRPr>
          </a:p>
        </p:txBody>
      </p:sp>
      <p:sp>
        <p:nvSpPr>
          <p:cNvPr id="11" name="Облако 10"/>
          <p:cNvSpPr/>
          <p:nvPr/>
        </p:nvSpPr>
        <p:spPr>
          <a:xfrm>
            <a:off x="147782" y="3417455"/>
            <a:ext cx="1930399" cy="99752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altLang="ru-RU" sz="1200" dirty="0" smtClean="0">
                <a:solidFill>
                  <a:srgbClr val="003F82"/>
                </a:solidFill>
              </a:rPr>
              <a:t>Access to the HSE Library’s electronic resources</a:t>
            </a:r>
            <a:endParaRPr lang="en-GB" sz="1200" dirty="0">
              <a:solidFill>
                <a:srgbClr val="003F8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644" y="2068938"/>
            <a:ext cx="6690245" cy="4137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2428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3" name="Прямоугольник 2"/>
          <p:cNvSpPr/>
          <p:nvPr/>
        </p:nvSpPr>
        <p:spPr>
          <a:xfrm>
            <a:off x="1646808" y="433656"/>
            <a:ext cx="4572000" cy="369332"/>
          </a:xfrm>
          <a:prstGeom prst="rect">
            <a:avLst/>
          </a:prstGeom>
        </p:spPr>
        <p:txBody>
          <a:bodyPr>
            <a:spAutoFit/>
          </a:bodyPr>
          <a:lstStyle/>
          <a:p>
            <a:r>
              <a:rPr lang="en-GB" altLang="ru-RU" dirty="0">
                <a:solidFill>
                  <a:schemeClr val="bg1"/>
                </a:solidFill>
                <a:latin typeface="+mn-lt"/>
              </a:rPr>
              <a:t>HSE LIBRARY ELECTRONIC RESOURCES</a:t>
            </a:r>
            <a:endParaRPr lang="en-GB" dirty="0">
              <a:solidFill>
                <a:schemeClr val="bg1"/>
              </a:solidFill>
              <a:latin typeface="+mn-lt"/>
            </a:endParaRPr>
          </a:p>
        </p:txBody>
      </p:sp>
      <p:sp>
        <p:nvSpPr>
          <p:cNvPr id="4" name="Двойная волна 3"/>
          <p:cNvSpPr/>
          <p:nvPr/>
        </p:nvSpPr>
        <p:spPr>
          <a:xfrm>
            <a:off x="1350884" y="3236913"/>
            <a:ext cx="6542843" cy="914400"/>
          </a:xfrm>
          <a:prstGeom prst="double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altLang="ru-RU" dirty="0">
                <a:solidFill>
                  <a:srgbClr val="003F82"/>
                </a:solidFill>
              </a:rPr>
              <a:t>Over 170,000 ebooks</a:t>
            </a:r>
            <a:endParaRPr lang="en-GB" dirty="0">
              <a:solidFill>
                <a:srgbClr val="003F82"/>
              </a:solidFill>
            </a:endParaRPr>
          </a:p>
        </p:txBody>
      </p:sp>
      <p:sp>
        <p:nvSpPr>
          <p:cNvPr id="10" name="Двойная волна 9"/>
          <p:cNvSpPr/>
          <p:nvPr/>
        </p:nvSpPr>
        <p:spPr>
          <a:xfrm>
            <a:off x="1337568" y="1983581"/>
            <a:ext cx="6542843" cy="914400"/>
          </a:xfrm>
          <a:prstGeom prst="double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altLang="ru-RU" dirty="0">
                <a:solidFill>
                  <a:srgbClr val="003F82"/>
                </a:solidFill>
              </a:rPr>
              <a:t>Approximately 50,000 online </a:t>
            </a:r>
            <a:r>
              <a:rPr lang="en-GB" altLang="ru-RU" dirty="0" smtClean="0">
                <a:solidFill>
                  <a:srgbClr val="003F82"/>
                </a:solidFill>
              </a:rPr>
              <a:t>scientific, popular science </a:t>
            </a:r>
            <a:r>
              <a:rPr lang="en-GB" altLang="ru-RU" dirty="0">
                <a:solidFill>
                  <a:srgbClr val="003F82"/>
                </a:solidFill>
              </a:rPr>
              <a:t>and industry-specific journals</a:t>
            </a:r>
            <a:endParaRPr lang="en-GB" dirty="0">
              <a:solidFill>
                <a:srgbClr val="003F82"/>
              </a:solidFill>
            </a:endParaRPr>
          </a:p>
        </p:txBody>
      </p:sp>
      <p:sp>
        <p:nvSpPr>
          <p:cNvPr id="11" name="Двойная волна 10"/>
          <p:cNvSpPr/>
          <p:nvPr/>
        </p:nvSpPr>
        <p:spPr>
          <a:xfrm>
            <a:off x="1337567" y="4543410"/>
            <a:ext cx="6542843" cy="914400"/>
          </a:xfrm>
          <a:prstGeom prst="double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altLang="ru-RU" dirty="0">
                <a:solidFill>
                  <a:srgbClr val="003F82"/>
                </a:solidFill>
              </a:rPr>
              <a:t>Over one million of full-text theses and dissertations </a:t>
            </a:r>
            <a:endParaRPr lang="en-GB" dirty="0">
              <a:solidFill>
                <a:srgbClr val="003F82"/>
              </a:solidFill>
            </a:endParaRPr>
          </a:p>
        </p:txBody>
      </p:sp>
    </p:spTree>
    <p:extLst>
      <p:ext uri="{BB962C8B-B14F-4D97-AF65-F5344CB8AC3E}">
        <p14:creationId xmlns:p14="http://schemas.microsoft.com/office/powerpoint/2010/main" val="4209689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dirty="0">
                <a:solidFill>
                  <a:srgbClr val="FFFFFF"/>
                </a:solidFill>
                <a:latin typeface="Myriad Pro"/>
              </a:rPr>
              <a:t>фото</a:t>
            </a:r>
            <a:endParaRPr lang="en-GB" dirty="0">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7" name="Прямоугольник 6"/>
          <p:cNvSpPr/>
          <p:nvPr/>
        </p:nvSpPr>
        <p:spPr>
          <a:xfrm>
            <a:off x="1646807" y="433656"/>
            <a:ext cx="6476261" cy="646331"/>
          </a:xfrm>
          <a:prstGeom prst="rect">
            <a:avLst/>
          </a:prstGeom>
        </p:spPr>
        <p:txBody>
          <a:bodyPr wrap="square">
            <a:spAutoFit/>
          </a:bodyPr>
          <a:lstStyle/>
          <a:p>
            <a:r>
              <a:rPr lang="en-GB" altLang="ru-RU" dirty="0">
                <a:solidFill>
                  <a:schemeClr val="bg1"/>
                </a:solidFill>
                <a:latin typeface="+mn-lt"/>
              </a:rPr>
              <a:t>HSE LIBRARY ELECTRONIC RESOURCES: JOURNALS </a:t>
            </a:r>
          </a:p>
          <a:p>
            <a:r>
              <a:rPr lang="en-GB" altLang="ru-RU" dirty="0" smtClean="0">
                <a:solidFill>
                  <a:schemeClr val="bg1"/>
                </a:solidFill>
                <a:latin typeface="+mn-lt"/>
              </a:rPr>
              <a:t>(The full list is available on the Library’s web-site)</a:t>
            </a:r>
            <a:endParaRPr lang="en-GB" dirty="0">
              <a:solidFill>
                <a:schemeClr val="bg1"/>
              </a:solidFill>
              <a:latin typeface="+mn-lt"/>
            </a:endParaRPr>
          </a:p>
        </p:txBody>
      </p:sp>
      <p:pic>
        <p:nvPicPr>
          <p:cNvPr id="1026" name="Picture 2" descr="https://blog.sciencedirect.com/sites/default/themes/mythemes/acq_my_theme/images/sd-blo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65" y="1503845"/>
            <a:ext cx="2222608" cy="347282"/>
          </a:xfrm>
          <a:prstGeom prst="rect">
            <a:avLst/>
          </a:prstGeom>
          <a:noFill/>
          <a:extLst>
            <a:ext uri="{909E8E84-426E-40DD-AFC4-6F175D3DCCD1}">
              <a14:hiddenFill xmlns:a14="http://schemas.microsoft.com/office/drawing/2010/main">
                <a:solidFill>
                  <a:srgbClr val="FFFFFF"/>
                </a:solidFill>
              </a14:hiddenFill>
            </a:ext>
          </a:extLst>
        </p:spPr>
      </p:pic>
      <p:sp>
        <p:nvSpPr>
          <p:cNvPr id="3" name="Блок-схема: альтернативный процесс 2"/>
          <p:cNvSpPr/>
          <p:nvPr/>
        </p:nvSpPr>
        <p:spPr>
          <a:xfrm>
            <a:off x="329801" y="2073069"/>
            <a:ext cx="2237172" cy="1293811"/>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800" dirty="0"/>
              <a:t>O</a:t>
            </a:r>
            <a:r>
              <a:rPr lang="en-GB" sz="800" dirty="0" smtClean="0"/>
              <a:t>ver 1,700 </a:t>
            </a:r>
            <a:r>
              <a:rPr lang="en-GB" sz="800" dirty="0"/>
              <a:t>journals published by Elsevier in all subject areas, including publications in Economics, Business, Social Sciences, Psychology, Mathematics, Informatics, Engineering, Physics, etc.  The scope varies from one publication to another, most </a:t>
            </a:r>
            <a:r>
              <a:rPr lang="en-GB" sz="800" dirty="0" smtClean="0"/>
              <a:t>titles have been published </a:t>
            </a:r>
            <a:r>
              <a:rPr lang="en-GB" sz="800" dirty="0"/>
              <a:t>since 2000 to the present day; many publications are available in </a:t>
            </a:r>
            <a:r>
              <a:rPr lang="en-GB" sz="800" dirty="0" smtClean="0"/>
              <a:t>“deep </a:t>
            </a:r>
            <a:r>
              <a:rPr lang="en-GB" sz="800" dirty="0"/>
              <a:t>archives”, since 1994 </a:t>
            </a:r>
            <a:r>
              <a:rPr lang="en-GB" sz="800" dirty="0" smtClean="0"/>
              <a:t>back to </a:t>
            </a:r>
            <a:r>
              <a:rPr lang="en-GB" sz="800" dirty="0"/>
              <a:t>the very first issue.</a:t>
            </a:r>
          </a:p>
        </p:txBody>
      </p:sp>
      <p:sp>
        <p:nvSpPr>
          <p:cNvPr id="4" name="Стрелка вниз 3"/>
          <p:cNvSpPr/>
          <p:nvPr/>
        </p:nvSpPr>
        <p:spPr>
          <a:xfrm>
            <a:off x="1402403" y="1851127"/>
            <a:ext cx="106532" cy="22194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pic>
        <p:nvPicPr>
          <p:cNvPr id="1028" name="Picture 4" descr="http://blog.engglib.upd.edu.ph/wp-content/uploads/2009/09/oj.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2291" y="1442159"/>
            <a:ext cx="1540360" cy="718835"/>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
        <p:nvSpPr>
          <p:cNvPr id="14" name="Блок-схема: альтернативный процесс 13"/>
          <p:cNvSpPr/>
          <p:nvPr/>
        </p:nvSpPr>
        <p:spPr>
          <a:xfrm>
            <a:off x="3215978" y="2433185"/>
            <a:ext cx="2032986" cy="924239"/>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800" dirty="0" smtClean="0"/>
              <a:t>Over 200 journals published by Oxford </a:t>
            </a:r>
            <a:r>
              <a:rPr lang="en-GB" sz="800" dirty="0"/>
              <a:t>University</a:t>
            </a:r>
            <a:r>
              <a:rPr lang="en-GB" sz="800" dirty="0" smtClean="0"/>
              <a:t> </a:t>
            </a:r>
            <a:r>
              <a:rPr lang="en-GB" sz="800" dirty="0"/>
              <a:t>Press in </a:t>
            </a:r>
            <a:r>
              <a:rPr lang="en-GB" sz="800" dirty="0" smtClean="0"/>
              <a:t>a whole </a:t>
            </a:r>
            <a:r>
              <a:rPr lang="en-GB" sz="800" dirty="0"/>
              <a:t>range of </a:t>
            </a:r>
            <a:r>
              <a:rPr lang="en-GB" sz="800" dirty="0" smtClean="0"/>
              <a:t>subject areas (approximately </a:t>
            </a:r>
            <a:r>
              <a:rPr lang="en-GB" sz="800" dirty="0"/>
              <a:t>100 publications in social sciences and humanities).  </a:t>
            </a:r>
            <a:r>
              <a:rPr lang="en-GB" sz="800" dirty="0" smtClean="0"/>
              <a:t>Offers publications </a:t>
            </a:r>
            <a:r>
              <a:rPr lang="en-GB" sz="800" dirty="0"/>
              <a:t>from the very first issue (full archives) to the present day.</a:t>
            </a:r>
          </a:p>
        </p:txBody>
      </p:sp>
      <p:sp>
        <p:nvSpPr>
          <p:cNvPr id="15" name="Стрелка вниз 14"/>
          <p:cNvSpPr/>
          <p:nvPr/>
        </p:nvSpPr>
        <p:spPr>
          <a:xfrm>
            <a:off x="4150395" y="2160994"/>
            <a:ext cx="106532" cy="252881"/>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pic>
        <p:nvPicPr>
          <p:cNvPr id="1038" name="Picture 14" descr="http://www.eifl.net/sites/default/files/styles/inner_page_logo/public/cambridge.gif?itok=8zQ589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62" y="3515735"/>
            <a:ext cx="1338678" cy="1338678"/>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
        <p:nvSpPr>
          <p:cNvPr id="23" name="Блок-схема: альтернативный процесс 22"/>
          <p:cNvSpPr/>
          <p:nvPr/>
        </p:nvSpPr>
        <p:spPr>
          <a:xfrm>
            <a:off x="1629053" y="5082994"/>
            <a:ext cx="2032986" cy="924239"/>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800" dirty="0" smtClean="0"/>
              <a:t>Over 350 journals published by the Cambridge </a:t>
            </a:r>
            <a:r>
              <a:rPr lang="en-GB" sz="800" dirty="0"/>
              <a:t>University</a:t>
            </a:r>
            <a:r>
              <a:rPr lang="en-GB" sz="800" dirty="0" smtClean="0"/>
              <a:t> </a:t>
            </a:r>
            <a:r>
              <a:rPr lang="en-GB" sz="800" dirty="0"/>
              <a:t>Press in a</a:t>
            </a:r>
            <a:r>
              <a:rPr lang="en-GB" sz="800" dirty="0" smtClean="0"/>
              <a:t> </a:t>
            </a:r>
            <a:r>
              <a:rPr lang="en-GB" sz="800" dirty="0"/>
              <a:t>whole range of </a:t>
            </a:r>
            <a:r>
              <a:rPr lang="en-GB" sz="800" dirty="0" smtClean="0"/>
              <a:t>subject areas </a:t>
            </a:r>
            <a:r>
              <a:rPr lang="en-GB" sz="800" dirty="0"/>
              <a:t>(approximately 110  </a:t>
            </a:r>
            <a:r>
              <a:rPr lang="en-GB" sz="800" dirty="0" smtClean="0"/>
              <a:t>titles </a:t>
            </a:r>
            <a:r>
              <a:rPr lang="en-GB" sz="800" dirty="0"/>
              <a:t>in social sciences and humanities). </a:t>
            </a:r>
            <a:r>
              <a:rPr lang="en-GB" sz="800" dirty="0" smtClean="0"/>
              <a:t>Offers publications </a:t>
            </a:r>
            <a:r>
              <a:rPr lang="en-GB" sz="800" dirty="0"/>
              <a:t>from the very first issue (full archives) to the present day.</a:t>
            </a:r>
          </a:p>
        </p:txBody>
      </p:sp>
      <p:sp>
        <p:nvSpPr>
          <p:cNvPr id="24" name="Стрелка вниз 23"/>
          <p:cNvSpPr/>
          <p:nvPr/>
        </p:nvSpPr>
        <p:spPr>
          <a:xfrm>
            <a:off x="2592280" y="4854413"/>
            <a:ext cx="106532" cy="22194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pic>
        <p:nvPicPr>
          <p:cNvPr id="1042" name="Picture 18" descr="https://www.insidehighered.com/sites/default/server_files/styles/large/public/media/AEAlogo.png?itok=dlpZ-Vx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5500" y="3565565"/>
            <a:ext cx="1290461" cy="1262710"/>
          </a:xfrm>
          <a:prstGeom prst="rect">
            <a:avLst/>
          </a:prstGeom>
          <a:noFill/>
          <a:extLst>
            <a:ext uri="{909E8E84-426E-40DD-AFC4-6F175D3DCCD1}">
              <a14:hiddenFill xmlns:a14="http://schemas.microsoft.com/office/drawing/2010/main">
                <a:solidFill>
                  <a:srgbClr val="FFFFFF"/>
                </a:solidFill>
              </a14:hiddenFill>
            </a:ext>
          </a:extLst>
        </p:spPr>
      </p:pic>
      <p:sp>
        <p:nvSpPr>
          <p:cNvPr id="26" name="Блок-схема: альтернативный процесс 25"/>
          <p:cNvSpPr/>
          <p:nvPr/>
        </p:nvSpPr>
        <p:spPr>
          <a:xfrm>
            <a:off x="4256927" y="5083560"/>
            <a:ext cx="2340867" cy="924239"/>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800" dirty="0" smtClean="0"/>
              <a:t>Journals published by the American Economic Association, including the well-known  </a:t>
            </a:r>
            <a:r>
              <a:rPr lang="en-GB" sz="800" dirty="0">
                <a:hlinkClick r:id="rId7"/>
              </a:rPr>
              <a:t>American Economic Review</a:t>
            </a:r>
            <a:r>
              <a:rPr lang="en-GB" sz="800" dirty="0"/>
              <a:t>, </a:t>
            </a:r>
            <a:r>
              <a:rPr lang="en-GB" sz="800" dirty="0">
                <a:hlinkClick r:id="rId8"/>
              </a:rPr>
              <a:t>Journal of Economic Literature</a:t>
            </a:r>
            <a:r>
              <a:rPr lang="en-GB" sz="800" dirty="0"/>
              <a:t>, </a:t>
            </a:r>
            <a:r>
              <a:rPr lang="en-GB" sz="800" dirty="0">
                <a:hlinkClick r:id="rId9"/>
              </a:rPr>
              <a:t>Journal of Economic Perspectives</a:t>
            </a:r>
            <a:r>
              <a:rPr lang="en-GB" sz="800" dirty="0"/>
              <a:t>. This is the only database </a:t>
            </a:r>
            <a:r>
              <a:rPr lang="en-GB" sz="800" dirty="0" smtClean="0"/>
              <a:t>that offers </a:t>
            </a:r>
            <a:r>
              <a:rPr lang="en-GB" sz="800" dirty="0"/>
              <a:t>the most recent </a:t>
            </a:r>
            <a:r>
              <a:rPr lang="en-GB" sz="800" dirty="0" smtClean="0"/>
              <a:t>AEA journals issues , </a:t>
            </a:r>
            <a:r>
              <a:rPr lang="en-GB" sz="800" dirty="0"/>
              <a:t>without embargo. </a:t>
            </a:r>
          </a:p>
        </p:txBody>
      </p:sp>
      <p:sp>
        <p:nvSpPr>
          <p:cNvPr id="27" name="Стрелка вниз 26"/>
          <p:cNvSpPr/>
          <p:nvPr/>
        </p:nvSpPr>
        <p:spPr>
          <a:xfrm>
            <a:off x="5301473" y="4803914"/>
            <a:ext cx="125887" cy="279646"/>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pic>
        <p:nvPicPr>
          <p:cNvPr id="1044" name="Picture 20" descr="https://towardsmaturity.org/wp-content/uploads/2017/02/EP_full_colour.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1218" y="1392055"/>
            <a:ext cx="2117107" cy="786099"/>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
        <p:nvSpPr>
          <p:cNvPr id="29" name="Блок-схема: альтернативный процесс 28"/>
          <p:cNvSpPr/>
          <p:nvPr/>
        </p:nvSpPr>
        <p:spPr>
          <a:xfrm>
            <a:off x="6005959" y="2433185"/>
            <a:ext cx="2587623" cy="1244325"/>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800" dirty="0" smtClean="0"/>
              <a:t>Over 120 </a:t>
            </a:r>
            <a:r>
              <a:rPr lang="en-GB" sz="800" dirty="0"/>
              <a:t>current and several dozens </a:t>
            </a:r>
            <a:r>
              <a:rPr lang="en-GB" sz="800" dirty="0" smtClean="0"/>
              <a:t>archived </a:t>
            </a:r>
            <a:r>
              <a:rPr lang="en-GB" sz="800" dirty="0"/>
              <a:t>(discontinued) journals published by the Emerald publishers (former MCB University</a:t>
            </a:r>
            <a:r>
              <a:rPr lang="en-GB" sz="800" dirty="0" smtClean="0"/>
              <a:t> </a:t>
            </a:r>
            <a:r>
              <a:rPr lang="en-GB" sz="800" dirty="0"/>
              <a:t>Press). Emerald is known as the leader in the market of professional periodicals in business and management, including, in particular, </a:t>
            </a:r>
            <a:r>
              <a:rPr lang="en-GB" sz="800" dirty="0" smtClean="0"/>
              <a:t>the well-known  </a:t>
            </a:r>
            <a:r>
              <a:rPr lang="en-GB" sz="800" dirty="0">
                <a:hlinkClick r:id="rId11"/>
              </a:rPr>
              <a:t>European Journal of Marketing</a:t>
            </a:r>
            <a:r>
              <a:rPr lang="en-GB" sz="800" dirty="0"/>
              <a:t> and </a:t>
            </a:r>
            <a:r>
              <a:rPr lang="en-GB" sz="800" dirty="0" smtClean="0">
                <a:hlinkClick r:id="rId12"/>
              </a:rPr>
              <a:t>TQM </a:t>
            </a:r>
            <a:r>
              <a:rPr lang="en-GB" sz="800" dirty="0">
                <a:hlinkClick r:id="rId12"/>
              </a:rPr>
              <a:t>Journal</a:t>
            </a:r>
            <a:r>
              <a:rPr lang="en-GB" sz="800" dirty="0"/>
              <a:t>. Most journals  </a:t>
            </a:r>
            <a:r>
              <a:rPr lang="en-GB" sz="800" dirty="0" smtClean="0"/>
              <a:t>are featured </a:t>
            </a:r>
            <a:r>
              <a:rPr lang="en-GB" sz="800" dirty="0"/>
              <a:t>from the very first issue to the present day, without embargo. </a:t>
            </a:r>
          </a:p>
        </p:txBody>
      </p:sp>
      <p:sp>
        <p:nvSpPr>
          <p:cNvPr id="30" name="Стрелка вниз 29"/>
          <p:cNvSpPr/>
          <p:nvPr/>
        </p:nvSpPr>
        <p:spPr>
          <a:xfrm>
            <a:off x="7246505" y="2166124"/>
            <a:ext cx="106532" cy="252881"/>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01628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7" name="Прямоугольник 6"/>
          <p:cNvSpPr/>
          <p:nvPr/>
        </p:nvSpPr>
        <p:spPr>
          <a:xfrm>
            <a:off x="1646807" y="433656"/>
            <a:ext cx="6476261" cy="646331"/>
          </a:xfrm>
          <a:prstGeom prst="rect">
            <a:avLst/>
          </a:prstGeom>
        </p:spPr>
        <p:txBody>
          <a:bodyPr wrap="square">
            <a:spAutoFit/>
          </a:bodyPr>
          <a:lstStyle/>
          <a:p>
            <a:r>
              <a:rPr lang="en-GB" altLang="ru-RU" dirty="0">
                <a:solidFill>
                  <a:schemeClr val="bg1"/>
                </a:solidFill>
                <a:latin typeface="+mn-lt"/>
              </a:rPr>
              <a:t>HSE LIBRARY ELECTRONIC RESOURCES: E-BOOKS</a:t>
            </a:r>
          </a:p>
          <a:p>
            <a:r>
              <a:rPr lang="en-GB" altLang="ru-RU" dirty="0" smtClean="0">
                <a:solidFill>
                  <a:schemeClr val="bg1"/>
                </a:solidFill>
                <a:latin typeface="+mn-lt"/>
              </a:rPr>
              <a:t>(The full list is available on the Library’s web-site)</a:t>
            </a:r>
            <a:endParaRPr lang="en-GB" dirty="0">
              <a:solidFill>
                <a:schemeClr val="bg1"/>
              </a:solidFill>
              <a:latin typeface="+mn-lt"/>
            </a:endParaRPr>
          </a:p>
        </p:txBody>
      </p:sp>
      <p:pic>
        <p:nvPicPr>
          <p:cNvPr id="2050" name="Picture 2" descr="https://rcclibrary.wikispaces.com/file/view/ebrary100-horiz.gif/140435719/ebrary100-horiz.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74" y="1360695"/>
            <a:ext cx="2438400" cy="981075"/>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
        <p:nvSpPr>
          <p:cNvPr id="9" name="Блок-схема: альтернативный процесс 8"/>
          <p:cNvSpPr/>
          <p:nvPr/>
        </p:nvSpPr>
        <p:spPr>
          <a:xfrm>
            <a:off x="205281" y="2581090"/>
            <a:ext cx="2337786" cy="140325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800" dirty="0"/>
              <a:t>Approximately 110 </a:t>
            </a:r>
            <a:r>
              <a:rPr lang="en-GB" sz="800" dirty="0" smtClean="0"/>
              <a:t>,000 </a:t>
            </a:r>
            <a:r>
              <a:rPr lang="en-GB" sz="800" dirty="0"/>
              <a:t>full-text books in </a:t>
            </a:r>
            <a:r>
              <a:rPr lang="en-GB" sz="800" dirty="0" smtClean="0"/>
              <a:t>various disciplines, </a:t>
            </a:r>
            <a:r>
              <a:rPr lang="en-GB" sz="800" dirty="0"/>
              <a:t>with a special  </a:t>
            </a:r>
            <a:r>
              <a:rPr lang="en-GB" sz="800" dirty="0" smtClean="0"/>
              <a:t>focus on </a:t>
            </a:r>
            <a:r>
              <a:rPr lang="en-GB" sz="800" dirty="0"/>
              <a:t>social sciences, economics and business.  Furthermore, </a:t>
            </a:r>
            <a:r>
              <a:rPr lang="en-GB" sz="800" dirty="0" smtClean="0"/>
              <a:t>publications in applied </a:t>
            </a:r>
            <a:r>
              <a:rPr lang="en-GB" sz="800" dirty="0"/>
              <a:t>informatics, political </a:t>
            </a:r>
            <a:r>
              <a:rPr lang="en-GB" sz="800" dirty="0" smtClean="0"/>
              <a:t>science, </a:t>
            </a:r>
            <a:r>
              <a:rPr lang="en-GB" sz="800" dirty="0"/>
              <a:t>sociology, </a:t>
            </a:r>
            <a:r>
              <a:rPr lang="en-GB" sz="800" dirty="0" smtClean="0"/>
              <a:t>and philology are available, as well as fiction.  </a:t>
            </a:r>
            <a:r>
              <a:rPr lang="en-GB" sz="800" dirty="0"/>
              <a:t>Most books have been published in the </a:t>
            </a:r>
            <a:r>
              <a:rPr lang="en-GB" sz="800" dirty="0" smtClean="0"/>
              <a:t>most recent </a:t>
            </a:r>
            <a:r>
              <a:rPr lang="en-GB" sz="800" dirty="0"/>
              <a:t>7-9 years by major academic publishers: </a:t>
            </a:r>
            <a:r>
              <a:rPr lang="en-GB" sz="800" dirty="0" smtClean="0"/>
              <a:t>Cambridge </a:t>
            </a:r>
            <a:r>
              <a:rPr lang="en-GB" sz="800" dirty="0"/>
              <a:t>University</a:t>
            </a:r>
            <a:r>
              <a:rPr lang="en-GB" sz="800" dirty="0" smtClean="0"/>
              <a:t> </a:t>
            </a:r>
            <a:r>
              <a:rPr lang="en-GB" sz="800" dirty="0"/>
              <a:t>Press, John</a:t>
            </a:r>
            <a:r>
              <a:rPr lang="en-GB" sz="800" dirty="0" smtClean="0"/>
              <a:t> </a:t>
            </a:r>
            <a:r>
              <a:rPr lang="en-GB" sz="800" dirty="0"/>
              <a:t>Wiley &amp; Sons, Palgrave</a:t>
            </a:r>
            <a:r>
              <a:rPr lang="en-GB" sz="800" dirty="0" smtClean="0"/>
              <a:t> </a:t>
            </a:r>
            <a:r>
              <a:rPr lang="en-GB" sz="800" dirty="0"/>
              <a:t>MacMillan, Routledge, Elsevier</a:t>
            </a:r>
            <a:r>
              <a:rPr lang="en-GB" sz="800" dirty="0" smtClean="0"/>
              <a:t> </a:t>
            </a:r>
            <a:r>
              <a:rPr lang="en-GB" sz="800" dirty="0"/>
              <a:t>Science, etc.</a:t>
            </a:r>
          </a:p>
        </p:txBody>
      </p:sp>
      <p:sp>
        <p:nvSpPr>
          <p:cNvPr id="10" name="Стрелка вниз 9"/>
          <p:cNvSpPr/>
          <p:nvPr/>
        </p:nvSpPr>
        <p:spPr>
          <a:xfrm>
            <a:off x="1285128" y="2359148"/>
            <a:ext cx="106532" cy="22194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pic>
        <p:nvPicPr>
          <p:cNvPr id="2052" name="Picture 4" descr="http://www.ef.uni-lj.si/media/image/CEK/logotipi_informacijski_viri/logo_oxford_scholarship_onli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1891" y="4230966"/>
            <a:ext cx="2736622" cy="48227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366" y="4265846"/>
            <a:ext cx="2547652" cy="509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descr="https://blog.library.villanova.edu/wp-content/uploads/2015/01/OH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9226" y="4254038"/>
            <a:ext cx="2657475" cy="509588"/>
          </a:xfrm>
          <a:prstGeom prst="rect">
            <a:avLst/>
          </a:prstGeom>
          <a:noFill/>
          <a:extLst>
            <a:ext uri="{909E8E84-426E-40DD-AFC4-6F175D3DCCD1}">
              <a14:hiddenFill xmlns:a14="http://schemas.microsoft.com/office/drawing/2010/main">
                <a:solidFill>
                  <a:srgbClr val="FFFFFF"/>
                </a:solidFill>
              </a14:hiddenFill>
            </a:ext>
          </a:extLst>
        </p:spPr>
      </p:pic>
      <p:sp>
        <p:nvSpPr>
          <p:cNvPr id="15" name="Блок-схема: альтернативный процесс 14"/>
          <p:cNvSpPr/>
          <p:nvPr/>
        </p:nvSpPr>
        <p:spPr>
          <a:xfrm>
            <a:off x="3178206" y="5078027"/>
            <a:ext cx="2611629" cy="985421"/>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800" dirty="0" smtClean="0"/>
              <a:t>Over 8,000 </a:t>
            </a:r>
            <a:r>
              <a:rPr lang="en-GB" sz="800" dirty="0"/>
              <a:t>books by the Oxford</a:t>
            </a:r>
            <a:r>
              <a:rPr lang="en-GB" sz="800" dirty="0" smtClean="0"/>
              <a:t> </a:t>
            </a:r>
            <a:r>
              <a:rPr lang="en-GB" sz="800" dirty="0"/>
              <a:t>University</a:t>
            </a:r>
            <a:r>
              <a:rPr lang="en-GB" sz="800" dirty="0" smtClean="0"/>
              <a:t> </a:t>
            </a:r>
            <a:r>
              <a:rPr lang="en-GB" sz="800" dirty="0"/>
              <a:t>Press, in the following categories: </a:t>
            </a:r>
            <a:r>
              <a:rPr lang="en-GB" sz="800" dirty="0">
                <a:hlinkClick r:id="rId7"/>
              </a:rPr>
              <a:t>economics and finance</a:t>
            </a:r>
            <a:r>
              <a:rPr lang="en-GB" sz="800" dirty="0"/>
              <a:t>, </a:t>
            </a:r>
            <a:r>
              <a:rPr lang="en-GB" sz="800" dirty="0">
                <a:hlinkClick r:id="rId8"/>
              </a:rPr>
              <a:t>business and management</a:t>
            </a:r>
            <a:r>
              <a:rPr lang="en-GB" sz="800" dirty="0"/>
              <a:t>, </a:t>
            </a:r>
            <a:r>
              <a:rPr lang="en-GB" sz="800" dirty="0" smtClean="0">
                <a:hlinkClick r:id="rId9"/>
              </a:rPr>
              <a:t>political science</a:t>
            </a:r>
            <a:r>
              <a:rPr lang="en-GB" sz="800" dirty="0" smtClean="0"/>
              <a:t>,</a:t>
            </a:r>
            <a:r>
              <a:rPr lang="en-GB" sz="800" dirty="0"/>
              <a:t> </a:t>
            </a:r>
            <a:r>
              <a:rPr lang="en-GB" sz="800" dirty="0">
                <a:hlinkClick r:id="rId10"/>
              </a:rPr>
              <a:t>law</a:t>
            </a:r>
            <a:r>
              <a:rPr lang="en-GB" sz="800" dirty="0"/>
              <a:t>, </a:t>
            </a:r>
            <a:r>
              <a:rPr lang="en-GB" sz="800" dirty="0">
                <a:hlinkClick r:id="rId11"/>
              </a:rPr>
              <a:t>mathematics</a:t>
            </a:r>
            <a:r>
              <a:rPr lang="en-GB" sz="800" dirty="0"/>
              <a:t>, </a:t>
            </a:r>
            <a:r>
              <a:rPr lang="en-GB" sz="800" dirty="0">
                <a:hlinkClick r:id="rId12"/>
              </a:rPr>
              <a:t>psychology</a:t>
            </a:r>
            <a:r>
              <a:rPr lang="en-GB" sz="800" dirty="0"/>
              <a:t>, </a:t>
            </a:r>
            <a:r>
              <a:rPr lang="en-GB" sz="800" dirty="0">
                <a:hlinkClick r:id="rId13"/>
              </a:rPr>
              <a:t>philosophy</a:t>
            </a:r>
            <a:r>
              <a:rPr lang="en-GB" sz="800" dirty="0"/>
              <a:t>, </a:t>
            </a:r>
            <a:r>
              <a:rPr lang="en-GB" sz="800" dirty="0">
                <a:hlinkClick r:id="rId14"/>
              </a:rPr>
              <a:t>religious studies</a:t>
            </a:r>
            <a:r>
              <a:rPr lang="en-GB" sz="800" dirty="0"/>
              <a:t> and </a:t>
            </a:r>
            <a:r>
              <a:rPr lang="en-GB" sz="800" dirty="0">
                <a:hlinkClick r:id="rId15"/>
              </a:rPr>
              <a:t>history</a:t>
            </a:r>
            <a:r>
              <a:rPr lang="en-GB" sz="800" dirty="0"/>
              <a:t>. All books are </a:t>
            </a:r>
            <a:r>
              <a:rPr lang="en-GB" sz="800" dirty="0" smtClean="0"/>
              <a:t>available </a:t>
            </a:r>
            <a:r>
              <a:rPr lang="en-GB" sz="800" dirty="0"/>
              <a:t>in </a:t>
            </a:r>
            <a:r>
              <a:rPr lang="en-GB" sz="800" dirty="0" smtClean="0"/>
              <a:t>full-text </a:t>
            </a:r>
            <a:r>
              <a:rPr lang="en-GB" sz="800" dirty="0"/>
              <a:t>format, and </a:t>
            </a:r>
            <a:r>
              <a:rPr lang="en-GB" sz="800" dirty="0" smtClean="0"/>
              <a:t>over </a:t>
            </a:r>
            <a:r>
              <a:rPr lang="en-GB" sz="800" dirty="0"/>
              <a:t>fifty percent of </a:t>
            </a:r>
            <a:r>
              <a:rPr lang="en-GB" sz="800" dirty="0" smtClean="0"/>
              <a:t>all books </a:t>
            </a:r>
            <a:r>
              <a:rPr lang="en-GB" sz="800" dirty="0"/>
              <a:t>have been published in the recent six years.  </a:t>
            </a:r>
          </a:p>
        </p:txBody>
      </p:sp>
      <p:sp>
        <p:nvSpPr>
          <p:cNvPr id="16" name="Блок-схема: альтернативный процесс 15"/>
          <p:cNvSpPr/>
          <p:nvPr/>
        </p:nvSpPr>
        <p:spPr>
          <a:xfrm>
            <a:off x="5983550" y="4998128"/>
            <a:ext cx="2733151" cy="1242874"/>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800" dirty="0" smtClean="0"/>
              <a:t>Over </a:t>
            </a:r>
            <a:r>
              <a:rPr lang="en-GB" sz="800" dirty="0"/>
              <a:t>340 reference books in the Oxford Handbooks series </a:t>
            </a:r>
            <a:r>
              <a:rPr lang="en-GB" sz="800" dirty="0" smtClean="0"/>
              <a:t> give </a:t>
            </a:r>
            <a:r>
              <a:rPr lang="en-GB" sz="800" dirty="0"/>
              <a:t>a comprehensive overview of </a:t>
            </a:r>
            <a:r>
              <a:rPr lang="en-GB" sz="800" dirty="0" smtClean="0"/>
              <a:t>various subject areas, </a:t>
            </a:r>
            <a:r>
              <a:rPr lang="en-GB" sz="800" dirty="0"/>
              <a:t>provide relevant background, conceptual framework and related challenges, as well as current discussions and prospects </a:t>
            </a:r>
            <a:r>
              <a:rPr lang="en-GB" sz="800" dirty="0" smtClean="0"/>
              <a:t>for said subject areas. </a:t>
            </a:r>
            <a:r>
              <a:rPr lang="en-GB" sz="800" dirty="0"/>
              <a:t>They resemble </a:t>
            </a:r>
            <a:r>
              <a:rPr lang="en-GB" sz="800" dirty="0" smtClean="0"/>
              <a:t> </a:t>
            </a:r>
            <a:r>
              <a:rPr lang="en-GB" sz="800" dirty="0"/>
              <a:t>encyclopaedic </a:t>
            </a:r>
            <a:r>
              <a:rPr lang="en-GB" sz="800" dirty="0" smtClean="0"/>
              <a:t>articles </a:t>
            </a:r>
            <a:r>
              <a:rPr lang="en-GB" sz="800" dirty="0"/>
              <a:t>presented </a:t>
            </a:r>
            <a:r>
              <a:rPr lang="en-GB" sz="800" dirty="0" smtClean="0"/>
              <a:t>as books.  </a:t>
            </a:r>
            <a:r>
              <a:rPr lang="en-GB" sz="800" dirty="0"/>
              <a:t>Reference books in business and management, economics and finance, political </a:t>
            </a:r>
            <a:r>
              <a:rPr lang="en-GB" sz="800" dirty="0" smtClean="0"/>
              <a:t>science, </a:t>
            </a:r>
            <a:r>
              <a:rPr lang="en-GB" sz="800" dirty="0"/>
              <a:t>psychology, law, philosophy and religious studies are available.</a:t>
            </a:r>
          </a:p>
        </p:txBody>
      </p:sp>
      <p:sp>
        <p:nvSpPr>
          <p:cNvPr id="17" name="Блок-схема: альтернативный процесс 16"/>
          <p:cNvSpPr/>
          <p:nvPr/>
        </p:nvSpPr>
        <p:spPr>
          <a:xfrm>
            <a:off x="205281" y="5016622"/>
            <a:ext cx="2733151" cy="1108229"/>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800" dirty="0" smtClean="0"/>
              <a:t>The </a:t>
            </a:r>
            <a:r>
              <a:rPr lang="en-GB" sz="800" b="1" dirty="0"/>
              <a:t>Oxford Reference Online Premium</a:t>
            </a:r>
            <a:r>
              <a:rPr lang="en-GB" sz="800" dirty="0"/>
              <a:t> encyclopaedias </a:t>
            </a:r>
            <a:r>
              <a:rPr lang="en-GB" sz="800" dirty="0" smtClean="0"/>
              <a:t>contain electronic </a:t>
            </a:r>
            <a:r>
              <a:rPr lang="en-GB" sz="800" dirty="0"/>
              <a:t>versions of approximately 220 Oxford encyclopaedias, reference books and dictionaries.  </a:t>
            </a:r>
            <a:r>
              <a:rPr lang="en-GB" sz="800" dirty="0" smtClean="0"/>
              <a:t>Books collection also  includes  </a:t>
            </a:r>
            <a:r>
              <a:rPr lang="en-GB" sz="800" dirty="0"/>
              <a:t>linguistic dictionaries and reference books dedicated to the Internet, informatics, history, literature, medicine, political </a:t>
            </a:r>
            <a:r>
              <a:rPr lang="en-GB" sz="800" dirty="0" smtClean="0"/>
              <a:t>science, </a:t>
            </a:r>
            <a:r>
              <a:rPr lang="en-GB" sz="800" dirty="0"/>
              <a:t>mathematics and statistics, </a:t>
            </a:r>
            <a:r>
              <a:rPr lang="en-GB" sz="800" dirty="0" smtClean="0"/>
              <a:t>etc.</a:t>
            </a:r>
            <a:endParaRPr lang="en-GB" sz="800" dirty="0"/>
          </a:p>
        </p:txBody>
      </p:sp>
      <p:pic>
        <p:nvPicPr>
          <p:cNvPr id="18" name="Picture 2" descr="https://blog.sciencedirect.com/sites/default/themes/mythemes/acq_my_theme/images/sd-blog.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78565" y="1583743"/>
            <a:ext cx="3045604" cy="538020"/>
          </a:xfrm>
          <a:prstGeom prst="rect">
            <a:avLst/>
          </a:prstGeom>
          <a:noFill/>
          <a:extLst>
            <a:ext uri="{909E8E84-426E-40DD-AFC4-6F175D3DCCD1}">
              <a14:hiddenFill xmlns:a14="http://schemas.microsoft.com/office/drawing/2010/main">
                <a:solidFill>
                  <a:srgbClr val="FFFFFF"/>
                </a:solidFill>
              </a14:hiddenFill>
            </a:ext>
          </a:extLst>
        </p:spPr>
      </p:pic>
      <p:sp>
        <p:nvSpPr>
          <p:cNvPr id="19" name="Блок-схема: альтернативный процесс 18"/>
          <p:cNvSpPr/>
          <p:nvPr/>
        </p:nvSpPr>
        <p:spPr>
          <a:xfrm>
            <a:off x="3178206" y="2470119"/>
            <a:ext cx="2611629" cy="1305305"/>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800" dirty="0" smtClean="0"/>
              <a:t>Around 3,000 </a:t>
            </a:r>
            <a:r>
              <a:rPr lang="en-GB" sz="800" dirty="0"/>
              <a:t>volumes of full-text books published by Elsevier, including publications in finance (over 150 books), business and management (over 500 books), computer </a:t>
            </a:r>
            <a:r>
              <a:rPr lang="en-GB" sz="800" dirty="0" smtClean="0"/>
              <a:t>science </a:t>
            </a:r>
            <a:r>
              <a:rPr lang="en-GB" sz="800" dirty="0"/>
              <a:t>(over 870 books), mathematics (over 1020 books) and psychology (over 360 books). </a:t>
            </a:r>
            <a:r>
              <a:rPr lang="en-GB" sz="800" dirty="0" smtClean="0"/>
              <a:t>Furthermore, </a:t>
            </a:r>
            <a:r>
              <a:rPr lang="en-GB" sz="800" dirty="0"/>
              <a:t>publications include 29 multi-volume handbooks in different areas of economics and </a:t>
            </a:r>
            <a:r>
              <a:rPr lang="en-GB" sz="800" dirty="0">
                <a:hlinkClick r:id="rId17"/>
              </a:rPr>
              <a:t>encyclopedias</a:t>
            </a:r>
            <a:r>
              <a:rPr lang="en-GB" sz="800" dirty="0"/>
              <a:t> in psychology, social sciences, education and archeology.  </a:t>
            </a:r>
          </a:p>
        </p:txBody>
      </p:sp>
      <p:pic>
        <p:nvPicPr>
          <p:cNvPr id="2059" name="Picture 11" descr="http://s3.amazonaws.com/libapps/customers/90/images/logo_books24x7new.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51461" y="1433461"/>
            <a:ext cx="1938599" cy="1077000"/>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sp>
        <p:nvSpPr>
          <p:cNvPr id="21" name="Блок-схема: альтернативный процесс 20"/>
          <p:cNvSpPr/>
          <p:nvPr/>
        </p:nvSpPr>
        <p:spPr>
          <a:xfrm>
            <a:off x="6329779" y="2732403"/>
            <a:ext cx="2210539" cy="1036415"/>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800" dirty="0" smtClean="0"/>
              <a:t>Four </a:t>
            </a:r>
            <a:r>
              <a:rPr lang="en-GB" sz="800" dirty="0"/>
              <a:t>collections of full-text books </a:t>
            </a:r>
            <a:r>
              <a:rPr lang="en-GB" sz="800" dirty="0" smtClean="0"/>
              <a:t>in business</a:t>
            </a:r>
            <a:r>
              <a:rPr lang="en-GB" sz="800" dirty="0"/>
              <a:t>, finance, information technologies and technical sciences, in </a:t>
            </a:r>
            <a:r>
              <a:rPr lang="en-GB" sz="800" dirty="0" smtClean="0"/>
              <a:t>total, over 29,000 </a:t>
            </a:r>
            <a:r>
              <a:rPr lang="en-GB" sz="800" dirty="0"/>
              <a:t>publications.  </a:t>
            </a:r>
            <a:r>
              <a:rPr lang="en-GB" sz="800" dirty="0" smtClean="0"/>
              <a:t>Materials of the leading </a:t>
            </a:r>
            <a:r>
              <a:rPr lang="en-GB" sz="800" dirty="0"/>
              <a:t>publishers (including Elsevier, John</a:t>
            </a:r>
            <a:r>
              <a:rPr lang="en-GB" sz="800" dirty="0" smtClean="0"/>
              <a:t> </a:t>
            </a:r>
            <a:r>
              <a:rPr lang="en-GB" sz="800" dirty="0"/>
              <a:t>Wiley &amp; Sons, IBM Press, Cisco</a:t>
            </a:r>
            <a:r>
              <a:rPr lang="en-GB" sz="800" dirty="0" smtClean="0"/>
              <a:t> </a:t>
            </a:r>
            <a:r>
              <a:rPr lang="en-GB" sz="800" dirty="0"/>
              <a:t>Press, OUP, CUP </a:t>
            </a:r>
            <a:r>
              <a:rPr lang="en-GB" sz="800" dirty="0" smtClean="0"/>
              <a:t>,etc</a:t>
            </a:r>
            <a:r>
              <a:rPr lang="en-GB" sz="800" dirty="0"/>
              <a:t>.) are </a:t>
            </a:r>
            <a:r>
              <a:rPr lang="en-GB" sz="800" dirty="0" smtClean="0"/>
              <a:t>also available</a:t>
            </a:r>
            <a:r>
              <a:rPr lang="en-GB" sz="800" dirty="0"/>
              <a:t>.</a:t>
            </a:r>
          </a:p>
        </p:txBody>
      </p:sp>
      <p:sp>
        <p:nvSpPr>
          <p:cNvPr id="22" name="Стрелка вниз 21"/>
          <p:cNvSpPr/>
          <p:nvPr/>
        </p:nvSpPr>
        <p:spPr>
          <a:xfrm>
            <a:off x="4345696" y="2121763"/>
            <a:ext cx="124505" cy="319018"/>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3" name="Стрелка вниз 22"/>
          <p:cNvSpPr/>
          <p:nvPr/>
        </p:nvSpPr>
        <p:spPr>
          <a:xfrm>
            <a:off x="4398963" y="4713240"/>
            <a:ext cx="112853" cy="34633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4" name="Стрелка вниз 23"/>
          <p:cNvSpPr/>
          <p:nvPr/>
        </p:nvSpPr>
        <p:spPr>
          <a:xfrm>
            <a:off x="1391660" y="4775435"/>
            <a:ext cx="106532" cy="22194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5" name="Стрелка вниз 24"/>
          <p:cNvSpPr/>
          <p:nvPr/>
        </p:nvSpPr>
        <p:spPr>
          <a:xfrm>
            <a:off x="7334697" y="2510461"/>
            <a:ext cx="106532" cy="22194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6" name="Стрелка вниз 25"/>
          <p:cNvSpPr/>
          <p:nvPr/>
        </p:nvSpPr>
        <p:spPr>
          <a:xfrm>
            <a:off x="7327861" y="4776186"/>
            <a:ext cx="106532" cy="22194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396004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3" name="Прямоугольник 2"/>
          <p:cNvSpPr/>
          <p:nvPr/>
        </p:nvSpPr>
        <p:spPr>
          <a:xfrm>
            <a:off x="1646808" y="433656"/>
            <a:ext cx="4572000" cy="369332"/>
          </a:xfrm>
          <a:prstGeom prst="rect">
            <a:avLst/>
          </a:prstGeom>
        </p:spPr>
        <p:txBody>
          <a:bodyPr>
            <a:spAutoFit/>
          </a:bodyPr>
          <a:lstStyle/>
          <a:p>
            <a:r>
              <a:rPr lang="en-GB" altLang="ru-RU" dirty="0" smtClean="0">
                <a:solidFill>
                  <a:schemeClr val="bg1"/>
                </a:solidFill>
                <a:latin typeface="+mn-lt"/>
              </a:rPr>
              <a:t>ACCESS TO ELECTRONIC RESOURCES</a:t>
            </a:r>
            <a:endParaRPr lang="en-GB" dirty="0">
              <a:solidFill>
                <a:schemeClr val="bg1"/>
              </a:solidFill>
              <a:latin typeface="+mn-lt"/>
            </a:endParaRPr>
          </a:p>
        </p:txBody>
      </p:sp>
      <p:sp>
        <p:nvSpPr>
          <p:cNvPr id="4" name="Двойная волна 3"/>
          <p:cNvSpPr/>
          <p:nvPr/>
        </p:nvSpPr>
        <p:spPr>
          <a:xfrm>
            <a:off x="1350884" y="3236913"/>
            <a:ext cx="6542843" cy="914400"/>
          </a:xfrm>
          <a:prstGeom prst="doubleWave">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altLang="ru-RU" sz="1600" dirty="0">
                <a:solidFill>
                  <a:srgbClr val="003F82"/>
                </a:solidFill>
              </a:rPr>
              <a:t>All electronic resources are available without </a:t>
            </a:r>
            <a:r>
              <a:rPr lang="en-GB" altLang="ru-RU" sz="1600" dirty="0" smtClean="0">
                <a:solidFill>
                  <a:srgbClr val="003F82"/>
                </a:solidFill>
              </a:rPr>
              <a:t>a login </a:t>
            </a:r>
            <a:r>
              <a:rPr lang="en-GB" altLang="ru-RU" sz="1600" dirty="0">
                <a:solidFill>
                  <a:srgbClr val="003F82"/>
                </a:solidFill>
              </a:rPr>
              <a:t>and password on HSE Media Library computers at 20, Myasnitskaya Ulitsa. </a:t>
            </a:r>
            <a:endParaRPr lang="en-GB" sz="1600" dirty="0">
              <a:solidFill>
                <a:srgbClr val="003F82"/>
              </a:solidFill>
            </a:endParaRPr>
          </a:p>
        </p:txBody>
      </p:sp>
      <p:sp>
        <p:nvSpPr>
          <p:cNvPr id="10" name="Двойная волна 9"/>
          <p:cNvSpPr/>
          <p:nvPr/>
        </p:nvSpPr>
        <p:spPr>
          <a:xfrm>
            <a:off x="1337568" y="1983581"/>
            <a:ext cx="6542843" cy="914400"/>
          </a:xfrm>
          <a:prstGeom prst="doubleWave">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altLang="ru-RU" sz="1600" dirty="0">
                <a:solidFill>
                  <a:srgbClr val="003F82"/>
                </a:solidFill>
              </a:rPr>
              <a:t>Access to all electronic resources is available without </a:t>
            </a:r>
            <a:r>
              <a:rPr lang="en-GB" altLang="ru-RU" sz="1600" dirty="0" smtClean="0">
                <a:solidFill>
                  <a:srgbClr val="003F82"/>
                </a:solidFill>
              </a:rPr>
              <a:t>a login </a:t>
            </a:r>
            <a:r>
              <a:rPr lang="en-GB" altLang="ru-RU" sz="1600" dirty="0">
                <a:solidFill>
                  <a:srgbClr val="003F82"/>
                </a:solidFill>
              </a:rPr>
              <a:t>and password </a:t>
            </a:r>
            <a:r>
              <a:rPr lang="en-GB" altLang="ru-RU" sz="1600" dirty="0" smtClean="0">
                <a:solidFill>
                  <a:srgbClr val="003F82"/>
                </a:solidFill>
              </a:rPr>
              <a:t>from </a:t>
            </a:r>
            <a:r>
              <a:rPr lang="en-GB" altLang="ru-RU" sz="1600" dirty="0">
                <a:solidFill>
                  <a:srgbClr val="003F82"/>
                </a:solidFill>
              </a:rPr>
              <a:t>any </a:t>
            </a:r>
            <a:r>
              <a:rPr lang="en-GB" altLang="ru-RU" sz="1600" dirty="0" smtClean="0">
                <a:solidFill>
                  <a:srgbClr val="003F82"/>
                </a:solidFill>
              </a:rPr>
              <a:t>HSE-based personal </a:t>
            </a:r>
            <a:r>
              <a:rPr lang="en-GB" altLang="ru-RU" sz="1600" dirty="0">
                <a:solidFill>
                  <a:srgbClr val="003F82"/>
                </a:solidFill>
              </a:rPr>
              <a:t>computer operating </a:t>
            </a:r>
            <a:r>
              <a:rPr lang="en-GB" altLang="ru-RU" sz="1600" dirty="0" smtClean="0">
                <a:solidFill>
                  <a:srgbClr val="003F82"/>
                </a:solidFill>
              </a:rPr>
              <a:t>via </a:t>
            </a:r>
            <a:r>
              <a:rPr lang="en-GB" altLang="ru-RU" sz="1600" dirty="0">
                <a:solidFill>
                  <a:srgbClr val="003F82"/>
                </a:solidFill>
              </a:rPr>
              <a:t>local network or Wi-Fi. </a:t>
            </a:r>
            <a:endParaRPr lang="en-GB" sz="1600" dirty="0">
              <a:solidFill>
                <a:srgbClr val="003F82"/>
              </a:solidFill>
            </a:endParaRPr>
          </a:p>
        </p:txBody>
      </p:sp>
      <p:sp>
        <p:nvSpPr>
          <p:cNvPr id="11" name="Двойная волна 10"/>
          <p:cNvSpPr/>
          <p:nvPr/>
        </p:nvSpPr>
        <p:spPr>
          <a:xfrm>
            <a:off x="1337567" y="4543410"/>
            <a:ext cx="6542843" cy="914400"/>
          </a:xfrm>
          <a:prstGeom prst="doubleWav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altLang="ru-RU" sz="1600" dirty="0" smtClean="0">
                <a:solidFill>
                  <a:srgbClr val="003F82"/>
                </a:solidFill>
              </a:rPr>
              <a:t>To get remote access to electronic resources, please get a login and password (see below) </a:t>
            </a:r>
            <a:endParaRPr lang="en-GB" sz="1600" dirty="0">
              <a:solidFill>
                <a:srgbClr val="003F82"/>
              </a:solidFill>
            </a:endParaRPr>
          </a:p>
        </p:txBody>
      </p:sp>
    </p:spTree>
    <p:extLst>
      <p:ext uri="{BB962C8B-B14F-4D97-AF65-F5344CB8AC3E}">
        <p14:creationId xmlns:p14="http://schemas.microsoft.com/office/powerpoint/2010/main" val="2207912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7" name="Прямоугольник 6"/>
          <p:cNvSpPr/>
          <p:nvPr/>
        </p:nvSpPr>
        <p:spPr>
          <a:xfrm>
            <a:off x="1442622" y="492684"/>
            <a:ext cx="7026675" cy="369332"/>
          </a:xfrm>
          <a:prstGeom prst="rect">
            <a:avLst/>
          </a:prstGeom>
        </p:spPr>
        <p:txBody>
          <a:bodyPr wrap="square">
            <a:spAutoFit/>
          </a:bodyPr>
          <a:lstStyle/>
          <a:p>
            <a:r>
              <a:rPr lang="en-GB" altLang="ru-RU" dirty="0" smtClean="0">
                <a:solidFill>
                  <a:schemeClr val="bg1"/>
                </a:solidFill>
                <a:latin typeface="+mn-lt"/>
              </a:rPr>
              <a:t>REMOTE ACCESS TO ELECTRONIC RESOURCES</a:t>
            </a:r>
            <a:endParaRPr lang="en-GB" dirty="0">
              <a:solidFill>
                <a:schemeClr val="bg1"/>
              </a:solidFill>
              <a:latin typeface="+mn-lt"/>
            </a:endParaRPr>
          </a:p>
        </p:txBody>
      </p:sp>
      <p:sp>
        <p:nvSpPr>
          <p:cNvPr id="3" name="TextBox 2"/>
          <p:cNvSpPr txBox="1"/>
          <p:nvPr/>
        </p:nvSpPr>
        <p:spPr>
          <a:xfrm>
            <a:off x="612559" y="1618385"/>
            <a:ext cx="7391455" cy="707886"/>
          </a:xfrm>
          <a:prstGeom prst="rect">
            <a:avLst/>
          </a:prstGeom>
          <a:noFill/>
        </p:spPr>
        <p:txBody>
          <a:bodyPr wrap="square" rtlCol="0">
            <a:spAutoFit/>
          </a:bodyPr>
          <a:lstStyle/>
          <a:p>
            <a:pPr algn="ctr"/>
            <a:r>
              <a:rPr lang="en-GB"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 ORDER TO GET REMOTE ACCESS TO THE LIBRARY’S ELECTRONIC RESOURCES:</a:t>
            </a:r>
            <a:endParaRPr lang="en-GB" sz="2000" dirty="0"/>
          </a:p>
        </p:txBody>
      </p:sp>
      <p:sp>
        <p:nvSpPr>
          <p:cNvPr id="5" name="Горизонтальный свиток 4"/>
          <p:cNvSpPr/>
          <p:nvPr/>
        </p:nvSpPr>
        <p:spPr>
          <a:xfrm>
            <a:off x="798990" y="2326271"/>
            <a:ext cx="7066626" cy="64774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400" dirty="0">
                <a:solidFill>
                  <a:srgbClr val="003F82"/>
                </a:solidFill>
              </a:rPr>
              <a:t>you must be registered at the Library and have no overdue </a:t>
            </a:r>
            <a:r>
              <a:rPr lang="en-GB" sz="1400" dirty="0" smtClean="0">
                <a:solidFill>
                  <a:srgbClr val="003F82"/>
                </a:solidFill>
              </a:rPr>
              <a:t>items</a:t>
            </a:r>
            <a:endParaRPr lang="en-GB" sz="1400" dirty="0">
              <a:solidFill>
                <a:srgbClr val="003F82"/>
              </a:solidFill>
            </a:endParaRPr>
          </a:p>
        </p:txBody>
      </p:sp>
      <p:sp>
        <p:nvSpPr>
          <p:cNvPr id="14" name="Горизонтальный свиток 13"/>
          <p:cNvSpPr/>
          <p:nvPr/>
        </p:nvSpPr>
        <p:spPr>
          <a:xfrm>
            <a:off x="798990" y="3967163"/>
            <a:ext cx="7066626" cy="1033272"/>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sz="1400" dirty="0">
                <a:solidFill>
                  <a:srgbClr val="003F82"/>
                </a:solidFill>
              </a:rPr>
              <a:t>read the Regulations for Obtaining Remote Access and submit your registration </a:t>
            </a:r>
            <a:r>
              <a:rPr lang="en-GB" sz="1400" dirty="0" smtClean="0">
                <a:solidFill>
                  <a:srgbClr val="003F82"/>
                </a:solidFill>
              </a:rPr>
              <a:t>form</a:t>
            </a:r>
            <a:endParaRPr lang="en-GB" sz="1400" dirty="0">
              <a:solidFill>
                <a:srgbClr val="003F82"/>
              </a:solidFill>
            </a:endParaRPr>
          </a:p>
        </p:txBody>
      </p:sp>
      <p:sp>
        <p:nvSpPr>
          <p:cNvPr id="15" name="Горизонтальный свиток 14"/>
          <p:cNvSpPr/>
          <p:nvPr/>
        </p:nvSpPr>
        <p:spPr>
          <a:xfrm>
            <a:off x="798990" y="2933891"/>
            <a:ext cx="7066626" cy="1033272"/>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sz="1400" dirty="0">
                <a:solidFill>
                  <a:srgbClr val="003F82"/>
                </a:solidFill>
              </a:rPr>
              <a:t>go to page </a:t>
            </a:r>
            <a:r>
              <a:rPr lang="en-GB" sz="1400" dirty="0" smtClean="0">
                <a:solidFill>
                  <a:srgbClr val="003F82"/>
                </a:solidFill>
              </a:rPr>
              <a:t>Electronic </a:t>
            </a:r>
            <a:r>
              <a:rPr lang="en-GB" sz="1400" dirty="0">
                <a:solidFill>
                  <a:srgbClr val="003F82"/>
                </a:solidFill>
              </a:rPr>
              <a:t>Resources </a:t>
            </a:r>
            <a:r>
              <a:rPr lang="en-GB" sz="1400" dirty="0" smtClean="0">
                <a:solidFill>
                  <a:srgbClr val="003F82"/>
                </a:solidFill>
              </a:rPr>
              <a:t>on </a:t>
            </a:r>
            <a:r>
              <a:rPr lang="en-GB" sz="1400" dirty="0">
                <a:solidFill>
                  <a:srgbClr val="003F82"/>
                </a:solidFill>
              </a:rPr>
              <a:t>the Library’s </a:t>
            </a:r>
            <a:r>
              <a:rPr lang="en-GB" sz="1400" dirty="0" smtClean="0">
                <a:solidFill>
                  <a:srgbClr val="003F82"/>
                </a:solidFill>
              </a:rPr>
              <a:t>website and click </a:t>
            </a:r>
            <a:r>
              <a:rPr lang="en-GB" sz="1400" dirty="0">
                <a:solidFill>
                  <a:srgbClr val="003F82"/>
                </a:solidFill>
              </a:rPr>
              <a:t>the link “Remote Access to Electronic Resources”</a:t>
            </a:r>
          </a:p>
        </p:txBody>
      </p:sp>
      <p:sp>
        <p:nvSpPr>
          <p:cNvPr id="11" name="Горизонтальный свиток 10"/>
          <p:cNvSpPr/>
          <p:nvPr/>
        </p:nvSpPr>
        <p:spPr>
          <a:xfrm>
            <a:off x="798990" y="5000433"/>
            <a:ext cx="7015018" cy="1280293"/>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altLang="ru-RU" sz="1200" dirty="0">
                <a:solidFill>
                  <a:srgbClr val="003F82"/>
                </a:solidFill>
              </a:rPr>
              <a:t>You will then receive an email with your login, password and relevant instructions for your account activation. </a:t>
            </a:r>
            <a:r>
              <a:rPr lang="en-GB" altLang="ru-RU" sz="1200" dirty="0" smtClean="0">
                <a:solidFill>
                  <a:srgbClr val="003F82"/>
                </a:solidFill>
              </a:rPr>
              <a:t>If you used the </a:t>
            </a:r>
            <a:r>
              <a:rPr lang="en-GB" altLang="ru-RU" sz="1200" dirty="0">
                <a:solidFill>
                  <a:srgbClr val="003F82"/>
                </a:solidFill>
              </a:rPr>
              <a:t>same email </a:t>
            </a:r>
            <a:r>
              <a:rPr lang="en-GB" altLang="ru-RU" sz="1200" dirty="0" smtClean="0">
                <a:solidFill>
                  <a:srgbClr val="003F82"/>
                </a:solidFill>
              </a:rPr>
              <a:t>for your registration at the Library and in your e-resource registration </a:t>
            </a:r>
            <a:r>
              <a:rPr lang="en-GB" altLang="ru-RU" sz="1200" dirty="0">
                <a:solidFill>
                  <a:srgbClr val="003F82"/>
                </a:solidFill>
              </a:rPr>
              <a:t>form, your account will be </a:t>
            </a:r>
            <a:r>
              <a:rPr lang="en-GB" altLang="ru-RU" sz="1200" dirty="0" smtClean="0">
                <a:solidFill>
                  <a:srgbClr val="003F82"/>
                </a:solidFill>
              </a:rPr>
              <a:t>activated automatically. </a:t>
            </a:r>
            <a:r>
              <a:rPr lang="en-GB" altLang="ru-RU" sz="1200" dirty="0">
                <a:solidFill>
                  <a:srgbClr val="003F82"/>
                </a:solidFill>
              </a:rPr>
              <a:t>Otherwise, in order to activate your account, please </a:t>
            </a:r>
            <a:r>
              <a:rPr lang="en-GB" altLang="ru-RU" sz="1200" dirty="0" smtClean="0">
                <a:solidFill>
                  <a:srgbClr val="003F82"/>
                </a:solidFill>
              </a:rPr>
              <a:t>visit the </a:t>
            </a:r>
            <a:r>
              <a:rPr lang="en-GB" altLang="ru-RU" sz="1200" dirty="0">
                <a:solidFill>
                  <a:srgbClr val="003F82"/>
                </a:solidFill>
              </a:rPr>
              <a:t>office specified in the </a:t>
            </a:r>
            <a:r>
              <a:rPr lang="en-GB" altLang="ru-RU" sz="1200" dirty="0" smtClean="0">
                <a:solidFill>
                  <a:srgbClr val="003F82"/>
                </a:solidFill>
              </a:rPr>
              <a:t>email you received from the Library </a:t>
            </a:r>
            <a:r>
              <a:rPr lang="en-GB" altLang="ru-RU" sz="1200" dirty="0">
                <a:solidFill>
                  <a:srgbClr val="003F82"/>
                </a:solidFill>
              </a:rPr>
              <a:t>and present your passport and library card.</a:t>
            </a:r>
          </a:p>
        </p:txBody>
      </p:sp>
    </p:spTree>
    <p:extLst>
      <p:ext uri="{BB962C8B-B14F-4D97-AF65-F5344CB8AC3E}">
        <p14:creationId xmlns:p14="http://schemas.microsoft.com/office/powerpoint/2010/main" val="1639946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7" name="Прямоугольник 6"/>
          <p:cNvSpPr/>
          <p:nvPr/>
        </p:nvSpPr>
        <p:spPr>
          <a:xfrm>
            <a:off x="1442622" y="492684"/>
            <a:ext cx="7026675" cy="369332"/>
          </a:xfrm>
          <a:prstGeom prst="rect">
            <a:avLst/>
          </a:prstGeom>
        </p:spPr>
        <p:txBody>
          <a:bodyPr wrap="square">
            <a:spAutoFit/>
          </a:bodyPr>
          <a:lstStyle/>
          <a:p>
            <a:r>
              <a:rPr lang="en-GB" dirty="0" smtClean="0">
                <a:solidFill>
                  <a:schemeClr val="bg1"/>
                </a:solidFill>
                <a:latin typeface="+mn-lt"/>
              </a:rPr>
              <a:t>ELECTRONIC RESOURCES USER GUIDE </a:t>
            </a:r>
            <a:endParaRPr lang="en-GB" dirty="0">
              <a:solidFill>
                <a:schemeClr val="bg1"/>
              </a:solidFill>
              <a:latin typeface="+mn-lt"/>
            </a:endParaRPr>
          </a:p>
        </p:txBody>
      </p:sp>
      <p:sp>
        <p:nvSpPr>
          <p:cNvPr id="2" name="Пятиугольник 1"/>
          <p:cNvSpPr/>
          <p:nvPr/>
        </p:nvSpPr>
        <p:spPr>
          <a:xfrm>
            <a:off x="958788" y="1606857"/>
            <a:ext cx="7341833" cy="72796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altLang="ru-RU" sz="1200" dirty="0">
                <a:solidFill>
                  <a:srgbClr val="003F82"/>
                </a:solidFill>
              </a:rPr>
              <a:t>Users must refrain </a:t>
            </a:r>
            <a:r>
              <a:rPr lang="en-GB" altLang="ru-RU" sz="1200" dirty="0" smtClean="0">
                <a:solidFill>
                  <a:srgbClr val="003F82"/>
                </a:solidFill>
              </a:rPr>
              <a:t>from: </a:t>
            </a:r>
            <a:r>
              <a:rPr lang="en-GB" altLang="ru-RU" sz="1200" dirty="0">
                <a:solidFill>
                  <a:srgbClr val="003F82"/>
                </a:solidFill>
              </a:rPr>
              <a:t>m</a:t>
            </a:r>
            <a:r>
              <a:rPr lang="en-GB" altLang="ru-RU" sz="1200" dirty="0" smtClean="0">
                <a:solidFill>
                  <a:srgbClr val="003F82"/>
                </a:solidFill>
              </a:rPr>
              <a:t>aking </a:t>
            </a:r>
            <a:r>
              <a:rPr lang="en-GB" altLang="ru-RU" sz="1200" dirty="0">
                <a:solidFill>
                  <a:srgbClr val="003F82"/>
                </a:solidFill>
              </a:rPr>
              <a:t>copies of all materials (i.e., all articles in a journal issue, all chapters of an e-book or all search query results), or create large volumes of copied materials (including </a:t>
            </a:r>
            <a:r>
              <a:rPr lang="en-GB" altLang="ru-RU" sz="1200" dirty="0" smtClean="0">
                <a:solidFill>
                  <a:srgbClr val="003F82"/>
                </a:solidFill>
              </a:rPr>
              <a:t>electronic library contents</a:t>
            </a:r>
            <a:r>
              <a:rPr lang="en-GB" altLang="ru-RU" sz="1200" dirty="0">
                <a:solidFill>
                  <a:srgbClr val="003F82"/>
                </a:solidFill>
              </a:rPr>
              <a:t>) on electronic or printed </a:t>
            </a:r>
            <a:r>
              <a:rPr lang="en-GB" altLang="ru-RU" sz="1200" dirty="0" smtClean="0">
                <a:solidFill>
                  <a:srgbClr val="003F82"/>
                </a:solidFill>
              </a:rPr>
              <a:t>media.</a:t>
            </a:r>
            <a:endParaRPr lang="en-GB" altLang="ru-RU" sz="1200" dirty="0">
              <a:solidFill>
                <a:srgbClr val="003F82"/>
              </a:solidFill>
            </a:endParaRPr>
          </a:p>
        </p:txBody>
      </p:sp>
      <p:sp>
        <p:nvSpPr>
          <p:cNvPr id="9" name="Пятиугольник 8"/>
          <p:cNvSpPr/>
          <p:nvPr/>
        </p:nvSpPr>
        <p:spPr>
          <a:xfrm>
            <a:off x="958788" y="2415626"/>
            <a:ext cx="7341833" cy="72796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altLang="ru-RU" sz="1200" dirty="0">
                <a:solidFill>
                  <a:srgbClr val="003F82"/>
                </a:solidFill>
              </a:rPr>
              <a:t>U</a:t>
            </a:r>
            <a:r>
              <a:rPr lang="en-GB" altLang="ru-RU" sz="1200" dirty="0" smtClean="0">
                <a:solidFill>
                  <a:srgbClr val="003F82"/>
                </a:solidFill>
              </a:rPr>
              <a:t>sing bots (i.e., programmes capable of performing automatic or scheduled actions similar to those of a user, including searches, opening or downloading materials from e-library websites). </a:t>
            </a:r>
            <a:endParaRPr lang="en-GB" altLang="ru-RU" sz="1200" dirty="0">
              <a:solidFill>
                <a:srgbClr val="003F82"/>
              </a:solidFill>
            </a:endParaRPr>
          </a:p>
        </p:txBody>
      </p:sp>
      <p:sp>
        <p:nvSpPr>
          <p:cNvPr id="10" name="Пятиугольник 9"/>
          <p:cNvSpPr/>
          <p:nvPr/>
        </p:nvSpPr>
        <p:spPr>
          <a:xfrm>
            <a:off x="958786" y="3215195"/>
            <a:ext cx="7341833" cy="727969"/>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altLang="ru-RU" sz="1200" dirty="0" smtClean="0">
                <a:solidFill>
                  <a:srgbClr val="003F82"/>
                </a:solidFill>
              </a:rPr>
              <a:t>Using an electronic library resources and their contents for purposes outside of research, analysis, preparation of publications, articles and other materials (i.e., sale/resale of downloaded materials or deriving any other commercial benefits).</a:t>
            </a:r>
            <a:endParaRPr lang="en-GB" sz="1200" dirty="0">
              <a:solidFill>
                <a:srgbClr val="003F82"/>
              </a:solidFill>
            </a:endParaRPr>
          </a:p>
        </p:txBody>
      </p:sp>
      <p:sp>
        <p:nvSpPr>
          <p:cNvPr id="11" name="Пятиугольник 10"/>
          <p:cNvSpPr/>
          <p:nvPr/>
        </p:nvSpPr>
        <p:spPr>
          <a:xfrm>
            <a:off x="958788" y="4042944"/>
            <a:ext cx="7341833" cy="45096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altLang="ru-RU" sz="1200" dirty="0">
                <a:solidFill>
                  <a:srgbClr val="003F82"/>
                </a:solidFill>
              </a:rPr>
              <a:t>M</a:t>
            </a:r>
            <a:r>
              <a:rPr lang="en-GB" altLang="ru-RU" sz="1200" dirty="0" smtClean="0">
                <a:solidFill>
                  <a:srgbClr val="003F82"/>
                </a:solidFill>
              </a:rPr>
              <a:t>aking e-library content publicly available on the Internet, in social media and on other websites without permission of the copyright holders and other providers;</a:t>
            </a:r>
            <a:r>
              <a:rPr lang="en-US" dirty="0" smtClean="0"/>
              <a:t>	</a:t>
            </a:r>
            <a:endParaRPr lang="en-GB" sz="1200" dirty="0">
              <a:solidFill>
                <a:srgbClr val="003F82"/>
              </a:solidFill>
            </a:endParaRPr>
          </a:p>
        </p:txBody>
      </p:sp>
      <p:sp>
        <p:nvSpPr>
          <p:cNvPr id="12" name="Пятиугольник 11"/>
          <p:cNvSpPr/>
          <p:nvPr/>
        </p:nvSpPr>
        <p:spPr>
          <a:xfrm>
            <a:off x="958785" y="4601915"/>
            <a:ext cx="7341833" cy="45096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ltLang="ru-RU" sz="1200" dirty="0" smtClean="0">
              <a:solidFill>
                <a:srgbClr val="003F82"/>
              </a:solidFill>
            </a:endParaRPr>
          </a:p>
          <a:p>
            <a:pPr algn="ctr"/>
            <a:r>
              <a:rPr lang="en-GB" altLang="ru-RU" sz="1200" dirty="0">
                <a:solidFill>
                  <a:srgbClr val="003F82"/>
                </a:solidFill>
              </a:rPr>
              <a:t>S</a:t>
            </a:r>
            <a:r>
              <a:rPr lang="en-GB" altLang="ru-RU" sz="1200" dirty="0" smtClean="0">
                <a:solidFill>
                  <a:srgbClr val="003F82"/>
                </a:solidFill>
              </a:rPr>
              <a:t>ending materials via e-mail, etc., to persons without access to HSE’s e-library.</a:t>
            </a:r>
            <a:endParaRPr lang="en-GB" altLang="ru-RU" sz="1200" dirty="0">
              <a:solidFill>
                <a:srgbClr val="003F82"/>
              </a:solidFill>
            </a:endParaRPr>
          </a:p>
          <a:p>
            <a:pPr lvl="0" algn="ctr"/>
            <a:r>
              <a:rPr lang="en-GB" altLang="ru-RU" sz="1200" dirty="0" smtClean="0">
                <a:solidFill>
                  <a:srgbClr val="003F82"/>
                </a:solidFill>
              </a:rPr>
              <a:t>.</a:t>
            </a:r>
            <a:r>
              <a:rPr lang="en-US" dirty="0" smtClean="0"/>
              <a:t>	</a:t>
            </a:r>
            <a:endParaRPr lang="en-GB" sz="1200" dirty="0">
              <a:solidFill>
                <a:srgbClr val="003F82"/>
              </a:solidFill>
            </a:endParaRPr>
          </a:p>
        </p:txBody>
      </p:sp>
      <p:sp>
        <p:nvSpPr>
          <p:cNvPr id="3" name="TextBox 2"/>
          <p:cNvSpPr txBox="1"/>
          <p:nvPr/>
        </p:nvSpPr>
        <p:spPr>
          <a:xfrm>
            <a:off x="1146968" y="5298787"/>
            <a:ext cx="6828632" cy="584775"/>
          </a:xfrm>
          <a:prstGeom prst="rect">
            <a:avLst/>
          </a:prstGeom>
          <a:noFill/>
        </p:spPr>
        <p:txBody>
          <a:bodyPr wrap="square" rtlCol="0">
            <a:spAutoFit/>
            <a:scene3d>
              <a:camera prst="orthographicFront"/>
              <a:lightRig rig="threePt" dir="t"/>
            </a:scene3d>
            <a:sp3d extrusionH="57150">
              <a:bevelT w="38100" h="38100" prst="relaxedInset"/>
            </a:sp3d>
          </a:bodyPr>
          <a:lstStyle/>
          <a:p>
            <a:pPr algn="ctr">
              <a:spcBef>
                <a:spcPct val="50000"/>
              </a:spcBef>
            </a:pPr>
            <a:r>
              <a:rPr lang="en-GB" sz="1600" dirty="0">
                <a:solidFill>
                  <a:srgbClr val="003F82"/>
                </a:solidFill>
                <a:effectLst>
                  <a:outerShdw blurRad="50800" dist="38100" dir="18900000" algn="bl" rotWithShape="0">
                    <a:prstClr val="black">
                      <a:alpha val="40000"/>
                    </a:prstClr>
                  </a:outerShdw>
                </a:effectLst>
                <a:latin typeface="+mn-lt"/>
              </a:rPr>
              <a:t>Users in violation of the requirements set forth in these Procedures shall be liable for their actions in accordance with Russian legislation and HSE’s bylaws.</a:t>
            </a:r>
            <a:endParaRPr lang="en-GB" altLang="ru-RU" sz="1600" b="1" dirty="0">
              <a:solidFill>
                <a:srgbClr val="003F82"/>
              </a:solidFill>
              <a:effectLst>
                <a:outerShdw blurRad="50800" dist="38100" dir="18900000" algn="bl" rotWithShape="0">
                  <a:prstClr val="black">
                    <a:alpha val="40000"/>
                  </a:prstClr>
                </a:outerShdw>
              </a:effectLst>
              <a:latin typeface="+mn-lt"/>
            </a:endParaRPr>
          </a:p>
        </p:txBody>
      </p:sp>
    </p:spTree>
    <p:extLst>
      <p:ext uri="{BB962C8B-B14F-4D97-AF65-F5344CB8AC3E}">
        <p14:creationId xmlns:p14="http://schemas.microsoft.com/office/powerpoint/2010/main" val="987836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8" name="Прямоугольник 7"/>
          <p:cNvSpPr/>
          <p:nvPr/>
        </p:nvSpPr>
        <p:spPr>
          <a:xfrm>
            <a:off x="263526" y="3392627"/>
            <a:ext cx="8419958"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FREQUENTLY ASKED QUESTIONS</a:t>
            </a:r>
            <a:endParaRPr lang="en-GB"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ndParaRPr>
          </a:p>
        </p:txBody>
      </p:sp>
    </p:spTree>
    <p:extLst>
      <p:ext uri="{BB962C8B-B14F-4D97-AF65-F5344CB8AC3E}">
        <p14:creationId xmlns:p14="http://schemas.microsoft.com/office/powerpoint/2010/main" val="896446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2" name="Облако 1"/>
          <p:cNvSpPr/>
          <p:nvPr/>
        </p:nvSpPr>
        <p:spPr>
          <a:xfrm>
            <a:off x="255588" y="1455938"/>
            <a:ext cx="2405849" cy="1056443"/>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solidFill>
                  <a:srgbClr val="21386F"/>
                </a:solidFill>
              </a:rPr>
              <a:t>You have lost </a:t>
            </a:r>
          </a:p>
          <a:p>
            <a:pPr algn="ctr"/>
            <a:r>
              <a:rPr lang="en-GB" dirty="0" smtClean="0">
                <a:solidFill>
                  <a:srgbClr val="21386F"/>
                </a:solidFill>
              </a:rPr>
              <a:t>your library card</a:t>
            </a:r>
            <a:endParaRPr lang="en-GB" dirty="0">
              <a:solidFill>
                <a:srgbClr val="21386F"/>
              </a:solidFill>
            </a:endParaRPr>
          </a:p>
        </p:txBody>
      </p:sp>
      <p:sp>
        <p:nvSpPr>
          <p:cNvPr id="9" name="Прямоугольник 8"/>
          <p:cNvSpPr/>
          <p:nvPr/>
        </p:nvSpPr>
        <p:spPr>
          <a:xfrm>
            <a:off x="1442622" y="492684"/>
            <a:ext cx="7026675" cy="369332"/>
          </a:xfrm>
          <a:prstGeom prst="rect">
            <a:avLst/>
          </a:prstGeom>
        </p:spPr>
        <p:txBody>
          <a:bodyPr wrap="square">
            <a:spAutoFit/>
          </a:bodyPr>
          <a:lstStyle/>
          <a:p>
            <a:r>
              <a:rPr lang="en-GB" dirty="0" smtClean="0">
                <a:solidFill>
                  <a:schemeClr val="bg1"/>
                </a:solidFill>
                <a:latin typeface="+mn-lt"/>
              </a:rPr>
              <a:t>WHAT SHALL I DO IF…</a:t>
            </a:r>
            <a:endParaRPr lang="en-GB" dirty="0">
              <a:solidFill>
                <a:schemeClr val="bg1"/>
              </a:solidFill>
              <a:latin typeface="+mn-lt"/>
            </a:endParaRPr>
          </a:p>
        </p:txBody>
      </p:sp>
      <p:sp>
        <p:nvSpPr>
          <p:cNvPr id="4" name="Скругленный прямоугольник 3"/>
          <p:cNvSpPr/>
          <p:nvPr/>
        </p:nvSpPr>
        <p:spPr>
          <a:xfrm>
            <a:off x="4128117" y="1455938"/>
            <a:ext cx="4758432" cy="7999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dirty="0">
                <a:solidFill>
                  <a:srgbClr val="003F82"/>
                </a:solidFill>
              </a:rPr>
              <a:t>You can ask the Library to issue a duplicate of your library card. To that end, you must present your student ID card (your passport, if you are a student of HSE Lyceum), doctoral/postdoctoral student certificate, or alumnus/learner card) or staff ID badge.</a:t>
            </a:r>
          </a:p>
        </p:txBody>
      </p:sp>
      <p:sp>
        <p:nvSpPr>
          <p:cNvPr id="5" name="Штриховая стрелка вправо 4"/>
          <p:cNvSpPr/>
          <p:nvPr/>
        </p:nvSpPr>
        <p:spPr>
          <a:xfrm>
            <a:off x="2834939" y="2793609"/>
            <a:ext cx="1065320"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 name="Облако 11"/>
          <p:cNvSpPr/>
          <p:nvPr/>
        </p:nvSpPr>
        <p:spPr>
          <a:xfrm>
            <a:off x="255588" y="3601296"/>
            <a:ext cx="2405849" cy="1056443"/>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solidFill>
                  <a:srgbClr val="21386F"/>
                </a:solidFill>
              </a:rPr>
              <a:t>You cannot find a book</a:t>
            </a:r>
          </a:p>
        </p:txBody>
      </p:sp>
      <p:sp>
        <p:nvSpPr>
          <p:cNvPr id="13" name="Скругленный прямоугольник 12"/>
          <p:cNvSpPr/>
          <p:nvPr/>
        </p:nvSpPr>
        <p:spPr>
          <a:xfrm>
            <a:off x="4083729" y="2513860"/>
            <a:ext cx="4847208" cy="11627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80000"/>
              </a:lnSpc>
              <a:buFont typeface="Microsoft Sans Serif" pitchFamily="34" charset="0"/>
              <a:buChar char=" "/>
            </a:pPr>
            <a:endParaRPr lang="en-GB" altLang="ru-RU" sz="1200" dirty="0">
              <a:solidFill>
                <a:srgbClr val="003F82"/>
              </a:solidFill>
            </a:endParaRPr>
          </a:p>
          <a:p>
            <a:pPr algn="ctr">
              <a:buFont typeface="Microsoft Sans Serif" pitchFamily="34" charset="0"/>
              <a:buChar char=" "/>
            </a:pPr>
            <a:r>
              <a:rPr lang="en-GB" altLang="ru-RU" sz="1200" dirty="0" smtClean="0">
                <a:solidFill>
                  <a:srgbClr val="003F82"/>
                </a:solidFill>
              </a:rPr>
              <a:t>Contact </a:t>
            </a:r>
            <a:r>
              <a:rPr lang="en-GB" altLang="ru-RU" sz="1200" dirty="0">
                <a:solidFill>
                  <a:srgbClr val="003F82"/>
                </a:solidFill>
              </a:rPr>
              <a:t>the Library’s department where </a:t>
            </a:r>
            <a:r>
              <a:rPr lang="en-GB" altLang="ru-RU" sz="1200" dirty="0" smtClean="0">
                <a:solidFill>
                  <a:srgbClr val="003F82"/>
                </a:solidFill>
              </a:rPr>
              <a:t>you borrowed </a:t>
            </a:r>
            <a:r>
              <a:rPr lang="en-GB" altLang="ru-RU" sz="1200" dirty="0">
                <a:solidFill>
                  <a:srgbClr val="003F82"/>
                </a:solidFill>
              </a:rPr>
              <a:t>the lost book/publication </a:t>
            </a:r>
            <a:r>
              <a:rPr lang="en-GB" altLang="ru-RU" sz="1200" dirty="0" smtClean="0">
                <a:solidFill>
                  <a:srgbClr val="003F82"/>
                </a:solidFill>
              </a:rPr>
              <a:t> and make arrangements for replacing it with an equivalent publication, </a:t>
            </a:r>
            <a:r>
              <a:rPr lang="en-GB" altLang="ru-RU" sz="1200" dirty="0">
                <a:solidFill>
                  <a:srgbClr val="003F82"/>
                </a:solidFill>
              </a:rPr>
              <a:t>upon the Library’s consent. </a:t>
            </a:r>
          </a:p>
          <a:p>
            <a:pPr algn="ctr">
              <a:buFont typeface="Microsoft Sans Serif" pitchFamily="34" charset="0"/>
              <a:buChar char=" "/>
            </a:pPr>
            <a:r>
              <a:rPr lang="en-GB" altLang="ru-RU" sz="1200" dirty="0">
                <a:solidFill>
                  <a:srgbClr val="003F82"/>
                </a:solidFill>
              </a:rPr>
              <a:t>Make sure to promptly replace the lost book/publication, because you will be charged a fee for using materials </a:t>
            </a:r>
            <a:r>
              <a:rPr lang="en-GB" altLang="ru-RU" sz="1200" dirty="0" smtClean="0">
                <a:solidFill>
                  <a:srgbClr val="003F82"/>
                </a:solidFill>
              </a:rPr>
              <a:t>after the expiry of the due date for returning your books. </a:t>
            </a:r>
            <a:endParaRPr lang="en-GB" altLang="ru-RU" sz="1200" dirty="0">
              <a:solidFill>
                <a:srgbClr val="003F82"/>
              </a:solidFill>
            </a:endParaRPr>
          </a:p>
          <a:p>
            <a:pPr algn="ctr">
              <a:lnSpc>
                <a:spcPct val="80000"/>
              </a:lnSpc>
              <a:buFont typeface="Microsoft Sans Serif" pitchFamily="34" charset="0"/>
              <a:buChar char=" "/>
            </a:pPr>
            <a:endParaRPr lang="en-GB" altLang="ru-RU" sz="1200" dirty="0">
              <a:solidFill>
                <a:srgbClr val="003F82"/>
              </a:solidFill>
            </a:endParaRPr>
          </a:p>
        </p:txBody>
      </p:sp>
      <p:sp>
        <p:nvSpPr>
          <p:cNvPr id="14" name="Штриховая стрелка вправо 13"/>
          <p:cNvSpPr/>
          <p:nvPr/>
        </p:nvSpPr>
        <p:spPr>
          <a:xfrm>
            <a:off x="2842336" y="1706044"/>
            <a:ext cx="1065320"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5" name="Облако 14"/>
          <p:cNvSpPr/>
          <p:nvPr/>
        </p:nvSpPr>
        <p:spPr>
          <a:xfrm>
            <a:off x="295152" y="2625726"/>
            <a:ext cx="2405849" cy="836566"/>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solidFill>
                  <a:srgbClr val="21386F"/>
                </a:solidFill>
              </a:rPr>
              <a:t>You have lost a book</a:t>
            </a:r>
          </a:p>
        </p:txBody>
      </p:sp>
      <p:sp>
        <p:nvSpPr>
          <p:cNvPr id="16" name="Штриховая стрелка вправо 15"/>
          <p:cNvSpPr/>
          <p:nvPr/>
        </p:nvSpPr>
        <p:spPr>
          <a:xfrm>
            <a:off x="2815704" y="5135118"/>
            <a:ext cx="1091952"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7" name="Скругленный прямоугольник 16"/>
          <p:cNvSpPr/>
          <p:nvPr/>
        </p:nvSpPr>
        <p:spPr>
          <a:xfrm>
            <a:off x="4083729" y="3821560"/>
            <a:ext cx="4847208" cy="52822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Font typeface="Microsoft Sans Serif" pitchFamily="34" charset="0"/>
              <a:buChar char=" "/>
            </a:pPr>
            <a:r>
              <a:rPr lang="en-GB" altLang="ru-RU" sz="1200" dirty="0" smtClean="0">
                <a:solidFill>
                  <a:srgbClr val="003F82"/>
                </a:solidFill>
              </a:rPr>
              <a:t>Ask a librarian for help.</a:t>
            </a:r>
            <a:endParaRPr lang="en-GB" altLang="ru-RU" sz="1200" dirty="0">
              <a:solidFill>
                <a:srgbClr val="003F82"/>
              </a:solidFill>
            </a:endParaRPr>
          </a:p>
        </p:txBody>
      </p:sp>
      <p:sp>
        <p:nvSpPr>
          <p:cNvPr id="18" name="Облако 17"/>
          <p:cNvSpPr/>
          <p:nvPr/>
        </p:nvSpPr>
        <p:spPr>
          <a:xfrm>
            <a:off x="150535" y="4802819"/>
            <a:ext cx="2510902" cy="1340529"/>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altLang="ru-RU" dirty="0" smtClean="0">
                <a:solidFill>
                  <a:srgbClr val="21386F"/>
                </a:solidFill>
              </a:rPr>
              <a:t>Requested study materials </a:t>
            </a:r>
            <a:r>
              <a:rPr lang="en-GB" altLang="ru-RU" dirty="0">
                <a:solidFill>
                  <a:srgbClr val="21386F"/>
                </a:solidFill>
              </a:rPr>
              <a:t>are  </a:t>
            </a:r>
            <a:r>
              <a:rPr lang="en-GB" altLang="ru-RU" dirty="0" smtClean="0">
                <a:solidFill>
                  <a:srgbClr val="21386F"/>
                </a:solidFill>
              </a:rPr>
              <a:t>not available</a:t>
            </a:r>
            <a:endParaRPr lang="en-GB" dirty="0">
              <a:solidFill>
                <a:srgbClr val="21386F"/>
              </a:solidFill>
            </a:endParaRPr>
          </a:p>
        </p:txBody>
      </p:sp>
      <p:sp>
        <p:nvSpPr>
          <p:cNvPr id="20" name="Штриховая стрелка вправо 19"/>
          <p:cNvSpPr/>
          <p:nvPr/>
        </p:nvSpPr>
        <p:spPr>
          <a:xfrm>
            <a:off x="2808307" y="3843354"/>
            <a:ext cx="1091952"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1" name="Скругленный прямоугольник 20"/>
          <p:cNvSpPr/>
          <p:nvPr/>
        </p:nvSpPr>
        <p:spPr>
          <a:xfrm>
            <a:off x="4131577" y="4768418"/>
            <a:ext cx="4847208" cy="119264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Font typeface="Microsoft Sans Serif" pitchFamily="34" charset="0"/>
              <a:buChar char=" "/>
            </a:pPr>
            <a:r>
              <a:rPr lang="en-GB" altLang="ru-RU" sz="1200" dirty="0">
                <a:solidFill>
                  <a:srgbClr val="003F82"/>
                </a:solidFill>
              </a:rPr>
              <a:t>Ask the lecturer to submit an application for acquisition of the required </a:t>
            </a:r>
            <a:r>
              <a:rPr lang="en-GB" altLang="ru-RU" sz="1200" dirty="0" smtClean="0">
                <a:solidFill>
                  <a:srgbClr val="003F82"/>
                </a:solidFill>
              </a:rPr>
              <a:t>materials.</a:t>
            </a:r>
            <a:endParaRPr lang="en-GB" altLang="ru-RU" sz="1200" dirty="0">
              <a:solidFill>
                <a:srgbClr val="003F82"/>
              </a:solidFill>
            </a:endParaRPr>
          </a:p>
          <a:p>
            <a:pPr algn="ctr">
              <a:buFont typeface="Microsoft Sans Serif" pitchFamily="34" charset="0"/>
              <a:buChar char=" "/>
            </a:pPr>
            <a:r>
              <a:rPr lang="en-GB" altLang="ru-RU" sz="1200" dirty="0" smtClean="0">
                <a:solidFill>
                  <a:srgbClr val="003F82"/>
                </a:solidFill>
              </a:rPr>
              <a:t>Study materials shall be purchased pursuant to the established requirements for the acquisition of books at universities - 0.25 copies per student (for books included in the list of mandatory study materials of the course syllabus).</a:t>
            </a:r>
          </a:p>
        </p:txBody>
      </p:sp>
    </p:spTree>
    <p:extLst>
      <p:ext uri="{BB962C8B-B14F-4D97-AF65-F5344CB8AC3E}">
        <p14:creationId xmlns:p14="http://schemas.microsoft.com/office/powerpoint/2010/main" val="31476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8" name="Прямоугольник 7"/>
          <p:cNvSpPr/>
          <p:nvPr/>
        </p:nvSpPr>
        <p:spPr>
          <a:xfrm>
            <a:off x="255588" y="2236927"/>
            <a:ext cx="8419958" cy="2862322"/>
          </a:xfrm>
          <a:prstGeom prst="rect">
            <a:avLst/>
          </a:prstGeom>
          <a:noFill/>
        </p:spPr>
        <p:txBody>
          <a:bodyPr wrap="square" lIns="91440" tIns="45720" rIns="91440" bIns="45720">
            <a:spAutoFit/>
          </a:bodyPr>
          <a:lstStyle/>
          <a:p>
            <a:pPr algn="ctr"/>
            <a:r>
              <a:rPr lang="en-GB" altLang="ko-K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Please feel free to </a:t>
            </a:r>
            <a:r>
              <a:rPr lang="en-GB" altLang="ko-K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contact the Library </a:t>
            </a:r>
            <a:r>
              <a:rPr lang="en-GB" altLang="ko-K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staff </a:t>
            </a:r>
            <a:r>
              <a:rPr lang="en-GB" altLang="ko-K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for more information, </a:t>
            </a:r>
            <a:r>
              <a:rPr lang="en-GB" altLang="ko-K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or send </a:t>
            </a:r>
            <a:r>
              <a:rPr lang="en-GB" altLang="ko-K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your </a:t>
            </a:r>
            <a:r>
              <a:rPr lang="en-GB" altLang="ko-K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e</a:t>
            </a:r>
            <a:r>
              <a:rPr lang="en-GB" altLang="ko-K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nquiries </a:t>
            </a:r>
            <a:r>
              <a:rPr lang="en-GB" altLang="ko-K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by </a:t>
            </a:r>
            <a:r>
              <a:rPr lang="en-GB" altLang="ko-K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e-mail to </a:t>
            </a:r>
            <a:r>
              <a:rPr lang="en-GB" altLang="ko-K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hlinkClick r:id="rId3"/>
              </a:rPr>
              <a:t>mbituleva@hse.ru</a:t>
            </a:r>
            <a:r>
              <a:rPr dirty="0"/>
              <a:t/>
            </a:r>
            <a:br>
              <a:rPr dirty="0"/>
            </a:br>
            <a:r>
              <a:rPr lang="en-GB" altLang="ko-K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Tel.: 8(495)772 </a:t>
            </a:r>
            <a:r>
              <a:rPr lang="en-GB" altLang="ko-KR"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9590 ext. 12569</a:t>
            </a:r>
            <a:r>
              <a:rPr dirty="0"/>
              <a:t/>
            </a:r>
            <a:br>
              <a:rPr dirty="0"/>
            </a:br>
            <a:r>
              <a:rPr lang="en-GB" altLang="ko-K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Maria </a:t>
            </a:r>
            <a:r>
              <a:rPr lang="en-GB" altLang="ko-KR"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Bituleva</a:t>
            </a:r>
            <a:endParaRPr lang="en-GB"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ndParaRPr>
          </a:p>
        </p:txBody>
      </p:sp>
    </p:spTree>
    <p:extLst>
      <p:ext uri="{BB962C8B-B14F-4D97-AF65-F5344CB8AC3E}">
        <p14:creationId xmlns:p14="http://schemas.microsoft.com/office/powerpoint/2010/main" val="1196523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2" name="Прямоугольник 1"/>
          <p:cNvSpPr/>
          <p:nvPr/>
        </p:nvSpPr>
        <p:spPr>
          <a:xfrm>
            <a:off x="221790" y="3076953"/>
            <a:ext cx="8354346"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OVERVIEW</a:t>
            </a:r>
            <a:endParaRPr lang="en-GB"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endParaRPr>
          </a:p>
        </p:txBody>
      </p:sp>
    </p:spTree>
    <p:extLst>
      <p:ext uri="{BB962C8B-B14F-4D97-AF65-F5344CB8AC3E}">
        <p14:creationId xmlns:p14="http://schemas.microsoft.com/office/powerpoint/2010/main" val="3215522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39" name="Title 1"/>
          <p:cNvSpPr txBox="1">
            <a:spLocks/>
          </p:cNvSpPr>
          <p:nvPr/>
        </p:nvSpPr>
        <p:spPr bwMode="auto">
          <a:xfrm>
            <a:off x="1428750" y="428625"/>
            <a:ext cx="2670175" cy="412750"/>
          </a:xfrm>
          <a:prstGeom prst="rect">
            <a:avLst/>
          </a:prstGeom>
          <a:noFill/>
          <a:ln w="9525">
            <a:noFill/>
            <a:miter lim="800000"/>
            <a:headEnd/>
            <a:tailEnd/>
          </a:ln>
        </p:spPr>
        <p:txBody>
          <a:bodyPr anchor="ctr"/>
          <a:lstStyle/>
          <a:p>
            <a:r>
              <a:rPr lang="en-GB" sz="1600" dirty="0" smtClean="0">
                <a:solidFill>
                  <a:schemeClr val="bg1"/>
                </a:solidFill>
                <a:latin typeface="Myriad Pro"/>
              </a:rPr>
              <a:t>HSE LIBRARY’S MISSION</a:t>
            </a:r>
            <a:endParaRPr lang="en-GB" sz="16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graphicFrame>
        <p:nvGraphicFramePr>
          <p:cNvPr id="12" name="Объект 3"/>
          <p:cNvGraphicFramePr>
            <a:graphicFrameLocks noGrp="1"/>
          </p:cNvGraphicFramePr>
          <p:nvPr>
            <p:ph idx="1"/>
            <p:extLst>
              <p:ext uri="{D42A27DB-BD31-4B8C-83A1-F6EECF244321}">
                <p14:modId xmlns:p14="http://schemas.microsoft.com/office/powerpoint/2010/main" val="3398085510"/>
              </p:ext>
            </p:extLst>
          </p:nvPr>
        </p:nvGraphicFramePr>
        <p:xfrm>
          <a:off x="711200" y="2124471"/>
          <a:ext cx="7375525" cy="4055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6665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39" name="Title 1"/>
          <p:cNvSpPr txBox="1">
            <a:spLocks/>
          </p:cNvSpPr>
          <p:nvPr/>
        </p:nvSpPr>
        <p:spPr bwMode="auto">
          <a:xfrm>
            <a:off x="1615181" y="428625"/>
            <a:ext cx="2670175" cy="412750"/>
          </a:xfrm>
          <a:prstGeom prst="rect">
            <a:avLst/>
          </a:prstGeom>
          <a:noFill/>
          <a:ln w="9525">
            <a:noFill/>
            <a:miter lim="800000"/>
            <a:headEnd/>
            <a:tailEnd/>
          </a:ln>
        </p:spPr>
        <p:txBody>
          <a:bodyPr anchor="ctr"/>
          <a:lstStyle/>
          <a:p>
            <a:r>
              <a:rPr lang="en-GB" sz="1600" dirty="0" smtClean="0">
                <a:solidFill>
                  <a:schemeClr val="bg1"/>
                </a:solidFill>
                <a:latin typeface="Myriad Pro"/>
              </a:rPr>
              <a:t>FACTS</a:t>
            </a:r>
            <a:endParaRPr lang="en-GB" sz="16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graphicFrame>
        <p:nvGraphicFramePr>
          <p:cNvPr id="10" name="Схема 9"/>
          <p:cNvGraphicFramePr/>
          <p:nvPr>
            <p:extLst>
              <p:ext uri="{D42A27DB-BD31-4B8C-83A1-F6EECF244321}">
                <p14:modId xmlns:p14="http://schemas.microsoft.com/office/powerpoint/2010/main" val="3766278325"/>
              </p:ext>
            </p:extLst>
          </p:nvPr>
        </p:nvGraphicFramePr>
        <p:xfrm>
          <a:off x="849297" y="1642369"/>
          <a:ext cx="7611122" cy="4456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6823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39" name="Title 1"/>
          <p:cNvSpPr txBox="1">
            <a:spLocks/>
          </p:cNvSpPr>
          <p:nvPr/>
        </p:nvSpPr>
        <p:spPr bwMode="auto">
          <a:xfrm>
            <a:off x="1615181" y="428625"/>
            <a:ext cx="2670175" cy="412750"/>
          </a:xfrm>
          <a:prstGeom prst="rect">
            <a:avLst/>
          </a:prstGeom>
          <a:noFill/>
          <a:ln w="9525">
            <a:noFill/>
            <a:miter lim="800000"/>
            <a:headEnd/>
            <a:tailEnd/>
          </a:ln>
        </p:spPr>
        <p:txBody>
          <a:bodyPr anchor="ctr"/>
          <a:lstStyle/>
          <a:p>
            <a:r>
              <a:rPr lang="en-GB" sz="1600" dirty="0" smtClean="0">
                <a:solidFill>
                  <a:schemeClr val="bg1"/>
                </a:solidFill>
                <a:latin typeface="Myriad Pro"/>
              </a:rPr>
              <a:t>HSE LIBRARY ADDRESSES</a:t>
            </a:r>
            <a:endParaRPr lang="en-GB" sz="16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dirty="0">
                <a:solidFill>
                  <a:srgbClr val="FFFFFF"/>
                </a:solidFill>
                <a:latin typeface="Myriad Pro"/>
              </a:rPr>
              <a:t>фото</a:t>
            </a:r>
            <a:endParaRPr lang="en-GB" dirty="0">
              <a:solidFill>
                <a:srgbClr val="FFFFFF"/>
              </a:solidFill>
            </a:endParaRPr>
          </a:p>
        </p:txBody>
      </p:sp>
      <p:sp>
        <p:nvSpPr>
          <p:cNvPr id="12" name="TextBox 11"/>
          <p:cNvSpPr txBox="1"/>
          <p:nvPr/>
        </p:nvSpPr>
        <p:spPr>
          <a:xfrm>
            <a:off x="218596" y="3272792"/>
            <a:ext cx="171673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Library on Tryokhsvyatitelsky</a:t>
            </a:r>
          </a:p>
        </p:txBody>
      </p:sp>
      <p:sp>
        <p:nvSpPr>
          <p:cNvPr id="13" name="TextBox 12"/>
          <p:cNvSpPr txBox="1"/>
          <p:nvPr/>
        </p:nvSpPr>
        <p:spPr>
          <a:xfrm>
            <a:off x="200842" y="2625725"/>
            <a:ext cx="1734489"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Library on Kirpichnaya</a:t>
            </a:r>
          </a:p>
        </p:txBody>
      </p:sp>
      <p:sp>
        <p:nvSpPr>
          <p:cNvPr id="14" name="TextBox 13"/>
          <p:cNvSpPr txBox="1"/>
          <p:nvPr/>
        </p:nvSpPr>
        <p:spPr>
          <a:xfrm>
            <a:off x="200843" y="2002824"/>
            <a:ext cx="173448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Library on Kochnovsky</a:t>
            </a:r>
            <a:endParaRPr lang="en-GB"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TextBox 14"/>
          <p:cNvSpPr txBox="1"/>
          <p:nvPr/>
        </p:nvSpPr>
        <p:spPr>
          <a:xfrm>
            <a:off x="200842" y="1383437"/>
            <a:ext cx="1734489"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Central Library</a:t>
            </a:r>
            <a:endParaRPr lang="en-GB"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TextBox 15"/>
          <p:cNvSpPr txBox="1"/>
          <p:nvPr/>
        </p:nvSpPr>
        <p:spPr>
          <a:xfrm>
            <a:off x="209719" y="3967163"/>
            <a:ext cx="171673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Library on Staraya Basmannaya</a:t>
            </a:r>
          </a:p>
        </p:txBody>
      </p:sp>
      <p:sp>
        <p:nvSpPr>
          <p:cNvPr id="17" name="TextBox 16"/>
          <p:cNvSpPr txBox="1"/>
          <p:nvPr/>
        </p:nvSpPr>
        <p:spPr>
          <a:xfrm>
            <a:off x="209719" y="4679882"/>
            <a:ext cx="1716736"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MIEM Library</a:t>
            </a:r>
          </a:p>
        </p:txBody>
      </p:sp>
      <p:sp>
        <p:nvSpPr>
          <p:cNvPr id="18" name="TextBox 17"/>
          <p:cNvSpPr txBox="1"/>
          <p:nvPr/>
        </p:nvSpPr>
        <p:spPr>
          <a:xfrm>
            <a:off x="218596" y="5123049"/>
            <a:ext cx="171673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Library on Pionerskaya</a:t>
            </a:r>
          </a:p>
        </p:txBody>
      </p:sp>
      <p:sp>
        <p:nvSpPr>
          <p:cNvPr id="19" name="TextBox 18"/>
          <p:cNvSpPr txBox="1"/>
          <p:nvPr/>
        </p:nvSpPr>
        <p:spPr>
          <a:xfrm>
            <a:off x="218596" y="5749771"/>
            <a:ext cx="171673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Library on Shabolovka</a:t>
            </a:r>
          </a:p>
        </p:txBody>
      </p:sp>
      <p:sp>
        <p:nvSpPr>
          <p:cNvPr id="26" name="Скругленный прямоугольник 25"/>
          <p:cNvSpPr/>
          <p:nvPr/>
        </p:nvSpPr>
        <p:spPr>
          <a:xfrm>
            <a:off x="6409678" y="1379753"/>
            <a:ext cx="2530136" cy="52013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900" dirty="0">
                <a:solidFill>
                  <a:srgbClr val="003F82"/>
                </a:solidFill>
              </a:rPr>
              <a:t>20 Myasnitskaya Ulitsa (Lubyanka, Chistye Prudy, Turgenevskaya and Kitai Gorod Metro Stations)</a:t>
            </a:r>
          </a:p>
          <a:p>
            <a:pPr algn="ctr"/>
            <a:r>
              <a:rPr lang="en-GB" sz="900" dirty="0">
                <a:solidFill>
                  <a:srgbClr val="003F82"/>
                </a:solidFill>
              </a:rPr>
              <a:t>Telephone number: +7 495 628 85 10</a:t>
            </a:r>
          </a:p>
        </p:txBody>
      </p:sp>
      <p:sp>
        <p:nvSpPr>
          <p:cNvPr id="42" name="Скругленный прямоугольник 41"/>
          <p:cNvSpPr/>
          <p:nvPr/>
        </p:nvSpPr>
        <p:spPr>
          <a:xfrm>
            <a:off x="2350948" y="2002824"/>
            <a:ext cx="3613210" cy="57510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900" dirty="0">
                <a:solidFill>
                  <a:srgbClr val="003F82"/>
                </a:solidFill>
              </a:rPr>
              <a:t>Study collections of the Faculty of Humanities; Faculty of Economic Sciences; Faculty of World Economy and International Affairs; Faculty of Computer Science; Faculty of Social Sciences (except the Public Policy Department and the School of Psychology).</a:t>
            </a:r>
          </a:p>
        </p:txBody>
      </p:sp>
      <p:sp>
        <p:nvSpPr>
          <p:cNvPr id="44" name="Стрелка вправо 43"/>
          <p:cNvSpPr/>
          <p:nvPr/>
        </p:nvSpPr>
        <p:spPr>
          <a:xfrm>
            <a:off x="6014835" y="2220161"/>
            <a:ext cx="346971" cy="11018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6" name="Скругленный прямоугольник 45"/>
          <p:cNvSpPr/>
          <p:nvPr/>
        </p:nvSpPr>
        <p:spPr>
          <a:xfrm>
            <a:off x="6409678" y="2015191"/>
            <a:ext cx="2530136" cy="52013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900" dirty="0">
                <a:solidFill>
                  <a:srgbClr val="003F82"/>
                </a:solidFill>
              </a:rPr>
              <a:t>3 </a:t>
            </a:r>
            <a:r>
              <a:rPr lang="en-GB" sz="900" dirty="0" err="1">
                <a:solidFill>
                  <a:srgbClr val="003F82"/>
                </a:solidFill>
              </a:rPr>
              <a:t>Kochnovsky</a:t>
            </a:r>
            <a:r>
              <a:rPr lang="en-GB" sz="900" dirty="0">
                <a:solidFill>
                  <a:srgbClr val="003F82"/>
                </a:solidFill>
              </a:rPr>
              <a:t> </a:t>
            </a:r>
            <a:r>
              <a:rPr lang="en-GB" sz="900" dirty="0" err="1">
                <a:solidFill>
                  <a:srgbClr val="003F82"/>
                </a:solidFill>
              </a:rPr>
              <a:t>Proezd</a:t>
            </a:r>
            <a:r>
              <a:rPr lang="en-GB" sz="900" dirty="0">
                <a:solidFill>
                  <a:srgbClr val="003F82"/>
                </a:solidFill>
              </a:rPr>
              <a:t> (</a:t>
            </a:r>
            <a:r>
              <a:rPr lang="en-GB" sz="900" dirty="0" err="1">
                <a:solidFill>
                  <a:srgbClr val="003F82"/>
                </a:solidFill>
              </a:rPr>
              <a:t>Aeroport</a:t>
            </a:r>
            <a:r>
              <a:rPr lang="en-GB" sz="900" dirty="0">
                <a:solidFill>
                  <a:srgbClr val="003F82"/>
                </a:solidFill>
              </a:rPr>
              <a:t> Metro Station)</a:t>
            </a:r>
          </a:p>
          <a:p>
            <a:pPr algn="ctr"/>
            <a:r>
              <a:rPr lang="en-GB" sz="900" dirty="0">
                <a:solidFill>
                  <a:srgbClr val="003F82"/>
                </a:solidFill>
              </a:rPr>
              <a:t>Telephone numbers: +7 499 152 16 61;</a:t>
            </a:r>
          </a:p>
          <a:p>
            <a:pPr algn="ctr"/>
            <a:r>
              <a:rPr lang="en-GB" sz="900" dirty="0">
                <a:solidFill>
                  <a:srgbClr val="003F82"/>
                </a:solidFill>
              </a:rPr>
              <a:t>+7 499 152 06 01</a:t>
            </a:r>
          </a:p>
        </p:txBody>
      </p:sp>
      <p:sp>
        <p:nvSpPr>
          <p:cNvPr id="47" name="Стрелка вправо 46"/>
          <p:cNvSpPr/>
          <p:nvPr/>
        </p:nvSpPr>
        <p:spPr>
          <a:xfrm>
            <a:off x="1964183" y="2211459"/>
            <a:ext cx="346971" cy="11018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8" name="Стрелка вправо 47"/>
          <p:cNvSpPr/>
          <p:nvPr/>
        </p:nvSpPr>
        <p:spPr>
          <a:xfrm>
            <a:off x="1962548" y="1589952"/>
            <a:ext cx="346971" cy="11018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9" name="Стрелка вправо 48"/>
          <p:cNvSpPr/>
          <p:nvPr/>
        </p:nvSpPr>
        <p:spPr>
          <a:xfrm>
            <a:off x="1965659" y="3479307"/>
            <a:ext cx="346971" cy="11018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50" name="Стрелка вправо 49"/>
          <p:cNvSpPr/>
          <p:nvPr/>
        </p:nvSpPr>
        <p:spPr>
          <a:xfrm>
            <a:off x="1965659" y="2850873"/>
            <a:ext cx="346971" cy="11018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51" name="Стрелка вправо 50"/>
          <p:cNvSpPr/>
          <p:nvPr/>
        </p:nvSpPr>
        <p:spPr>
          <a:xfrm>
            <a:off x="1948861" y="4173678"/>
            <a:ext cx="346971" cy="11018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52" name="Стрелка вправо 51"/>
          <p:cNvSpPr/>
          <p:nvPr/>
        </p:nvSpPr>
        <p:spPr>
          <a:xfrm>
            <a:off x="1955968" y="4778675"/>
            <a:ext cx="346971" cy="11018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53" name="Стрелка вправо 52"/>
          <p:cNvSpPr/>
          <p:nvPr/>
        </p:nvSpPr>
        <p:spPr>
          <a:xfrm>
            <a:off x="1974166" y="5329564"/>
            <a:ext cx="346971" cy="11018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54" name="Стрелка вправо 53"/>
          <p:cNvSpPr/>
          <p:nvPr/>
        </p:nvSpPr>
        <p:spPr>
          <a:xfrm>
            <a:off x="1974166" y="5961063"/>
            <a:ext cx="346971" cy="11018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55" name="Скругленный прямоугольник 54"/>
          <p:cNvSpPr/>
          <p:nvPr/>
        </p:nvSpPr>
        <p:spPr>
          <a:xfrm>
            <a:off x="2327012" y="1446177"/>
            <a:ext cx="3613210" cy="3977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900" dirty="0">
                <a:solidFill>
                  <a:srgbClr val="003F82"/>
                </a:solidFill>
              </a:rPr>
              <a:t>Reading room, Academic collection, Fiction collection, Media Library</a:t>
            </a:r>
          </a:p>
        </p:txBody>
      </p:sp>
      <p:sp>
        <p:nvSpPr>
          <p:cNvPr id="56" name="Стрелка вправо 55"/>
          <p:cNvSpPr/>
          <p:nvPr/>
        </p:nvSpPr>
        <p:spPr>
          <a:xfrm>
            <a:off x="5993749" y="1592340"/>
            <a:ext cx="346971" cy="11018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57" name="Скругленный прямоугольник 56"/>
          <p:cNvSpPr/>
          <p:nvPr/>
        </p:nvSpPr>
        <p:spPr>
          <a:xfrm>
            <a:off x="2350948" y="2714587"/>
            <a:ext cx="3608062" cy="5340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900" dirty="0">
                <a:solidFill>
                  <a:srgbClr val="003F82"/>
                </a:solidFill>
              </a:rPr>
              <a:t>Reading room; Academic and Study collection of publications in management, logistics, computer engineering and related </a:t>
            </a:r>
            <a:r>
              <a:rPr lang="en-GB" sz="900" dirty="0" smtClean="0">
                <a:solidFill>
                  <a:srgbClr val="003F82"/>
                </a:solidFill>
              </a:rPr>
              <a:t>disciplines, Faculty of Media and Communications (except Fashion and  </a:t>
            </a:r>
            <a:r>
              <a:rPr lang="en-GB" sz="900" smtClean="0">
                <a:solidFill>
                  <a:srgbClr val="003F82"/>
                </a:solidFill>
              </a:rPr>
              <a:t>Design Programs)</a:t>
            </a:r>
            <a:endParaRPr lang="en-GB" sz="900" dirty="0">
              <a:solidFill>
                <a:srgbClr val="003F82"/>
              </a:solidFill>
            </a:endParaRPr>
          </a:p>
        </p:txBody>
      </p:sp>
      <p:sp>
        <p:nvSpPr>
          <p:cNvPr id="58" name="Стрелка вправо 57"/>
          <p:cNvSpPr/>
          <p:nvPr/>
        </p:nvSpPr>
        <p:spPr>
          <a:xfrm>
            <a:off x="6010025" y="2847056"/>
            <a:ext cx="346971" cy="11018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59" name="Скругленный прямоугольник 58"/>
          <p:cNvSpPr/>
          <p:nvPr/>
        </p:nvSpPr>
        <p:spPr>
          <a:xfrm>
            <a:off x="6409678" y="2671700"/>
            <a:ext cx="2530136" cy="40885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900" dirty="0" smtClean="0">
                <a:solidFill>
                  <a:srgbClr val="003F82"/>
                </a:solidFill>
              </a:rPr>
              <a:t>33/5 </a:t>
            </a:r>
            <a:r>
              <a:rPr lang="en-GB" sz="900" dirty="0">
                <a:solidFill>
                  <a:srgbClr val="003F82"/>
                </a:solidFill>
              </a:rPr>
              <a:t>Kirpichnaya Ulitsa (Semenovskaya Metro Station)</a:t>
            </a:r>
          </a:p>
          <a:p>
            <a:pPr algn="ctr"/>
            <a:r>
              <a:rPr lang="en-GB" sz="900" dirty="0">
                <a:solidFill>
                  <a:srgbClr val="003F82"/>
                </a:solidFill>
              </a:rPr>
              <a:t>Telephone number: +7 499 772 9590 ext. </a:t>
            </a:r>
            <a:r>
              <a:rPr lang="en-GB" sz="1000" dirty="0">
                <a:solidFill>
                  <a:srgbClr val="003F82"/>
                </a:solidFill>
              </a:rPr>
              <a:t>55025</a:t>
            </a:r>
          </a:p>
        </p:txBody>
      </p:sp>
      <p:sp>
        <p:nvSpPr>
          <p:cNvPr id="60" name="Скругленный прямоугольник 59"/>
          <p:cNvSpPr/>
          <p:nvPr/>
        </p:nvSpPr>
        <p:spPr>
          <a:xfrm>
            <a:off x="2350948" y="3398265"/>
            <a:ext cx="3613210" cy="2722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900" dirty="0">
                <a:solidFill>
                  <a:srgbClr val="003F82"/>
                </a:solidFill>
              </a:rPr>
              <a:t>Reading room. Publications in jurisprudence and related disciplines.</a:t>
            </a:r>
          </a:p>
        </p:txBody>
      </p:sp>
      <p:sp>
        <p:nvSpPr>
          <p:cNvPr id="61" name="Стрелка вправо 60"/>
          <p:cNvSpPr/>
          <p:nvPr/>
        </p:nvSpPr>
        <p:spPr>
          <a:xfrm>
            <a:off x="6014835" y="3479306"/>
            <a:ext cx="346971" cy="11018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62" name="Скругленный прямоугольник 61"/>
          <p:cNvSpPr/>
          <p:nvPr/>
        </p:nvSpPr>
        <p:spPr>
          <a:xfrm>
            <a:off x="6409678" y="3248615"/>
            <a:ext cx="2530136" cy="52013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900" dirty="0">
                <a:solidFill>
                  <a:srgbClr val="003F82"/>
                </a:solidFill>
              </a:rPr>
              <a:t>3 Bolshoy Tryokhsvyatitelsky Pereulok </a:t>
            </a:r>
          </a:p>
          <a:p>
            <a:pPr algn="ctr"/>
            <a:r>
              <a:rPr lang="en-GB" sz="900" dirty="0" smtClean="0">
                <a:solidFill>
                  <a:srgbClr val="003F82"/>
                </a:solidFill>
              </a:rPr>
              <a:t>(Chistye Prudy and Kurskaya Metro Stations)</a:t>
            </a:r>
          </a:p>
          <a:p>
            <a:pPr algn="ctr"/>
            <a:r>
              <a:rPr lang="en-GB" sz="900" dirty="0">
                <a:solidFill>
                  <a:srgbClr val="003F82"/>
                </a:solidFill>
              </a:rPr>
              <a:t>Telephone number: +7 (495)772-95-90 ext. 23025</a:t>
            </a:r>
          </a:p>
        </p:txBody>
      </p:sp>
      <p:sp>
        <p:nvSpPr>
          <p:cNvPr id="63" name="Скругленный прямоугольник 62"/>
          <p:cNvSpPr/>
          <p:nvPr/>
        </p:nvSpPr>
        <p:spPr>
          <a:xfrm>
            <a:off x="2327275" y="3967163"/>
            <a:ext cx="3636883" cy="5232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900" dirty="0">
                <a:solidFill>
                  <a:srgbClr val="003F82"/>
                </a:solidFill>
              </a:rPr>
              <a:t>Reading room, Academic collection of publications in cultural studies, philosophy, logic, philology, linguistics, physics and related disciplines </a:t>
            </a:r>
          </a:p>
        </p:txBody>
      </p:sp>
      <p:sp>
        <p:nvSpPr>
          <p:cNvPr id="64" name="Стрелка вправо 63"/>
          <p:cNvSpPr/>
          <p:nvPr/>
        </p:nvSpPr>
        <p:spPr>
          <a:xfrm>
            <a:off x="6014835" y="4155374"/>
            <a:ext cx="346971" cy="11018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65" name="Скругленный прямоугольник 64"/>
          <p:cNvSpPr/>
          <p:nvPr/>
        </p:nvSpPr>
        <p:spPr>
          <a:xfrm>
            <a:off x="6409678" y="3950402"/>
            <a:ext cx="2530136" cy="52013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900" dirty="0" smtClean="0">
                <a:solidFill>
                  <a:srgbClr val="003F82"/>
                </a:solidFill>
              </a:rPr>
              <a:t>21/4</a:t>
            </a:r>
            <a:r>
              <a:rPr lang="en-GB" sz="900" dirty="0">
                <a:solidFill>
                  <a:srgbClr val="003F82"/>
                </a:solidFill>
              </a:rPr>
              <a:t>, Staraya Basmannaya Ulitsa</a:t>
            </a:r>
          </a:p>
          <a:p>
            <a:pPr algn="ctr"/>
            <a:r>
              <a:rPr lang="en-GB" sz="900" dirty="0">
                <a:solidFill>
                  <a:srgbClr val="003F82"/>
                </a:solidFill>
              </a:rPr>
              <a:t>(Baumanskaya and Krasnye Vorota Metro Stations)</a:t>
            </a:r>
          </a:p>
          <a:p>
            <a:pPr algn="ctr"/>
            <a:r>
              <a:rPr lang="en-GB" sz="900" dirty="0">
                <a:solidFill>
                  <a:srgbClr val="003F82"/>
                </a:solidFill>
              </a:rPr>
              <a:t>Telephone number: +7(495)7729590 ext. 22066</a:t>
            </a:r>
          </a:p>
        </p:txBody>
      </p:sp>
      <p:sp>
        <p:nvSpPr>
          <p:cNvPr id="66" name="Скругленный прямоугольник 65"/>
          <p:cNvSpPr/>
          <p:nvPr/>
        </p:nvSpPr>
        <p:spPr>
          <a:xfrm>
            <a:off x="2345799" y="4572160"/>
            <a:ext cx="3613211" cy="5232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900" dirty="0">
                <a:solidFill>
                  <a:srgbClr val="003F82"/>
                </a:solidFill>
              </a:rPr>
              <a:t>Reading room, academic and study collection of publications in computer engineering, mathematics, physics, chemistry and related disciplines</a:t>
            </a:r>
          </a:p>
        </p:txBody>
      </p:sp>
      <p:sp>
        <p:nvSpPr>
          <p:cNvPr id="67" name="Стрелка вправо 66"/>
          <p:cNvSpPr/>
          <p:nvPr/>
        </p:nvSpPr>
        <p:spPr>
          <a:xfrm>
            <a:off x="6014835" y="4778674"/>
            <a:ext cx="346971" cy="11018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68" name="Скругленный прямоугольник 67"/>
          <p:cNvSpPr/>
          <p:nvPr/>
        </p:nvSpPr>
        <p:spPr>
          <a:xfrm>
            <a:off x="6414117" y="4626018"/>
            <a:ext cx="2530136" cy="4154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900" dirty="0" smtClean="0">
                <a:solidFill>
                  <a:srgbClr val="003F82"/>
                </a:solidFill>
              </a:rPr>
              <a:t>34 </a:t>
            </a:r>
            <a:r>
              <a:rPr lang="en-GB" sz="900" dirty="0">
                <a:solidFill>
                  <a:srgbClr val="003F82"/>
                </a:solidFill>
              </a:rPr>
              <a:t>Tallinskaya Ulitsa (Strogino Metro Station)</a:t>
            </a:r>
          </a:p>
          <a:p>
            <a:pPr algn="ctr"/>
            <a:r>
              <a:rPr lang="en-GB" sz="900" dirty="0">
                <a:solidFill>
                  <a:srgbClr val="003F82"/>
                </a:solidFill>
              </a:rPr>
              <a:t>Telephone number: +7(495)772-95-90 ext. </a:t>
            </a:r>
            <a:r>
              <a:rPr lang="en-GB" sz="1000" dirty="0">
                <a:solidFill>
                  <a:srgbClr val="003F82"/>
                </a:solidFill>
              </a:rPr>
              <a:t>15241</a:t>
            </a:r>
          </a:p>
        </p:txBody>
      </p:sp>
      <p:sp>
        <p:nvSpPr>
          <p:cNvPr id="69" name="Скругленный прямоугольник 68"/>
          <p:cNvSpPr/>
          <p:nvPr/>
        </p:nvSpPr>
        <p:spPr>
          <a:xfrm>
            <a:off x="2345799" y="5248521"/>
            <a:ext cx="3613210" cy="2722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900" dirty="0">
                <a:solidFill>
                  <a:srgbClr val="003F82"/>
                </a:solidFill>
              </a:rPr>
              <a:t>Reading room. Publications in arts and design.</a:t>
            </a:r>
          </a:p>
        </p:txBody>
      </p:sp>
      <p:sp>
        <p:nvSpPr>
          <p:cNvPr id="70" name="Стрелка вправо 69"/>
          <p:cNvSpPr/>
          <p:nvPr/>
        </p:nvSpPr>
        <p:spPr>
          <a:xfrm>
            <a:off x="6015419" y="5329564"/>
            <a:ext cx="346971" cy="11018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71" name="Скругленный прямоугольник 70"/>
          <p:cNvSpPr/>
          <p:nvPr/>
        </p:nvSpPr>
        <p:spPr>
          <a:xfrm>
            <a:off x="6414117" y="5186557"/>
            <a:ext cx="2530136" cy="39620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dirty="0" smtClean="0">
                <a:solidFill>
                  <a:srgbClr val="003F82"/>
                </a:solidFill>
              </a:rPr>
              <a:t>12</a:t>
            </a:r>
            <a:r>
              <a:rPr lang="en-GB" sz="1000" dirty="0">
                <a:solidFill>
                  <a:srgbClr val="003F82"/>
                </a:solidFill>
              </a:rPr>
              <a:t>, Pionerskaya Ulitsa (Paveletskaya Metro Station)</a:t>
            </a:r>
          </a:p>
          <a:p>
            <a:pPr algn="ctr"/>
            <a:r>
              <a:rPr lang="en-GB" sz="1000" dirty="0">
                <a:solidFill>
                  <a:srgbClr val="003F82"/>
                </a:solidFill>
              </a:rPr>
              <a:t>Telephone number: +7 (495) 235-32-01</a:t>
            </a:r>
          </a:p>
        </p:txBody>
      </p:sp>
      <p:sp>
        <p:nvSpPr>
          <p:cNvPr id="72" name="Скругленный прямоугольник 71"/>
          <p:cNvSpPr/>
          <p:nvPr/>
        </p:nvSpPr>
        <p:spPr>
          <a:xfrm>
            <a:off x="2345800" y="5880020"/>
            <a:ext cx="3613210" cy="2722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900" dirty="0">
                <a:solidFill>
                  <a:srgbClr val="003F82"/>
                </a:solidFill>
              </a:rPr>
              <a:t>Reading </a:t>
            </a:r>
            <a:r>
              <a:rPr lang="en-GB" sz="900" dirty="0" smtClean="0">
                <a:solidFill>
                  <a:srgbClr val="003F82"/>
                </a:solidFill>
              </a:rPr>
              <a:t>room, Academic collection</a:t>
            </a:r>
            <a:endParaRPr lang="en-GB" sz="900" b="1" dirty="0">
              <a:solidFill>
                <a:srgbClr val="003F82"/>
              </a:solidFill>
            </a:endParaRPr>
          </a:p>
        </p:txBody>
      </p:sp>
      <p:sp>
        <p:nvSpPr>
          <p:cNvPr id="73" name="Стрелка вправо 72"/>
          <p:cNvSpPr/>
          <p:nvPr/>
        </p:nvSpPr>
        <p:spPr>
          <a:xfrm>
            <a:off x="6015419" y="5961063"/>
            <a:ext cx="346971" cy="11018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74" name="Скругленный прямоугольник 73"/>
          <p:cNvSpPr/>
          <p:nvPr/>
        </p:nvSpPr>
        <p:spPr>
          <a:xfrm>
            <a:off x="6414117" y="5813279"/>
            <a:ext cx="2530136" cy="39620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dirty="0" smtClean="0">
                <a:solidFill>
                  <a:srgbClr val="003F82"/>
                </a:solidFill>
              </a:rPr>
              <a:t>26 </a:t>
            </a:r>
            <a:r>
              <a:rPr lang="en-GB" sz="1000" dirty="0">
                <a:solidFill>
                  <a:srgbClr val="003F82"/>
                </a:solidFill>
              </a:rPr>
              <a:t>Shabolovka Ulitsa, Korpus 3 (Shabolovskaya Metro Station)</a:t>
            </a:r>
          </a:p>
        </p:txBody>
      </p:sp>
    </p:spTree>
    <p:extLst>
      <p:ext uri="{BB962C8B-B14F-4D97-AF65-F5344CB8AC3E}">
        <p14:creationId xmlns:p14="http://schemas.microsoft.com/office/powerpoint/2010/main" val="1594561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7" name="Title 1"/>
          <p:cNvSpPr txBox="1">
            <a:spLocks/>
          </p:cNvSpPr>
          <p:nvPr/>
        </p:nvSpPr>
        <p:spPr bwMode="auto">
          <a:xfrm>
            <a:off x="1428750" y="428625"/>
            <a:ext cx="2670175" cy="412750"/>
          </a:xfrm>
          <a:prstGeom prst="rect">
            <a:avLst/>
          </a:prstGeom>
          <a:noFill/>
          <a:ln w="9525">
            <a:noFill/>
            <a:miter lim="800000"/>
            <a:headEnd/>
            <a:tailEnd/>
          </a:ln>
        </p:spPr>
        <p:txBody>
          <a:bodyPr anchor="ctr"/>
          <a:lstStyle/>
          <a:p>
            <a:r>
              <a:rPr lang="en-GB" sz="1600" dirty="0" smtClean="0">
                <a:solidFill>
                  <a:schemeClr val="bg1"/>
                </a:solidFill>
                <a:latin typeface="Myriad Pro"/>
              </a:rPr>
              <a:t>OPENING HOURS</a:t>
            </a:r>
            <a:endParaRPr lang="en-GB" sz="1600" dirty="0">
              <a:solidFill>
                <a:schemeClr val="bg1"/>
              </a:solidFill>
              <a:latin typeface="Myriad Pro"/>
            </a:endParaRPr>
          </a:p>
        </p:txBody>
      </p:sp>
      <p:graphicFrame>
        <p:nvGraphicFramePr>
          <p:cNvPr id="2" name="Схема 1"/>
          <p:cNvGraphicFramePr/>
          <p:nvPr>
            <p:extLst>
              <p:ext uri="{D42A27DB-BD31-4B8C-83A1-F6EECF244321}">
                <p14:modId xmlns:p14="http://schemas.microsoft.com/office/powerpoint/2010/main" val="3628435397"/>
              </p:ext>
            </p:extLst>
          </p:nvPr>
        </p:nvGraphicFramePr>
        <p:xfrm>
          <a:off x="344365" y="1453471"/>
          <a:ext cx="8409018" cy="432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198485" y="5854531"/>
            <a:ext cx="6590691" cy="36933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GB"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All Library subdivisions are closed for routine maintenance on the first Friday of every month.</a:t>
            </a:r>
            <a:endParaRPr lang="en-GB"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695506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7" name="Title 1"/>
          <p:cNvSpPr txBox="1">
            <a:spLocks/>
          </p:cNvSpPr>
          <p:nvPr/>
        </p:nvSpPr>
        <p:spPr bwMode="auto">
          <a:xfrm>
            <a:off x="1615181" y="428625"/>
            <a:ext cx="2670175" cy="412750"/>
          </a:xfrm>
          <a:prstGeom prst="rect">
            <a:avLst/>
          </a:prstGeom>
          <a:noFill/>
          <a:ln w="9525">
            <a:noFill/>
            <a:miter lim="800000"/>
            <a:headEnd/>
            <a:tailEnd/>
          </a:ln>
        </p:spPr>
        <p:txBody>
          <a:bodyPr anchor="ctr"/>
          <a:lstStyle/>
          <a:p>
            <a:r>
              <a:rPr lang="en-GB" sz="1600" dirty="0" smtClean="0">
                <a:solidFill>
                  <a:schemeClr val="bg1"/>
                </a:solidFill>
                <a:latin typeface="Myriad Pro"/>
              </a:rPr>
              <a:t>REGISTRATION</a:t>
            </a:r>
            <a:endParaRPr lang="en-GB" sz="1600" dirty="0">
              <a:solidFill>
                <a:schemeClr val="bg1"/>
              </a:solidFill>
              <a:latin typeface="Myriad Pro"/>
            </a:endParaRPr>
          </a:p>
        </p:txBody>
      </p:sp>
      <p:sp>
        <p:nvSpPr>
          <p:cNvPr id="9" name="TextBox 8"/>
          <p:cNvSpPr txBox="1"/>
          <p:nvPr/>
        </p:nvSpPr>
        <p:spPr>
          <a:xfrm>
            <a:off x="710214" y="1561886"/>
            <a:ext cx="8194089" cy="584775"/>
          </a:xfrm>
          <a:prstGeom prst="rect">
            <a:avLst/>
          </a:prstGeom>
          <a:noFill/>
        </p:spPr>
        <p:txBody>
          <a:bodyPr wrap="square" rtlCol="0">
            <a:spAutoFit/>
          </a:bodyPr>
          <a:lstStyle/>
          <a:p>
            <a:r>
              <a:rPr lang="en-GB"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Please take the following steps to register with the HSE Library</a:t>
            </a:r>
            <a:r>
              <a:rPr lang="en-GB"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 </a:t>
            </a:r>
            <a:endParaRPr lang="en-GB"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ndParaRPr>
          </a:p>
        </p:txBody>
      </p:sp>
      <p:sp>
        <p:nvSpPr>
          <p:cNvPr id="3" name="Блок-схема: знак завершения 2"/>
          <p:cNvSpPr/>
          <p:nvPr/>
        </p:nvSpPr>
        <p:spPr>
          <a:xfrm>
            <a:off x="381740" y="2255837"/>
            <a:ext cx="5752730" cy="1162065"/>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sz="1600" dirty="0">
                <a:solidFill>
                  <a:srgbClr val="003F82"/>
                </a:solidFill>
              </a:rPr>
              <a:t>P</a:t>
            </a:r>
            <a:r>
              <a:rPr lang="en-GB" sz="1600" dirty="0" smtClean="0">
                <a:solidFill>
                  <a:srgbClr val="003F82"/>
                </a:solidFill>
              </a:rPr>
              <a:t>resent </a:t>
            </a:r>
            <a:r>
              <a:rPr lang="en-GB" sz="1600" dirty="0">
                <a:solidFill>
                  <a:srgbClr val="003F82"/>
                </a:solidFill>
              </a:rPr>
              <a:t>your passport and student ID card (doctoral/postdoctoral student certificate, or alumnus/learner card) or staff ID badge;</a:t>
            </a:r>
          </a:p>
        </p:txBody>
      </p:sp>
      <p:sp>
        <p:nvSpPr>
          <p:cNvPr id="12" name="Блок-схема: знак завершения 11"/>
          <p:cNvSpPr/>
          <p:nvPr/>
        </p:nvSpPr>
        <p:spPr>
          <a:xfrm>
            <a:off x="1387458" y="3661992"/>
            <a:ext cx="5485075" cy="814550"/>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en-GB" sz="1600" dirty="0" smtClean="0">
              <a:solidFill>
                <a:srgbClr val="003F82"/>
              </a:solidFill>
            </a:endParaRPr>
          </a:p>
          <a:p>
            <a:pPr lvl="0" algn="ctr"/>
            <a:r>
              <a:rPr lang="en-GB" sz="1600" dirty="0" smtClean="0">
                <a:solidFill>
                  <a:srgbClr val="003F82"/>
                </a:solidFill>
              </a:rPr>
              <a:t>Make </a:t>
            </a:r>
            <a:r>
              <a:rPr lang="en-GB" sz="1600" dirty="0">
                <a:solidFill>
                  <a:srgbClr val="003F82"/>
                </a:solidFill>
              </a:rPr>
              <a:t>sure to familiarize yourself with the Library Use Policy </a:t>
            </a:r>
            <a:r>
              <a:rPr lang="en-GB" sz="1600" dirty="0">
                <a:solidFill>
                  <a:srgbClr val="003F82"/>
                </a:solidFill>
                <a:hlinkClick r:id="rId3"/>
              </a:rPr>
              <a:t>https://</a:t>
            </a:r>
            <a:r>
              <a:rPr lang="en-GB" sz="1600" dirty="0" smtClean="0">
                <a:solidFill>
                  <a:srgbClr val="003F82"/>
                </a:solidFill>
                <a:hlinkClick r:id="rId3"/>
              </a:rPr>
              <a:t>library.hse.ru/en/reg_library</a:t>
            </a:r>
            <a:endParaRPr lang="en-GB" sz="1600" dirty="0" smtClean="0">
              <a:solidFill>
                <a:srgbClr val="003F82"/>
              </a:solidFill>
            </a:endParaRPr>
          </a:p>
          <a:p>
            <a:pPr lvl="0" algn="ctr"/>
            <a:endParaRPr lang="en-GB" sz="1600" dirty="0">
              <a:solidFill>
                <a:srgbClr val="003F82"/>
              </a:solidFill>
            </a:endParaRPr>
          </a:p>
        </p:txBody>
      </p:sp>
      <p:sp>
        <p:nvSpPr>
          <p:cNvPr id="13" name="Блок-схема: знак завершения 12"/>
          <p:cNvSpPr/>
          <p:nvPr/>
        </p:nvSpPr>
        <p:spPr>
          <a:xfrm>
            <a:off x="2175029" y="4820575"/>
            <a:ext cx="6835807" cy="1448539"/>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sz="1600" dirty="0">
                <a:solidFill>
                  <a:srgbClr val="003F82"/>
                </a:solidFill>
              </a:rPr>
              <a:t>F</a:t>
            </a:r>
            <a:r>
              <a:rPr lang="en-GB" sz="1600" dirty="0" smtClean="0">
                <a:solidFill>
                  <a:srgbClr val="003F82"/>
                </a:solidFill>
              </a:rPr>
              <a:t>ill </a:t>
            </a:r>
            <a:r>
              <a:rPr lang="en-GB" sz="1600" dirty="0">
                <a:solidFill>
                  <a:srgbClr val="003F82"/>
                </a:solidFill>
              </a:rPr>
              <a:t>in a registration form (you can fill in your registration form online and print it out in advance, so as to speed up the registration process). </a:t>
            </a:r>
            <a:endParaRPr lang="en-GB" sz="1600" dirty="0" smtClean="0">
              <a:solidFill>
                <a:srgbClr val="003F82"/>
              </a:solidFill>
            </a:endParaRPr>
          </a:p>
          <a:p>
            <a:pPr lvl="0" algn="ctr"/>
            <a:r>
              <a:rPr lang="en-GB" sz="1600" dirty="0" smtClean="0">
                <a:solidFill>
                  <a:srgbClr val="003F82"/>
                </a:solidFill>
              </a:rPr>
              <a:t>Sign </a:t>
            </a:r>
            <a:r>
              <a:rPr lang="en-GB" sz="1600" dirty="0">
                <a:solidFill>
                  <a:srgbClr val="003F82"/>
                </a:solidFill>
              </a:rPr>
              <a:t>your registration form to acknowledge that you have read and understood the Library Use Policy.</a:t>
            </a:r>
          </a:p>
        </p:txBody>
      </p:sp>
      <p:sp>
        <p:nvSpPr>
          <p:cNvPr id="4" name="Стрелка вниз 3"/>
          <p:cNvSpPr/>
          <p:nvPr/>
        </p:nvSpPr>
        <p:spPr>
          <a:xfrm>
            <a:off x="4807258" y="3250657"/>
            <a:ext cx="317776" cy="571133"/>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4" name="Стрелка вниз 13"/>
          <p:cNvSpPr/>
          <p:nvPr/>
        </p:nvSpPr>
        <p:spPr>
          <a:xfrm>
            <a:off x="5592932" y="4335463"/>
            <a:ext cx="317776" cy="571133"/>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085824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Subtitle 2"/>
          <p:cNvSpPr txBox="1">
            <a:spLocks/>
          </p:cNvSpPr>
          <p:nvPr/>
        </p:nvSpPr>
        <p:spPr bwMode="auto">
          <a:xfrm>
            <a:off x="255588" y="6415088"/>
            <a:ext cx="4143375" cy="246062"/>
          </a:xfrm>
          <a:prstGeom prst="rect">
            <a:avLst/>
          </a:prstGeom>
          <a:noFill/>
          <a:ln w="9525">
            <a:noFill/>
            <a:miter lim="800000"/>
            <a:headEnd/>
            <a:tailEnd/>
          </a:ln>
        </p:spPr>
        <p:txBody>
          <a:bodyPr/>
          <a:lstStyle/>
          <a:p>
            <a:pPr>
              <a:spcBef>
                <a:spcPct val="20000"/>
              </a:spcBef>
            </a:pPr>
            <a:r>
              <a:rPr lang="en-GB" sz="800" dirty="0">
                <a:solidFill>
                  <a:schemeClr val="bg1"/>
                </a:solidFill>
              </a:rPr>
              <a:t>Higher School of Economics, Moscow, 2014</a:t>
            </a:r>
            <a:endParaRPr kumimoji="1" lang="en-GB" sz="800" dirty="0">
              <a:solidFill>
                <a:schemeClr val="bg1"/>
              </a:solidFill>
              <a:latin typeface="Myriad Pro"/>
            </a:endParaRPr>
          </a:p>
        </p:txBody>
      </p:sp>
      <p:sp>
        <p:nvSpPr>
          <p:cNvPr id="14343" name="Rectangle 9"/>
          <p:cNvSpPr>
            <a:spLocks noChangeArrowheads="1"/>
          </p:cNvSpPr>
          <p:nvPr/>
        </p:nvSpPr>
        <p:spPr bwMode="auto">
          <a:xfrm>
            <a:off x="7300913" y="2255838"/>
            <a:ext cx="674687" cy="369887"/>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4" name="Rectangle 10"/>
          <p:cNvSpPr>
            <a:spLocks noChangeArrowheads="1"/>
          </p:cNvSpPr>
          <p:nvPr/>
        </p:nvSpPr>
        <p:spPr bwMode="auto">
          <a:xfrm>
            <a:off x="7300913" y="3967163"/>
            <a:ext cx="674687" cy="368300"/>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14345" name="Rectangle 11"/>
          <p:cNvSpPr>
            <a:spLocks noChangeArrowheads="1"/>
          </p:cNvSpPr>
          <p:nvPr/>
        </p:nvSpPr>
        <p:spPr bwMode="auto">
          <a:xfrm>
            <a:off x="7300913" y="5591175"/>
            <a:ext cx="674687" cy="369888"/>
          </a:xfrm>
          <a:prstGeom prst="rect">
            <a:avLst/>
          </a:prstGeom>
          <a:noFill/>
          <a:ln w="9525">
            <a:noFill/>
            <a:miter lim="800000"/>
            <a:headEnd/>
            <a:tailEnd/>
          </a:ln>
        </p:spPr>
        <p:txBody>
          <a:bodyPr wrap="none">
            <a:spAutoFit/>
          </a:bodyPr>
          <a:lstStyle/>
          <a:p>
            <a:r>
              <a:rPr lang="en-GB">
                <a:solidFill>
                  <a:srgbClr val="FFFFFF"/>
                </a:solidFill>
                <a:latin typeface="Myriad Pro"/>
              </a:rPr>
              <a:t>фото</a:t>
            </a:r>
            <a:endParaRPr lang="en-GB">
              <a:solidFill>
                <a:srgbClr val="FFFFFF"/>
              </a:solidFill>
            </a:endParaRPr>
          </a:p>
        </p:txBody>
      </p:sp>
      <p:sp>
        <p:nvSpPr>
          <p:cNvPr id="7" name="Title 1"/>
          <p:cNvSpPr txBox="1">
            <a:spLocks/>
          </p:cNvSpPr>
          <p:nvPr/>
        </p:nvSpPr>
        <p:spPr bwMode="auto">
          <a:xfrm>
            <a:off x="1615181" y="428625"/>
            <a:ext cx="6791972" cy="412750"/>
          </a:xfrm>
          <a:prstGeom prst="rect">
            <a:avLst/>
          </a:prstGeom>
          <a:noFill/>
          <a:ln w="9525">
            <a:noFill/>
            <a:miter lim="800000"/>
            <a:headEnd/>
            <a:tailEnd/>
          </a:ln>
        </p:spPr>
        <p:txBody>
          <a:bodyPr anchor="ctr"/>
          <a:lstStyle/>
          <a:p>
            <a:r>
              <a:rPr lang="en-GB" sz="1600" dirty="0" smtClean="0">
                <a:solidFill>
                  <a:schemeClr val="bg1"/>
                </a:solidFill>
                <a:latin typeface="Myriad Pro"/>
              </a:rPr>
              <a:t>LOAN PERIOD AND THE MAXIMUM NUMBER OF ITEMS THAT CAN BE CHECKED OUT AT ANY ONE TIME</a:t>
            </a:r>
            <a:endParaRPr lang="en-GB" sz="1600" dirty="0">
              <a:solidFill>
                <a:schemeClr val="bg1"/>
              </a:solidFill>
              <a:latin typeface="Myriad Pro"/>
            </a:endParaRPr>
          </a:p>
        </p:txBody>
      </p:sp>
      <p:sp>
        <p:nvSpPr>
          <p:cNvPr id="3" name="Нашивка 2"/>
          <p:cNvSpPr/>
          <p:nvPr/>
        </p:nvSpPr>
        <p:spPr>
          <a:xfrm>
            <a:off x="354600" y="1545624"/>
            <a:ext cx="4113125" cy="710214"/>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Academic collection</a:t>
            </a:r>
            <a:endPar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Нашивка 14"/>
          <p:cNvSpPr/>
          <p:nvPr/>
        </p:nvSpPr>
        <p:spPr>
          <a:xfrm>
            <a:off x="354600" y="2403296"/>
            <a:ext cx="4107810" cy="710214"/>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Study collection</a:t>
            </a:r>
          </a:p>
        </p:txBody>
      </p:sp>
      <p:sp>
        <p:nvSpPr>
          <p:cNvPr id="16" name="Нашивка 15"/>
          <p:cNvSpPr/>
          <p:nvPr/>
        </p:nvSpPr>
        <p:spPr>
          <a:xfrm>
            <a:off x="4229657" y="2403296"/>
            <a:ext cx="2246052" cy="710214"/>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Module**</a:t>
            </a:r>
            <a:endParaRPr lang="en-GB"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8" name="Нашивка 17"/>
          <p:cNvSpPr/>
          <p:nvPr/>
        </p:nvSpPr>
        <p:spPr>
          <a:xfrm>
            <a:off x="6254044" y="1534681"/>
            <a:ext cx="2246052" cy="710214"/>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 items</a:t>
            </a:r>
            <a:endPar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9" name="Нашивка 18"/>
          <p:cNvSpPr/>
          <p:nvPr/>
        </p:nvSpPr>
        <p:spPr>
          <a:xfrm>
            <a:off x="4229657" y="1534681"/>
            <a:ext cx="2246052" cy="710214"/>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15 days*</a:t>
            </a:r>
            <a:endPar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0" name="Нашивка 19"/>
          <p:cNvSpPr/>
          <p:nvPr/>
        </p:nvSpPr>
        <p:spPr>
          <a:xfrm>
            <a:off x="6254044" y="2411596"/>
            <a:ext cx="2246052" cy="710214"/>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25 items</a:t>
            </a:r>
            <a:endPar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1" name="Нашивка 20"/>
          <p:cNvSpPr/>
          <p:nvPr/>
        </p:nvSpPr>
        <p:spPr>
          <a:xfrm>
            <a:off x="354600" y="3256949"/>
            <a:ext cx="4107810" cy="710214"/>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Fiction collection</a:t>
            </a:r>
            <a:endPar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2" name="Нашивка 21"/>
          <p:cNvSpPr/>
          <p:nvPr/>
        </p:nvSpPr>
        <p:spPr>
          <a:xfrm>
            <a:off x="4229657" y="3256949"/>
            <a:ext cx="2246052" cy="710214"/>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15 days*</a:t>
            </a:r>
            <a:endPar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3" name="Нашивка 22"/>
          <p:cNvSpPr/>
          <p:nvPr/>
        </p:nvSpPr>
        <p:spPr>
          <a:xfrm>
            <a:off x="6254044" y="3256949"/>
            <a:ext cx="2246052" cy="710214"/>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 items</a:t>
            </a:r>
            <a:endParaRPr lang="en-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Скругленный прямоугольник 3"/>
          <p:cNvSpPr/>
          <p:nvPr/>
        </p:nvSpPr>
        <p:spPr>
          <a:xfrm>
            <a:off x="603681" y="4225770"/>
            <a:ext cx="4563123" cy="192645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600" dirty="0">
                <a:solidFill>
                  <a:srgbClr val="003F82"/>
                </a:solidFill>
              </a:rPr>
              <a:t>* Users can request an extension of the loan period for documents borrowed from the academic and fiction collection personally, by phone or via the user’s personal account in the eCatalogue of the Library, provided that these publications are not requested by other readers.  </a:t>
            </a:r>
          </a:p>
        </p:txBody>
      </p:sp>
      <p:sp>
        <p:nvSpPr>
          <p:cNvPr id="24" name="Скругленный прямоугольник 23"/>
          <p:cNvSpPr/>
          <p:nvPr/>
        </p:nvSpPr>
        <p:spPr>
          <a:xfrm>
            <a:off x="5352683" y="4225769"/>
            <a:ext cx="2938509" cy="192645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600" dirty="0">
                <a:solidFill>
                  <a:srgbClr val="003F82"/>
                </a:solidFill>
              </a:rPr>
              <a:t>** Deadlines </a:t>
            </a:r>
            <a:r>
              <a:rPr lang="en-GB" sz="1600">
                <a:solidFill>
                  <a:srgbClr val="003F82"/>
                </a:solidFill>
              </a:rPr>
              <a:t>for </a:t>
            </a:r>
            <a:r>
              <a:rPr lang="en-GB" sz="1600" smtClean="0">
                <a:solidFill>
                  <a:srgbClr val="003F82"/>
                </a:solidFill>
              </a:rPr>
              <a:t>returning all </a:t>
            </a:r>
            <a:r>
              <a:rPr lang="en-GB" sz="1600" dirty="0">
                <a:solidFill>
                  <a:srgbClr val="003F82"/>
                </a:solidFill>
              </a:rPr>
              <a:t>documents are as follows:</a:t>
            </a:r>
          </a:p>
          <a:p>
            <a:pPr lvl="0"/>
            <a:r>
              <a:rPr lang="en-GB" sz="1600" dirty="0">
                <a:solidFill>
                  <a:srgbClr val="003F82"/>
                </a:solidFill>
              </a:rPr>
              <a:t>Module 1 – November 15;</a:t>
            </a:r>
          </a:p>
          <a:p>
            <a:pPr lvl="0"/>
            <a:r>
              <a:rPr lang="en-GB" sz="1600" dirty="0">
                <a:solidFill>
                  <a:srgbClr val="003F82"/>
                </a:solidFill>
              </a:rPr>
              <a:t>Module 2 – January 25;</a:t>
            </a:r>
          </a:p>
          <a:p>
            <a:pPr lvl="0"/>
            <a:r>
              <a:rPr lang="en-GB" sz="1600" dirty="0">
                <a:solidFill>
                  <a:srgbClr val="003F82"/>
                </a:solidFill>
              </a:rPr>
              <a:t>Module 3 – April 15;</a:t>
            </a:r>
          </a:p>
          <a:p>
            <a:pPr lvl="0"/>
            <a:r>
              <a:rPr lang="en-GB" sz="1600" dirty="0">
                <a:solidFill>
                  <a:srgbClr val="003F82"/>
                </a:solidFill>
              </a:rPr>
              <a:t>Module 4 – July 15.</a:t>
            </a:r>
          </a:p>
        </p:txBody>
      </p:sp>
    </p:spTree>
    <p:extLst>
      <p:ext uri="{BB962C8B-B14F-4D97-AF65-F5344CB8AC3E}">
        <p14:creationId xmlns:p14="http://schemas.microsoft.com/office/powerpoint/2010/main" val="3096707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1604</TotalTime>
  <Words>2907</Words>
  <Application>Microsoft Office PowerPoint</Application>
  <PresentationFormat>Экран (4:3)</PresentationFormat>
  <Paragraphs>333</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Office Theme</vt:lpstr>
      <vt:lpstr>HSE LIBRARY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vkremlev</dc:creator>
  <cp:lastModifiedBy>Пользователь Windows</cp:lastModifiedBy>
  <cp:revision>153</cp:revision>
  <cp:lastPrinted>2017-11-13T12:04:54Z</cp:lastPrinted>
  <dcterms:created xsi:type="dcterms:W3CDTF">2010-09-30T06:45:29Z</dcterms:created>
  <dcterms:modified xsi:type="dcterms:W3CDTF">2017-11-21T09:11:50Z</dcterms:modified>
</cp:coreProperties>
</file>