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58" r:id="rId4"/>
    <p:sldId id="262" r:id="rId5"/>
    <p:sldId id="274" r:id="rId6"/>
    <p:sldId id="276" r:id="rId7"/>
    <p:sldId id="277" r:id="rId8"/>
    <p:sldId id="280" r:id="rId9"/>
    <p:sldId id="297" r:id="rId10"/>
    <p:sldId id="300" r:id="rId11"/>
    <p:sldId id="302" r:id="rId12"/>
    <p:sldId id="304" r:id="rId13"/>
    <p:sldId id="308" r:id="rId14"/>
    <p:sldId id="294" r:id="rId15"/>
    <p:sldId id="284" r:id="rId16"/>
    <p:sldId id="292" r:id="rId17"/>
    <p:sldId id="289" r:id="rId18"/>
    <p:sldId id="290" r:id="rId19"/>
    <p:sldId id="291" r:id="rId20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0;&#1085;&#1103;\&#1054;&#1073;&#1088;&#1072;&#1073;&#1086;&#1090;&#1082;&#1072;%20&#1072;&#1085;&#1082;&#1077;&#1090;_2018_&#1074;&#1077;&#1088;&#1089;&#1080;&#1103;%20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40;&#1085;&#1103;\&#1054;&#1073;&#1088;&#1072;&#1073;&#1086;&#1090;&#1082;&#1072;%20&#1072;&#1085;&#1082;&#1077;&#1090;_2018_&#1074;&#1077;&#1088;&#1089;&#1080;&#1103;%20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Ожидаемые действия</a:t>
            </a:r>
            <a:r>
              <a:rPr lang="ru-RU" baseline="0"/>
              <a:t> для улучшения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 инвестиционного климата в Свердловской области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Лист2!$A$16</c:f>
              <c:strCache>
                <c:ptCount val="1"/>
                <c:pt idx="0">
                  <c:v>предоставление налоговых льгот и других мер поддержки бизнеса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Лист2!$B$16:$G$16</c:f>
              <c:numCache>
                <c:formatCode>General</c:formatCode>
                <c:ptCount val="6"/>
                <c:pt idx="0">
                  <c:v>56</c:v>
                </c:pt>
                <c:pt idx="1">
                  <c:v>47</c:v>
                </c:pt>
                <c:pt idx="2">
                  <c:v>69</c:v>
                </c:pt>
                <c:pt idx="3">
                  <c:v>63</c:v>
                </c:pt>
                <c:pt idx="4">
                  <c:v>58</c:v>
                </c:pt>
                <c:pt idx="5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51-4A7A-901C-48340E990EDF}"/>
            </c:ext>
          </c:extLst>
        </c:ser>
        <c:ser>
          <c:idx val="2"/>
          <c:order val="1"/>
          <c:tx>
            <c:strRef>
              <c:f>Лист2!$A$18</c:f>
              <c:strCache>
                <c:ptCount val="1"/>
                <c:pt idx="0">
                  <c:v>открытость, прозрачность, понятные процедуры взаимодействия бизнеса и власти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Лист2!$B$18:$G$18</c:f>
              <c:numCache>
                <c:formatCode>General</c:formatCode>
                <c:ptCount val="6"/>
                <c:pt idx="0">
                  <c:v>47</c:v>
                </c:pt>
                <c:pt idx="1">
                  <c:v>46</c:v>
                </c:pt>
                <c:pt idx="2">
                  <c:v>35</c:v>
                </c:pt>
                <c:pt idx="3">
                  <c:v>14</c:v>
                </c:pt>
                <c:pt idx="4">
                  <c:v>17</c:v>
                </c:pt>
                <c:pt idx="5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651-4A7A-901C-48340E990EDF}"/>
            </c:ext>
          </c:extLst>
        </c:ser>
        <c:ser>
          <c:idx val="3"/>
          <c:order val="2"/>
          <c:tx>
            <c:strRef>
              <c:f>Лист2!$A$19</c:f>
              <c:strCache>
                <c:ptCount val="1"/>
                <c:pt idx="0">
                  <c:v>подготовка кадров необходимой квалификации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Лист2!$B$19:$G$19</c:f>
              <c:numCache>
                <c:formatCode>General</c:formatCode>
                <c:ptCount val="6"/>
                <c:pt idx="0">
                  <c:v>32</c:v>
                </c:pt>
                <c:pt idx="1">
                  <c:v>40</c:v>
                </c:pt>
                <c:pt idx="2">
                  <c:v>33</c:v>
                </c:pt>
                <c:pt idx="3">
                  <c:v>18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651-4A7A-901C-48340E990EDF}"/>
            </c:ext>
          </c:extLst>
        </c:ser>
        <c:ser>
          <c:idx val="4"/>
          <c:order val="3"/>
          <c:tx>
            <c:strRef>
              <c:f>Лист2!$A$20</c:f>
              <c:strCache>
                <c:ptCount val="1"/>
                <c:pt idx="0">
                  <c:v>развитие межрегионального сотрудничества, развитие внутреннего рынка сбыта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Лист2!$B$20:$G$20</c:f>
              <c:numCache>
                <c:formatCode>General</c:formatCode>
                <c:ptCount val="6"/>
                <c:pt idx="0">
                  <c:v>0</c:v>
                </c:pt>
                <c:pt idx="1">
                  <c:v>22</c:v>
                </c:pt>
                <c:pt idx="2">
                  <c:v>25</c:v>
                </c:pt>
                <c:pt idx="3">
                  <c:v>22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651-4A7A-901C-48340E990EDF}"/>
            </c:ext>
          </c:extLst>
        </c:ser>
        <c:ser>
          <c:idx val="5"/>
          <c:order val="4"/>
          <c:tx>
            <c:strRef>
              <c:f>Лист2!$A$21</c:f>
              <c:strCache>
                <c:ptCount val="1"/>
                <c:pt idx="0">
                  <c:v>инфраструктурная подготовка площадок для размещения производств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Лист2!$B$21:$G$21</c:f>
              <c:numCache>
                <c:formatCode>General</c:formatCode>
                <c:ptCount val="6"/>
                <c:pt idx="0">
                  <c:v>0</c:v>
                </c:pt>
                <c:pt idx="1">
                  <c:v>33</c:v>
                </c:pt>
                <c:pt idx="2">
                  <c:v>23</c:v>
                </c:pt>
                <c:pt idx="3">
                  <c:v>32</c:v>
                </c:pt>
                <c:pt idx="4">
                  <c:v>20</c:v>
                </c:pt>
                <c:pt idx="5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651-4A7A-901C-48340E990EDF}"/>
            </c:ext>
          </c:extLst>
        </c:ser>
        <c:ser>
          <c:idx val="6"/>
          <c:order val="5"/>
          <c:tx>
            <c:strRef>
              <c:f>Лист2!$A$22</c:f>
              <c:strCache>
                <c:ptCount val="1"/>
                <c:pt idx="0">
                  <c:v>развитие транспортно-логистической сети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Лист2!$B$15:$G$15</c:f>
              <c:strCache>
                <c:ptCount val="6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 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Лист2!$B$22:$G$22</c:f>
              <c:numCache>
                <c:formatCode>General</c:formatCode>
                <c:ptCount val="6"/>
                <c:pt idx="0">
                  <c:v>14</c:v>
                </c:pt>
                <c:pt idx="1">
                  <c:v>33</c:v>
                </c:pt>
                <c:pt idx="2">
                  <c:v>6</c:v>
                </c:pt>
                <c:pt idx="3">
                  <c:v>8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651-4A7A-901C-48340E990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14848"/>
        <c:axId val="37477120"/>
      </c:lineChart>
      <c:catAx>
        <c:axId val="768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77120"/>
        <c:crosses val="autoZero"/>
        <c:auto val="1"/>
        <c:lblAlgn val="ctr"/>
        <c:lblOffset val="100"/>
        <c:noMultiLvlLbl val="0"/>
      </c:catAx>
      <c:valAx>
        <c:axId val="3747712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35877658149903"/>
          <c:y val="0.72119924347691944"/>
          <c:w val="0.59503674540682339"/>
          <c:h val="0.27880075652308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ситуации</a:t>
            </a:r>
            <a:r>
              <a:rPr lang="ru-RU" baseline="0"/>
              <a:t> с кадрами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Лист2!$B$50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Лист2!$A$51:$A$54</c:f>
              <c:strCache>
                <c:ptCount val="4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</c:strCache>
            </c:strRef>
          </c:cat>
          <c:val>
            <c:numRef>
              <c:f>Лист2!$B$51:$B$54</c:f>
              <c:numCache>
                <c:formatCode>General</c:formatCode>
                <c:ptCount val="4"/>
                <c:pt idx="0">
                  <c:v>9.2000000000000011</c:v>
                </c:pt>
                <c:pt idx="1">
                  <c:v>27.7</c:v>
                </c:pt>
                <c:pt idx="2">
                  <c:v>38.700000000000003</c:v>
                </c:pt>
                <c:pt idx="3">
                  <c:v>22.7</c:v>
                </c:pt>
              </c:numCache>
            </c:numRef>
          </c:val>
        </c:ser>
        <c:ser>
          <c:idx val="1"/>
          <c:order val="1"/>
          <c:tx>
            <c:strRef>
              <c:f>Лист2!$C$50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Лист2!$A$51:$A$54</c:f>
              <c:strCache>
                <c:ptCount val="4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</c:strCache>
            </c:strRef>
          </c:cat>
          <c:val>
            <c:numRef>
              <c:f>Лист2!$C$51:$C$54</c:f>
              <c:numCache>
                <c:formatCode>General</c:formatCode>
                <c:ptCount val="4"/>
                <c:pt idx="0">
                  <c:v>7.6</c:v>
                </c:pt>
                <c:pt idx="1">
                  <c:v>17.3</c:v>
                </c:pt>
                <c:pt idx="2">
                  <c:v>30.1</c:v>
                </c:pt>
                <c:pt idx="3">
                  <c:v>37.200000000000003</c:v>
                </c:pt>
              </c:numCache>
            </c:numRef>
          </c:val>
        </c:ser>
        <c:ser>
          <c:idx val="2"/>
          <c:order val="2"/>
          <c:tx>
            <c:strRef>
              <c:f>Лист2!$D$50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Лист2!$A$51:$A$54</c:f>
              <c:strCache>
                <c:ptCount val="4"/>
                <c:pt idx="0">
                  <c:v>ситуация ухудшилась</c:v>
                </c:pt>
                <c:pt idx="1">
                  <c:v>ситуация была негативная и такой осталась</c:v>
                </c:pt>
                <c:pt idx="2">
                  <c:v>прошлые проблемы с кадрами, в основном, удалось успешно решить</c:v>
                </c:pt>
                <c:pt idx="3">
                  <c:v>у нас не было и нет проблем с кадрами</c:v>
                </c:pt>
              </c:strCache>
            </c:strRef>
          </c:cat>
          <c:val>
            <c:numRef>
              <c:f>Лист2!$D$51:$D$54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31</c:v>
                </c:pt>
                <c:pt idx="3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7072"/>
        <c:axId val="124777536"/>
      </c:barChart>
      <c:catAx>
        <c:axId val="1306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777536"/>
        <c:crosses val="autoZero"/>
        <c:auto val="1"/>
        <c:lblAlgn val="ctr"/>
        <c:lblOffset val="100"/>
        <c:noMultiLvlLbl val="0"/>
      </c:catAx>
      <c:valAx>
        <c:axId val="12477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6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2F062-9DD8-4666-8508-834CBAB995D2}" type="doc">
      <dgm:prSet loTypeId="urn:microsoft.com/office/officeart/2005/8/layout/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D16F163-D9AB-45FD-B001-BF8C188B7475}">
      <dgm:prSet phldrT="[Текст]"/>
      <dgm:spPr/>
      <dgm:t>
        <a:bodyPr/>
        <a:lstStyle/>
        <a:p>
          <a:r>
            <a:rPr lang="ru-RU" dirty="0" smtClean="0"/>
            <a:t>Разработка проекта акта, размещение уведомления и проекта акта на интернет-сайте, проведение публичных консультаций (ПК) </a:t>
          </a:r>
          <a:endParaRPr lang="ru-RU" dirty="0"/>
        </a:p>
      </dgm:t>
    </dgm:pt>
    <dgm:pt modelId="{386615FE-5104-42DC-885B-6C20D00A83AB}" type="parTrans" cxnId="{3C1D0622-A5CF-4F18-BE72-EF6E85301826}">
      <dgm:prSet/>
      <dgm:spPr/>
      <dgm:t>
        <a:bodyPr/>
        <a:lstStyle/>
        <a:p>
          <a:endParaRPr lang="ru-RU"/>
        </a:p>
      </dgm:t>
    </dgm:pt>
    <dgm:pt modelId="{3681F27F-7447-41B3-82FB-0BE3B6FAE130}" type="sibTrans" cxnId="{3C1D0622-A5CF-4F18-BE72-EF6E85301826}">
      <dgm:prSet/>
      <dgm:spPr/>
      <dgm:t>
        <a:bodyPr/>
        <a:lstStyle/>
        <a:p>
          <a:endParaRPr lang="ru-RU"/>
        </a:p>
      </dgm:t>
    </dgm:pt>
    <dgm:pt modelId="{D9D43226-5C5F-4D38-913B-6F33EE585368}">
      <dgm:prSet phldrT="[Текст]"/>
      <dgm:spPr/>
      <dgm:t>
        <a:bodyPr/>
        <a:lstStyle/>
        <a:p>
          <a:r>
            <a:rPr lang="ru-RU" dirty="0" smtClean="0"/>
            <a:t>Рассмотрение проект акта предпринимателями, направление предложений в общественные организации, представляющие интересы бизнес-сообщества  или разработчику</a:t>
          </a:r>
          <a:endParaRPr lang="ru-RU" dirty="0"/>
        </a:p>
      </dgm:t>
    </dgm:pt>
    <dgm:pt modelId="{1FB4796E-ABC8-4E31-86D5-E422B0D0CC5B}" type="parTrans" cxnId="{E35C31F1-F134-4B3F-AC20-43A429F8F81F}">
      <dgm:prSet/>
      <dgm:spPr/>
      <dgm:t>
        <a:bodyPr/>
        <a:lstStyle/>
        <a:p>
          <a:endParaRPr lang="ru-RU"/>
        </a:p>
      </dgm:t>
    </dgm:pt>
    <dgm:pt modelId="{E8264E2B-0FF8-4CCB-A5AD-80465C5E5D6B}" type="sibTrans" cxnId="{E35C31F1-F134-4B3F-AC20-43A429F8F81F}">
      <dgm:prSet/>
      <dgm:spPr/>
      <dgm:t>
        <a:bodyPr/>
        <a:lstStyle/>
        <a:p>
          <a:endParaRPr lang="ru-RU"/>
        </a:p>
      </dgm:t>
    </dgm:pt>
    <dgm:pt modelId="{3E253C06-000A-4328-8A68-2480F952CFF6}">
      <dgm:prSet phldrT="[Текст]"/>
      <dgm:spPr/>
      <dgm:t>
        <a:bodyPr/>
        <a:lstStyle/>
        <a:p>
          <a:r>
            <a:rPr lang="ru-RU" dirty="0" smtClean="0"/>
            <a:t>Общественные организации, представляющие интересы бизнес-сообщества  направляют сводные предложения по итогам ПК разработчику</a:t>
          </a:r>
          <a:endParaRPr lang="ru-RU" dirty="0"/>
        </a:p>
      </dgm:t>
    </dgm:pt>
    <dgm:pt modelId="{D328A5DF-9147-4D5C-8621-B0037DA91E4A}" type="parTrans" cxnId="{A938F4BC-C8C9-492C-911E-C72AA45D665F}">
      <dgm:prSet/>
      <dgm:spPr/>
      <dgm:t>
        <a:bodyPr/>
        <a:lstStyle/>
        <a:p>
          <a:endParaRPr lang="ru-RU"/>
        </a:p>
      </dgm:t>
    </dgm:pt>
    <dgm:pt modelId="{3A766669-307C-4F59-923B-BA899A9CF31B}" type="sibTrans" cxnId="{A938F4BC-C8C9-492C-911E-C72AA45D665F}">
      <dgm:prSet/>
      <dgm:spPr/>
      <dgm:t>
        <a:bodyPr/>
        <a:lstStyle/>
        <a:p>
          <a:endParaRPr lang="ru-RU"/>
        </a:p>
      </dgm:t>
    </dgm:pt>
    <dgm:pt modelId="{4C152D24-1DE9-43FA-9BE2-5B6F82197D09}">
      <dgm:prSet phldrT="[Текст]"/>
      <dgm:spPr/>
      <dgm:t>
        <a:bodyPr/>
        <a:lstStyle/>
        <a:p>
          <a:r>
            <a:rPr lang="ru-RU" dirty="0" smtClean="0"/>
            <a:t>Рассмотрение поступивших предложений разработчиком, принятие решения по проекту акта</a:t>
          </a:r>
          <a:endParaRPr lang="ru-RU" dirty="0"/>
        </a:p>
      </dgm:t>
    </dgm:pt>
    <dgm:pt modelId="{166E33E0-BFC8-42FA-8EF0-40FEAAE17DF2}" type="parTrans" cxnId="{C515353B-BD4D-4F73-A3D1-537EBF0C7735}">
      <dgm:prSet/>
      <dgm:spPr/>
      <dgm:t>
        <a:bodyPr/>
        <a:lstStyle/>
        <a:p>
          <a:endParaRPr lang="ru-RU"/>
        </a:p>
      </dgm:t>
    </dgm:pt>
    <dgm:pt modelId="{3E477931-6D89-48AE-B939-573977DDDF59}" type="sibTrans" cxnId="{C515353B-BD4D-4F73-A3D1-537EBF0C7735}">
      <dgm:prSet/>
      <dgm:spPr/>
      <dgm:t>
        <a:bodyPr/>
        <a:lstStyle/>
        <a:p>
          <a:endParaRPr lang="ru-RU"/>
        </a:p>
      </dgm:t>
    </dgm:pt>
    <dgm:pt modelId="{92F7EA00-F9C2-4354-868C-8A0244B31D12}" type="pres">
      <dgm:prSet presAssocID="{C812F062-9DD8-4666-8508-834CBAB99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680A3-2B1B-4799-9EE3-E4A5857D1C21}" type="pres">
      <dgm:prSet presAssocID="{DD16F163-D9AB-45FD-B001-BF8C188B747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10104-968F-47D2-AAFE-3349A96C649E}" type="pres">
      <dgm:prSet presAssocID="{3681F27F-7447-41B3-82FB-0BE3B6FAE13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72DB63F1-A6AB-4039-92C6-DD863DE87CB8}" type="pres">
      <dgm:prSet presAssocID="{3681F27F-7447-41B3-82FB-0BE3B6FAE13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7A87507-6A62-45D5-8CC0-B7F45775C1B2}" type="pres">
      <dgm:prSet presAssocID="{D9D43226-5C5F-4D38-913B-6F33EE5853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43E4A-A3E6-4A87-BB16-37739D1915E7}" type="pres">
      <dgm:prSet presAssocID="{E8264E2B-0FF8-4CCB-A5AD-80465C5E5D6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0732B6E-2BA2-4758-8821-3B7F48FAEAA4}" type="pres">
      <dgm:prSet presAssocID="{E8264E2B-0FF8-4CCB-A5AD-80465C5E5D6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110F886-14CB-413D-A9BE-A548AA28A59A}" type="pres">
      <dgm:prSet presAssocID="{3E253C06-000A-4328-8A68-2480F952CFF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CEED2-C974-4C90-A702-7CF1FA66DC2F}" type="pres">
      <dgm:prSet presAssocID="{3A766669-307C-4F59-923B-BA899A9CF31B}" presName="sibTrans" presStyleLbl="sibTrans2D1" presStyleIdx="2" presStyleCnt="3"/>
      <dgm:spPr/>
      <dgm:t>
        <a:bodyPr/>
        <a:lstStyle/>
        <a:p>
          <a:endParaRPr lang="ru-RU"/>
        </a:p>
      </dgm:t>
    </dgm:pt>
    <dgm:pt modelId="{BD8C4F4F-A93B-4349-AC26-F02AA06FF78E}" type="pres">
      <dgm:prSet presAssocID="{3A766669-307C-4F59-923B-BA899A9CF31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DCABBD-8096-4F80-B040-E5C9237F80F6}" type="pres">
      <dgm:prSet presAssocID="{4C152D24-1DE9-43FA-9BE2-5B6F82197D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9518C-C37C-490B-8B20-336DF3D97718}" type="presOf" srcId="{E8264E2B-0FF8-4CCB-A5AD-80465C5E5D6B}" destId="{FF943E4A-A3E6-4A87-BB16-37739D1915E7}" srcOrd="0" destOrd="0" presId="urn:microsoft.com/office/officeart/2005/8/layout/process5"/>
    <dgm:cxn modelId="{B4C62A2D-E991-4A2A-BE36-06983D5C6D49}" type="presOf" srcId="{3A766669-307C-4F59-923B-BA899A9CF31B}" destId="{BC1CEED2-C974-4C90-A702-7CF1FA66DC2F}" srcOrd="0" destOrd="0" presId="urn:microsoft.com/office/officeart/2005/8/layout/process5"/>
    <dgm:cxn modelId="{3C1D0622-A5CF-4F18-BE72-EF6E85301826}" srcId="{C812F062-9DD8-4666-8508-834CBAB995D2}" destId="{DD16F163-D9AB-45FD-B001-BF8C188B7475}" srcOrd="0" destOrd="0" parTransId="{386615FE-5104-42DC-885B-6C20D00A83AB}" sibTransId="{3681F27F-7447-41B3-82FB-0BE3B6FAE130}"/>
    <dgm:cxn modelId="{C2F8CEF8-A882-4C7E-A932-59A63A8DC6B9}" type="presOf" srcId="{E8264E2B-0FF8-4CCB-A5AD-80465C5E5D6B}" destId="{30732B6E-2BA2-4758-8821-3B7F48FAEAA4}" srcOrd="1" destOrd="0" presId="urn:microsoft.com/office/officeart/2005/8/layout/process5"/>
    <dgm:cxn modelId="{BC2BEC5D-6A98-4628-A774-3EE274D43235}" type="presOf" srcId="{C812F062-9DD8-4666-8508-834CBAB995D2}" destId="{92F7EA00-F9C2-4354-868C-8A0244B31D12}" srcOrd="0" destOrd="0" presId="urn:microsoft.com/office/officeart/2005/8/layout/process5"/>
    <dgm:cxn modelId="{C515353B-BD4D-4F73-A3D1-537EBF0C7735}" srcId="{C812F062-9DD8-4666-8508-834CBAB995D2}" destId="{4C152D24-1DE9-43FA-9BE2-5B6F82197D09}" srcOrd="3" destOrd="0" parTransId="{166E33E0-BFC8-42FA-8EF0-40FEAAE17DF2}" sibTransId="{3E477931-6D89-48AE-B939-573977DDDF59}"/>
    <dgm:cxn modelId="{9D8908DF-645A-44A7-9201-515628D776A3}" type="presOf" srcId="{DD16F163-D9AB-45FD-B001-BF8C188B7475}" destId="{B5E680A3-2B1B-4799-9EE3-E4A5857D1C21}" srcOrd="0" destOrd="0" presId="urn:microsoft.com/office/officeart/2005/8/layout/process5"/>
    <dgm:cxn modelId="{FE1C5D3D-4116-44B0-8B31-E320C9E8728B}" type="presOf" srcId="{3681F27F-7447-41B3-82FB-0BE3B6FAE130}" destId="{7AC10104-968F-47D2-AAFE-3349A96C649E}" srcOrd="0" destOrd="0" presId="urn:microsoft.com/office/officeart/2005/8/layout/process5"/>
    <dgm:cxn modelId="{DB2F119C-C334-4153-9575-6058D0A38A5E}" type="presOf" srcId="{3E253C06-000A-4328-8A68-2480F952CFF6}" destId="{5110F886-14CB-413D-A9BE-A548AA28A59A}" srcOrd="0" destOrd="0" presId="urn:microsoft.com/office/officeart/2005/8/layout/process5"/>
    <dgm:cxn modelId="{52DDB111-7FC9-43CE-880D-DBBF6E07F715}" type="presOf" srcId="{3681F27F-7447-41B3-82FB-0BE3B6FAE130}" destId="{72DB63F1-A6AB-4039-92C6-DD863DE87CB8}" srcOrd="1" destOrd="0" presId="urn:microsoft.com/office/officeart/2005/8/layout/process5"/>
    <dgm:cxn modelId="{EB8D05EA-7A77-4044-A969-913B958D18D2}" type="presOf" srcId="{4C152D24-1DE9-43FA-9BE2-5B6F82197D09}" destId="{78DCABBD-8096-4F80-B040-E5C9237F80F6}" srcOrd="0" destOrd="0" presId="urn:microsoft.com/office/officeart/2005/8/layout/process5"/>
    <dgm:cxn modelId="{E35C31F1-F134-4B3F-AC20-43A429F8F81F}" srcId="{C812F062-9DD8-4666-8508-834CBAB995D2}" destId="{D9D43226-5C5F-4D38-913B-6F33EE585368}" srcOrd="1" destOrd="0" parTransId="{1FB4796E-ABC8-4E31-86D5-E422B0D0CC5B}" sibTransId="{E8264E2B-0FF8-4CCB-A5AD-80465C5E5D6B}"/>
    <dgm:cxn modelId="{7100C905-BB99-43C1-B48D-0AC46D6170B2}" type="presOf" srcId="{3A766669-307C-4F59-923B-BA899A9CF31B}" destId="{BD8C4F4F-A93B-4349-AC26-F02AA06FF78E}" srcOrd="1" destOrd="0" presId="urn:microsoft.com/office/officeart/2005/8/layout/process5"/>
    <dgm:cxn modelId="{A938F4BC-C8C9-492C-911E-C72AA45D665F}" srcId="{C812F062-9DD8-4666-8508-834CBAB995D2}" destId="{3E253C06-000A-4328-8A68-2480F952CFF6}" srcOrd="2" destOrd="0" parTransId="{D328A5DF-9147-4D5C-8621-B0037DA91E4A}" sibTransId="{3A766669-307C-4F59-923B-BA899A9CF31B}"/>
    <dgm:cxn modelId="{A8B67095-19C6-435B-A515-D57C198DE189}" type="presOf" srcId="{D9D43226-5C5F-4D38-913B-6F33EE585368}" destId="{B7A87507-6A62-45D5-8CC0-B7F45775C1B2}" srcOrd="0" destOrd="0" presId="urn:microsoft.com/office/officeart/2005/8/layout/process5"/>
    <dgm:cxn modelId="{1D20EB39-F53C-4DE5-B2BD-4C235D9242E3}" type="presParOf" srcId="{92F7EA00-F9C2-4354-868C-8A0244B31D12}" destId="{B5E680A3-2B1B-4799-9EE3-E4A5857D1C21}" srcOrd="0" destOrd="0" presId="urn:microsoft.com/office/officeart/2005/8/layout/process5"/>
    <dgm:cxn modelId="{D91D8154-A096-48A5-9D0F-46ADAB1E5BC7}" type="presParOf" srcId="{92F7EA00-F9C2-4354-868C-8A0244B31D12}" destId="{7AC10104-968F-47D2-AAFE-3349A96C649E}" srcOrd="1" destOrd="0" presId="urn:microsoft.com/office/officeart/2005/8/layout/process5"/>
    <dgm:cxn modelId="{68AD9F88-D3B9-4CA9-94CD-D44315466928}" type="presParOf" srcId="{7AC10104-968F-47D2-AAFE-3349A96C649E}" destId="{72DB63F1-A6AB-4039-92C6-DD863DE87CB8}" srcOrd="0" destOrd="0" presId="urn:microsoft.com/office/officeart/2005/8/layout/process5"/>
    <dgm:cxn modelId="{E93BDCFF-C44A-4C62-A655-F770FBB4180B}" type="presParOf" srcId="{92F7EA00-F9C2-4354-868C-8A0244B31D12}" destId="{B7A87507-6A62-45D5-8CC0-B7F45775C1B2}" srcOrd="2" destOrd="0" presId="urn:microsoft.com/office/officeart/2005/8/layout/process5"/>
    <dgm:cxn modelId="{DE7906AC-F92D-4C52-B765-FB1385052741}" type="presParOf" srcId="{92F7EA00-F9C2-4354-868C-8A0244B31D12}" destId="{FF943E4A-A3E6-4A87-BB16-37739D1915E7}" srcOrd="3" destOrd="0" presId="urn:microsoft.com/office/officeart/2005/8/layout/process5"/>
    <dgm:cxn modelId="{A29C132C-27B5-4509-9506-BF5DA561369F}" type="presParOf" srcId="{FF943E4A-A3E6-4A87-BB16-37739D1915E7}" destId="{30732B6E-2BA2-4758-8821-3B7F48FAEAA4}" srcOrd="0" destOrd="0" presId="urn:microsoft.com/office/officeart/2005/8/layout/process5"/>
    <dgm:cxn modelId="{A8E17380-E73D-49FA-A370-51A1EC92D9DA}" type="presParOf" srcId="{92F7EA00-F9C2-4354-868C-8A0244B31D12}" destId="{5110F886-14CB-413D-A9BE-A548AA28A59A}" srcOrd="4" destOrd="0" presId="urn:microsoft.com/office/officeart/2005/8/layout/process5"/>
    <dgm:cxn modelId="{FFECC01A-35F0-4761-B08A-1578BFE42A63}" type="presParOf" srcId="{92F7EA00-F9C2-4354-868C-8A0244B31D12}" destId="{BC1CEED2-C974-4C90-A702-7CF1FA66DC2F}" srcOrd="5" destOrd="0" presId="urn:microsoft.com/office/officeart/2005/8/layout/process5"/>
    <dgm:cxn modelId="{56CD21B7-4B11-4398-8EF9-5B6EBA712AF1}" type="presParOf" srcId="{BC1CEED2-C974-4C90-A702-7CF1FA66DC2F}" destId="{BD8C4F4F-A93B-4349-AC26-F02AA06FF78E}" srcOrd="0" destOrd="0" presId="urn:microsoft.com/office/officeart/2005/8/layout/process5"/>
    <dgm:cxn modelId="{288E051C-516F-498E-B616-EACB9AE8BDF0}" type="presParOf" srcId="{92F7EA00-F9C2-4354-868C-8A0244B31D12}" destId="{78DCABBD-8096-4F80-B040-E5C9237F80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7E2765-3416-4CB3-BC34-B0084BEA526C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9DD0A8-6365-484F-8C3C-7AC769E5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3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C7B524-E1EE-4E47-83DF-CE446AF2ADBB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274BA7-F3F9-4D30-A047-B4642DA21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9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A35776-CE38-479A-ACD1-229172A5DA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5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DDAE-7DBF-4373-BE5E-8826DBFB4C2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29E5-A408-49A9-B140-C39CC12AD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6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6598-C5C8-41B4-9F57-7B402FB468A3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7B19-220C-472C-A576-01B118E81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D96-23FB-43BE-B8E8-C58222F9F66E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46DB4-97B9-423B-AD3A-75F57819BA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 b="1" i="0">
                <a:solidFill>
                  <a:srgbClr val="0064A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D2DE-1044-4797-BB98-3521F251E8B8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B89B-5284-4ABB-8BEC-6B2A5B8A92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139700" y="112713"/>
            <a:ext cx="3468688" cy="8874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827088" y="1196975"/>
            <a:ext cx="7632700" cy="5489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EB83EB-B24A-480D-9D35-A0ED63AC7EF9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7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D4A45-FD40-4E9D-826F-A3AB106BCC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700" y="122238"/>
            <a:ext cx="3468688" cy="88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646488" y="836613"/>
            <a:ext cx="5246687" cy="0"/>
          </a:xfrm>
          <a:custGeom>
            <a:avLst/>
            <a:gdLst/>
            <a:ahLst/>
            <a:cxnLst/>
            <a:rect l="l" t="t" r="r" b="b"/>
            <a:pathLst>
              <a:path w="5247005">
                <a:moveTo>
                  <a:pt x="0" y="0"/>
                </a:moveTo>
                <a:lnTo>
                  <a:pt x="5246497" y="0"/>
                </a:lnTo>
              </a:path>
            </a:pathLst>
          </a:custGeom>
          <a:ln w="19050">
            <a:solidFill>
              <a:srgbClr val="497DBA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474663" y="1152525"/>
            <a:ext cx="8194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798513" y="1443038"/>
            <a:ext cx="78613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64DDB-9070-44D2-86CD-CA8361B5D887}" type="datetime1">
              <a:rPr lang="en-US"/>
              <a:pPr>
                <a:defRPr/>
              </a:pPr>
              <a:t>1/30/2018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9038" y="6577013"/>
            <a:ext cx="134937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425"/>
              </a:lnSpc>
              <a:defRPr sz="1200">
                <a:solidFill>
                  <a:srgbClr val="404040"/>
                </a:solidFill>
              </a:defRPr>
            </a:lvl1pPr>
          </a:lstStyle>
          <a:p>
            <a:fld id="{5E4D9B14-D314-40C9-BC53-C0AF3C19459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5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hyperlink" Target="mailto:sospp@sospp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spp.ru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spp.ru/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pp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ospp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0" y="133350"/>
            <a:ext cx="3927475" cy="67246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62400" y="6353175"/>
            <a:ext cx="1905000" cy="258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ru-RU" sz="1600" b="1" spc="-45" dirty="0">
                <a:solidFill>
                  <a:srgbClr val="404040"/>
                </a:solidFill>
                <a:latin typeface="Arial"/>
                <a:cs typeface="Arial"/>
              </a:rPr>
              <a:t>Январь </a:t>
            </a:r>
            <a:r>
              <a:rPr sz="1600" b="1" spc="-10">
                <a:solidFill>
                  <a:srgbClr val="404040"/>
                </a:solidFill>
                <a:latin typeface="Arial"/>
                <a:cs typeface="Arial"/>
              </a:rPr>
              <a:t>201</a:t>
            </a:r>
            <a:r>
              <a:rPr lang="ru-RU" sz="1600" b="1" spc="-10" dirty="0">
                <a:solidFill>
                  <a:srgbClr val="404040"/>
                </a:solidFill>
                <a:latin typeface="Arial"/>
                <a:cs typeface="Arial"/>
              </a:rPr>
              <a:t>8 г.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19" name="object 4"/>
          <p:cNvSpPr>
            <a:spLocks noGrp="1"/>
          </p:cNvSpPr>
          <p:nvPr>
            <p:ph type="title"/>
          </p:nvPr>
        </p:nvSpPr>
        <p:spPr>
          <a:xfrm>
            <a:off x="3405188" y="1725613"/>
            <a:ext cx="2260600" cy="422275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2600" smtClean="0">
                <a:solidFill>
                  <a:srgbClr val="404040"/>
                </a:solidFill>
                <a:latin typeface="Arial" charset="0"/>
                <a:cs typeface="Arial" charset="0"/>
              </a:rPr>
              <a:t>Мастер-класс</a:t>
            </a:r>
            <a:endParaRPr lang="ru-RU" sz="2600" smtClean="0">
              <a:latin typeface="Arial" charset="0"/>
              <a:cs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3488" y="2122488"/>
            <a:ext cx="6919912" cy="2300287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algn="ctr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«ВЗАИМОДЕЙСТВИЕ БИЗНЕСА </a:t>
            </a:r>
            <a:r>
              <a:rPr sz="20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8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ВЛАСТИ: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ОПЫТ</a:t>
            </a:r>
            <a:r>
              <a:rPr sz="2000" b="1" spc="1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СВЕРДЛОВСКОГО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ОБЛАСТНОГО </a:t>
            </a:r>
            <a:r>
              <a:rPr sz="2000" b="1" spc="-5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СОЮЗА ПРОМЫШЛЕННИКОВ</a:t>
            </a:r>
            <a:r>
              <a:rPr sz="2000" b="1" spc="-1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И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ПРЕДПРИНИМАТЕЛЕЙ»</a:t>
            </a:r>
            <a:endParaRPr sz="200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200">
              <a:latin typeface="Times New Roman"/>
              <a:cs typeface="Times New Roman"/>
            </a:endParaRPr>
          </a:p>
          <a:p>
            <a:pPr marL="2540" algn="ctr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en-US" sz="1600" b="1" spc="-5" dirty="0">
                <a:solidFill>
                  <a:srgbClr val="404040"/>
                </a:solidFill>
                <a:latin typeface="Arial"/>
                <a:cs typeface="Arial"/>
              </a:rPr>
              <a:t>                                         </a:t>
            </a:r>
            <a:endParaRPr lang="ru-RU" sz="1600" b="1" spc="-15" dirty="0">
              <a:solidFill>
                <a:srgbClr val="404040"/>
              </a:solidFill>
              <a:latin typeface="Arial"/>
              <a:cs typeface="Arial"/>
            </a:endParaRPr>
          </a:p>
          <a:p>
            <a:pPr marL="2540" algn="ctr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en-US" sz="1600" b="1" spc="-15" dirty="0">
                <a:solidFill>
                  <a:srgbClr val="404040"/>
                </a:solidFill>
                <a:latin typeface="Arial"/>
                <a:cs typeface="Arial"/>
              </a:rPr>
              <a:t>                           </a:t>
            </a:r>
            <a:r>
              <a:rPr lang="ru-RU" sz="1600" b="1" spc="-15" dirty="0">
                <a:solidFill>
                  <a:srgbClr val="404040"/>
                </a:solidFill>
                <a:latin typeface="Arial"/>
                <a:cs typeface="Arial"/>
              </a:rPr>
              <a:t>Исполнительный Вице-президент Вшивцева М.Н.</a:t>
            </a:r>
          </a:p>
          <a:p>
            <a:pPr marL="2540" algn="ctr" fontAlgn="auto">
              <a:spcBef>
                <a:spcPts val="0"/>
              </a:spcBef>
              <a:spcAft>
                <a:spcPts val="0"/>
              </a:spcAft>
              <a:tabLst>
                <a:tab pos="1781175" algn="l"/>
                <a:tab pos="4026535" algn="l"/>
              </a:tabLst>
              <a:defRPr/>
            </a:pPr>
            <a:r>
              <a:rPr lang="en-US" sz="1600" b="1" spc="-15" dirty="0">
                <a:solidFill>
                  <a:srgbClr val="404040"/>
                </a:solidFill>
                <a:latin typeface="Arial"/>
                <a:cs typeface="Arial"/>
              </a:rPr>
              <a:t>                        </a:t>
            </a:r>
            <a:r>
              <a:rPr lang="ru-RU" sz="1600" b="1" spc="-15" dirty="0">
                <a:solidFill>
                  <a:srgbClr val="404040"/>
                </a:solidFill>
                <a:latin typeface="Arial"/>
                <a:cs typeface="Arial"/>
              </a:rPr>
              <a:t>Исполнительный Вице-президент Кансафарова Т.А.</a:t>
            </a:r>
            <a:r>
              <a:rPr sz="1600" b="1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0" y="0"/>
            <a:ext cx="4572000" cy="136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2AB836EC-1BEE-4859-B56E-53C2094C1039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152525"/>
            <a:ext cx="8516938" cy="1373188"/>
          </a:xfrm>
        </p:spPr>
        <p:txBody>
          <a:bodyPr/>
          <a:lstStyle/>
          <a:p>
            <a:pPr algn="l" eaLnBrk="1" hangingPunct="1"/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           </a:t>
            </a:r>
            <a:r>
              <a:rPr lang="ru-RU" smtClean="0">
                <a:latin typeface="Tahoma" pitchFamily="34" charset="0"/>
                <a:cs typeface="Tahoma" pitchFamily="34" charset="0"/>
              </a:rPr>
              <a:t>СТРАТЕГИЯ-2030</a:t>
            </a:r>
            <a:br>
              <a:rPr lang="ru-RU" smtClean="0">
                <a:latin typeface="Tahoma" pitchFamily="34" charset="0"/>
                <a:cs typeface="Tahoma" pitchFamily="34" charset="0"/>
              </a:rPr>
            </a:b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257175" cy="220663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9E4590A-DD18-4AF0-B27C-7DEA7494ED25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pc="-5" dirty="0">
              <a:latin typeface="Arial"/>
              <a:cs typeface="Arial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4663" y="1152525"/>
            <a:ext cx="8897937" cy="8302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                  </a:t>
            </a: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Участие </a:t>
            </a:r>
            <a:r>
              <a:rPr lang="ru-RU" b="1" kern="0" cap="all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соспп</a:t>
            </a: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в разработке и реализации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    СТРАТЕГИЧЕСКИХ ПРОГРАММ</a:t>
            </a:r>
            <a:endParaRPr lang="en-US" b="1" kern="0" cap="all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rgbClr val="0070C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8436" name="object 100"/>
          <p:cNvSpPr>
            <a:spLocks/>
          </p:cNvSpPr>
          <p:nvPr/>
        </p:nvSpPr>
        <p:spPr bwMode="auto">
          <a:xfrm>
            <a:off x="3929063" y="1828800"/>
            <a:ext cx="1022350" cy="609600"/>
          </a:xfrm>
          <a:custGeom>
            <a:avLst/>
            <a:gdLst/>
            <a:ahLst/>
            <a:cxnLst>
              <a:cxn ang="0">
                <a:pos x="0" y="57531"/>
              </a:cxn>
              <a:cxn ang="0">
                <a:pos x="907161" y="57531"/>
              </a:cxn>
              <a:cxn ang="0">
                <a:pos x="907161" y="0"/>
              </a:cxn>
              <a:cxn ang="0">
                <a:pos x="1022350" y="115062"/>
              </a:cxn>
              <a:cxn ang="0">
                <a:pos x="907161" y="230124"/>
              </a:cxn>
              <a:cxn ang="0">
                <a:pos x="907161" y="172593"/>
              </a:cxn>
              <a:cxn ang="0">
                <a:pos x="0" y="172593"/>
              </a:cxn>
              <a:cxn ang="0">
                <a:pos x="0" y="57531"/>
              </a:cxn>
            </a:cxnLst>
            <a:rect l="0" t="0" r="r" b="b"/>
            <a:pathLst>
              <a:path w="1022350" h="230505">
                <a:moveTo>
                  <a:pt x="0" y="57531"/>
                </a:moveTo>
                <a:lnTo>
                  <a:pt x="907161" y="57531"/>
                </a:lnTo>
                <a:lnTo>
                  <a:pt x="907161" y="0"/>
                </a:lnTo>
                <a:lnTo>
                  <a:pt x="1022350" y="115062"/>
                </a:lnTo>
                <a:lnTo>
                  <a:pt x="907161" y="230124"/>
                </a:lnTo>
                <a:lnTo>
                  <a:pt x="907161" y="172593"/>
                </a:lnTo>
                <a:lnTo>
                  <a:pt x="0" y="172593"/>
                </a:lnTo>
                <a:lnTo>
                  <a:pt x="0" y="57531"/>
                </a:lnTo>
                <a:close/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86400" y="1905000"/>
            <a:ext cx="2438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ru-RU" b="1" spc="-5" dirty="0">
                <a:latin typeface="Tahoma"/>
                <a:cs typeface="Tahoma"/>
              </a:rPr>
              <a:t>ПЛА</a:t>
            </a:r>
            <a:r>
              <a:rPr lang="ru-RU" b="1" spc="5" dirty="0">
                <a:latin typeface="Tahoma"/>
                <a:cs typeface="Tahoma"/>
              </a:rPr>
              <a:t>Н-2030</a:t>
            </a:r>
            <a:endParaRPr lang="ru-RU" dirty="0">
              <a:latin typeface="Tahoma"/>
              <a:cs typeface="Tahoma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847725" y="3155950"/>
            <a:ext cx="2074863" cy="185738"/>
          </a:xfrm>
          <a:prstGeom prst="rect">
            <a:avLst/>
          </a:prstGeom>
          <a:solidFill>
            <a:srgbClr val="27816F"/>
          </a:solidFill>
        </p:spPr>
        <p:txBody>
          <a:bodyPr lIns="0" tIns="15240" rIns="0" bIns="0">
            <a:spAutoFit/>
          </a:bodyPr>
          <a:lstStyle/>
          <a:p>
            <a:pPr marL="409575">
              <a:spcBef>
                <a:spcPts val="125"/>
              </a:spcBef>
            </a:pPr>
            <a:r>
              <a:rPr lang="ru-RU" sz="1100">
                <a:solidFill>
                  <a:schemeClr val="bg1"/>
                </a:solidFill>
                <a:latin typeface="Liberation Sans Narrow"/>
                <a:ea typeface="Liberation Sans Narrow"/>
                <a:cs typeface="Liberation Sans Narrow"/>
              </a:rPr>
              <a:t>1. Новое качество жизни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849313" y="3352800"/>
            <a:ext cx="2074862" cy="1200150"/>
          </a:xfrm>
          <a:prstGeom prst="rect">
            <a:avLst/>
          </a:prstGeom>
          <a:solidFill>
            <a:srgbClr val="81D9B0"/>
          </a:solidFill>
        </p:spPr>
        <p:txBody>
          <a:bodyPr lIns="0" tIns="91440" rIns="0" bIns="0">
            <a:spAutoFit/>
          </a:bodyPr>
          <a:lstStyle/>
          <a:p>
            <a:pPr marL="98425" algn="ctr">
              <a:spcBef>
                <a:spcPts val="725"/>
              </a:spcBef>
            </a:pPr>
            <a:r>
              <a:rPr lang="ru-RU" sz="1200" b="1"/>
              <a:t>Создание конкурентоспособных  условий для накопления и сохранения  человеческого потенциала</a:t>
            </a:r>
          </a:p>
        </p:txBody>
      </p:sp>
      <p:sp>
        <p:nvSpPr>
          <p:cNvPr id="18440" name="object 101"/>
          <p:cNvSpPr>
            <a:spLocks/>
          </p:cNvSpPr>
          <p:nvPr/>
        </p:nvSpPr>
        <p:spPr bwMode="auto">
          <a:xfrm>
            <a:off x="1676400" y="2819400"/>
            <a:ext cx="214313" cy="2730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4495800"/>
            <a:ext cx="4572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975"/>
              </a:spcBef>
            </a:pPr>
            <a:r>
              <a:rPr lang="en-US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          </a:t>
            </a:r>
            <a:r>
              <a:rPr lang="ru-RU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15 направлений Стратегии-2030</a:t>
            </a:r>
            <a:endParaRPr lang="ru-RU" b="1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8400" y="2514600"/>
            <a:ext cx="3781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 </a:t>
            </a:r>
            <a:r>
              <a:rPr lang="ru-RU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3 приоритета Стратегии-2030</a:t>
            </a:r>
            <a:endParaRPr lang="ru-RU" b="1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9800" y="5181600"/>
            <a:ext cx="39830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7788">
              <a:spcBef>
                <a:spcPts val="875"/>
              </a:spcBef>
            </a:pPr>
            <a:r>
              <a:rPr lang="en-US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      </a:t>
            </a:r>
            <a:r>
              <a:rPr lang="ru-RU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 </a:t>
            </a:r>
            <a:r>
              <a:rPr lang="ru-RU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27 проектов Стратегии-2030</a:t>
            </a:r>
            <a:endParaRPr lang="ru-RU" b="1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8444" name="object 101"/>
          <p:cNvSpPr>
            <a:spLocks/>
          </p:cNvSpPr>
          <p:nvPr/>
        </p:nvSpPr>
        <p:spPr bwMode="auto">
          <a:xfrm>
            <a:off x="4038600" y="4953000"/>
            <a:ext cx="533400" cy="3492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45" name="object 101"/>
          <p:cNvSpPr>
            <a:spLocks/>
          </p:cNvSpPr>
          <p:nvPr/>
        </p:nvSpPr>
        <p:spPr bwMode="auto">
          <a:xfrm>
            <a:off x="4267200" y="2819400"/>
            <a:ext cx="214313" cy="2730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" name="object 12"/>
          <p:cNvSpPr txBox="1"/>
          <p:nvPr/>
        </p:nvSpPr>
        <p:spPr>
          <a:xfrm>
            <a:off x="1371600" y="6019800"/>
            <a:ext cx="6629400" cy="290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  </a:t>
            </a:r>
            <a:r>
              <a:rPr lang="ru-RU" b="1">
                <a:solidFill>
                  <a:srgbClr val="1F487C"/>
                </a:solidFill>
                <a:latin typeface="Liberation Sans Narrow"/>
                <a:ea typeface="Liberation Sans Narrow"/>
                <a:cs typeface="Liberation Sans Narrow"/>
              </a:rPr>
              <a:t>Более 350 мероприятий Плана по Стратегии-2030</a:t>
            </a:r>
            <a:endParaRPr lang="ru-RU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3359150" y="3124200"/>
            <a:ext cx="2109788" cy="195263"/>
          </a:xfrm>
          <a:prstGeom prst="rect">
            <a:avLst/>
          </a:prstGeom>
          <a:solidFill>
            <a:srgbClr val="27816F"/>
          </a:solidFill>
        </p:spPr>
        <p:txBody>
          <a:bodyPr lIns="0" tIns="25400" rIns="0" bIns="0">
            <a:spAutoFit/>
          </a:bodyPr>
          <a:lstStyle/>
          <a:p>
            <a:pPr marL="347663">
              <a:spcBef>
                <a:spcPts val="200"/>
              </a:spcBef>
            </a:pPr>
            <a:r>
              <a:rPr lang="ru-RU" sz="1100">
                <a:solidFill>
                  <a:srgbClr val="FFFFFF"/>
                </a:solidFill>
                <a:latin typeface="Liberation Sans Narrow"/>
                <a:ea typeface="Liberation Sans Narrow"/>
                <a:cs typeface="Liberation Sans Narrow"/>
              </a:rPr>
              <a:t>2. Новая индустриализация</a:t>
            </a:r>
            <a:endParaRPr lang="ru-RU" sz="1100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8448" name="object 101"/>
          <p:cNvSpPr>
            <a:spLocks/>
          </p:cNvSpPr>
          <p:nvPr/>
        </p:nvSpPr>
        <p:spPr bwMode="auto">
          <a:xfrm>
            <a:off x="4038600" y="5638800"/>
            <a:ext cx="533400" cy="3492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5"/>
          <p:cNvSpPr txBox="1"/>
          <p:nvPr/>
        </p:nvSpPr>
        <p:spPr>
          <a:xfrm>
            <a:off x="5791200" y="3124200"/>
            <a:ext cx="2065338" cy="354013"/>
          </a:xfrm>
          <a:prstGeom prst="rect">
            <a:avLst/>
          </a:prstGeom>
          <a:solidFill>
            <a:srgbClr val="27816F"/>
          </a:solidFill>
        </p:spPr>
        <p:txBody>
          <a:bodyPr lIns="0" tIns="15240" rIns="0" bIns="0">
            <a:spAutoFit/>
          </a:bodyPr>
          <a:lstStyle/>
          <a:p>
            <a:pPr marL="158750">
              <a:spcBef>
                <a:spcPts val="125"/>
              </a:spcBef>
            </a:pPr>
            <a:r>
              <a:rPr lang="ru-RU" sz="1100">
                <a:solidFill>
                  <a:srgbClr val="FFFFFF"/>
                </a:solidFill>
                <a:latin typeface="Liberation Sans Narrow"/>
                <a:ea typeface="Liberation Sans Narrow"/>
                <a:cs typeface="Liberation Sans Narrow"/>
              </a:rPr>
              <a:t>3. Территория для жизни и бизнеса</a:t>
            </a:r>
            <a:endParaRPr lang="ru-RU" sz="1100">
              <a:latin typeface="Liberation Sans Narrow"/>
              <a:ea typeface="Liberation Sans Narrow"/>
              <a:cs typeface="Liberation Sans Narrow"/>
            </a:endParaRPr>
          </a:p>
        </p:txBody>
      </p:sp>
      <p:sp>
        <p:nvSpPr>
          <p:cNvPr id="18450" name="object 101"/>
          <p:cNvSpPr>
            <a:spLocks/>
          </p:cNvSpPr>
          <p:nvPr/>
        </p:nvSpPr>
        <p:spPr bwMode="auto">
          <a:xfrm>
            <a:off x="6553200" y="2819400"/>
            <a:ext cx="214313" cy="2730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0"/>
          <p:cNvSpPr txBox="1"/>
          <p:nvPr/>
        </p:nvSpPr>
        <p:spPr>
          <a:xfrm>
            <a:off x="3352800" y="3352800"/>
            <a:ext cx="2133600" cy="863600"/>
          </a:xfrm>
          <a:prstGeom prst="rect">
            <a:avLst/>
          </a:prstGeom>
          <a:solidFill>
            <a:srgbClr val="81D9B0"/>
          </a:solidFill>
        </p:spPr>
        <p:txBody>
          <a:bodyPr lIns="0" tIns="0" rIns="0" bIns="0">
            <a:spAutoFit/>
          </a:bodyPr>
          <a:lstStyle/>
          <a:p>
            <a:pPr marL="92075">
              <a:lnSpc>
                <a:spcPts val="850"/>
              </a:lnSpc>
            </a:pPr>
            <a:r>
              <a:rPr lang="ru-RU" sz="1200" b="1"/>
              <a:t>Создание условий для развития</a:t>
            </a:r>
            <a:r>
              <a:rPr lang="en-US" sz="1200" b="1"/>
              <a:t>  </a:t>
            </a:r>
            <a:r>
              <a:rPr lang="ru-RU" sz="1200" b="1"/>
              <a:t>конкурентоспособного промышленного,  инновационного и  предпринимательского потенциала  экономики Свердловской области</a:t>
            </a:r>
          </a:p>
        </p:txBody>
      </p:sp>
      <p:sp>
        <p:nvSpPr>
          <p:cNvPr id="24" name="object 4"/>
          <p:cNvSpPr txBox="1"/>
          <p:nvPr/>
        </p:nvSpPr>
        <p:spPr>
          <a:xfrm rot="10800000" flipV="1">
            <a:off x="5791200" y="3473450"/>
            <a:ext cx="2085975" cy="823913"/>
          </a:xfrm>
          <a:prstGeom prst="rect">
            <a:avLst/>
          </a:prstGeom>
          <a:solidFill>
            <a:srgbClr val="81D9B0"/>
          </a:solidFill>
        </p:spPr>
        <p:txBody>
          <a:bodyPr lIns="0" tIns="116839" rIns="0" bIns="0">
            <a:spAutoFit/>
          </a:bodyPr>
          <a:lstStyle/>
          <a:p>
            <a:pPr marL="225425" algn="ctr">
              <a:lnSpc>
                <a:spcPts val="1075"/>
              </a:lnSpc>
              <a:spcBef>
                <a:spcPts val="925"/>
              </a:spcBef>
            </a:pPr>
            <a:r>
              <a:rPr lang="ru-RU" sz="1200" b="1"/>
              <a:t>Обеспечение сбалансированного  развития территории Свердловской  области</a:t>
            </a:r>
          </a:p>
        </p:txBody>
      </p:sp>
      <p:sp>
        <p:nvSpPr>
          <p:cNvPr id="18453" name="object 101"/>
          <p:cNvSpPr>
            <a:spLocks/>
          </p:cNvSpPr>
          <p:nvPr/>
        </p:nvSpPr>
        <p:spPr bwMode="auto">
          <a:xfrm>
            <a:off x="4038600" y="4267200"/>
            <a:ext cx="533400" cy="349250"/>
          </a:xfrm>
          <a:custGeom>
            <a:avLst/>
            <a:gdLst/>
            <a:ahLst/>
            <a:cxnLst>
              <a:cxn ang="0">
                <a:pos x="214312" y="165862"/>
              </a:cxn>
              <a:cxn ang="0">
                <a:pos x="0" y="165862"/>
              </a:cxn>
              <a:cxn ang="0">
                <a:pos x="107162" y="273050"/>
              </a:cxn>
              <a:cxn ang="0">
                <a:pos x="214312" y="165862"/>
              </a:cxn>
              <a:cxn ang="0">
                <a:pos x="160731" y="0"/>
              </a:cxn>
              <a:cxn ang="0">
                <a:pos x="53581" y="0"/>
              </a:cxn>
              <a:cxn ang="0">
                <a:pos x="53581" y="165862"/>
              </a:cxn>
              <a:cxn ang="0">
                <a:pos x="160731" y="165862"/>
              </a:cxn>
              <a:cxn ang="0">
                <a:pos x="160731" y="0"/>
              </a:cxn>
            </a:cxnLst>
            <a:rect l="0" t="0" r="r" b="b"/>
            <a:pathLst>
              <a:path w="214630" h="273050">
                <a:moveTo>
                  <a:pt x="214312" y="165862"/>
                </a:moveTo>
                <a:lnTo>
                  <a:pt x="0" y="165862"/>
                </a:lnTo>
                <a:lnTo>
                  <a:pt x="107162" y="273050"/>
                </a:lnTo>
                <a:lnTo>
                  <a:pt x="214312" y="165862"/>
                </a:lnTo>
                <a:close/>
              </a:path>
              <a:path w="214630" h="273050">
                <a:moveTo>
                  <a:pt x="160731" y="0"/>
                </a:moveTo>
                <a:lnTo>
                  <a:pt x="53581" y="0"/>
                </a:lnTo>
                <a:lnTo>
                  <a:pt x="53581" y="165862"/>
                </a:lnTo>
                <a:lnTo>
                  <a:pt x="160731" y="165862"/>
                </a:lnTo>
                <a:lnTo>
                  <a:pt x="160731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C8899F69-82B7-4946-9A8C-26940D42F597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pc="-5" dirty="0">
              <a:latin typeface="Arial"/>
              <a:cs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1219200"/>
            <a:ext cx="8929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2"/>
          <p:cNvSpPr>
            <a:spLocks noChangeArrowheads="1"/>
          </p:cNvSpPr>
          <p:nvPr/>
        </p:nvSpPr>
        <p:spPr bwMode="auto">
          <a:xfrm>
            <a:off x="1143000" y="1752600"/>
            <a:ext cx="6629400" cy="4648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257175" cy="220663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E55A1B1-8CD8-4AAB-AAB1-5699093E0B57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pc="-5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066800"/>
            <a:ext cx="8153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b="1" kern="0" cap="all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соспп</a:t>
            </a: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 разработке и реализации РЕГИОНАЛЬНОЙ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cap="all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ПРОГРАММЫ   «ПЯТИЛЕТКА РАЗВИТИЯ»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74663" y="990600"/>
            <a:ext cx="8194675" cy="1508125"/>
          </a:xfrm>
        </p:spPr>
        <p:txBody>
          <a:bodyPr/>
          <a:lstStyle/>
          <a:p>
            <a:pPr eaLnBrk="1" hangingPunct="1"/>
            <a:r>
              <a:rPr lang="en-US" sz="1600" smtClean="0">
                <a:latin typeface="Arial" charset="0"/>
                <a:cs typeface="Arial" charset="0"/>
              </a:rPr>
              <a:t>                          </a:t>
            </a:r>
            <a:r>
              <a:rPr lang="ru-RU" sz="1600" smtClean="0">
                <a:latin typeface="Arial" charset="0"/>
                <a:cs typeface="Arial" charset="0"/>
              </a:rPr>
              <a:t>«Законодательный пакет уральского бизнеса»</a:t>
            </a: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1600" smtClean="0">
                <a:latin typeface="Arial" charset="0"/>
                <a:cs typeface="Arial" charset="0"/>
              </a:rPr>
              <a:t>Мнение  бизнеса о первоочередном принятии законов и нормативных актов на федеральном уровне депутатами Государственной Думы созыва 2017-2022 гг</a:t>
            </a:r>
            <a:r>
              <a:rPr lang="ru-RU" smtClean="0">
                <a:latin typeface="Arial" charset="0"/>
                <a:cs typeface="Arial" charset="0"/>
              </a:rPr>
              <a:t>.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endParaRPr lang="ru-RU" sz="120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1828800"/>
          <a:ext cx="7772400" cy="2516189"/>
        </p:xfrm>
        <a:graphic>
          <a:graphicData uri="http://schemas.openxmlformats.org/drawingml/2006/table">
            <a:tbl>
              <a:tblPr/>
              <a:tblGrid>
                <a:gridCol w="484188"/>
                <a:gridCol w="7288212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Законы и нормативно-правовые акты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Внесение изменений в статью 384 Налогового кодекса Российской Федерации» в части продления действия льготы по налогу на имущество на 7 лет вместо 3-х в отношении вновь вводимых объектов, имеющих высокий класс энергетической эффективности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Федеральный закон «О внесении изменений в Федеральный закон «О контрактной системе в сфере закупок товаров, работ, услуг для обеспечения государственных и муниципальных нужд» в части перехода от стоимости к контракту жизненного цикла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внесении изменений в «Трудовой кодекс Российской Федерации» в части уточнения порядка сохранения среднего заработка, увольнения временного работника и т.д.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7" name="Прямоугольник 3"/>
          <p:cNvSpPr>
            <a:spLocks noChangeArrowheads="1"/>
          </p:cNvSpPr>
          <p:nvPr/>
        </p:nvSpPr>
        <p:spPr bwMode="auto">
          <a:xfrm>
            <a:off x="457200" y="4343400"/>
            <a:ext cx="845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Мнение  бизнеса о первоочередном принятии законов и нормативных актов на региональном уровне депутатами Областной Думы созыва 2017-2022 гг.</a:t>
            </a:r>
            <a:endParaRPr lang="ru-RU" sz="160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5029200"/>
          <a:ext cx="7848600" cy="1676401"/>
        </p:xfrm>
        <a:graphic>
          <a:graphicData uri="http://schemas.openxmlformats.org/drawingml/2006/table">
            <a:tbl>
              <a:tblPr/>
              <a:tblGrid>
                <a:gridCol w="606425"/>
                <a:gridCol w="7242175"/>
              </a:tblGrid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            Законы и нормативно-правовые акты регионального уровня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Закон Свердловской области «О внесении изменений в Закон Свердловской области «О государственной поддержке субъектов инвестиционной деятельности в Свердловской области» в части расширения перечня приоритетных инвестпроектов.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 внесении изменений в Устав Свердловской области (статья 63) и другие нормативные акты в части предоставления объединениям предпринимателей законодательной инициативы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257175" cy="296863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45888E58-0EF2-4675-8E80-638A43F09A78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5540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Механизм общественной оценки через проведение процедуры оценки  </a:t>
            </a:r>
            <a:br>
              <a:rPr lang="ru-RU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</a:br>
            <a:r>
              <a:rPr lang="ru-RU" smtClean="0">
                <a:solidFill>
                  <a:schemeClr val="accent1"/>
                </a:solidFill>
                <a:latin typeface="Arial" charset="0"/>
                <a:cs typeface="Times New Roman" pitchFamily="18" charset="0"/>
              </a:rPr>
              <a:t>                               регулирующего воздействия </a:t>
            </a:r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Объект 4"/>
          <p:cNvGraphicFramePr>
            <a:graphicFrameLocks/>
          </p:cNvGraphicFramePr>
          <p:nvPr/>
        </p:nvGraphicFramePr>
        <p:xfrm>
          <a:off x="914400" y="1828800"/>
          <a:ext cx="7543800" cy="390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257175" cy="220663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B780107C-A739-4EF5-B9AD-95A330EC8CCC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4"/>
          <p:cNvSpPr>
            <a:spLocks noChangeArrowheads="1"/>
          </p:cNvSpPr>
          <p:nvPr/>
        </p:nvSpPr>
        <p:spPr bwMode="auto">
          <a:xfrm>
            <a:off x="685800" y="838200"/>
            <a:ext cx="8305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</a:rPr>
              <a:t>                                      </a:t>
            </a:r>
            <a:r>
              <a:rPr lang="ru-RU" b="1">
                <a:solidFill>
                  <a:srgbClr val="0070C0"/>
                </a:solidFill>
              </a:rPr>
              <a:t>Итоги внедрения целевой модели </a:t>
            </a:r>
            <a:br>
              <a:rPr lang="ru-RU" b="1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</a:rPr>
              <a:t>                  «Осуществление контрольно-надзорной деятельности» </a:t>
            </a:r>
          </a:p>
          <a:p>
            <a:endParaRPr lang="ru-RU" b="1">
              <a:solidFill>
                <a:srgbClr val="CC9900"/>
              </a:solidFill>
              <a:latin typeface="Calibri" pitchFamily="34" charset="0"/>
            </a:endParaRPr>
          </a:p>
          <a:p>
            <a:endParaRPr lang="ru-RU" b="1">
              <a:solidFill>
                <a:srgbClr val="CC990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CC99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CC990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457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52563"/>
            <a:ext cx="3770313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59338" y="1676400"/>
          <a:ext cx="412115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689200"/>
              </a:tblGrid>
              <a:tr h="6355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22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2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Регламенты</a:t>
                      </a:r>
                      <a:endParaRPr lang="ru-RU" sz="2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Порядки 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требования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критериям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проверок по 7 видам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эффективности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Система учета субъектов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1466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контроля</a:t>
                      </a:r>
                      <a:endParaRPr lang="ru-RU" sz="2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619" name="Group 43"/>
          <p:cNvGraphicFramePr>
            <a:graphicFrameLocks noGrp="1"/>
          </p:cNvGraphicFramePr>
          <p:nvPr/>
        </p:nvGraphicFramePr>
        <p:xfrm>
          <a:off x="174625" y="4660900"/>
          <a:ext cx="4325938" cy="425450"/>
        </p:xfrm>
        <a:graphic>
          <a:graphicData uri="http://schemas.openxmlformats.org/drawingml/2006/table">
            <a:tbl>
              <a:tblPr/>
              <a:tblGrid>
                <a:gridCol w="2022475"/>
                <a:gridCol w="230346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--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январь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257175" cy="220663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338CB1B7-ED35-4601-BB25-76DE38B4125A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1662113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Динамика оценок ситуации с кадрами на предприятиях по итогам  соцопросов СОСПП 2016-2018 г.г. ( в % от числа опрошенных)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43000" y="2150744"/>
          <a:ext cx="6400799" cy="379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577013"/>
            <a:ext cx="333375" cy="2809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F15F30CB-6EC0-4A0C-8242-5B06E9ADFB65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74663" y="1152525"/>
            <a:ext cx="8194675" cy="110807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Трехстороннее соглашение между Федераций профсоюзов Свердловской области, Свердловским областным Союзом промышленников и предпринимателей и Правительством Свердловской области</a:t>
            </a:r>
            <a:r>
              <a:rPr lang="en-US" smtClean="0">
                <a:latin typeface="Arial" charset="0"/>
                <a:cs typeface="Arial" charset="0"/>
              </a:rPr>
              <a:t>: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2809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AB42C97C-4B71-496C-8630-470221C90F06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pc="-5" dirty="0">
              <a:latin typeface="Arial"/>
              <a:cs typeface="Arial"/>
            </a:endParaRP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413000"/>
            <a:ext cx="44958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4191000" y="55626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Calibri" pitchFamily="34" charset="0"/>
              </a:rPr>
              <a:t>Подписание трехстороннего соглашения </a:t>
            </a:r>
            <a:r>
              <a:rPr lang="en-US" sz="1200">
                <a:latin typeface="Calibri" pitchFamily="34" charset="0"/>
              </a:rPr>
              <a:t>(</a:t>
            </a:r>
            <a:r>
              <a:rPr lang="ru-RU" sz="1200">
                <a:latin typeface="Calibri" pitchFamily="34" charset="0"/>
              </a:rPr>
              <a:t>слева направо</a:t>
            </a:r>
            <a:r>
              <a:rPr lang="en-US" sz="1200">
                <a:latin typeface="Calibri" pitchFamily="34" charset="0"/>
              </a:rPr>
              <a:t>:</a:t>
            </a:r>
            <a:r>
              <a:rPr lang="ru-RU" sz="1200">
                <a:latin typeface="Calibri" pitchFamily="34" charset="0"/>
              </a:rPr>
              <a:t> Губернатор Свердловской области Е.В.Куйвашев, первый Вице–президент Свердловского областного Союза промышленников и предпринимателей М.Г. Черепанов, председатель Федерации профсоюзов Свердловской области А.Л.Ветлужских.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2362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ru-RU" sz="120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533400" y="2362200"/>
            <a:ext cx="35814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--регулирует социально-трудовые отношения путем взаимных договоренностей и конструктивного сотрудничества</a:t>
            </a:r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--определяет уровень минимальной заработной платы в регионе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-- способствует сохранению социального мира</a:t>
            </a:r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Grp="1" noChangeArrowheads="1"/>
          </p:cNvSpPr>
          <p:nvPr>
            <p:ph type="title"/>
          </p:nvPr>
        </p:nvSpPr>
        <p:spPr>
          <a:xfrm>
            <a:off x="474663" y="1152525"/>
            <a:ext cx="8194675" cy="25019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000" smtClean="0">
                <a:solidFill>
                  <a:srgbClr val="3366CC"/>
                </a:solidFill>
                <a:latin typeface="Arial" charset="0"/>
                <a:cs typeface="Arial" charset="0"/>
              </a:rPr>
              <a:t>Благотворительный проект «Екатерининская ассамблея»</a:t>
            </a:r>
            <a:br>
              <a:rPr lang="ru-RU" altLang="ru-RU" sz="2000" smtClean="0">
                <a:solidFill>
                  <a:srgbClr val="3366CC"/>
                </a:solidFill>
                <a:latin typeface="Arial" charset="0"/>
                <a:cs typeface="Arial" charset="0"/>
              </a:rPr>
            </a:br>
            <a:r>
              <a:rPr lang="ru-RU" altLang="ru-RU" smtClean="0">
                <a:solidFill>
                  <a:srgbClr val="3366CC"/>
                </a:solidFill>
                <a:latin typeface="Arial" charset="0"/>
                <a:cs typeface="Arial" charset="0"/>
              </a:rPr>
              <a:t>Цель:</a:t>
            </a:r>
            <a: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> Возрождение и укрепление традиций благотворительности и меценатства предпринимательского сообщества Свердловской области</a:t>
            </a:r>
            <a:b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/>
            </a:r>
            <a:b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r>
              <a:rPr lang="ru-RU" altLang="ru-RU" smtClean="0">
                <a:solidFill>
                  <a:srgbClr val="3366CC"/>
                </a:solidFill>
                <a:latin typeface="Arial" charset="0"/>
                <a:cs typeface="Arial" charset="0"/>
              </a:rPr>
              <a:t>Задачи: </a:t>
            </a:r>
            <a: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>Консолидация сообщества промышленников и предпринимателей и развитие взаимоотношений между ними на неформальной основе. </a:t>
            </a:r>
            <a:b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</a:br>
            <a:r>
              <a:rPr lang="ru-RU" altLang="ru-RU" smtClean="0">
                <a:solidFill>
                  <a:srgbClr val="595959"/>
                </a:solidFill>
                <a:latin typeface="Arial" charset="0"/>
                <a:cs typeface="Arial" charset="0"/>
              </a:rPr>
              <a:t>Укрепление позитивной репутации бизнесменов-благотворителей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86800" y="6577013"/>
            <a:ext cx="257175" cy="2809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E59F3F3C-2D71-4175-94F5-DB01BE89DBB8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pc="-5" dirty="0">
              <a:latin typeface="Arial"/>
              <a:cs typeface="Arial"/>
            </a:endParaRPr>
          </a:p>
        </p:txBody>
      </p:sp>
      <p:pic>
        <p:nvPicPr>
          <p:cNvPr id="2867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0"/>
            <a:ext cx="82629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74663" y="533400"/>
            <a:ext cx="8194675" cy="74168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                              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                                 </a:t>
            </a: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Спасибо за внимание !</a:t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</a:t>
            </a:r>
            <a:b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</a:t>
            </a:r>
            <a:r>
              <a:rPr 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Контакты</a:t>
            </a:r>
            <a:r>
              <a:rPr lang="en-US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Адрес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г.Екатеринбург, ул.Пушкина,6</a:t>
            </a:r>
            <a:b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Телефон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+7(343) 371-29-25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, 371-28-85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E-mail: 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sospp@sospp.ru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                                                  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www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sospp.ru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www</a:t>
            </a:r>
            <a:r>
              <a:rPr lang="ru-RU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>.соспп.рф</a:t>
            </a:r>
            <a: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1400" b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0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ru-RU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577013"/>
            <a:ext cx="333375" cy="2809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A218792E-DCDC-42A9-A221-008733B32C0C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9569220B-98FE-448C-AC47-F279526F3DFE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9575" y="1701800"/>
            <a:ext cx="4162425" cy="2571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b="1" spc="-15" dirty="0">
                <a:solidFill>
                  <a:srgbClr val="0064AF"/>
                </a:solidFill>
                <a:latin typeface="Arial"/>
                <a:cs typeface="Arial"/>
              </a:rPr>
              <a:t>Крупнейший </a:t>
            </a:r>
            <a:r>
              <a:rPr sz="1600" b="1" spc="-10" dirty="0">
                <a:solidFill>
                  <a:srgbClr val="0064AF"/>
                </a:solidFill>
                <a:latin typeface="Arial"/>
                <a:cs typeface="Arial"/>
              </a:rPr>
              <a:t>транспортный</a:t>
            </a:r>
            <a:r>
              <a:rPr sz="1600" b="1" spc="105" dirty="0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64AF"/>
                </a:solidFill>
                <a:latin typeface="Arial"/>
                <a:cs typeface="Arial"/>
              </a:rPr>
              <a:t>узел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9575" y="1944688"/>
            <a:ext cx="4479925" cy="12350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298450" indent="-115888">
              <a:spcBef>
                <a:spcPts val="100"/>
              </a:spcBef>
              <a:buFont typeface="Arial" charset="0"/>
              <a:buChar char="•"/>
              <a:tabLst>
                <a:tab pos="298450" algn="l"/>
              </a:tabLst>
            </a:pPr>
            <a:r>
              <a:rPr lang="ru-RU" sz="1600" b="1">
                <a:solidFill>
                  <a:srgbClr val="404040"/>
                </a:solidFill>
              </a:rPr>
              <a:t>Объем перевозок СВЖД более 60 млн.</a:t>
            </a:r>
            <a:endParaRPr lang="ru-RU" sz="1600"/>
          </a:p>
          <a:p>
            <a:pPr marL="298450" indent="-115888">
              <a:tabLst>
                <a:tab pos="298450" algn="l"/>
              </a:tabLst>
            </a:pPr>
            <a:r>
              <a:rPr lang="ru-RU" sz="1600" b="1">
                <a:solidFill>
                  <a:srgbClr val="404040"/>
                </a:solidFill>
              </a:rPr>
              <a:t>тонн в год.</a:t>
            </a:r>
            <a:endParaRPr lang="ru-RU" sz="1600"/>
          </a:p>
          <a:p>
            <a:pPr marL="298450" indent="-115888">
              <a:buFont typeface="Arial" charset="0"/>
              <a:buChar char="•"/>
              <a:tabLst>
                <a:tab pos="298450" algn="l"/>
              </a:tabLst>
            </a:pPr>
            <a:r>
              <a:rPr lang="ru-RU" sz="1600" b="1">
                <a:solidFill>
                  <a:srgbClr val="404040"/>
                </a:solidFill>
              </a:rPr>
              <a:t>Аэропорт-хаб «Кольцово» принимает</a:t>
            </a:r>
            <a:endParaRPr lang="ru-RU" sz="1600"/>
          </a:p>
          <a:p>
            <a:pPr marL="298450" indent="-115888">
              <a:tabLst>
                <a:tab pos="298450" algn="l"/>
              </a:tabLst>
            </a:pPr>
            <a:r>
              <a:rPr lang="ru-RU" sz="1600" b="1">
                <a:solidFill>
                  <a:srgbClr val="404040"/>
                </a:solidFill>
              </a:rPr>
              <a:t>более 30 тыс. тонн грузов и обслуживает  более 5 млн. пассажиров в год</a:t>
            </a:r>
            <a:endParaRPr lang="ru-RU" sz="1600"/>
          </a:p>
        </p:txBody>
      </p:sp>
      <p:sp>
        <p:nvSpPr>
          <p:cNvPr id="4" name="object 4"/>
          <p:cNvSpPr txBox="1"/>
          <p:nvPr/>
        </p:nvSpPr>
        <p:spPr>
          <a:xfrm>
            <a:off x="4219575" y="3271838"/>
            <a:ext cx="4562475" cy="12350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82563">
              <a:spcBef>
                <a:spcPts val="100"/>
              </a:spcBef>
            </a:pPr>
            <a:r>
              <a:rPr lang="ru-RU" sz="1600" b="1">
                <a:solidFill>
                  <a:srgbClr val="0064AF"/>
                </a:solidFill>
              </a:rPr>
              <a:t>Частные промышленные группы,</a:t>
            </a:r>
            <a:endParaRPr lang="ru-RU" sz="1600"/>
          </a:p>
          <a:p>
            <a:pPr marL="182563"/>
            <a:r>
              <a:rPr lang="ru-RU" sz="1600" b="1">
                <a:solidFill>
                  <a:srgbClr val="0064AF"/>
                </a:solidFill>
              </a:rPr>
              <a:t>работающие на территории области: </a:t>
            </a:r>
            <a:r>
              <a:rPr lang="ru-RU" sz="1600" b="1">
                <a:solidFill>
                  <a:srgbClr val="404040"/>
                </a:solidFill>
              </a:rPr>
              <a:t>ЕВРАЗ,  УГМК, ТМК, РЕНОВА</a:t>
            </a:r>
            <a:endParaRPr lang="ru-RU" sz="1600"/>
          </a:p>
          <a:p>
            <a:pPr marL="182563"/>
            <a:r>
              <a:rPr lang="ru-RU" sz="1600" b="1">
                <a:solidFill>
                  <a:srgbClr val="0064AF"/>
                </a:solidFill>
              </a:rPr>
              <a:t>Государственные корпорации:</a:t>
            </a:r>
            <a:endParaRPr lang="ru-RU" sz="1600"/>
          </a:p>
          <a:p>
            <a:pPr marL="182563"/>
            <a:r>
              <a:rPr lang="ru-RU" sz="1600" b="1">
                <a:solidFill>
                  <a:srgbClr val="404040"/>
                </a:solidFill>
              </a:rPr>
              <a:t>Уралвагонзавод, Росатом, Ростехнологии.</a:t>
            </a:r>
            <a:endParaRPr lang="ru-RU" sz="1600"/>
          </a:p>
        </p:txBody>
      </p:sp>
      <p:sp>
        <p:nvSpPr>
          <p:cNvPr id="11268" name="object 5"/>
          <p:cNvSpPr>
            <a:spLocks noChangeArrowheads="1"/>
          </p:cNvSpPr>
          <p:nvPr/>
        </p:nvSpPr>
        <p:spPr bwMode="auto">
          <a:xfrm>
            <a:off x="395288" y="4830763"/>
            <a:ext cx="2546350" cy="1703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3276600" y="4821238"/>
            <a:ext cx="2570163" cy="1712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object 7"/>
          <p:cNvSpPr>
            <a:spLocks noChangeArrowheads="1"/>
          </p:cNvSpPr>
          <p:nvPr/>
        </p:nvSpPr>
        <p:spPr bwMode="auto">
          <a:xfrm>
            <a:off x="6084888" y="4814888"/>
            <a:ext cx="2582862" cy="17192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object 8"/>
          <p:cNvSpPr>
            <a:spLocks noChangeArrowheads="1"/>
          </p:cNvSpPr>
          <p:nvPr/>
        </p:nvSpPr>
        <p:spPr bwMode="auto">
          <a:xfrm>
            <a:off x="382588" y="2455863"/>
            <a:ext cx="3914775" cy="17811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2" name="object 9"/>
          <p:cNvSpPr>
            <a:spLocks/>
          </p:cNvSpPr>
          <p:nvPr/>
        </p:nvSpPr>
        <p:spPr bwMode="auto">
          <a:xfrm>
            <a:off x="1457325" y="2338388"/>
            <a:ext cx="234950" cy="211137"/>
          </a:xfrm>
          <a:custGeom>
            <a:avLst/>
            <a:gdLst/>
            <a:ahLst/>
            <a:cxnLst>
              <a:cxn ang="0">
                <a:pos x="234695" y="210947"/>
              </a:cxn>
              <a:cxn ang="0">
                <a:pos x="0" y="0"/>
              </a:cxn>
            </a:cxnLst>
            <a:rect l="0" t="0" r="r" b="b"/>
            <a:pathLst>
              <a:path w="234950" h="211455">
                <a:moveTo>
                  <a:pt x="234695" y="21094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3" name="object 10"/>
          <p:cNvSpPr>
            <a:spLocks/>
          </p:cNvSpPr>
          <p:nvPr/>
        </p:nvSpPr>
        <p:spPr bwMode="auto">
          <a:xfrm>
            <a:off x="2212975" y="2016125"/>
            <a:ext cx="255588" cy="463550"/>
          </a:xfrm>
          <a:custGeom>
            <a:avLst/>
            <a:gdLst/>
            <a:ahLst/>
            <a:cxnLst>
              <a:cxn ang="0">
                <a:pos x="0" y="461771"/>
              </a:cxn>
              <a:cxn ang="0">
                <a:pos x="256031" y="0"/>
              </a:cxn>
            </a:cxnLst>
            <a:rect l="0" t="0" r="r" b="b"/>
            <a:pathLst>
              <a:path w="256539" h="462280">
                <a:moveTo>
                  <a:pt x="0" y="461771"/>
                </a:moveTo>
                <a:lnTo>
                  <a:pt x="25603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1704975" y="3055938"/>
            <a:ext cx="1647825" cy="649287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11113" algn="ctr">
              <a:lnSpc>
                <a:spcPct val="96000"/>
              </a:lnSpc>
              <a:spcBef>
                <a:spcPts val="175"/>
              </a:spcBef>
            </a:pPr>
            <a:r>
              <a:rPr lang="ru-RU" sz="1400" b="1">
                <a:solidFill>
                  <a:srgbClr val="FFFFFF"/>
                </a:solidFill>
              </a:rPr>
              <a:t>Обрабатывающие  производства  85,6%</a:t>
            </a:r>
            <a:endParaRPr lang="ru-RU" sz="1400"/>
          </a:p>
        </p:txBody>
      </p:sp>
      <p:sp>
        <p:nvSpPr>
          <p:cNvPr id="12" name="object 12"/>
          <p:cNvSpPr txBox="1"/>
          <p:nvPr/>
        </p:nvSpPr>
        <p:spPr>
          <a:xfrm>
            <a:off x="481013" y="1533525"/>
            <a:ext cx="1450975" cy="854075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30163" indent="-17463" algn="just">
              <a:lnSpc>
                <a:spcPct val="96000"/>
              </a:lnSpc>
              <a:spcBef>
                <a:spcPts val="175"/>
              </a:spcBef>
            </a:pPr>
            <a:r>
              <a:rPr lang="ru-RU" sz="1400" b="1">
                <a:solidFill>
                  <a:srgbClr val="585858"/>
                </a:solidFill>
              </a:rPr>
              <a:t>Производство и  распределение  э/э, газа и воды</a:t>
            </a:r>
            <a:endParaRPr lang="ru-RU" sz="1400"/>
          </a:p>
          <a:p>
            <a:pPr marL="30163" indent="-17463">
              <a:lnSpc>
                <a:spcPts val="1613"/>
              </a:lnSpc>
            </a:pPr>
            <a:r>
              <a:rPr lang="ru-RU" sz="1400" b="1">
                <a:solidFill>
                  <a:srgbClr val="585858"/>
                </a:solidFill>
              </a:rPr>
              <a:t>11%</a:t>
            </a:r>
            <a:r>
              <a:rPr lang="ru-RU" sz="1400" b="1" u="sng">
                <a:solidFill>
                  <a:srgbClr val="585858"/>
                </a:solidFill>
              </a:rPr>
              <a:t>  </a:t>
            </a:r>
            <a:endParaRPr lang="ru-RU" sz="1400"/>
          </a:p>
        </p:txBody>
      </p:sp>
      <p:sp>
        <p:nvSpPr>
          <p:cNvPr id="13" name="object 13"/>
          <p:cNvSpPr txBox="1"/>
          <p:nvPr/>
        </p:nvSpPr>
        <p:spPr>
          <a:xfrm>
            <a:off x="2266950" y="1620838"/>
            <a:ext cx="1644650" cy="239712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585858"/>
                </a:solidFill>
                <a:latin typeface="Arial"/>
                <a:cs typeface="Arial"/>
              </a:rPr>
              <a:t>Добыча</a:t>
            </a:r>
            <a:r>
              <a:rPr sz="14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Arial"/>
                <a:cs typeface="Arial"/>
              </a:rPr>
              <a:t>полезных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5863" y="1827213"/>
            <a:ext cx="1192212" cy="442912"/>
          </a:xfrm>
          <a:prstGeom prst="rect">
            <a:avLst/>
          </a:prstGeom>
        </p:spPr>
        <p:txBody>
          <a:bodyPr lIns="0" tIns="27305" rIns="0" bIns="0">
            <a:spAutoFit/>
          </a:bodyPr>
          <a:lstStyle/>
          <a:p>
            <a:pPr marL="431800" indent="-420688">
              <a:lnSpc>
                <a:spcPts val="1613"/>
              </a:lnSpc>
              <a:spcBef>
                <a:spcPts val="213"/>
              </a:spcBef>
            </a:pPr>
            <a:r>
              <a:rPr lang="ru-RU" sz="2100" u="sng" baseline="28000">
                <a:solidFill>
                  <a:srgbClr val="585858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>
                <a:solidFill>
                  <a:srgbClr val="585858"/>
                </a:solidFill>
              </a:rPr>
              <a:t>ископаемых  3,4%</a:t>
            </a:r>
            <a:endParaRPr lang="ru-RU" sz="1400"/>
          </a:p>
        </p:txBody>
      </p:sp>
      <p:sp>
        <p:nvSpPr>
          <p:cNvPr id="15" name="object 15"/>
          <p:cNvSpPr txBox="1"/>
          <p:nvPr/>
        </p:nvSpPr>
        <p:spPr>
          <a:xfrm>
            <a:off x="762000" y="4219575"/>
            <a:ext cx="3070225" cy="6191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>
                <a:solidFill>
                  <a:srgbClr val="0064AF"/>
                </a:solidFill>
              </a:rPr>
              <a:t>Основа обрабатывающих производств:  55,5% </a:t>
            </a:r>
            <a:r>
              <a:rPr lang="ru-RU" sz="1200" b="1">
                <a:solidFill>
                  <a:srgbClr val="585858"/>
                </a:solidFill>
              </a:rPr>
              <a:t>металлургия</a:t>
            </a:r>
            <a:endParaRPr lang="ru-RU" sz="1200"/>
          </a:p>
          <a:p>
            <a:pPr marL="12700"/>
            <a:r>
              <a:rPr lang="ru-RU" sz="1200" b="1">
                <a:solidFill>
                  <a:srgbClr val="0064AF"/>
                </a:solidFill>
              </a:rPr>
              <a:t>24,4% </a:t>
            </a:r>
            <a:r>
              <a:rPr lang="ru-RU" sz="1200" b="1">
                <a:solidFill>
                  <a:srgbClr val="585858"/>
                </a:solidFill>
              </a:rPr>
              <a:t>машиностроение (</a:t>
            </a:r>
            <a:r>
              <a:rPr lang="ru-RU" sz="1500" b="1">
                <a:solidFill>
                  <a:srgbClr val="585858"/>
                </a:solidFill>
              </a:rPr>
              <a:t>с ОПК)</a:t>
            </a:r>
            <a:endParaRPr lang="ru-RU" sz="1500"/>
          </a:p>
        </p:txBody>
      </p:sp>
      <p:sp>
        <p:nvSpPr>
          <p:cNvPr id="16" name="object 16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6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6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6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74663" y="1111250"/>
            <a:ext cx="7494587" cy="29845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10" dirty="0">
                <a:latin typeface="Arial" pitchFamily="34" charset="0"/>
                <a:cs typeface="Arial" pitchFamily="34" charset="0"/>
              </a:rPr>
              <a:t>Структура промышленного </a:t>
            </a:r>
            <a:r>
              <a:rPr spc="-15" dirty="0">
                <a:latin typeface="Arial" pitchFamily="34" charset="0"/>
                <a:cs typeface="Arial" pitchFamily="34" charset="0"/>
              </a:rPr>
              <a:t>производства </a:t>
            </a:r>
            <a:r>
              <a:rPr spc="-20" dirty="0">
                <a:latin typeface="Arial" pitchFamily="34" charset="0"/>
                <a:cs typeface="Arial" pitchFamily="34" charset="0"/>
              </a:rPr>
              <a:t>Свердловской</a:t>
            </a:r>
            <a:r>
              <a:rPr spc="204" dirty="0"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latin typeface="Arial" pitchFamily="34" charset="0"/>
                <a:cs typeface="Arial" pitchFamily="34" charset="0"/>
              </a:rPr>
              <a:t>области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377A6031-2933-413B-A475-A9B8085491F6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663" y="1152525"/>
            <a:ext cx="7907337" cy="288925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pc="-5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spc="-5" smtClean="0">
                <a:latin typeface="Arial" pitchFamily="34" charset="0"/>
                <a:cs typeface="Arial" pitchFamily="34" charset="0"/>
              </a:rPr>
              <a:t>Институциональный </a:t>
            </a:r>
            <a:r>
              <a:rPr spc="-10" dirty="0">
                <a:latin typeface="Arial" pitchFamily="34" charset="0"/>
                <a:cs typeface="Arial" pitchFamily="34" charset="0"/>
              </a:rPr>
              <a:t>контур функционирования</a:t>
            </a:r>
            <a:r>
              <a:rPr spc="195" dirty="0"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latin typeface="Arial" pitchFamily="34" charset="0"/>
                <a:cs typeface="Arial" pitchFamily="34" charset="0"/>
              </a:rPr>
              <a:t>СОСПП</a:t>
            </a:r>
          </a:p>
        </p:txBody>
      </p:sp>
      <p:sp>
        <p:nvSpPr>
          <p:cNvPr id="12290" name="object 3"/>
          <p:cNvSpPr>
            <a:spLocks/>
          </p:cNvSpPr>
          <p:nvPr/>
        </p:nvSpPr>
        <p:spPr bwMode="auto">
          <a:xfrm>
            <a:off x="1979613" y="2565400"/>
            <a:ext cx="2809875" cy="3671888"/>
          </a:xfrm>
          <a:custGeom>
            <a:avLst/>
            <a:gdLst/>
            <a:ahLst/>
            <a:cxnLst>
              <a:cxn ang="0">
                <a:pos x="2809240" y="0"/>
              </a:cxn>
              <a:cxn ang="0">
                <a:pos x="0" y="3671658"/>
              </a:cxn>
            </a:cxnLst>
            <a:rect l="0" t="0" r="r" b="b"/>
            <a:pathLst>
              <a:path w="2809240" h="3672204">
                <a:moveTo>
                  <a:pt x="2809240" y="0"/>
                </a:moveTo>
                <a:lnTo>
                  <a:pt x="0" y="3671658"/>
                </a:ln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1" name="object 4"/>
          <p:cNvSpPr>
            <a:spLocks/>
          </p:cNvSpPr>
          <p:nvPr/>
        </p:nvSpPr>
        <p:spPr bwMode="auto">
          <a:xfrm>
            <a:off x="4357688" y="2565400"/>
            <a:ext cx="2662237" cy="3671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63189" y="3671658"/>
              </a:cxn>
            </a:cxnLst>
            <a:rect l="0" t="0" r="r" b="b"/>
            <a:pathLst>
              <a:path w="2663190" h="3672204">
                <a:moveTo>
                  <a:pt x="0" y="0"/>
                </a:moveTo>
                <a:lnTo>
                  <a:pt x="2663189" y="3671658"/>
                </a:ln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292" name="object 5"/>
          <p:cNvSpPr>
            <a:spLocks/>
          </p:cNvSpPr>
          <p:nvPr/>
        </p:nvSpPr>
        <p:spPr bwMode="auto">
          <a:xfrm>
            <a:off x="3276600" y="1844675"/>
            <a:ext cx="2592388" cy="574675"/>
          </a:xfrm>
          <a:custGeom>
            <a:avLst/>
            <a:gdLst/>
            <a:ahLst/>
            <a:cxnLst>
              <a:cxn ang="0">
                <a:pos x="0" y="95758"/>
              </a:cxn>
              <a:cxn ang="0">
                <a:pos x="7532" y="58507"/>
              </a:cxn>
              <a:cxn ang="0">
                <a:pos x="28066" y="28066"/>
              </a:cxn>
              <a:cxn ang="0">
                <a:pos x="58507" y="7532"/>
              </a:cxn>
              <a:cxn ang="0">
                <a:pos x="95758" y="0"/>
              </a:cxn>
              <a:cxn ang="0">
                <a:pos x="2496566" y="0"/>
              </a:cxn>
              <a:cxn ang="0">
                <a:pos x="2533870" y="7532"/>
              </a:cxn>
              <a:cxn ang="0">
                <a:pos x="2564304" y="28066"/>
              </a:cxn>
              <a:cxn ang="0">
                <a:pos x="2584809" y="58507"/>
              </a:cxn>
              <a:cxn ang="0">
                <a:pos x="2592324" y="95758"/>
              </a:cxn>
              <a:cxn ang="0">
                <a:pos x="2592324" y="478917"/>
              </a:cxn>
              <a:cxn ang="0">
                <a:pos x="2584809" y="516221"/>
              </a:cxn>
              <a:cxn ang="0">
                <a:pos x="2564304" y="546655"/>
              </a:cxn>
              <a:cxn ang="0">
                <a:pos x="2533870" y="567160"/>
              </a:cxn>
              <a:cxn ang="0">
                <a:pos x="2496566" y="574675"/>
              </a:cxn>
              <a:cxn ang="0">
                <a:pos x="95758" y="574675"/>
              </a:cxn>
              <a:cxn ang="0">
                <a:pos x="58507" y="567160"/>
              </a:cxn>
              <a:cxn ang="0">
                <a:pos x="28066" y="546655"/>
              </a:cxn>
              <a:cxn ang="0">
                <a:pos x="7532" y="516221"/>
              </a:cxn>
              <a:cxn ang="0">
                <a:pos x="0" y="478917"/>
              </a:cxn>
              <a:cxn ang="0">
                <a:pos x="0" y="95758"/>
              </a:cxn>
            </a:cxnLst>
            <a:rect l="0" t="0" r="r" b="b"/>
            <a:pathLst>
              <a:path w="2592704" h="574675">
                <a:moveTo>
                  <a:pt x="0" y="95758"/>
                </a:moveTo>
                <a:lnTo>
                  <a:pt x="7532" y="58507"/>
                </a:lnTo>
                <a:lnTo>
                  <a:pt x="28066" y="28066"/>
                </a:lnTo>
                <a:lnTo>
                  <a:pt x="58507" y="7532"/>
                </a:lnTo>
                <a:lnTo>
                  <a:pt x="95758" y="0"/>
                </a:lnTo>
                <a:lnTo>
                  <a:pt x="2496566" y="0"/>
                </a:lnTo>
                <a:lnTo>
                  <a:pt x="2533870" y="7532"/>
                </a:lnTo>
                <a:lnTo>
                  <a:pt x="2564304" y="28066"/>
                </a:lnTo>
                <a:lnTo>
                  <a:pt x="2584809" y="58507"/>
                </a:lnTo>
                <a:lnTo>
                  <a:pt x="2592324" y="95758"/>
                </a:lnTo>
                <a:lnTo>
                  <a:pt x="2592324" y="478917"/>
                </a:lnTo>
                <a:lnTo>
                  <a:pt x="2584809" y="516221"/>
                </a:lnTo>
                <a:lnTo>
                  <a:pt x="2564304" y="546655"/>
                </a:lnTo>
                <a:lnTo>
                  <a:pt x="2533870" y="567160"/>
                </a:lnTo>
                <a:lnTo>
                  <a:pt x="2496566" y="574675"/>
                </a:lnTo>
                <a:lnTo>
                  <a:pt x="95758" y="574675"/>
                </a:lnTo>
                <a:lnTo>
                  <a:pt x="58507" y="567160"/>
                </a:lnTo>
                <a:lnTo>
                  <a:pt x="28066" y="546655"/>
                </a:lnTo>
                <a:lnTo>
                  <a:pt x="7532" y="516221"/>
                </a:lnTo>
                <a:lnTo>
                  <a:pt x="0" y="478917"/>
                </a:lnTo>
                <a:lnTo>
                  <a:pt x="0" y="95758"/>
                </a:lnTo>
                <a:close/>
              </a:path>
            </a:pathLst>
          </a:custGeom>
          <a:noFill/>
          <a:ln w="19050">
            <a:solidFill>
              <a:srgbClr val="0064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3881438" y="1917700"/>
            <a:ext cx="1381125" cy="420688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indent="61913">
              <a:spcBef>
                <a:spcPts val="100"/>
              </a:spcBef>
            </a:pPr>
            <a:r>
              <a:rPr lang="ru-RU" sz="1300" b="1">
                <a:solidFill>
                  <a:srgbClr val="404040"/>
                </a:solidFill>
              </a:rPr>
              <a:t>Межсекторное  взаимодействие</a:t>
            </a:r>
            <a:endParaRPr lang="ru-RU" sz="1300"/>
          </a:p>
        </p:txBody>
      </p:sp>
      <p:sp>
        <p:nvSpPr>
          <p:cNvPr id="12294" name="object 7"/>
          <p:cNvSpPr>
            <a:spLocks/>
          </p:cNvSpPr>
          <p:nvPr/>
        </p:nvSpPr>
        <p:spPr bwMode="auto">
          <a:xfrm>
            <a:off x="684213" y="5086350"/>
            <a:ext cx="1655762" cy="576263"/>
          </a:xfrm>
          <a:custGeom>
            <a:avLst/>
            <a:gdLst/>
            <a:ahLst/>
            <a:cxnLst>
              <a:cxn ang="0">
                <a:pos x="0" y="95758"/>
              </a:cxn>
              <a:cxn ang="0">
                <a:pos x="7525" y="58507"/>
              </a:cxn>
              <a:cxn ang="0">
                <a:pos x="28049" y="28067"/>
              </a:cxn>
              <a:cxn ang="0">
                <a:pos x="58491" y="7532"/>
              </a:cxn>
              <a:cxn ang="0">
                <a:pos x="95770" y="0"/>
              </a:cxn>
              <a:cxn ang="0">
                <a:pos x="1559941" y="0"/>
              </a:cxn>
              <a:cxn ang="0">
                <a:pos x="1597245" y="7532"/>
              </a:cxn>
              <a:cxn ang="0">
                <a:pos x="1627679" y="28067"/>
              </a:cxn>
              <a:cxn ang="0">
                <a:pos x="1648184" y="58507"/>
              </a:cxn>
              <a:cxn ang="0">
                <a:pos x="1655699" y="95758"/>
              </a:cxn>
              <a:cxn ang="0">
                <a:pos x="1655699" y="478917"/>
              </a:cxn>
              <a:cxn ang="0">
                <a:pos x="1648184" y="516196"/>
              </a:cxn>
              <a:cxn ang="0">
                <a:pos x="1627679" y="546638"/>
              </a:cxn>
              <a:cxn ang="0">
                <a:pos x="1597245" y="567161"/>
              </a:cxn>
              <a:cxn ang="0">
                <a:pos x="1559941" y="574687"/>
              </a:cxn>
              <a:cxn ang="0">
                <a:pos x="95770" y="574687"/>
              </a:cxn>
              <a:cxn ang="0">
                <a:pos x="58491" y="567161"/>
              </a:cxn>
              <a:cxn ang="0">
                <a:pos x="28049" y="546638"/>
              </a:cxn>
              <a:cxn ang="0">
                <a:pos x="7525" y="516196"/>
              </a:cxn>
              <a:cxn ang="0">
                <a:pos x="0" y="478917"/>
              </a:cxn>
              <a:cxn ang="0">
                <a:pos x="0" y="95758"/>
              </a:cxn>
            </a:cxnLst>
            <a:rect l="0" t="0" r="r" b="b"/>
            <a:pathLst>
              <a:path w="1656080" h="575310">
                <a:moveTo>
                  <a:pt x="0" y="95758"/>
                </a:moveTo>
                <a:lnTo>
                  <a:pt x="7525" y="58507"/>
                </a:lnTo>
                <a:lnTo>
                  <a:pt x="28049" y="28067"/>
                </a:lnTo>
                <a:lnTo>
                  <a:pt x="58491" y="7532"/>
                </a:lnTo>
                <a:lnTo>
                  <a:pt x="95770" y="0"/>
                </a:lnTo>
                <a:lnTo>
                  <a:pt x="1559941" y="0"/>
                </a:lnTo>
                <a:lnTo>
                  <a:pt x="1597245" y="7532"/>
                </a:lnTo>
                <a:lnTo>
                  <a:pt x="1627679" y="28067"/>
                </a:lnTo>
                <a:lnTo>
                  <a:pt x="1648184" y="58507"/>
                </a:lnTo>
                <a:lnTo>
                  <a:pt x="1655699" y="95758"/>
                </a:lnTo>
                <a:lnTo>
                  <a:pt x="1655699" y="478917"/>
                </a:lnTo>
                <a:lnTo>
                  <a:pt x="1648184" y="516196"/>
                </a:lnTo>
                <a:lnTo>
                  <a:pt x="1627679" y="546638"/>
                </a:lnTo>
                <a:lnTo>
                  <a:pt x="1597245" y="567161"/>
                </a:lnTo>
                <a:lnTo>
                  <a:pt x="1559941" y="574687"/>
                </a:lnTo>
                <a:lnTo>
                  <a:pt x="95770" y="574687"/>
                </a:lnTo>
                <a:lnTo>
                  <a:pt x="58491" y="567161"/>
                </a:lnTo>
                <a:lnTo>
                  <a:pt x="28049" y="546638"/>
                </a:lnTo>
                <a:lnTo>
                  <a:pt x="7525" y="516196"/>
                </a:lnTo>
                <a:lnTo>
                  <a:pt x="0" y="478917"/>
                </a:lnTo>
                <a:lnTo>
                  <a:pt x="0" y="95758"/>
                </a:lnTo>
                <a:close/>
              </a:path>
            </a:pathLst>
          </a:custGeom>
          <a:noFill/>
          <a:ln w="19050">
            <a:solidFill>
              <a:srgbClr val="0064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8"/>
          <p:cNvSpPr txBox="1"/>
          <p:nvPr/>
        </p:nvSpPr>
        <p:spPr>
          <a:xfrm>
            <a:off x="776288" y="5175250"/>
            <a:ext cx="1474787" cy="3921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Законы</a:t>
            </a:r>
            <a:r>
              <a:rPr sz="12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нормативные</a:t>
            </a:r>
            <a:r>
              <a:rPr sz="12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04040"/>
                </a:solidFill>
                <a:latin typeface="Arial"/>
                <a:cs typeface="Arial"/>
              </a:rPr>
              <a:t>акты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96" name="object 9"/>
          <p:cNvSpPr>
            <a:spLocks/>
          </p:cNvSpPr>
          <p:nvPr/>
        </p:nvSpPr>
        <p:spPr bwMode="auto">
          <a:xfrm>
            <a:off x="6877050" y="5086350"/>
            <a:ext cx="2159000" cy="792163"/>
          </a:xfrm>
          <a:custGeom>
            <a:avLst/>
            <a:gdLst/>
            <a:ahLst/>
            <a:cxnLst>
              <a:cxn ang="0">
                <a:pos x="0" y="131826"/>
              </a:cxn>
              <a:cxn ang="0">
                <a:pos x="6710" y="90172"/>
              </a:cxn>
              <a:cxn ang="0">
                <a:pos x="25400" y="53986"/>
              </a:cxn>
              <a:cxn ang="0">
                <a:pos x="53903" y="25444"/>
              </a:cxn>
              <a:cxn ang="0">
                <a:pos x="90058" y="6723"/>
              </a:cxn>
              <a:cxn ang="0">
                <a:pos x="131698" y="0"/>
              </a:cxn>
              <a:cxn ang="0">
                <a:pos x="2028443" y="0"/>
              </a:cxn>
              <a:cxn ang="0">
                <a:pos x="2070097" y="6723"/>
              </a:cxn>
              <a:cxn ang="0">
                <a:pos x="2106283" y="25444"/>
              </a:cxn>
              <a:cxn ang="0">
                <a:pos x="2134825" y="53986"/>
              </a:cxn>
              <a:cxn ang="0">
                <a:pos x="2153546" y="90172"/>
              </a:cxn>
              <a:cxn ang="0">
                <a:pos x="2160269" y="131826"/>
              </a:cxn>
              <a:cxn ang="0">
                <a:pos x="2160269" y="658888"/>
              </a:cxn>
              <a:cxn ang="0">
                <a:pos x="2153546" y="700542"/>
              </a:cxn>
              <a:cxn ang="0">
                <a:pos x="2134825" y="736716"/>
              </a:cxn>
              <a:cxn ang="0">
                <a:pos x="2106283" y="765240"/>
              </a:cxn>
              <a:cxn ang="0">
                <a:pos x="2070097" y="783946"/>
              </a:cxn>
              <a:cxn ang="0">
                <a:pos x="2028443" y="790663"/>
              </a:cxn>
              <a:cxn ang="0">
                <a:pos x="131698" y="790663"/>
              </a:cxn>
              <a:cxn ang="0">
                <a:pos x="90058" y="783946"/>
              </a:cxn>
              <a:cxn ang="0">
                <a:pos x="53903" y="765240"/>
              </a:cxn>
              <a:cxn ang="0">
                <a:pos x="25400" y="736716"/>
              </a:cxn>
              <a:cxn ang="0">
                <a:pos x="6710" y="700542"/>
              </a:cxn>
              <a:cxn ang="0">
                <a:pos x="0" y="658888"/>
              </a:cxn>
              <a:cxn ang="0">
                <a:pos x="0" y="131826"/>
              </a:cxn>
            </a:cxnLst>
            <a:rect l="0" t="0" r="r" b="b"/>
            <a:pathLst>
              <a:path w="2160270" h="791210">
                <a:moveTo>
                  <a:pt x="0" y="131826"/>
                </a:moveTo>
                <a:lnTo>
                  <a:pt x="6710" y="90172"/>
                </a:lnTo>
                <a:lnTo>
                  <a:pt x="25400" y="53986"/>
                </a:lnTo>
                <a:lnTo>
                  <a:pt x="53903" y="25444"/>
                </a:lnTo>
                <a:lnTo>
                  <a:pt x="90058" y="6723"/>
                </a:lnTo>
                <a:lnTo>
                  <a:pt x="131698" y="0"/>
                </a:lnTo>
                <a:lnTo>
                  <a:pt x="2028443" y="0"/>
                </a:lnTo>
                <a:lnTo>
                  <a:pt x="2070097" y="6723"/>
                </a:lnTo>
                <a:lnTo>
                  <a:pt x="2106283" y="25444"/>
                </a:lnTo>
                <a:lnTo>
                  <a:pt x="2134825" y="53986"/>
                </a:lnTo>
                <a:lnTo>
                  <a:pt x="2153546" y="90172"/>
                </a:lnTo>
                <a:lnTo>
                  <a:pt x="2160269" y="131826"/>
                </a:lnTo>
                <a:lnTo>
                  <a:pt x="2160269" y="658888"/>
                </a:lnTo>
                <a:lnTo>
                  <a:pt x="2153546" y="700542"/>
                </a:lnTo>
                <a:lnTo>
                  <a:pt x="2134825" y="736716"/>
                </a:lnTo>
                <a:lnTo>
                  <a:pt x="2106283" y="765240"/>
                </a:lnTo>
                <a:lnTo>
                  <a:pt x="2070097" y="783946"/>
                </a:lnTo>
                <a:lnTo>
                  <a:pt x="2028443" y="790663"/>
                </a:lnTo>
                <a:lnTo>
                  <a:pt x="131698" y="790663"/>
                </a:lnTo>
                <a:lnTo>
                  <a:pt x="90058" y="783946"/>
                </a:lnTo>
                <a:lnTo>
                  <a:pt x="53903" y="765240"/>
                </a:lnTo>
                <a:lnTo>
                  <a:pt x="25400" y="736716"/>
                </a:lnTo>
                <a:lnTo>
                  <a:pt x="6710" y="700542"/>
                </a:lnTo>
                <a:lnTo>
                  <a:pt x="0" y="658888"/>
                </a:lnTo>
                <a:lnTo>
                  <a:pt x="0" y="131826"/>
                </a:lnTo>
                <a:close/>
              </a:path>
            </a:pathLst>
          </a:custGeom>
          <a:noFill/>
          <a:ln w="19050">
            <a:solidFill>
              <a:srgbClr val="0064A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6921500" y="5100638"/>
            <a:ext cx="2071688" cy="75723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1200" b="1">
                <a:solidFill>
                  <a:srgbClr val="404040"/>
                </a:solidFill>
              </a:rPr>
              <a:t>Социально-экономическая  ответственность,</a:t>
            </a:r>
            <a:endParaRPr lang="ru-RU" sz="1200"/>
          </a:p>
          <a:p>
            <a:pPr marL="12700" algn="ctr"/>
            <a:r>
              <a:rPr lang="ru-RU" sz="1200" b="1">
                <a:solidFill>
                  <a:srgbClr val="404040"/>
                </a:solidFill>
              </a:rPr>
              <a:t>социальное  партнерство</a:t>
            </a:r>
            <a:endParaRPr lang="ru-RU" sz="1200"/>
          </a:p>
        </p:txBody>
      </p:sp>
      <p:sp>
        <p:nvSpPr>
          <p:cNvPr id="12298" name="object 11"/>
          <p:cNvSpPr>
            <a:spLocks/>
          </p:cNvSpPr>
          <p:nvPr/>
        </p:nvSpPr>
        <p:spPr bwMode="auto">
          <a:xfrm>
            <a:off x="323850" y="5013325"/>
            <a:ext cx="8280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80336" y="0"/>
              </a:cxn>
            </a:cxnLst>
            <a:rect l="0" t="0" r="r" b="b"/>
            <a:pathLst>
              <a:path w="8280400">
                <a:moveTo>
                  <a:pt x="0" y="0"/>
                </a:moveTo>
                <a:lnTo>
                  <a:pt x="8280336" y="0"/>
                </a:lnTo>
              </a:path>
            </a:pathLst>
          </a:cu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4092575" y="4575175"/>
            <a:ext cx="952500" cy="331788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2000" b="1" spc="-45" dirty="0">
                <a:solidFill>
                  <a:srgbClr val="0064AF"/>
                </a:solidFill>
                <a:latin typeface="Arial"/>
                <a:cs typeface="Arial"/>
              </a:rPr>
              <a:t>С</a:t>
            </a:r>
            <a:r>
              <a:rPr sz="2000" b="1" dirty="0">
                <a:solidFill>
                  <a:srgbClr val="0064AF"/>
                </a:solidFill>
                <a:latin typeface="Arial"/>
                <a:cs typeface="Arial"/>
              </a:rPr>
              <a:t>ОСПП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0750" y="5191125"/>
            <a:ext cx="2189163" cy="5127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algn="ctr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1600" b="1" spc="-180" dirty="0">
                <a:solidFill>
                  <a:srgbClr val="C00000"/>
                </a:solidFill>
                <a:latin typeface="Arial"/>
                <a:cs typeface="Arial"/>
              </a:rPr>
              <a:t>Субъекты</a:t>
            </a:r>
            <a:r>
              <a:rPr sz="16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75" dirty="0">
                <a:solidFill>
                  <a:srgbClr val="C00000"/>
                </a:solidFill>
                <a:latin typeface="Arial"/>
                <a:cs typeface="Arial"/>
              </a:rPr>
              <a:t>экономической</a:t>
            </a:r>
            <a:endParaRPr sz="1600">
              <a:latin typeface="Arial"/>
              <a:cs typeface="Arial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spc="-170" dirty="0">
                <a:solidFill>
                  <a:srgbClr val="C00000"/>
                </a:solidFill>
                <a:latin typeface="Arial"/>
                <a:cs typeface="Arial"/>
              </a:rPr>
              <a:t>деятельности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170" dirty="0">
                <a:solidFill>
                  <a:srgbClr val="C00000"/>
                </a:solidFill>
                <a:latin typeface="Arial"/>
                <a:cs typeface="Arial"/>
              </a:rPr>
              <a:t>региона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2630488" y="2906713"/>
            <a:ext cx="1427162" cy="17573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4960938" y="2873375"/>
            <a:ext cx="1512887" cy="2054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4102100" y="3729038"/>
            <a:ext cx="939800" cy="8207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5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0F8DABB2-81C8-4AB2-968D-8C877D4A556B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663" y="1152525"/>
            <a:ext cx="8194675" cy="674688"/>
          </a:xfrm>
        </p:spPr>
        <p:txBody>
          <a:bodyPr tIns="120903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Arial" charset="0"/>
                <a:cs typeface="Arial" charset="0"/>
              </a:rPr>
              <a:t>Ежегодный социологический опрос членов СОСПП по выявлению  оценки проблемных ситуаций в регионе</a:t>
            </a: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5227638" y="2533650"/>
            <a:ext cx="3506787" cy="1647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59700" y="2906713"/>
            <a:ext cx="366713" cy="29845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77788" indent="-65088">
              <a:lnSpc>
                <a:spcPct val="102000"/>
              </a:lnSpc>
              <a:spcBef>
                <a:spcPts val="75"/>
              </a:spcBef>
            </a:pPr>
            <a:r>
              <a:rPr lang="ru-RU" sz="900">
                <a:latin typeface="Trebuchet MS" pitchFamily="34" charset="0"/>
              </a:rPr>
              <a:t>малые  33%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59500" y="3430588"/>
            <a:ext cx="455613" cy="300037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123825" indent="-111125">
              <a:lnSpc>
                <a:spcPct val="102000"/>
              </a:lnSpc>
              <a:spcBef>
                <a:spcPts val="75"/>
              </a:spcBef>
            </a:pPr>
            <a:r>
              <a:rPr lang="ru-RU" sz="900">
                <a:latin typeface="Trebuchet MS" pitchFamily="34" charset="0"/>
              </a:rPr>
              <a:t>средние  29%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05538" y="2697163"/>
            <a:ext cx="468312" cy="29845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128588" indent="-117475">
              <a:lnSpc>
                <a:spcPct val="102000"/>
              </a:lnSpc>
              <a:spcBef>
                <a:spcPts val="75"/>
              </a:spcBef>
            </a:pPr>
            <a:r>
              <a:rPr lang="ru-RU" sz="900">
                <a:latin typeface="Trebuchet MS" pitchFamily="34" charset="0"/>
              </a:rPr>
              <a:t>крупные  36%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02363" y="2009775"/>
            <a:ext cx="1608137" cy="220663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1250" b="1" dirty="0">
                <a:solidFill>
                  <a:srgbClr val="0064AF"/>
                </a:solidFill>
                <a:latin typeface="Arial"/>
                <a:cs typeface="Arial"/>
              </a:rPr>
              <a:t>Структура</a:t>
            </a:r>
            <a:r>
              <a:rPr sz="1250" b="1" spc="20" dirty="0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0064AF"/>
                </a:solidFill>
                <a:latin typeface="Arial"/>
                <a:cs typeface="Arial"/>
              </a:rPr>
              <a:t>выборки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2813" y="2195513"/>
            <a:ext cx="2027237" cy="220662"/>
          </a:xfrm>
          <a:prstGeom prst="rect">
            <a:avLst/>
          </a:prstGeom>
        </p:spPr>
        <p:txBody>
          <a:bodyPr lIns="0" tIns="15240" rIns="0" bIns="0">
            <a:spAutoFit/>
          </a:bodyPr>
          <a:lstStyle/>
          <a:p>
            <a:pPr marL="12700" fontAlgn="auto">
              <a:spcBef>
                <a:spcPts val="120"/>
              </a:spcBef>
              <a:spcAft>
                <a:spcPts val="0"/>
              </a:spcAft>
              <a:defRPr/>
            </a:pPr>
            <a:r>
              <a:rPr sz="1250" b="1" spc="10" dirty="0">
                <a:solidFill>
                  <a:srgbClr val="0064AF"/>
                </a:solidFill>
                <a:latin typeface="Arial"/>
                <a:cs typeface="Arial"/>
              </a:rPr>
              <a:t>по </a:t>
            </a:r>
            <a:r>
              <a:rPr sz="1250" b="1" spc="5" dirty="0">
                <a:solidFill>
                  <a:srgbClr val="0064AF"/>
                </a:solidFill>
                <a:latin typeface="Arial"/>
                <a:cs typeface="Arial"/>
              </a:rPr>
              <a:t>размеру</a:t>
            </a:r>
            <a:r>
              <a:rPr sz="1250" b="1" spc="-65" dirty="0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sz="1250" b="1" spc="10" dirty="0">
                <a:solidFill>
                  <a:srgbClr val="0064AF"/>
                </a:solidFill>
                <a:latin typeface="Arial"/>
                <a:cs typeface="Arial"/>
              </a:rPr>
              <a:t>предприятий</a:t>
            </a:r>
            <a:endParaRPr sz="1250">
              <a:latin typeface="Arial"/>
              <a:cs typeface="Arial"/>
            </a:endParaRPr>
          </a:p>
        </p:txBody>
      </p:sp>
      <p:sp>
        <p:nvSpPr>
          <p:cNvPr id="13320" name="object 9"/>
          <p:cNvSpPr>
            <a:spLocks/>
          </p:cNvSpPr>
          <p:nvPr/>
        </p:nvSpPr>
        <p:spPr bwMode="auto">
          <a:xfrm>
            <a:off x="6180138" y="4249738"/>
            <a:ext cx="66675" cy="66675"/>
          </a:xfrm>
          <a:custGeom>
            <a:avLst/>
            <a:gdLst/>
            <a:ahLst/>
            <a:cxnLst>
              <a:cxn ang="0">
                <a:pos x="0" y="66352"/>
              </a:cxn>
              <a:cxn ang="0">
                <a:pos x="66352" y="66352"/>
              </a:cxn>
              <a:cxn ang="0">
                <a:pos x="66352" y="0"/>
              </a:cxn>
              <a:cxn ang="0">
                <a:pos x="0" y="0"/>
              </a:cxn>
              <a:cxn ang="0">
                <a:pos x="0" y="66352"/>
              </a:cxn>
            </a:cxnLst>
            <a:rect l="0" t="0" r="r" b="b"/>
            <a:pathLst>
              <a:path w="66675" h="66675">
                <a:moveTo>
                  <a:pt x="0" y="66352"/>
                </a:moveTo>
                <a:lnTo>
                  <a:pt x="66352" y="66352"/>
                </a:lnTo>
                <a:lnTo>
                  <a:pt x="66352" y="0"/>
                </a:lnTo>
                <a:lnTo>
                  <a:pt x="0" y="0"/>
                </a:lnTo>
                <a:lnTo>
                  <a:pt x="0" y="66352"/>
                </a:lnTo>
                <a:close/>
              </a:path>
            </a:pathLst>
          </a:custGeom>
          <a:solidFill>
            <a:srgbClr val="0066CC">
              <a:alpha val="60783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6262688" y="4191000"/>
            <a:ext cx="442912" cy="14922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900">
                <a:solidFill>
                  <a:srgbClr val="585858"/>
                </a:solidFill>
                <a:latin typeface="Trebuchet MS" pitchFamily="34" charset="0"/>
              </a:rPr>
              <a:t>малые</a:t>
            </a:r>
            <a:endParaRPr lang="ru-RU" sz="900">
              <a:latin typeface="Trebuchet MS" pitchFamily="34" charset="0"/>
            </a:endParaRPr>
          </a:p>
        </p:txBody>
      </p:sp>
      <p:sp>
        <p:nvSpPr>
          <p:cNvPr id="13322" name="object 11"/>
          <p:cNvSpPr>
            <a:spLocks/>
          </p:cNvSpPr>
          <p:nvPr/>
        </p:nvSpPr>
        <p:spPr bwMode="auto">
          <a:xfrm>
            <a:off x="6704013" y="4249738"/>
            <a:ext cx="66675" cy="66675"/>
          </a:xfrm>
          <a:custGeom>
            <a:avLst/>
            <a:gdLst/>
            <a:ahLst/>
            <a:cxnLst>
              <a:cxn ang="0">
                <a:pos x="0" y="66352"/>
              </a:cxn>
              <a:cxn ang="0">
                <a:pos x="66351" y="66352"/>
              </a:cxn>
              <a:cxn ang="0">
                <a:pos x="66351" y="0"/>
              </a:cxn>
              <a:cxn ang="0">
                <a:pos x="0" y="0"/>
              </a:cxn>
              <a:cxn ang="0">
                <a:pos x="0" y="66352"/>
              </a:cxn>
            </a:cxnLst>
            <a:rect l="0" t="0" r="r" b="b"/>
            <a:pathLst>
              <a:path w="66675" h="66675">
                <a:moveTo>
                  <a:pt x="0" y="66352"/>
                </a:moveTo>
                <a:lnTo>
                  <a:pt x="66351" y="66352"/>
                </a:lnTo>
                <a:lnTo>
                  <a:pt x="66351" y="0"/>
                </a:lnTo>
                <a:lnTo>
                  <a:pt x="0" y="0"/>
                </a:lnTo>
                <a:lnTo>
                  <a:pt x="0" y="66352"/>
                </a:lnTo>
                <a:close/>
              </a:path>
            </a:pathLst>
          </a:custGeom>
          <a:solidFill>
            <a:srgbClr val="CC0000">
              <a:alpha val="8392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object 12"/>
          <p:cNvSpPr txBox="1"/>
          <p:nvPr/>
        </p:nvSpPr>
        <p:spPr>
          <a:xfrm>
            <a:off x="6786563" y="4184650"/>
            <a:ext cx="457200" cy="1698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900">
                <a:solidFill>
                  <a:srgbClr val="585858"/>
                </a:solidFill>
                <a:latin typeface="Trebuchet MS" pitchFamily="34" charset="0"/>
              </a:rPr>
              <a:t>средние</a:t>
            </a:r>
            <a:endParaRPr lang="ru-RU" sz="900">
              <a:latin typeface="Trebuchet MS" pitchFamily="34" charset="0"/>
            </a:endParaRPr>
          </a:p>
        </p:txBody>
      </p:sp>
      <p:sp>
        <p:nvSpPr>
          <p:cNvPr id="13324" name="object 13"/>
          <p:cNvSpPr>
            <a:spLocks/>
          </p:cNvSpPr>
          <p:nvPr/>
        </p:nvSpPr>
        <p:spPr bwMode="auto">
          <a:xfrm>
            <a:off x="7318375" y="4249738"/>
            <a:ext cx="66675" cy="66675"/>
          </a:xfrm>
          <a:custGeom>
            <a:avLst/>
            <a:gdLst/>
            <a:ahLst/>
            <a:cxnLst>
              <a:cxn ang="0">
                <a:pos x="0" y="66352"/>
              </a:cxn>
              <a:cxn ang="0">
                <a:pos x="66351" y="66352"/>
              </a:cxn>
              <a:cxn ang="0">
                <a:pos x="66351" y="0"/>
              </a:cxn>
              <a:cxn ang="0">
                <a:pos x="0" y="0"/>
              </a:cxn>
              <a:cxn ang="0">
                <a:pos x="0" y="66352"/>
              </a:cxn>
            </a:cxnLst>
            <a:rect l="0" t="0" r="r" b="b"/>
            <a:pathLst>
              <a:path w="66675" h="66675">
                <a:moveTo>
                  <a:pt x="0" y="66352"/>
                </a:moveTo>
                <a:lnTo>
                  <a:pt x="66351" y="66352"/>
                </a:lnTo>
                <a:lnTo>
                  <a:pt x="66351" y="0"/>
                </a:lnTo>
                <a:lnTo>
                  <a:pt x="0" y="0"/>
                </a:lnTo>
                <a:lnTo>
                  <a:pt x="0" y="66352"/>
                </a:lnTo>
                <a:close/>
              </a:path>
            </a:pathLst>
          </a:custGeom>
          <a:solidFill>
            <a:srgbClr val="A6A6A6">
              <a:alpha val="65881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7402513" y="4184650"/>
            <a:ext cx="466725" cy="169863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900">
                <a:solidFill>
                  <a:srgbClr val="585858"/>
                </a:solidFill>
                <a:latin typeface="Trebuchet MS" pitchFamily="34" charset="0"/>
              </a:rPr>
              <a:t>крупные</a:t>
            </a:r>
            <a:endParaRPr lang="ru-RU" sz="900">
              <a:latin typeface="Trebuchet MS" pitchFamily="34" charset="0"/>
            </a:endParaRPr>
          </a:p>
        </p:txBody>
      </p:sp>
      <p:sp>
        <p:nvSpPr>
          <p:cNvPr id="13326" name="object 19"/>
          <p:cNvSpPr txBox="1">
            <a:spLocks noChangeArrowheads="1"/>
          </p:cNvSpPr>
          <p:nvPr/>
        </p:nvSpPr>
        <p:spPr bwMode="auto">
          <a:xfrm>
            <a:off x="8723313" y="6577013"/>
            <a:ext cx="222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5400">
              <a:lnSpc>
                <a:spcPts val="1425"/>
              </a:lnSpc>
            </a:pPr>
            <a:r>
              <a:rPr lang="ru-RU" sz="1200"/>
              <a:t>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663" y="2127250"/>
            <a:ext cx="4216400" cy="1076325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12700">
              <a:spcBef>
                <a:spcPts val="938"/>
              </a:spcBef>
            </a:pPr>
            <a:r>
              <a:rPr lang="ru-RU" sz="1600" b="1">
                <a:solidFill>
                  <a:srgbClr val="0064AF"/>
                </a:solidFill>
              </a:rPr>
              <a:t>Сроки: </a:t>
            </a:r>
            <a:r>
              <a:rPr lang="ru-RU" sz="1600" b="1"/>
              <a:t>декабрь 2017 г. </a:t>
            </a:r>
            <a:r>
              <a:rPr lang="ru-RU" sz="1600" b="1">
                <a:solidFill>
                  <a:srgbClr val="585858"/>
                </a:solidFill>
              </a:rPr>
              <a:t>- январь 2018 г.</a:t>
            </a:r>
            <a:endParaRPr lang="ru-RU" sz="1600"/>
          </a:p>
          <a:p>
            <a:pPr marL="12700">
              <a:lnSpc>
                <a:spcPct val="144000"/>
              </a:lnSpc>
            </a:pPr>
            <a:r>
              <a:rPr lang="ru-RU" sz="1600" b="1">
                <a:solidFill>
                  <a:srgbClr val="0064AF"/>
                </a:solidFill>
              </a:rPr>
              <a:t>Метод: </a:t>
            </a:r>
            <a:r>
              <a:rPr lang="ru-RU" sz="1600" b="1">
                <a:solidFill>
                  <a:srgbClr val="585858"/>
                </a:solidFill>
              </a:rPr>
              <a:t>формализованное анкетирование  </a:t>
            </a:r>
            <a:r>
              <a:rPr lang="ru-RU" sz="1600" b="1">
                <a:solidFill>
                  <a:srgbClr val="0064AF"/>
                </a:solidFill>
              </a:rPr>
              <a:t>Участники: более </a:t>
            </a:r>
            <a:r>
              <a:rPr lang="ru-RU" sz="1600" b="1">
                <a:solidFill>
                  <a:srgbClr val="585858"/>
                </a:solidFill>
              </a:rPr>
              <a:t>100 предприятий</a:t>
            </a:r>
            <a:endParaRPr lang="ru-RU" sz="1600"/>
          </a:p>
        </p:txBody>
      </p:sp>
      <p:sp>
        <p:nvSpPr>
          <p:cNvPr id="16" name="object 16"/>
          <p:cNvSpPr txBox="1"/>
          <p:nvPr/>
        </p:nvSpPr>
        <p:spPr>
          <a:xfrm>
            <a:off x="457200" y="3581400"/>
            <a:ext cx="4554538" cy="9906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tabLst>
                <a:tab pos="354013" algn="l"/>
              </a:tabLst>
            </a:pPr>
            <a:r>
              <a:rPr lang="ru-RU" sz="1600" b="1">
                <a:solidFill>
                  <a:srgbClr val="404040"/>
                </a:solidFill>
              </a:rPr>
              <a:t>1.	Опрос выявляет наиболее серьезные  факторы воздействия на экономическую  и политическую ситуацию в регионе</a:t>
            </a:r>
            <a:endParaRPr lang="ru-RU" sz="1600"/>
          </a:p>
        </p:txBody>
      </p:sp>
      <p:sp>
        <p:nvSpPr>
          <p:cNvPr id="17" name="object 17"/>
          <p:cNvSpPr txBox="1"/>
          <p:nvPr/>
        </p:nvSpPr>
        <p:spPr>
          <a:xfrm>
            <a:off x="381000" y="4648200"/>
            <a:ext cx="7810500" cy="1473200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355600" indent="-342900">
              <a:spcBef>
                <a:spcPts val="100"/>
              </a:spcBef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 b="1">
                <a:solidFill>
                  <a:srgbClr val="404040"/>
                </a:solidFill>
              </a:rPr>
              <a:t>Исследование позволяет четко разделить тактические и стратегические  приоритеты бизнеса в краткосрочной и долгосрочной перспективе</a:t>
            </a:r>
            <a:endParaRPr lang="ru-RU" sz="1600"/>
          </a:p>
          <a:p>
            <a:pPr marL="355600" indent="-342900">
              <a:spcBef>
                <a:spcPts val="25"/>
              </a:spcBef>
              <a:buClr>
                <a:srgbClr val="404040"/>
              </a:buClr>
              <a:buFont typeface="Arial" charset="0"/>
              <a:buAutoNum type="arabicPeriod" startAt="2"/>
              <a:tabLst>
                <a:tab pos="354013" algn="l"/>
                <a:tab pos="355600" algn="l"/>
              </a:tabLst>
            </a:pPr>
            <a:endParaRPr lang="ru-RU" sz="150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Tx/>
              <a:buAutoNum type="arabicPeriod" startAt="2"/>
              <a:tabLst>
                <a:tab pos="354013" algn="l"/>
                <a:tab pos="355600" algn="l"/>
              </a:tabLst>
            </a:pPr>
            <a:r>
              <a:rPr lang="ru-RU" sz="1600" b="1">
                <a:solidFill>
                  <a:srgbClr val="404040"/>
                </a:solidFill>
              </a:rPr>
              <a:t>Срез общественного мнения вносит коррективы в план работы СОСПП в  соответствие с предложенной расстановкой приоритетов региональной  экономической политики и актуальных направлений деятельности.</a:t>
            </a:r>
            <a:endParaRPr lang="ru-RU" sz="1600"/>
          </a:p>
        </p:txBody>
      </p:sp>
      <p:sp>
        <p:nvSpPr>
          <p:cNvPr id="18" name="object 18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3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458200" y="6094413"/>
            <a:ext cx="257175" cy="179387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5" dirty="0">
                <a:latin typeface="Arial"/>
                <a:cs typeface="Arial"/>
              </a:rPr>
              <a:t>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762000" y="1524000"/>
          <a:ext cx="7239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7391400" cy="676275"/>
          </a:xfrm>
        </p:spPr>
        <p:txBody>
          <a:bodyPr tIns="120903"/>
          <a:lstStyle/>
          <a:p>
            <a:pPr marL="12700" eaLnBrk="1" hangingPunct="1">
              <a:spcBef>
                <a:spcPts val="100"/>
              </a:spcBef>
            </a:pPr>
            <a:r>
              <a:rPr lang="ru-RU" smtClean="0">
                <a:latin typeface="Arial" charset="0"/>
                <a:cs typeface="Arial" charset="0"/>
              </a:rPr>
              <a:t>Ежегодный социологический опрос членов СОСПП 2018 г.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                               в % от числа опрошенных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8ED76540-C414-4792-90E6-E294C71C4335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2"/>
          <p:cNvSpPr>
            <a:spLocks noGrp="1"/>
          </p:cNvSpPr>
          <p:nvPr>
            <p:ph type="body" idx="1"/>
          </p:nvPr>
        </p:nvSpPr>
        <p:spPr>
          <a:xfrm>
            <a:off x="798513" y="1447800"/>
            <a:ext cx="7861300" cy="59086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>
                <a:solidFill>
                  <a:srgbClr val="0070C0"/>
                </a:solidFill>
                <a:latin typeface="Arial" charset="0"/>
                <a:cs typeface="Arial" charset="0"/>
              </a:rPr>
              <a:t>Проведение фокус-групп по наиболее важным вопросам развития Свердловской области</a:t>
            </a:r>
          </a:p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Arial" charset="0"/>
                <a:cs typeface="Arial" charset="0"/>
              </a:rPr>
              <a:t>Фокус группа</a:t>
            </a:r>
            <a:r>
              <a:rPr lang="en-US" sz="1800" smtClean="0">
                <a:latin typeface="Arial" charset="0"/>
                <a:cs typeface="Arial" charset="0"/>
              </a:rPr>
              <a:t>:</a:t>
            </a:r>
            <a:r>
              <a:rPr lang="ru-RU" sz="1800" smtClean="0">
                <a:latin typeface="Arial" charset="0"/>
                <a:cs typeface="Arial" charset="0"/>
              </a:rPr>
              <a:t> Современная кадровая политика промышленных предприятий  Свердловской области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Arial" charset="0"/>
                <a:cs typeface="Arial" charset="0"/>
              </a:rPr>
              <a:t>Фокус группа</a:t>
            </a:r>
            <a:r>
              <a:rPr lang="en-US" sz="1800" smtClean="0">
                <a:latin typeface="Arial" charset="0"/>
                <a:cs typeface="Arial" charset="0"/>
              </a:rPr>
              <a:t>:</a:t>
            </a:r>
            <a:r>
              <a:rPr lang="ru-RU" sz="1800" smtClean="0">
                <a:latin typeface="Arial" charset="0"/>
                <a:cs typeface="Arial" charset="0"/>
              </a:rPr>
              <a:t> Внедрение цифровых технологий, рост производительности труда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latin typeface="Arial" charset="0"/>
                <a:cs typeface="Arial" charset="0"/>
              </a:rPr>
              <a:t>Фокус группа</a:t>
            </a:r>
            <a:r>
              <a:rPr lang="en-US" sz="1800" smtClean="0">
                <a:latin typeface="Arial" charset="0"/>
                <a:cs typeface="Arial" charset="0"/>
              </a:rPr>
              <a:t>:</a:t>
            </a:r>
            <a:r>
              <a:rPr lang="ru-RU" sz="1800" smtClean="0">
                <a:latin typeface="Arial" charset="0"/>
                <a:cs typeface="Arial" charset="0"/>
              </a:rPr>
              <a:t> Сотрудничество муниципальной  власти  и представителей малого и среднего бизнеса в решении системных проблем развития территории</a:t>
            </a:r>
          </a:p>
          <a:p>
            <a:pPr eaLnBrk="1" hangingPunct="1"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0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FAFFE8EA-D017-49E2-AB44-3DFB8E9A6F8C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600"/>
            <a:ext cx="8669338" cy="55403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                       </a:t>
            </a:r>
            <a:r>
              <a:rPr lang="ru-RU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ru-RU" cap="all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рАМках</a:t>
            </a:r>
            <a:r>
              <a:rPr lang="ru-RU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Союза работают 7 комитетов и 6 комиссий</a:t>
            </a:r>
            <a:r>
              <a:rPr lang="ru-RU" cap="all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ru-RU" cap="all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798513" y="1443038"/>
            <a:ext cx="7861300" cy="49545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строительству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профессиональному образованию и трудовым ресурсам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транспорту и логистике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экологии и природопользованию 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энергетике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социальному партнерству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Комитет по промышленности и взаимодействию с естественными монополиями</a:t>
            </a:r>
          </a:p>
          <a:p>
            <a:pPr eaLnBrk="1" hangingPunct="1">
              <a:spcBef>
                <a:spcPct val="0"/>
              </a:spcBef>
            </a:pPr>
            <a:endParaRPr lang="ru-RU" sz="180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Комиссия по развитию малого и среднего бизнеса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Комиссия по развитию системы компетенций и квалификаций 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Совместная комиссия ММиВЭС СО, УрТПП и СОСПП по внешнеэкономической деятельности 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Комиссия по охране труда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Комиссия по развитию агропромышленного комплекса</a:t>
            </a:r>
          </a:p>
          <a:p>
            <a:pPr eaLnBrk="1" hangingPunct="1">
              <a:spcBef>
                <a:spcPct val="0"/>
              </a:spcBef>
            </a:pPr>
            <a:r>
              <a:rPr lang="ru-RU" sz="180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Комиссия по цифровым и информационным технологиям </a:t>
            </a:r>
          </a:p>
          <a:p>
            <a:pPr eaLnBrk="1" hangingPunct="1">
              <a:spcBef>
                <a:spcPct val="0"/>
              </a:spcBef>
            </a:pPr>
            <a:endParaRPr lang="ru-RU" sz="1800" smtClean="0">
              <a:solidFill>
                <a:srgbClr val="0684EC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5C5AFE46-5862-48DB-8923-C5D6BFC6D278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90600"/>
            <a:ext cx="8763000" cy="287338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ru-RU" spc="-1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spc="-1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spc="-15" dirty="0">
                <a:latin typeface="Arial" pitchFamily="34" charset="0"/>
                <a:cs typeface="Arial" pitchFamily="34" charset="0"/>
              </a:rPr>
              <a:t>СОСПП </a:t>
            </a:r>
            <a:r>
              <a:rPr dirty="0">
                <a:latin typeface="Arial" pitchFamily="34" charset="0"/>
                <a:cs typeface="Arial" pitchFamily="34" charset="0"/>
              </a:rPr>
              <a:t>с </a:t>
            </a:r>
            <a:r>
              <a:rPr spc="-15" dirty="0">
                <a:latin typeface="Arial" pitchFamily="34" charset="0"/>
                <a:cs typeface="Arial" pitchFamily="34" charset="0"/>
              </a:rPr>
              <a:t>Губернатором </a:t>
            </a:r>
            <a:r>
              <a:rPr spc="-20" dirty="0">
                <a:latin typeface="Arial" pitchFamily="34" charset="0"/>
                <a:cs typeface="Arial" pitchFamily="34" charset="0"/>
              </a:rPr>
              <a:t>Свердловской</a:t>
            </a:r>
            <a:r>
              <a:rPr spc="155" dirty="0">
                <a:latin typeface="Arial" pitchFamily="34" charset="0"/>
                <a:cs typeface="Arial" pitchFamily="34" charset="0"/>
              </a:rPr>
              <a:t> </a:t>
            </a:r>
            <a:r>
              <a:rPr spc="-15" dirty="0">
                <a:latin typeface="Arial" pitchFamily="34" charset="0"/>
                <a:cs typeface="Arial" pitchFamily="34" charset="0"/>
              </a:rPr>
              <a:t>области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0800" y="527050"/>
            <a:ext cx="1130300" cy="239713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sz="1400" spc="-2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ww</a:t>
            </a:r>
            <a:r>
              <a:rPr sz="1400" spc="-9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w</a:t>
            </a:r>
            <a:r>
              <a:rPr sz="1400" dirty="0">
                <a:solidFill>
                  <a:srgbClr val="4F81BC"/>
                </a:solidFill>
                <a:latin typeface="Arial"/>
                <a:cs typeface="Arial"/>
                <a:hlinkClick r:id="rId2"/>
              </a:rPr>
              <a:t>.sospp.ru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598488" y="1566863"/>
            <a:ext cx="3816350" cy="2555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4703763" y="4208463"/>
            <a:ext cx="3816350" cy="2546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598488" y="4208463"/>
            <a:ext cx="3805237" cy="2546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4572000" y="1600200"/>
            <a:ext cx="3811588" cy="25495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228600" cy="304800"/>
          </a:xfrm>
        </p:spPr>
        <p:txBody>
          <a:bodyPr/>
          <a:lstStyle/>
          <a:p>
            <a:pPr marL="25400" fontAlgn="auto">
              <a:spcBef>
                <a:spcPts val="0"/>
              </a:spcBef>
              <a:spcAft>
                <a:spcPts val="0"/>
              </a:spcAft>
              <a:defRPr/>
            </a:pPr>
            <a:fld id="{1E52D70A-4876-444A-B14E-12FAF12E3CC6}" type="slidenum">
              <a:rPr lang="ru-RU" spc="-5">
                <a:latin typeface="Arial"/>
                <a:cs typeface="Arial"/>
              </a:rPr>
              <a:pPr marL="25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pc="-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913</Words>
  <Application>Microsoft Office PowerPoint</Application>
  <PresentationFormat>Экран (4:3)</PresentationFormat>
  <Paragraphs>181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Мастер-класс</vt:lpstr>
      <vt:lpstr>Презентация PowerPoint</vt:lpstr>
      <vt:lpstr>Структура промышленного производства Свердловской области</vt:lpstr>
      <vt:lpstr>    Институциональный контур функционирования СОСПП</vt:lpstr>
      <vt:lpstr>Ежегодный социологический опрос членов СОСПП по выявлению  оценки проблемных ситуаций в регионе</vt:lpstr>
      <vt:lpstr>Ежегодный социологический опрос членов СОСПП 2018 г.                                в % от числа опрошенных</vt:lpstr>
      <vt:lpstr>Презентация PowerPoint</vt:lpstr>
      <vt:lpstr>                       В  рАМках Союза работают 7 комитетов и 6 комиссий </vt:lpstr>
      <vt:lpstr>                Взаимодействие СОСПП с Губернатором Свердловской области</vt:lpstr>
      <vt:lpstr>                 СТРАТЕГИЯ-2030 </vt:lpstr>
      <vt:lpstr>Презентация PowerPoint</vt:lpstr>
      <vt:lpstr>Презентация PowerPoint</vt:lpstr>
      <vt:lpstr>                          «Законодательный пакет уральского бизнеса» Мнение  бизнеса о первоочередном принятии законов и нормативных актов на федеральном уровне депутатами Государственной Думы созыва 2017-2022 гг.   </vt:lpstr>
      <vt:lpstr> Механизм общественной оценки через проведение процедуры оценки                                  регулирующего воздействия </vt:lpstr>
      <vt:lpstr>Презентация PowerPoint</vt:lpstr>
      <vt:lpstr>Динамика оценок ситуации с кадрами на предприятиях по итогам  соцопросов СОСПП 2016-2018 г.г. ( в % от числа опрошенных)    </vt:lpstr>
      <vt:lpstr>Трехстороннее соглашение между Федераций профсоюзов Свердловской области, Свердловским областным Союзом промышленников и предпринимателей и Правительством Свердловской области: </vt:lpstr>
      <vt:lpstr>Благотворительный проект «Екатерининская ассамблея» Цель: Возрождение и укрепление традиций благотворительности и меценатства предпринимательского сообщества Свердловской области  Задачи: Консолидация сообщества промышленников и предпринимателей и развитие взаимоотношений между ними на неформальной основе.  Укрепление позитивной репутации бизнесменов-благотворителей</vt:lpstr>
      <vt:lpstr>                                                                                     Спасибо за внимание !                                                                                                                                Контакты:                                                                                      Адрес: г.Екатеринбург, ул.Пушкина,6                                                                                      Телефон +7(343) 371-29-25, 371-28-85                                                                                      E-mail: sospp@sospp.ru                                                                                      www.sospp.ru, www.соспп.рф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Борисова Александра Борисовна.</dc:creator>
  <cp:lastModifiedBy>Пользователь Windows</cp:lastModifiedBy>
  <cp:revision>76</cp:revision>
  <dcterms:created xsi:type="dcterms:W3CDTF">2018-01-22T04:44:55Z</dcterms:created>
  <dcterms:modified xsi:type="dcterms:W3CDTF">2018-01-30T08:09:09Z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2018-01-22T00:00:00Z</vt:filetime>
  </property>
</Properties>
</file>