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307" r:id="rId3"/>
    <p:sldId id="309" r:id="rId4"/>
    <p:sldId id="258" r:id="rId5"/>
    <p:sldId id="259" r:id="rId6"/>
    <p:sldId id="306" r:id="rId7"/>
    <p:sldId id="310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11" r:id="rId27"/>
    <p:sldId id="260" r:id="rId28"/>
    <p:sldId id="261" r:id="rId29"/>
    <p:sldId id="262" r:id="rId30"/>
    <p:sldId id="263" r:id="rId31"/>
    <p:sldId id="264" r:id="rId32"/>
    <p:sldId id="265" r:id="rId33"/>
    <p:sldId id="266" r:id="rId34"/>
    <p:sldId id="267" r:id="rId35"/>
    <p:sldId id="268" r:id="rId36"/>
    <p:sldId id="269" r:id="rId37"/>
    <p:sldId id="270" r:id="rId38"/>
    <p:sldId id="271" r:id="rId39"/>
    <p:sldId id="272" r:id="rId40"/>
    <p:sldId id="273" r:id="rId41"/>
    <p:sldId id="274" r:id="rId42"/>
    <p:sldId id="275" r:id="rId43"/>
    <p:sldId id="276" r:id="rId44"/>
    <p:sldId id="277" r:id="rId45"/>
    <p:sldId id="278" r:id="rId46"/>
    <p:sldId id="279" r:id="rId47"/>
    <p:sldId id="280" r:id="rId48"/>
    <p:sldId id="281" r:id="rId49"/>
    <p:sldId id="282" r:id="rId50"/>
    <p:sldId id="283" r:id="rId51"/>
    <p:sldId id="284" r:id="rId52"/>
    <p:sldId id="285" r:id="rId53"/>
    <p:sldId id="286" r:id="rId54"/>
    <p:sldId id="257" r:id="rId55"/>
    <p:sldId id="326" r:id="rId56"/>
    <p:sldId id="319" r:id="rId57"/>
    <p:sldId id="312" r:id="rId58"/>
    <p:sldId id="334" r:id="rId59"/>
    <p:sldId id="335" r:id="rId60"/>
    <p:sldId id="336" r:id="rId61"/>
    <p:sldId id="337" r:id="rId62"/>
    <p:sldId id="344" r:id="rId63"/>
    <p:sldId id="333" r:id="rId64"/>
    <p:sldId id="338" r:id="rId65"/>
    <p:sldId id="339" r:id="rId66"/>
    <p:sldId id="340" r:id="rId67"/>
    <p:sldId id="341" r:id="rId68"/>
    <p:sldId id="342" r:id="rId69"/>
    <p:sldId id="343" r:id="rId70"/>
    <p:sldId id="345" r:id="rId71"/>
    <p:sldId id="314" r:id="rId72"/>
    <p:sldId id="313" r:id="rId73"/>
    <p:sldId id="327" r:id="rId74"/>
    <p:sldId id="328" r:id="rId75"/>
    <p:sldId id="329" r:id="rId76"/>
    <p:sldId id="330" r:id="rId77"/>
    <p:sldId id="332" r:id="rId78"/>
    <p:sldId id="315" r:id="rId79"/>
    <p:sldId id="316" r:id="rId80"/>
    <p:sldId id="317" r:id="rId81"/>
    <p:sldId id="318" r:id="rId82"/>
    <p:sldId id="323" r:id="rId83"/>
    <p:sldId id="320" r:id="rId84"/>
    <p:sldId id="321" r:id="rId85"/>
    <p:sldId id="322" r:id="rId86"/>
    <p:sldId id="324" r:id="rId87"/>
    <p:sldId id="325" r:id="rId8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2/7/2018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err="1" smtClean="0"/>
              <a:t>Маркированность</a:t>
            </a:r>
            <a:r>
              <a:rPr lang="ru-RU" sz="5400" dirty="0" smtClean="0"/>
              <a:t>, сложность, </a:t>
            </a:r>
            <a:r>
              <a:rPr lang="ru-RU" sz="5400" dirty="0" err="1" smtClean="0"/>
              <a:t>прототипичность</a:t>
            </a:r>
            <a:r>
              <a:rPr lang="ru-RU" sz="5400" dirty="0" smtClean="0"/>
              <a:t> и вокруг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Олег Волков, НИУ ВШЭ, 01.02.2018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1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Сложность: для 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Относительная сложность: </a:t>
            </a:r>
          </a:p>
          <a:p>
            <a:pPr lvl="1"/>
            <a:r>
              <a:rPr lang="ru-RU" sz="2800" dirty="0" smtClean="0"/>
              <a:t>Для меня </a:t>
            </a:r>
          </a:p>
          <a:p>
            <a:pPr lvl="1"/>
            <a:r>
              <a:rPr lang="ru-RU" sz="2800" dirty="0" smtClean="0"/>
              <a:t>Для изучающих второй язык, неродственный первому и т. п.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00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Сложность: для 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/>
          <a:lstStyle/>
          <a:p>
            <a:r>
              <a:rPr lang="ru-RU" dirty="0" smtClean="0"/>
              <a:t>Относительная сложность: </a:t>
            </a:r>
          </a:p>
          <a:p>
            <a:pPr lvl="1"/>
            <a:r>
              <a:rPr lang="ru-RU" sz="2800" dirty="0" smtClean="0"/>
              <a:t>Для меня </a:t>
            </a:r>
          </a:p>
          <a:p>
            <a:pPr lvl="1"/>
            <a:r>
              <a:rPr lang="ru-RU" sz="2800" dirty="0" smtClean="0"/>
              <a:t>Для изучающих второй язык, неродственный первому, и т. п. </a:t>
            </a:r>
          </a:p>
          <a:p>
            <a:r>
              <a:rPr lang="ru-RU" dirty="0" smtClean="0"/>
              <a:t>Абсолютная сложность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36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Сложность: как посчитать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Какой порядок слов сложнее, фиксированный или свободный?</a:t>
            </a:r>
          </a:p>
          <a:p>
            <a:r>
              <a:rPr lang="ru-RU" sz="2400" dirty="0" smtClean="0"/>
              <a:t>Что сложнее, </a:t>
            </a:r>
            <a:r>
              <a:rPr lang="ru-RU" sz="2400" i="1" dirty="0" smtClean="0"/>
              <a:t>рабочие дробят камень </a:t>
            </a:r>
            <a:r>
              <a:rPr lang="ru-RU" sz="2400" dirty="0" smtClean="0"/>
              <a:t>или </a:t>
            </a:r>
            <a:r>
              <a:rPr lang="ru-RU" sz="2400" i="1" dirty="0" smtClean="0"/>
              <a:t>камень дробится рабочими</a:t>
            </a:r>
            <a:r>
              <a:rPr lang="ru-RU" sz="2400" dirty="0" smtClean="0"/>
              <a:t>? 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es-ES" sz="2400" i="1" dirty="0"/>
              <a:t>Inuit tamarmik inunngorput nammineersinnaassuseqarlutik assigiimmillu ataqqinassuseqarlutillu </a:t>
            </a:r>
            <a:r>
              <a:rPr lang="es-ES" sz="2400" i="1" dirty="0" smtClean="0"/>
              <a:t>pisinnaatitaaffeqarlutik</a:t>
            </a:r>
            <a:r>
              <a:rPr lang="es-ES" sz="2400" i="1" dirty="0"/>
              <a:t> </a:t>
            </a:r>
            <a:endParaRPr lang="es-ES" sz="2400" i="1" dirty="0" smtClean="0"/>
          </a:p>
          <a:p>
            <a:pPr marL="0" indent="0">
              <a:buNone/>
            </a:pPr>
            <a:r>
              <a:rPr lang="ru-RU" sz="2400" dirty="0"/>
              <a:t>и</a:t>
            </a:r>
            <a:r>
              <a:rPr lang="ru-RU" sz="2400" dirty="0" smtClean="0"/>
              <a:t>ли</a:t>
            </a:r>
          </a:p>
          <a:p>
            <a:r>
              <a:rPr lang="en-US" sz="2400" i="1" dirty="0" smtClean="0"/>
              <a:t>All </a:t>
            </a:r>
            <a:r>
              <a:rPr lang="en-US" sz="2400" i="1" dirty="0"/>
              <a:t>human beings are born free and equal in dignity and rights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11032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Сложность: как посчитать?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Просто посчитать количество элементов не всегда достаточно</a:t>
            </a:r>
          </a:p>
          <a:p>
            <a:pPr marL="0" indent="0">
              <a:buNone/>
            </a:pPr>
            <a:r>
              <a:rPr lang="ru-RU" dirty="0" smtClean="0"/>
              <a:t>Что проще:</a:t>
            </a:r>
          </a:p>
          <a:p>
            <a:r>
              <a:rPr lang="ru-RU" dirty="0" smtClean="0"/>
              <a:t>227202272022720227202272022720227202272022720</a:t>
            </a:r>
          </a:p>
          <a:p>
            <a:pPr marL="0" indent="0">
              <a:buNone/>
            </a:pPr>
            <a:r>
              <a:rPr lang="ru-RU" dirty="0" smtClean="0"/>
              <a:t>или</a:t>
            </a:r>
          </a:p>
          <a:p>
            <a:r>
              <a:rPr lang="ru-RU" dirty="0" smtClean="0"/>
              <a:t>048577384958474637585950968578494975362</a:t>
            </a:r>
          </a:p>
          <a:p>
            <a:r>
              <a:rPr lang="ru-RU" dirty="0" smtClean="0"/>
              <a:t>Почему?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13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Колмогоровская</a:t>
            </a:r>
            <a:r>
              <a:rPr lang="ru-RU" dirty="0" smtClean="0"/>
              <a:t> сложность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Андрей Николаевич Колмогоров (1903-1987)</a:t>
            </a:r>
          </a:p>
          <a:p>
            <a:r>
              <a:rPr lang="ru-RU" sz="2400" dirty="0" err="1" smtClean="0"/>
              <a:t>Колмогоровская</a:t>
            </a:r>
            <a:r>
              <a:rPr lang="ru-RU" sz="2400" dirty="0" smtClean="0"/>
              <a:t> сложность: чем сложнее объект,</a:t>
            </a:r>
          </a:p>
          <a:p>
            <a:pPr marL="0" indent="0">
              <a:buNone/>
            </a:pPr>
            <a:r>
              <a:rPr lang="ru-RU" sz="2400" dirty="0"/>
              <a:t>т</a:t>
            </a:r>
            <a:r>
              <a:rPr lang="ru-RU" sz="2400" dirty="0" smtClean="0"/>
              <a:t>ем длиннее его описание</a:t>
            </a:r>
          </a:p>
          <a:p>
            <a:r>
              <a:rPr lang="ru-RU" sz="2400" dirty="0" smtClean="0"/>
              <a:t>Удобно для теории информации, а чем плохо для</a:t>
            </a:r>
          </a:p>
          <a:p>
            <a:pPr marL="0" indent="0">
              <a:buNone/>
            </a:pPr>
            <a:r>
              <a:rPr lang="ru-RU" sz="2400" dirty="0"/>
              <a:t>л</a:t>
            </a:r>
            <a:r>
              <a:rPr lang="ru-RU" sz="2400" dirty="0" smtClean="0"/>
              <a:t>ингвистики?</a:t>
            </a:r>
          </a:p>
          <a:p>
            <a:pPr lvl="1"/>
            <a:r>
              <a:rPr lang="ru-RU" sz="2400" dirty="0" smtClean="0"/>
              <a:t>Зависит от теории (впрочем, почти вся </a:t>
            </a:r>
          </a:p>
          <a:p>
            <a:pPr marL="457200" lvl="1" indent="0">
              <a:buNone/>
            </a:pPr>
            <a:r>
              <a:rPr lang="ru-RU" sz="2400" dirty="0" smtClean="0"/>
              <a:t>абсолютная сложность зависит от теории)</a:t>
            </a:r>
          </a:p>
          <a:p>
            <a:pPr lvl="1"/>
            <a:r>
              <a:rPr lang="ru-RU" sz="2400" dirty="0" smtClean="0"/>
              <a:t>Самое краткое описание не всегда адекватное 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513" y="1825625"/>
            <a:ext cx="2364346" cy="315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3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Языковая сложность: как посчитать?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Относительная: психолингвистические эксперименты </a:t>
            </a:r>
          </a:p>
          <a:p>
            <a:r>
              <a:rPr lang="ru-RU" sz="2800" dirty="0" smtClean="0"/>
              <a:t>Абсолютная: типологические редкости? И ещё куча методов. 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3811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73100"/>
            <a:ext cx="10515600" cy="6524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Языковая сложность: как посчитать?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0400"/>
            <a:ext cx="10515600" cy="4560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[McWhorter 2001, 2007]</a:t>
            </a:r>
            <a:endParaRPr lang="ru-RU" sz="2400" dirty="0" smtClean="0"/>
          </a:p>
          <a:p>
            <a:r>
              <a:rPr lang="ru-RU" sz="2400" dirty="0" smtClean="0"/>
              <a:t>Фонетика: чем больше редких фонем, тем сложнее (т.к. тем меньше оппозиций и стройности)</a:t>
            </a:r>
          </a:p>
          <a:p>
            <a:r>
              <a:rPr lang="ru-RU" sz="2400" dirty="0" smtClean="0"/>
              <a:t>Флективная морфология сложнее; не сама по себе, а из-за наличия морфонологических чередований</a:t>
            </a:r>
          </a:p>
          <a:p>
            <a:r>
              <a:rPr lang="ru-RU" sz="2400" dirty="0" smtClean="0"/>
              <a:t>Чем больше семантическое дробление в грамматике, тем сложнее</a:t>
            </a:r>
          </a:p>
          <a:p>
            <a:r>
              <a:rPr lang="ru-RU" sz="2400" dirty="0" smtClean="0"/>
              <a:t>Синтаксис: чем больше правил, тем сложнее (справедливо для всего) </a:t>
            </a:r>
          </a:p>
          <a:p>
            <a:r>
              <a:rPr lang="ru-RU" sz="2400" dirty="0" smtClean="0">
                <a:solidFill>
                  <a:srgbClr val="FF317F"/>
                </a:solidFill>
              </a:rPr>
              <a:t>Обобщение: много сущностей, нерегулярность — </a:t>
            </a:r>
            <a:r>
              <a:rPr lang="ru-RU" sz="2400" dirty="0" err="1" smtClean="0">
                <a:solidFill>
                  <a:srgbClr val="FF317F"/>
                </a:solidFill>
              </a:rPr>
              <a:t>сложнааа</a:t>
            </a:r>
            <a:endParaRPr lang="ru-RU" sz="2400" dirty="0" smtClean="0">
              <a:solidFill>
                <a:srgbClr val="FF317F"/>
              </a:solidFill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59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6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Языковая сложность: как посчитать?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1527"/>
            <a:ext cx="10515600" cy="4739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[</a:t>
            </a:r>
            <a:r>
              <a:rPr lang="en-US" sz="2800" dirty="0" err="1" smtClean="0"/>
              <a:t>Kusters</a:t>
            </a:r>
            <a:r>
              <a:rPr lang="en-US" sz="2800" dirty="0" smtClean="0"/>
              <a:t> 2003]</a:t>
            </a:r>
          </a:p>
          <a:p>
            <a:r>
              <a:rPr lang="ru-RU" sz="2800" dirty="0" smtClean="0"/>
              <a:t>Экономия — поменьше категорий</a:t>
            </a:r>
          </a:p>
          <a:p>
            <a:r>
              <a:rPr lang="ru-RU" sz="2800" dirty="0" smtClean="0"/>
              <a:t>Прозрачность — стройная агглютинация</a:t>
            </a:r>
          </a:p>
          <a:p>
            <a:r>
              <a:rPr lang="ru-RU" sz="2800" dirty="0" smtClean="0"/>
              <a:t>Изоморфизм — порядок аффиксов соответствует их сферам деятельности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10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6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Языковая сложность: ограничения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1527"/>
            <a:ext cx="10515600" cy="47394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Много ограничений — это упрощение или усложнение?</a:t>
            </a:r>
          </a:p>
          <a:p>
            <a:r>
              <a:rPr lang="ru-RU" sz="2800" dirty="0" smtClean="0"/>
              <a:t>С одной стороны, проще языковой материал</a:t>
            </a:r>
          </a:p>
          <a:p>
            <a:r>
              <a:rPr lang="ru-RU" sz="2800" dirty="0" smtClean="0"/>
              <a:t>С другой, иногда возрастает </a:t>
            </a:r>
            <a:r>
              <a:rPr lang="ru-RU" sz="2800" dirty="0" err="1" smtClean="0"/>
              <a:t>колмогоровская</a:t>
            </a:r>
            <a:r>
              <a:rPr lang="ru-RU" sz="2800" dirty="0" smtClean="0"/>
              <a:t> сложность</a:t>
            </a:r>
          </a:p>
          <a:p>
            <a:endParaRPr lang="ru-RU" sz="2800" dirty="0"/>
          </a:p>
          <a:p>
            <a:r>
              <a:rPr lang="ru-RU" sz="2800" dirty="0" smtClean="0"/>
              <a:t>Похожий феномен: чем беднее фонематический и слоговой инвентарь, тем сложнее или проще?</a:t>
            </a:r>
          </a:p>
        </p:txBody>
      </p:sp>
    </p:spTree>
    <p:extLst>
      <p:ext uri="{BB962C8B-B14F-4D97-AF65-F5344CB8AC3E}">
        <p14:creationId xmlns:p14="http://schemas.microsoft.com/office/powerpoint/2010/main" val="20139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6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Языковая сложность: порядок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1527"/>
            <a:ext cx="10515600" cy="47394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Свободный порядок — меньше правил — меньше сложность</a:t>
            </a:r>
          </a:p>
          <a:p>
            <a:r>
              <a:rPr lang="ru-RU" sz="2800" dirty="0" smtClean="0"/>
              <a:t>Но: меньше </a:t>
            </a:r>
            <a:r>
              <a:rPr lang="ru-RU" sz="2800" dirty="0" err="1" smtClean="0"/>
              <a:t>предсказательность</a:t>
            </a:r>
            <a:r>
              <a:rPr lang="ru-RU" sz="2800" dirty="0" smtClean="0"/>
              <a:t> — выше сложность</a:t>
            </a:r>
          </a:p>
          <a:p>
            <a:r>
              <a:rPr lang="ru-RU" sz="2800" dirty="0" smtClean="0"/>
              <a:t>Но: на самом деле при свободном порядке правила тоже есть, и они сложнее, чем при несвободном</a:t>
            </a:r>
          </a:p>
          <a:p>
            <a:r>
              <a:rPr lang="ru-RU" sz="2800" dirty="0" smtClean="0"/>
              <a:t>Может быть, </a:t>
            </a:r>
            <a:r>
              <a:rPr lang="ru-RU" sz="2800" dirty="0"/>
              <a:t>с</a:t>
            </a:r>
            <a:r>
              <a:rPr lang="ru-RU" sz="2800" dirty="0" smtClean="0"/>
              <a:t>вободный проще для начального освоения, а несвободный — для дальнейшего?</a:t>
            </a:r>
          </a:p>
          <a:p>
            <a:r>
              <a:rPr lang="ru-RU" sz="2800" dirty="0" smtClean="0"/>
              <a:t>А может быть и наоборот </a:t>
            </a:r>
          </a:p>
        </p:txBody>
      </p:sp>
    </p:spTree>
    <p:extLst>
      <p:ext uri="{BB962C8B-B14F-4D97-AF65-F5344CB8AC3E}">
        <p14:creationId xmlns:p14="http://schemas.microsoft.com/office/powerpoint/2010/main" val="106926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Маркированность</a:t>
            </a:r>
            <a:endParaRPr lang="ru-RU" sz="2800" dirty="0" smtClean="0"/>
          </a:p>
          <a:p>
            <a:r>
              <a:rPr lang="ru-RU" sz="2800" dirty="0" smtClean="0"/>
              <a:t>Лирическое отступление: сложность </a:t>
            </a:r>
          </a:p>
          <a:p>
            <a:r>
              <a:rPr lang="ru-RU" sz="2800" dirty="0" smtClean="0"/>
              <a:t>Опять </a:t>
            </a:r>
            <a:r>
              <a:rPr lang="ru-RU" sz="2800" dirty="0" err="1" smtClean="0"/>
              <a:t>маркированность</a:t>
            </a:r>
            <a:r>
              <a:rPr lang="ru-RU" sz="2800" dirty="0" smtClean="0"/>
              <a:t> </a:t>
            </a:r>
          </a:p>
          <a:p>
            <a:r>
              <a:rPr lang="ru-RU" sz="2800" dirty="0" err="1" smtClean="0"/>
              <a:t>Прототипичность</a:t>
            </a:r>
            <a:r>
              <a:rPr lang="ru-RU" sz="2800" dirty="0" smtClean="0"/>
              <a:t> и континуумы </a:t>
            </a:r>
          </a:p>
          <a:p>
            <a:r>
              <a:rPr lang="ru-RU" sz="2800" dirty="0" err="1" smtClean="0"/>
              <a:t>Прототипичность</a:t>
            </a:r>
            <a:r>
              <a:rPr lang="ru-RU" sz="2800" dirty="0" smtClean="0"/>
              <a:t> </a:t>
            </a:r>
            <a:r>
              <a:rPr lang="en-US" sz="2800" dirty="0" smtClean="0"/>
              <a:t>vs </a:t>
            </a:r>
            <a:r>
              <a:rPr lang="ru-RU" sz="2800" dirty="0" err="1" smtClean="0"/>
              <a:t>маркированность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16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6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Языковая сложность: как посчитать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1527"/>
            <a:ext cx="10515600" cy="4739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[</a:t>
            </a:r>
            <a:r>
              <a:rPr lang="en-US" sz="2800" dirty="0" err="1" smtClean="0"/>
              <a:t>Juola</a:t>
            </a:r>
            <a:r>
              <a:rPr lang="en-US" sz="2800" dirty="0" smtClean="0"/>
              <a:t> 1998, 2008] </a:t>
            </a:r>
          </a:p>
          <a:p>
            <a:r>
              <a:rPr lang="ru-RU" sz="2800" dirty="0" smtClean="0"/>
              <a:t>Сжимаемость (аналог архиватора); чем выше избыточность, тем проще</a:t>
            </a:r>
            <a:endParaRPr lang="en-US" sz="2800" dirty="0" smtClean="0"/>
          </a:p>
          <a:p>
            <a:r>
              <a:rPr lang="ru-RU" sz="2800" dirty="0" smtClean="0"/>
              <a:t>Замена </a:t>
            </a:r>
            <a:r>
              <a:rPr lang="ru-RU" sz="2800" dirty="0" err="1" smtClean="0"/>
              <a:t>токенов</a:t>
            </a:r>
            <a:r>
              <a:rPr lang="ru-RU" sz="2800" dirty="0" smtClean="0"/>
              <a:t> на случайные числа с последующим сжатием даёт представление о сложности морфологии</a:t>
            </a:r>
          </a:p>
        </p:txBody>
      </p:sp>
    </p:spTree>
    <p:extLst>
      <p:ext uri="{BB962C8B-B14F-4D97-AF65-F5344CB8AC3E}">
        <p14:creationId xmlns:p14="http://schemas.microsoft.com/office/powerpoint/2010/main" val="32774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6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Языковая сложность: как посчитать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1527"/>
            <a:ext cx="10515600" cy="4739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[Gil 2008] </a:t>
            </a:r>
          </a:p>
          <a:p>
            <a:r>
              <a:rPr lang="ru-RU" sz="2800" dirty="0" smtClean="0"/>
              <a:t>Изолирующие языки семантически более простые, чем </a:t>
            </a:r>
            <a:r>
              <a:rPr lang="ru-RU" sz="2800" dirty="0" err="1" smtClean="0"/>
              <a:t>неизолирующие</a:t>
            </a:r>
            <a:endParaRPr lang="ru-RU" sz="2800" dirty="0" smtClean="0"/>
          </a:p>
          <a:p>
            <a:r>
              <a:rPr lang="ru-RU" sz="2800" dirty="0" smtClean="0"/>
              <a:t>Всё можно описать лишь с помощью </a:t>
            </a:r>
            <a:r>
              <a:rPr lang="ru-RU" sz="2800" dirty="0" err="1" smtClean="0"/>
              <a:t>композициональности</a:t>
            </a:r>
            <a:r>
              <a:rPr lang="ru-RU" sz="2800" dirty="0" smtClean="0"/>
              <a:t> </a:t>
            </a:r>
          </a:p>
          <a:p>
            <a:r>
              <a:rPr lang="es-ES" sz="2800" i="1" dirty="0"/>
              <a:t>Ayam </a:t>
            </a:r>
            <a:r>
              <a:rPr lang="es-ES" sz="2800" i="1" dirty="0" smtClean="0"/>
              <a:t>makan</a:t>
            </a:r>
            <a:r>
              <a:rPr lang="ru-RU" sz="2800" i="1" dirty="0" smtClean="0"/>
              <a:t> — </a:t>
            </a:r>
            <a:r>
              <a:rPr lang="ru-RU" sz="2800" dirty="0"/>
              <a:t>‘</a:t>
            </a:r>
            <a:r>
              <a:rPr lang="ru-RU" sz="2800" dirty="0" smtClean="0"/>
              <a:t>нечто</a:t>
            </a:r>
            <a:r>
              <a:rPr lang="ru-RU" sz="2800" dirty="0"/>
              <a:t>, некоторым образом связанное с поглощением пищи и цыпленком</a:t>
            </a:r>
            <a:r>
              <a:rPr lang="ru-RU" sz="2800" dirty="0" smtClean="0"/>
              <a:t>’</a:t>
            </a:r>
          </a:p>
          <a:p>
            <a:r>
              <a:rPr lang="ru-RU" sz="2800" dirty="0" smtClean="0"/>
              <a:t>Эксперимент с картинками</a:t>
            </a:r>
          </a:p>
          <a:p>
            <a:r>
              <a:rPr lang="ru-RU" sz="2800" dirty="0" smtClean="0"/>
              <a:t>Всё ли так просто? </a:t>
            </a:r>
          </a:p>
        </p:txBody>
      </p:sp>
    </p:spTree>
    <p:extLst>
      <p:ext uri="{BB962C8B-B14F-4D97-AF65-F5344CB8AC3E}">
        <p14:creationId xmlns:p14="http://schemas.microsoft.com/office/powerpoint/2010/main" val="12588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ли языки сложны одинаково?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Если да, и при этом подсистемы разнятся по сложности, то сложность одной подсистемы должна компенсироваться простотой другой — принцип </a:t>
            </a:r>
            <a:r>
              <a:rPr lang="ru-RU" sz="2800" dirty="0" err="1" smtClean="0"/>
              <a:t>компенсаторности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Обычно считают, что языки разнятся по сложности</a:t>
            </a:r>
          </a:p>
          <a:p>
            <a:r>
              <a:rPr lang="ru-RU" sz="2800" dirty="0" smtClean="0"/>
              <a:t>Как подсчёты </a:t>
            </a:r>
            <a:r>
              <a:rPr lang="ru-RU" sz="2800" dirty="0" err="1" smtClean="0"/>
              <a:t>Юолы</a:t>
            </a:r>
            <a:r>
              <a:rPr lang="ru-RU" sz="2800" dirty="0" smtClean="0"/>
              <a:t> с архиватором поддерживают гипотезу об одинаковой сложности?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40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Языковая сложность: от чего зависит?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Возраст языка</a:t>
            </a:r>
          </a:p>
          <a:p>
            <a:r>
              <a:rPr lang="ru-RU" sz="2800" dirty="0" smtClean="0"/>
              <a:t>Социолингвистические факторы: размер социума, языковые контакты, размер территории и т. п.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9160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Языковая сложность: от чего зависит?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[</a:t>
            </a:r>
            <a:r>
              <a:rPr lang="en-US" sz="2400" dirty="0" err="1" smtClean="0"/>
              <a:t>Trudgill</a:t>
            </a:r>
            <a:r>
              <a:rPr lang="en-US" sz="2400" dirty="0" smtClean="0"/>
              <a:t> 2011] </a:t>
            </a:r>
          </a:p>
          <a:p>
            <a:pPr marL="0" indent="0">
              <a:buNone/>
            </a:pPr>
            <a:r>
              <a:rPr lang="ru-RU" sz="2400" dirty="0" smtClean="0"/>
              <a:t>Сложность</a:t>
            </a:r>
            <a:r>
              <a:rPr lang="en-US" sz="2400" dirty="0" smtClean="0"/>
              <a:t> </a:t>
            </a:r>
            <a:r>
              <a:rPr lang="ru-RU" sz="2400" dirty="0" smtClean="0"/>
              <a:t>может быть большая, если:</a:t>
            </a:r>
          </a:p>
          <a:p>
            <a:r>
              <a:rPr lang="ru-RU" sz="2400" dirty="0" smtClean="0"/>
              <a:t>Мало контактов со взрослыми носителями других языков</a:t>
            </a:r>
          </a:p>
          <a:p>
            <a:r>
              <a:rPr lang="ru-RU" sz="2400" dirty="0" smtClean="0"/>
              <a:t>Высокая социальная стабильность</a:t>
            </a:r>
          </a:p>
          <a:p>
            <a:r>
              <a:rPr lang="ru-RU" sz="2400" dirty="0" smtClean="0"/>
              <a:t>Малая численность населения</a:t>
            </a:r>
          </a:p>
          <a:p>
            <a:r>
              <a:rPr lang="ru-RU" sz="2400" dirty="0" smtClean="0"/>
              <a:t>Тесные социальные связи в обществе</a:t>
            </a:r>
          </a:p>
          <a:p>
            <a:r>
              <a:rPr lang="ru-RU" sz="2400" dirty="0" smtClean="0"/>
              <a:t>Большое количество фоновых знаний для всех носителей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338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сложности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Куда уходит сложность? </a:t>
            </a:r>
          </a:p>
          <a:p>
            <a:pPr marL="0" indent="0">
              <a:buNone/>
            </a:pPr>
            <a:r>
              <a:rPr lang="ru-RU" sz="2400" dirty="0" smtClean="0"/>
              <a:t>Контакты и внутренние изменения</a:t>
            </a:r>
          </a:p>
          <a:p>
            <a:r>
              <a:rPr lang="ru-RU" sz="2400" dirty="0" smtClean="0"/>
              <a:t>Откуда появляется сложность?</a:t>
            </a:r>
          </a:p>
          <a:p>
            <a:pPr marL="0" indent="0">
              <a:buNone/>
            </a:pPr>
            <a:r>
              <a:rPr lang="ru-RU" sz="2400" dirty="0" smtClean="0"/>
              <a:t>Контакты — аддитивное заимствование и внутренние изменения, которые смогли закрепиться </a:t>
            </a:r>
          </a:p>
          <a:p>
            <a:r>
              <a:rPr lang="ru-RU" sz="2400" dirty="0" smtClean="0"/>
              <a:t>Усложняющие изменения в целом более вероятны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8002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580372" cy="352044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Опять</a:t>
            </a:r>
            <a:br>
              <a:rPr lang="ru-RU" sz="7200" dirty="0" smtClean="0"/>
            </a:br>
            <a:r>
              <a:rPr lang="ru-RU" sz="7200" dirty="0" err="1" smtClean="0"/>
              <a:t>маркированность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0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markedness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dirty="0" smtClean="0"/>
              <a:t>Задача: смотрим на примеры из </a:t>
            </a:r>
            <a:r>
              <a:rPr lang="en-US" sz="2600" dirty="0" smtClean="0"/>
              <a:t>[</a:t>
            </a:r>
            <a:r>
              <a:rPr lang="en-US" sz="2600" dirty="0" err="1" smtClean="0"/>
              <a:t>Haspelmath</a:t>
            </a:r>
            <a:r>
              <a:rPr lang="en-US" sz="2600" dirty="0" smtClean="0"/>
              <a:t> 2006] </a:t>
            </a:r>
            <a:r>
              <a:rPr lang="ru-RU" sz="2600" dirty="0" smtClean="0"/>
              <a:t>и пытаемся понять:</a:t>
            </a:r>
          </a:p>
          <a:p>
            <a:r>
              <a:rPr lang="ru-RU" sz="2600" dirty="0" smtClean="0"/>
              <a:t>Что в каждом случае значит «</a:t>
            </a:r>
            <a:r>
              <a:rPr lang="ru-RU" sz="2600" dirty="0" err="1" smtClean="0"/>
              <a:t>маркированность</a:t>
            </a:r>
            <a:r>
              <a:rPr lang="ru-RU" sz="2600" dirty="0" smtClean="0"/>
              <a:t>»?</a:t>
            </a:r>
          </a:p>
          <a:p>
            <a:r>
              <a:rPr lang="ru-RU" sz="2600" dirty="0" smtClean="0"/>
              <a:t>Сколько всего вариантов употребления этого термина?</a:t>
            </a:r>
          </a:p>
          <a:p>
            <a:r>
              <a:rPr lang="ru-RU" sz="2600" dirty="0" smtClean="0"/>
              <a:t>Можно ли скомпоновать их в группы? Сколько их получится?</a:t>
            </a:r>
          </a:p>
          <a:p>
            <a:r>
              <a:rPr lang="ru-RU" sz="2600" dirty="0" smtClean="0"/>
              <a:t>Где слово «</a:t>
            </a:r>
            <a:r>
              <a:rPr lang="ru-RU" sz="2600" dirty="0" err="1" smtClean="0"/>
              <a:t>маркированность</a:t>
            </a:r>
            <a:r>
              <a:rPr lang="ru-RU" sz="2600" dirty="0" smtClean="0"/>
              <a:t>» можно без ущерба заменить какими-то другими понятиями?</a:t>
            </a:r>
          </a:p>
          <a:p>
            <a:r>
              <a:rPr lang="ru-RU" sz="2600" dirty="0" smtClean="0"/>
              <a:t>Где </a:t>
            </a:r>
            <a:r>
              <a:rPr lang="ru-RU" sz="2600" dirty="0" err="1" smtClean="0"/>
              <a:t>маркированность</a:t>
            </a:r>
            <a:r>
              <a:rPr lang="ru-RU" sz="2600" dirty="0" smtClean="0"/>
              <a:t> не термин, а просто общеупотребительное слово?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0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45995"/>
            <a:ext cx="10058400" cy="210828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236372"/>
            <a:ext cx="10058400" cy="4935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 </a:t>
            </a:r>
            <a:r>
              <a:rPr lang="en-US" sz="2800" dirty="0" smtClean="0"/>
              <a:t>“In </a:t>
            </a:r>
            <a:r>
              <a:rPr lang="en-US" sz="2800" dirty="0"/>
              <a:t>German, the phonological opposition t:d is neutralized syllable-finally in favor of t, which shows that d is the mark-bearing member of the </a:t>
            </a:r>
            <a:r>
              <a:rPr lang="en-US" sz="2800" dirty="0" smtClean="0"/>
              <a:t>opposition.”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2. 	</a:t>
            </a:r>
            <a:r>
              <a:rPr lang="es-ES" sz="2800" dirty="0" smtClean="0"/>
              <a:t>mark-bearing </a:t>
            </a:r>
            <a:r>
              <a:rPr lang="ru-RU" sz="2800" dirty="0" smtClean="0"/>
              <a:t>	</a:t>
            </a:r>
            <a:r>
              <a:rPr lang="es-ES" sz="2800" dirty="0" smtClean="0"/>
              <a:t>mark-less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es-ES" sz="2800" dirty="0" smtClean="0"/>
              <a:t>voiced</a:t>
            </a:r>
            <a:r>
              <a:rPr lang="ru-RU" sz="2800" dirty="0" smtClean="0"/>
              <a:t>	</a:t>
            </a:r>
            <a:r>
              <a:rPr lang="es-ES" sz="2800" dirty="0" smtClean="0"/>
              <a:t> </a:t>
            </a:r>
            <a:r>
              <a:rPr lang="ru-RU" sz="2800" dirty="0" smtClean="0"/>
              <a:t>	</a:t>
            </a:r>
            <a:r>
              <a:rPr lang="es-ES" sz="2800" dirty="0" smtClean="0"/>
              <a:t>voiceless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</a:t>
            </a:r>
            <a:r>
              <a:rPr lang="es-ES" sz="2800" dirty="0" smtClean="0"/>
              <a:t>nasalized </a:t>
            </a:r>
            <a:r>
              <a:rPr lang="ru-RU" sz="2800" dirty="0" smtClean="0"/>
              <a:t>		</a:t>
            </a:r>
            <a:r>
              <a:rPr lang="es-ES" sz="2800" dirty="0" smtClean="0"/>
              <a:t>non-nasalized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</a:t>
            </a:r>
            <a:r>
              <a:rPr lang="es-ES" sz="2800" dirty="0" smtClean="0"/>
              <a:t>rounded </a:t>
            </a:r>
            <a:r>
              <a:rPr lang="ru-RU" sz="2800" dirty="0" smtClean="0"/>
              <a:t>		</a:t>
            </a:r>
            <a:r>
              <a:rPr lang="es-ES" sz="2800" dirty="0" smtClean="0"/>
              <a:t>unrounded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06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37825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403797"/>
            <a:ext cx="10058400" cy="4768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3. «В русском языке </a:t>
            </a:r>
            <a:r>
              <a:rPr lang="en-US" sz="2800" dirty="0" smtClean="0"/>
              <a:t>“</a:t>
            </a:r>
            <a:r>
              <a:rPr lang="ru-RU" sz="2800" dirty="0" smtClean="0"/>
              <a:t>осёл</a:t>
            </a:r>
            <a:r>
              <a:rPr lang="en-US" sz="2800" dirty="0" smtClean="0"/>
              <a:t>”</a:t>
            </a:r>
            <a:r>
              <a:rPr lang="ru-RU" sz="2800" dirty="0" smtClean="0"/>
              <a:t> может обозначать и самца, и самку, а </a:t>
            </a:r>
            <a:r>
              <a:rPr lang="en-US" sz="2800" dirty="0" smtClean="0"/>
              <a:t>“</a:t>
            </a:r>
            <a:r>
              <a:rPr lang="ru-RU" sz="2800" dirty="0" smtClean="0"/>
              <a:t>ослица</a:t>
            </a:r>
            <a:r>
              <a:rPr lang="en-US" sz="2800" dirty="0" smtClean="0"/>
              <a:t>”</a:t>
            </a:r>
            <a:r>
              <a:rPr lang="ru-RU" sz="2800" dirty="0" smtClean="0"/>
              <a:t> — только самку, значит </a:t>
            </a:r>
            <a:r>
              <a:rPr lang="en-US" sz="2800" dirty="0" smtClean="0"/>
              <a:t>“</a:t>
            </a:r>
            <a:r>
              <a:rPr lang="ru-RU" sz="2800" dirty="0" smtClean="0"/>
              <a:t>ослица</a:t>
            </a:r>
            <a:r>
              <a:rPr lang="en-US" sz="2800" dirty="0" smtClean="0"/>
              <a:t>”</a:t>
            </a:r>
            <a:r>
              <a:rPr lang="ru-RU" sz="2800" dirty="0" smtClean="0"/>
              <a:t> более маркирована»</a:t>
            </a:r>
            <a:endParaRPr lang="en-US" sz="2800" dirty="0" smtClean="0"/>
          </a:p>
          <a:p>
            <a:endParaRPr lang="ru-RU" sz="2800" dirty="0" smtClean="0"/>
          </a:p>
          <a:p>
            <a:pPr marL="0" indent="0">
              <a:buNone/>
            </a:pPr>
            <a:r>
              <a:rPr lang="en-US" sz="2800" dirty="0" smtClean="0"/>
              <a:t>4</a:t>
            </a:r>
            <a:r>
              <a:rPr lang="en-US" sz="2800" dirty="0"/>
              <a:t>. “</a:t>
            </a:r>
            <a:r>
              <a:rPr lang="en-US" sz="2800" dirty="0" err="1"/>
              <a:t>Jakobson</a:t>
            </a:r>
            <a:r>
              <a:rPr lang="en-US" sz="2800" dirty="0"/>
              <a:t> (1957[1971:137]) describes the Russian perfective aspect as "concerned with the absolute completion" of an event, whereas the imperfective aspect is </a:t>
            </a:r>
            <a:r>
              <a:rPr lang="en-US" sz="2800" dirty="0" smtClean="0"/>
              <a:t>"noncommittal </a:t>
            </a:r>
            <a:r>
              <a:rPr lang="en-US" sz="2800" dirty="0"/>
              <a:t>with respect to completion or </a:t>
            </a:r>
            <a:r>
              <a:rPr lang="en-US" sz="2800" dirty="0" err="1" smtClean="0"/>
              <a:t>noncompletion</a:t>
            </a:r>
            <a:r>
              <a:rPr lang="en-US" sz="2800" dirty="0"/>
              <a:t>" (i.e. unmarked</a:t>
            </a:r>
            <a:r>
              <a:rPr lang="en-US" sz="2800" dirty="0" smtClean="0"/>
              <a:t>)”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1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err="1" smtClean="0"/>
              <a:t>маркированность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508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5. “In </a:t>
            </a:r>
            <a:r>
              <a:rPr lang="en-US" sz="2800" dirty="0"/>
              <a:t>English, the past tense is marked (by -</a:t>
            </a:r>
            <a:r>
              <a:rPr lang="en-US" sz="2800" dirty="0" err="1"/>
              <a:t>ed</a:t>
            </a:r>
            <a:r>
              <a:rPr lang="en-US" sz="2800" dirty="0"/>
              <a:t>) and the present tense is unmarked</a:t>
            </a:r>
            <a:r>
              <a:rPr lang="en-US" sz="2800" dirty="0" smtClean="0"/>
              <a:t>.”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15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661375"/>
            <a:ext cx="10058400" cy="4510825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6. </a:t>
            </a:r>
            <a:r>
              <a:rPr lang="en-US" sz="2800" dirty="0" smtClean="0"/>
              <a:t>“On </a:t>
            </a:r>
            <a:r>
              <a:rPr lang="en-US" sz="2800" dirty="0"/>
              <a:t>the scale b &gt; d &gt; g &gt; G, the </a:t>
            </a:r>
            <a:r>
              <a:rPr lang="en-US" sz="2800" dirty="0" smtClean="0"/>
              <a:t>consonants </a:t>
            </a:r>
            <a:r>
              <a:rPr lang="en-US" sz="2800" dirty="0"/>
              <a:t>to the right are increasingly more marked</a:t>
            </a:r>
            <a:r>
              <a:rPr lang="en-US" sz="2800" dirty="0" smtClean="0"/>
              <a:t>.”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7. </a:t>
            </a:r>
            <a:r>
              <a:rPr lang="en-US" sz="2800" dirty="0" smtClean="0"/>
              <a:t>“</a:t>
            </a:r>
            <a:r>
              <a:rPr lang="en-US" sz="2800" dirty="0" err="1" smtClean="0"/>
              <a:t>Markedness</a:t>
            </a:r>
            <a:r>
              <a:rPr lang="en-US" sz="2800" dirty="0"/>
              <a:t>: the tendency for phonetic terms to be pronounced in a simple, natural way (as determined in part by the nature of speech articulation, acoustics, and audition, and in part perhaps by more abstract cognitive </a:t>
            </a:r>
            <a:r>
              <a:rPr lang="en-US" sz="2800" dirty="0" smtClean="0"/>
              <a:t>factors</a:t>
            </a:r>
            <a:r>
              <a:rPr lang="ru-RU" sz="2800" dirty="0"/>
              <a:t> — </a:t>
            </a:r>
            <a:r>
              <a:rPr lang="en-US" sz="2800" dirty="0" smtClean="0"/>
              <a:t>all </a:t>
            </a:r>
            <a:r>
              <a:rPr lang="en-US" sz="2800" dirty="0"/>
              <a:t>aspects of the human language faculty</a:t>
            </a:r>
            <a:r>
              <a:rPr lang="en-US" sz="2800" dirty="0" smtClean="0"/>
              <a:t>).” </a:t>
            </a:r>
            <a:r>
              <a:rPr lang="en-US" sz="2800" dirty="0"/>
              <a:t>(Anderson &amp; Lightfoot 2002:101)</a:t>
            </a:r>
            <a:endParaRPr lang="ru-RU" sz="28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98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648496"/>
            <a:ext cx="10058400" cy="452370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8. </a:t>
            </a:r>
            <a:r>
              <a:rPr lang="en-US" sz="2800" dirty="0" smtClean="0"/>
              <a:t>“A </a:t>
            </a:r>
            <a:r>
              <a:rPr lang="en-US" sz="2800" dirty="0"/>
              <a:t>singular/plural pair like book/books is less marked than </a:t>
            </a:r>
            <a:r>
              <a:rPr lang="en-US" sz="2800" dirty="0" smtClean="0"/>
              <a:t>sheep/sheep</a:t>
            </a:r>
            <a:r>
              <a:rPr lang="ru-RU" sz="2800" dirty="0" smtClean="0"/>
              <a:t> ..</a:t>
            </a:r>
            <a:r>
              <a:rPr lang="en-US" sz="2800" dirty="0" smtClean="0"/>
              <a:t>.”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Что кроется за этим заявлением?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77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764406"/>
            <a:ext cx="10058400" cy="4407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9. </a:t>
            </a:r>
            <a:r>
              <a:rPr lang="en-US" sz="2800" dirty="0" smtClean="0"/>
              <a:t>“The </a:t>
            </a:r>
            <a:r>
              <a:rPr lang="en-US" sz="2800" dirty="0"/>
              <a:t>plural category is marked because it requires more mental effort and processing time than the </a:t>
            </a:r>
            <a:r>
              <a:rPr lang="en-US" sz="2800" dirty="0" smtClean="0"/>
              <a:t>singular”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10. </a:t>
            </a:r>
            <a:r>
              <a:rPr lang="en-US" sz="2800" dirty="0" smtClean="0"/>
              <a:t>“[</a:t>
            </a:r>
            <a:r>
              <a:rPr lang="en-US" sz="2800" dirty="0"/>
              <a:t>t]he marked category tends to be cognitively more </a:t>
            </a:r>
            <a:r>
              <a:rPr lang="en-US" sz="2800" dirty="0" smtClean="0"/>
              <a:t>complex</a:t>
            </a:r>
            <a:r>
              <a:rPr lang="ru-RU" sz="2800" dirty="0"/>
              <a:t> — </a:t>
            </a:r>
            <a:r>
              <a:rPr lang="en-US" sz="2800" dirty="0" smtClean="0"/>
              <a:t>in </a:t>
            </a:r>
            <a:r>
              <a:rPr lang="en-US" sz="2800" dirty="0"/>
              <a:t>terms of attention, mental effort or processing </a:t>
            </a:r>
            <a:r>
              <a:rPr lang="en-US" sz="2800" dirty="0" smtClean="0"/>
              <a:t>time</a:t>
            </a:r>
            <a:r>
              <a:rPr lang="ru-RU" sz="2800" dirty="0"/>
              <a:t> — </a:t>
            </a:r>
            <a:r>
              <a:rPr lang="en-US" sz="2800" dirty="0" smtClean="0"/>
              <a:t>than </a:t>
            </a:r>
            <a:r>
              <a:rPr lang="en-US" sz="2800" dirty="0"/>
              <a:t>the unmarked </a:t>
            </a:r>
            <a:r>
              <a:rPr lang="en-US" sz="2800" dirty="0" smtClean="0"/>
              <a:t>one” [</a:t>
            </a:r>
            <a:r>
              <a:rPr lang="es-ES" sz="2800" dirty="0" smtClean="0"/>
              <a:t>Givón 1991: 337</a:t>
            </a:r>
            <a:r>
              <a:rPr lang="en-US" sz="2800" dirty="0" smtClean="0"/>
              <a:t>]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591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764406"/>
            <a:ext cx="10058400" cy="4407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11. “For </a:t>
            </a:r>
            <a:r>
              <a:rPr lang="en-US" sz="2800" dirty="0"/>
              <a:t>direct objects, </a:t>
            </a:r>
            <a:r>
              <a:rPr lang="en-US" sz="2800" dirty="0" err="1"/>
              <a:t>coreference</a:t>
            </a:r>
            <a:r>
              <a:rPr lang="en-US" sz="2800" dirty="0"/>
              <a:t> with the subject is marked and disjoint reference is unmarked</a:t>
            </a:r>
            <a:r>
              <a:rPr lang="en-US" sz="2800" dirty="0" smtClean="0"/>
              <a:t>.”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12. “To </a:t>
            </a:r>
            <a:r>
              <a:rPr lang="en-US" sz="2800" dirty="0"/>
              <a:t>some extent, we can equate the term 'unmarked' with 'regular', 'normal', 'usual'; and 'marked' with 'irregular', 'abnormal', 'exceptional', or 'unusual</a:t>
            </a:r>
            <a:r>
              <a:rPr lang="en-US" sz="2800" dirty="0" smtClean="0"/>
              <a:t>'.” </a:t>
            </a:r>
            <a:r>
              <a:rPr lang="en-US" sz="2800" dirty="0"/>
              <a:t>(Radford 1988:39)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052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159099"/>
            <a:ext cx="10058400" cy="5013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13. “For </a:t>
            </a:r>
            <a:r>
              <a:rPr lang="en-US" sz="2800" dirty="0"/>
              <a:t>marked situations, languages typically use complex expressions</a:t>
            </a:r>
            <a:r>
              <a:rPr lang="en-US" sz="2800" dirty="0" smtClean="0"/>
              <a:t>.”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14</a:t>
            </a:r>
            <a:r>
              <a:rPr lang="en-US" sz="2800" dirty="0"/>
              <a:t>. “For example, </a:t>
            </a:r>
            <a:r>
              <a:rPr lang="en-US" sz="2800" dirty="0" err="1"/>
              <a:t>Comrie</a:t>
            </a:r>
            <a:r>
              <a:rPr lang="en-US" sz="2800" dirty="0"/>
              <a:t> (1986:87) observes for Armenian “a correlation between the formal </a:t>
            </a:r>
            <a:r>
              <a:rPr lang="en-US" sz="2800" dirty="0" err="1"/>
              <a:t>markedness</a:t>
            </a:r>
            <a:r>
              <a:rPr lang="en-US" sz="2800" dirty="0"/>
              <a:t> of the locative construction and the degree of </a:t>
            </a:r>
            <a:r>
              <a:rPr lang="en-US" sz="2800" dirty="0" err="1"/>
              <a:t>markedness</a:t>
            </a:r>
            <a:r>
              <a:rPr lang="en-US" sz="2800" dirty="0"/>
              <a:t> of the locational situation in the world being described”. Armenian can use the simple locative case for ‘in the box’ (</a:t>
            </a:r>
            <a:r>
              <a:rPr lang="en-US" sz="2800" dirty="0" err="1" smtClean="0"/>
              <a:t>tup</a:t>
            </a:r>
            <a:r>
              <a:rPr lang="en-US" sz="2800" baseline="30000" dirty="0" err="1" smtClean="0"/>
              <a:t>h</a:t>
            </a:r>
            <a:r>
              <a:rPr lang="en-US" sz="2800" dirty="0" smtClean="0"/>
              <a:t>-um </a:t>
            </a:r>
            <a:r>
              <a:rPr lang="en-US" sz="2800" dirty="0"/>
              <a:t>[box-LOC]), but must use a (formally more marked) postposition for a “less natural</a:t>
            </a:r>
            <a:r>
              <a:rPr lang="en-US" sz="2800" dirty="0" smtClean="0"/>
              <a:t>” </a:t>
            </a:r>
            <a:r>
              <a:rPr lang="en-US" sz="2800" dirty="0"/>
              <a:t>locational orientation such as ‘on the box’ (</a:t>
            </a:r>
            <a:r>
              <a:rPr lang="en-US" sz="2800" dirty="0" err="1" smtClean="0"/>
              <a:t>tup</a:t>
            </a:r>
            <a:r>
              <a:rPr lang="en-US" sz="2800" baseline="30000" dirty="0" err="1" smtClean="0"/>
              <a:t>h</a:t>
            </a:r>
            <a:r>
              <a:rPr lang="en-US" sz="2800" dirty="0" err="1" smtClean="0"/>
              <a:t>-i</a:t>
            </a:r>
            <a:r>
              <a:rPr lang="en-US" sz="2800" dirty="0" smtClean="0"/>
              <a:t> </a:t>
            </a:r>
            <a:r>
              <a:rPr lang="en-US" sz="2800" dirty="0" err="1"/>
              <a:t>vәra</a:t>
            </a:r>
            <a:r>
              <a:rPr lang="en-US" sz="2800" dirty="0"/>
              <a:t> [box-GEN on]).”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729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300766"/>
            <a:ext cx="10058400" cy="4871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15. “The </a:t>
            </a:r>
            <a:r>
              <a:rPr lang="en-US" sz="2800" dirty="0"/>
              <a:t>syllable coda position is marked in contrast to the onset position</a:t>
            </a:r>
            <a:r>
              <a:rPr lang="en-US" sz="2800" dirty="0" smtClean="0"/>
              <a:t>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16. </a:t>
            </a:r>
            <a:r>
              <a:rPr lang="ru-RU" sz="2800" dirty="0" smtClean="0"/>
              <a:t>На левом краю любой иерархии </a:t>
            </a:r>
            <a:r>
              <a:rPr lang="ru-RU" sz="2800" dirty="0"/>
              <a:t>— </a:t>
            </a:r>
            <a:r>
              <a:rPr lang="ru-RU" sz="2800" dirty="0" smtClean="0"/>
              <a:t>наименее маркированная зона, на правом </a:t>
            </a:r>
            <a:r>
              <a:rPr lang="ru-RU" sz="2800" dirty="0"/>
              <a:t>— </a:t>
            </a:r>
            <a:r>
              <a:rPr lang="ru-RU" sz="2800" dirty="0" smtClean="0"/>
              <a:t>наиболее маркированная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17. Единственное число не маркировано, множественное </a:t>
            </a:r>
            <a:r>
              <a:rPr lang="ru-RU" sz="2800" dirty="0"/>
              <a:t>— </a:t>
            </a:r>
            <a:r>
              <a:rPr lang="ru-RU" sz="2800" dirty="0" smtClean="0"/>
              <a:t>маркировано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821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751527"/>
            <a:ext cx="10058400" cy="4420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18. </a:t>
            </a:r>
            <a:r>
              <a:rPr lang="en-US" sz="2800" dirty="0" smtClean="0"/>
              <a:t>“Object-verb </a:t>
            </a:r>
            <a:r>
              <a:rPr lang="en-US" sz="2800" dirty="0"/>
              <a:t>word order is the marked case: it occurs only with negation</a:t>
            </a:r>
            <a:r>
              <a:rPr lang="en-US" sz="2800" dirty="0" smtClean="0"/>
              <a:t>.”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Похоже ли это на Трубецкого?</a:t>
            </a:r>
          </a:p>
          <a:p>
            <a:pPr marL="0" indent="0">
              <a:buNone/>
            </a:pPr>
            <a:r>
              <a:rPr lang="ru-RU" sz="2800" dirty="0" smtClean="0"/>
              <a:t>Можно ли описывать это в терминах нейтрализации?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5958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815921"/>
            <a:ext cx="10058400" cy="4356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19. </a:t>
            </a:r>
            <a:r>
              <a:rPr lang="en-US" sz="2800" dirty="0" smtClean="0"/>
              <a:t>“Absence </a:t>
            </a:r>
            <a:r>
              <a:rPr lang="en-US" sz="2800" dirty="0"/>
              <a:t>of noun incorporation is the unmarked case, and the presence of productive noun incorporation has to be triggered by a specific parametric property</a:t>
            </a:r>
            <a:r>
              <a:rPr lang="en-US" sz="2800" dirty="0" smtClean="0"/>
              <a:t>.”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20. </a:t>
            </a:r>
            <a:r>
              <a:rPr lang="en-US" sz="2800" dirty="0"/>
              <a:t>“the unmarked case of any parameter represents the initial hypothesis that children make about the language to be acquired” (Kean 1992; see also </a:t>
            </a:r>
            <a:r>
              <a:rPr lang="en-US" sz="2800" dirty="0" err="1"/>
              <a:t>Haider</a:t>
            </a:r>
            <a:r>
              <a:rPr lang="en-US" sz="2800" dirty="0"/>
              <a:t> 1993:635)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09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markedness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704562"/>
            <a:ext cx="10058400" cy="346763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Какие смыслы обнаружились у </a:t>
            </a:r>
            <a:r>
              <a:rPr lang="ru-RU" sz="2800" dirty="0" err="1" smtClean="0"/>
              <a:t>маркированности</a:t>
            </a:r>
            <a:r>
              <a:rPr lang="ru-RU" sz="2800" dirty="0" smtClean="0"/>
              <a:t>?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Удаётся ли безболезненно </a:t>
            </a:r>
            <a:r>
              <a:rPr lang="ru-RU" sz="2800" dirty="0"/>
              <a:t>и</a:t>
            </a:r>
            <a:r>
              <a:rPr lang="ru-RU" sz="2800" dirty="0" smtClean="0"/>
              <a:t>збавиться от этого понятия?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4782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markedness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318196"/>
            <a:ext cx="10058400" cy="3854003"/>
          </a:xfrm>
        </p:spPr>
        <p:txBody>
          <a:bodyPr/>
          <a:lstStyle/>
          <a:p>
            <a:r>
              <a:rPr lang="ru-RU" sz="2800" dirty="0" smtClean="0"/>
              <a:t>Какие концепты связаны с этим понятием? Что включается в толкование этого слова на бытовом уровне?</a:t>
            </a:r>
          </a:p>
          <a:p>
            <a:r>
              <a:rPr lang="ru-RU" sz="2800" dirty="0" err="1" smtClean="0"/>
              <a:t>Оформленность</a:t>
            </a:r>
            <a:endParaRPr lang="ru-RU" sz="2800" dirty="0" smtClean="0"/>
          </a:p>
          <a:p>
            <a:r>
              <a:rPr lang="ru-RU" sz="2800" dirty="0" err="1" smtClean="0"/>
              <a:t>Выделенность</a:t>
            </a:r>
            <a:endParaRPr lang="ru-RU" sz="2800" dirty="0" smtClean="0"/>
          </a:p>
          <a:p>
            <a:r>
              <a:rPr lang="ru-RU" sz="2800" dirty="0" smtClean="0"/>
              <a:t>Редкость</a:t>
            </a:r>
          </a:p>
          <a:p>
            <a:r>
              <a:rPr lang="ru-RU" sz="2800" dirty="0" smtClean="0"/>
              <a:t>Сложность</a:t>
            </a:r>
          </a:p>
          <a:p>
            <a:r>
              <a:rPr lang="ru-RU" sz="2800" dirty="0" smtClean="0"/>
              <a:t>…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93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markedness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382592"/>
            <a:ext cx="10058400" cy="3789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1. </a:t>
            </a:r>
            <a:r>
              <a:rPr lang="en-US" sz="2800" dirty="0" err="1"/>
              <a:t>Trubetzkoyan</a:t>
            </a:r>
            <a:r>
              <a:rPr lang="en-US" sz="2800" dirty="0"/>
              <a:t> </a:t>
            </a:r>
            <a:r>
              <a:rPr lang="en-US" sz="2800" dirty="0" err="1"/>
              <a:t>markedness</a:t>
            </a:r>
            <a:r>
              <a:rPr lang="en-US" sz="2800" dirty="0"/>
              <a:t>: </a:t>
            </a:r>
            <a:r>
              <a:rPr lang="en-US" sz="2800" dirty="0" err="1"/>
              <a:t>Markedness</a:t>
            </a:r>
            <a:r>
              <a:rPr lang="en-US" sz="2800" dirty="0"/>
              <a:t> as specification for a phonological </a:t>
            </a:r>
            <a:r>
              <a:rPr lang="en-US" sz="2800" dirty="0" smtClean="0"/>
              <a:t>distinction</a:t>
            </a:r>
          </a:p>
          <a:p>
            <a:pPr marL="0" indent="0">
              <a:buNone/>
            </a:pPr>
            <a:r>
              <a:rPr lang="en-US" sz="2800" dirty="0"/>
              <a:t>2. Semantic </a:t>
            </a:r>
            <a:r>
              <a:rPr lang="en-US" sz="2800" dirty="0" err="1"/>
              <a:t>markedness</a:t>
            </a:r>
            <a:r>
              <a:rPr lang="en-US" sz="2800" dirty="0"/>
              <a:t>: </a:t>
            </a:r>
            <a:r>
              <a:rPr lang="en-US" sz="2800" dirty="0" err="1"/>
              <a:t>Markedness</a:t>
            </a:r>
            <a:r>
              <a:rPr lang="en-US" sz="2800" dirty="0"/>
              <a:t> as specification for a semantic </a:t>
            </a:r>
            <a:r>
              <a:rPr lang="en-US" sz="2800" dirty="0" smtClean="0"/>
              <a:t>distinction</a:t>
            </a:r>
          </a:p>
          <a:p>
            <a:pPr marL="0" indent="0">
              <a:buNone/>
            </a:pPr>
            <a:r>
              <a:rPr lang="en-US" sz="2800" dirty="0" smtClean="0"/>
              <a:t>3. Formal </a:t>
            </a:r>
            <a:r>
              <a:rPr lang="en-US" sz="2800" dirty="0" err="1"/>
              <a:t>markedness</a:t>
            </a:r>
            <a:r>
              <a:rPr lang="en-US" sz="2800" dirty="0"/>
              <a:t>: </a:t>
            </a:r>
            <a:r>
              <a:rPr lang="en-US" sz="2800" dirty="0" err="1"/>
              <a:t>Markedness</a:t>
            </a:r>
            <a:r>
              <a:rPr lang="en-US" sz="2800" dirty="0"/>
              <a:t> as overt coding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354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err="1"/>
              <a:t>markedness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614410"/>
            <a:ext cx="10058400" cy="3557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Phonetic </a:t>
            </a:r>
            <a:r>
              <a:rPr lang="en-US" sz="2800" dirty="0" err="1"/>
              <a:t>markedness</a:t>
            </a:r>
            <a:r>
              <a:rPr lang="en-US" sz="2800" dirty="0"/>
              <a:t>: </a:t>
            </a:r>
            <a:r>
              <a:rPr lang="en-US" sz="2800" dirty="0" err="1"/>
              <a:t>Markedness</a:t>
            </a:r>
            <a:r>
              <a:rPr lang="en-US" sz="2800" dirty="0"/>
              <a:t> as phonetic </a:t>
            </a:r>
            <a:r>
              <a:rPr lang="en-US" sz="2800" dirty="0" smtClean="0"/>
              <a:t>difficulty</a:t>
            </a:r>
          </a:p>
          <a:p>
            <a:pPr marL="0" indent="0">
              <a:buNone/>
            </a:pPr>
            <a:r>
              <a:rPr lang="es-ES" sz="2800" dirty="0" smtClean="0"/>
              <a:t>5. Markedness </a:t>
            </a:r>
            <a:r>
              <a:rPr lang="es-ES" sz="2800" dirty="0"/>
              <a:t>as morphological </a:t>
            </a:r>
            <a:r>
              <a:rPr lang="es-ES" sz="2800" dirty="0" smtClean="0"/>
              <a:t>difficulty/unnaturalness</a:t>
            </a:r>
          </a:p>
          <a:p>
            <a:pPr marL="0" indent="0">
              <a:buNone/>
            </a:pPr>
            <a:r>
              <a:rPr lang="en-US" sz="2800" dirty="0" smtClean="0"/>
              <a:t>6. Cognitive </a:t>
            </a:r>
            <a:r>
              <a:rPr lang="en-US" sz="2800" dirty="0" err="1"/>
              <a:t>markedness</a:t>
            </a:r>
            <a:r>
              <a:rPr lang="en-US" sz="2800" dirty="0"/>
              <a:t>: </a:t>
            </a:r>
            <a:r>
              <a:rPr lang="en-US" sz="2800" dirty="0" err="1"/>
              <a:t>Markedness</a:t>
            </a:r>
            <a:r>
              <a:rPr lang="en-US" sz="2800" dirty="0"/>
              <a:t> as conceptual difficulty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7860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err="1"/>
              <a:t>markedness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395470"/>
            <a:ext cx="10058400" cy="3776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7. Textual </a:t>
            </a:r>
            <a:r>
              <a:rPr lang="en-US" sz="2800" dirty="0" err="1"/>
              <a:t>markedness</a:t>
            </a:r>
            <a:r>
              <a:rPr lang="en-US" sz="2800" dirty="0"/>
              <a:t>: </a:t>
            </a:r>
            <a:r>
              <a:rPr lang="en-US" sz="2800" dirty="0" err="1"/>
              <a:t>Markedness</a:t>
            </a:r>
            <a:r>
              <a:rPr lang="en-US" sz="2800" dirty="0"/>
              <a:t> as rarity in </a:t>
            </a:r>
            <a:r>
              <a:rPr lang="en-US" sz="2800" dirty="0" smtClean="0"/>
              <a:t>texts</a:t>
            </a:r>
          </a:p>
          <a:p>
            <a:pPr marL="0" indent="0">
              <a:buNone/>
            </a:pPr>
            <a:r>
              <a:rPr lang="en-US" sz="2800" dirty="0" smtClean="0"/>
              <a:t>8. </a:t>
            </a:r>
            <a:r>
              <a:rPr lang="en-US" sz="2800" dirty="0"/>
              <a:t>Situational </a:t>
            </a:r>
            <a:r>
              <a:rPr lang="en-US" sz="2800" dirty="0" err="1"/>
              <a:t>markedness</a:t>
            </a:r>
            <a:r>
              <a:rPr lang="en-US" sz="2800" dirty="0"/>
              <a:t>: </a:t>
            </a:r>
            <a:r>
              <a:rPr lang="en-US" sz="2800" dirty="0" err="1"/>
              <a:t>Markedness</a:t>
            </a:r>
            <a:r>
              <a:rPr lang="en-US" sz="2800" dirty="0"/>
              <a:t> as rarity in the </a:t>
            </a:r>
            <a:r>
              <a:rPr lang="en-US" sz="2800" dirty="0" smtClean="0"/>
              <a:t>world</a:t>
            </a:r>
          </a:p>
          <a:p>
            <a:pPr marL="0" indent="0">
              <a:buNone/>
            </a:pPr>
            <a:r>
              <a:rPr lang="en-US" sz="2800" dirty="0" smtClean="0"/>
              <a:t>9. Typological </a:t>
            </a:r>
            <a:r>
              <a:rPr lang="en-US" sz="2800" dirty="0" err="1"/>
              <a:t>markedness</a:t>
            </a:r>
            <a:r>
              <a:rPr lang="en-US" sz="2800" dirty="0"/>
              <a:t>: </a:t>
            </a:r>
            <a:r>
              <a:rPr lang="en-US" sz="2800" dirty="0" err="1"/>
              <a:t>Markedness</a:t>
            </a:r>
            <a:r>
              <a:rPr lang="en-US" sz="2800" dirty="0"/>
              <a:t> as typological implication or cross-linguistic </a:t>
            </a:r>
            <a:r>
              <a:rPr lang="en-US" sz="2800" dirty="0" smtClean="0"/>
              <a:t>rarity</a:t>
            </a:r>
          </a:p>
          <a:p>
            <a:pPr marL="0" indent="0">
              <a:buNone/>
            </a:pPr>
            <a:r>
              <a:rPr lang="en-US" sz="2800" dirty="0" smtClean="0"/>
              <a:t>10. Distributional </a:t>
            </a:r>
            <a:r>
              <a:rPr lang="en-US" sz="2800" dirty="0" err="1"/>
              <a:t>markedness</a:t>
            </a:r>
            <a:r>
              <a:rPr lang="en-US" sz="2800" dirty="0"/>
              <a:t>: </a:t>
            </a:r>
            <a:r>
              <a:rPr lang="en-US" sz="2800" dirty="0" err="1"/>
              <a:t>Markedness</a:t>
            </a:r>
            <a:r>
              <a:rPr lang="en-US" sz="2800" dirty="0"/>
              <a:t> as restricted </a:t>
            </a:r>
            <a:r>
              <a:rPr lang="en-US" sz="2800" dirty="0" smtClean="0"/>
              <a:t>distribution</a:t>
            </a:r>
          </a:p>
          <a:p>
            <a:pPr marL="0" indent="0">
              <a:buNone/>
            </a:pPr>
            <a:r>
              <a:rPr lang="en-US" sz="2800" dirty="0"/>
              <a:t>11. </a:t>
            </a:r>
            <a:r>
              <a:rPr lang="en-US" sz="2800" dirty="0" err="1"/>
              <a:t>Markedness</a:t>
            </a:r>
            <a:r>
              <a:rPr lang="en-US" sz="2800" dirty="0"/>
              <a:t> as deviation from default parameter setting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61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err="1"/>
              <a:t>markedness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815921"/>
            <a:ext cx="10058400" cy="48810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2800" dirty="0"/>
              <a:t>12. </a:t>
            </a:r>
            <a:r>
              <a:rPr lang="es-ES" sz="2800" dirty="0" smtClean="0"/>
              <a:t>Markedness </a:t>
            </a:r>
            <a:r>
              <a:rPr lang="es-ES" sz="2800" dirty="0"/>
              <a:t>as a multidimensional </a:t>
            </a:r>
            <a:r>
              <a:rPr lang="es-ES" sz="2800" dirty="0" smtClean="0"/>
              <a:t>correlation</a:t>
            </a:r>
            <a:r>
              <a:rPr lang="ru-RU" sz="2800" dirty="0" smtClean="0"/>
              <a:t>:</a:t>
            </a:r>
          </a:p>
          <a:p>
            <a:pPr marL="571500" indent="-571500">
              <a:buAutoNum type="romanLcParenBoth"/>
            </a:pPr>
            <a:r>
              <a:rPr lang="es-ES" sz="2800" dirty="0" smtClean="0"/>
              <a:t>Text frequency</a:t>
            </a:r>
            <a:endParaRPr lang="ru-RU" sz="2800" dirty="0" smtClean="0"/>
          </a:p>
          <a:p>
            <a:pPr marL="571500" indent="-571500">
              <a:buAutoNum type="romanLcParenBoth"/>
            </a:pPr>
            <a:r>
              <a:rPr lang="es-ES" sz="2800" dirty="0" smtClean="0"/>
              <a:t>Structural coding</a:t>
            </a:r>
            <a:endParaRPr lang="ru-RU" sz="2800" dirty="0" smtClean="0"/>
          </a:p>
          <a:p>
            <a:pPr marL="571500" indent="-571500">
              <a:buAutoNum type="romanLcParenBoth"/>
            </a:pPr>
            <a:r>
              <a:rPr lang="es-ES" sz="2800" dirty="0" smtClean="0"/>
              <a:t>Inflectional differentiation</a:t>
            </a:r>
            <a:endParaRPr lang="ru-RU" sz="2800" dirty="0" smtClean="0"/>
          </a:p>
          <a:p>
            <a:pPr marL="571500" indent="-571500">
              <a:buAutoNum type="romanLcParenBoth"/>
            </a:pPr>
            <a:r>
              <a:rPr lang="es-ES" sz="2800" dirty="0"/>
              <a:t>Facultative </a:t>
            </a:r>
            <a:r>
              <a:rPr lang="es-ES" sz="2800" dirty="0" smtClean="0"/>
              <a:t>expression</a:t>
            </a:r>
            <a:endParaRPr lang="ru-RU" sz="2800" dirty="0" smtClean="0"/>
          </a:p>
          <a:p>
            <a:pPr marL="571500" indent="-571500">
              <a:buAutoNum type="romanLcParenBoth"/>
            </a:pPr>
            <a:r>
              <a:rPr lang="es-ES" sz="2800" dirty="0"/>
              <a:t>Contextual </a:t>
            </a:r>
            <a:r>
              <a:rPr lang="es-ES" sz="2800" dirty="0" smtClean="0"/>
              <a:t>neutralization</a:t>
            </a:r>
            <a:endParaRPr lang="ru-RU" sz="2800" dirty="0" smtClean="0"/>
          </a:p>
          <a:p>
            <a:pPr marL="571500" indent="-571500">
              <a:buAutoNum type="romanLcParenBoth"/>
            </a:pPr>
            <a:r>
              <a:rPr lang="es-ES" sz="2800" dirty="0"/>
              <a:t>Typological </a:t>
            </a:r>
            <a:r>
              <a:rPr lang="es-ES" sz="2800" dirty="0" smtClean="0"/>
              <a:t>implication</a:t>
            </a:r>
            <a:endParaRPr lang="ru-RU" sz="2800" dirty="0" smtClean="0"/>
          </a:p>
          <a:p>
            <a:pPr marL="571500" indent="-571500">
              <a:buAutoNum type="romanLcParenBoth"/>
            </a:pPr>
            <a:r>
              <a:rPr lang="en-US" sz="2800" dirty="0" smtClean="0"/>
              <a:t>Iconicity</a:t>
            </a:r>
          </a:p>
          <a:p>
            <a:pPr marL="0" indent="0">
              <a:buNone/>
            </a:pPr>
            <a:r>
              <a:rPr lang="en-US" sz="2800" dirty="0" smtClean="0"/>
              <a:t>“[</a:t>
            </a:r>
            <a:r>
              <a:rPr lang="en-US" sz="2800" dirty="0"/>
              <a:t>The meta-iconic </a:t>
            </a:r>
            <a:r>
              <a:rPr lang="en-US" sz="2800" dirty="0" err="1"/>
              <a:t>markedness</a:t>
            </a:r>
            <a:r>
              <a:rPr lang="en-US" sz="2800" dirty="0"/>
              <a:t> principle:] Categories that are cognitively marked tend also to be structurally marked</a:t>
            </a:r>
            <a:r>
              <a:rPr lang="en-US" sz="2800" dirty="0" smtClean="0"/>
              <a:t>.” </a:t>
            </a:r>
            <a:r>
              <a:rPr lang="en-US" sz="2800" dirty="0"/>
              <a:t>(</a:t>
            </a:r>
            <a:r>
              <a:rPr lang="en-US" sz="2800" dirty="0" err="1"/>
              <a:t>Givón</a:t>
            </a:r>
            <a:r>
              <a:rPr lang="en-US" sz="2800" dirty="0"/>
              <a:t> 1991:106/1995:58)</a:t>
            </a:r>
            <a:endParaRPr lang="es-ES" sz="28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1343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Markedness as a multidimensional correlation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Markedness</a:t>
            </a:r>
            <a:r>
              <a:rPr lang="en-US" sz="2800" dirty="0"/>
              <a:t> </a:t>
            </a:r>
            <a:r>
              <a:rPr lang="en-US" sz="2800" dirty="0" smtClean="0"/>
              <a:t>involves: 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/>
              <a:t>) Structural complexity: The marked structure tends to be more complex(or larger) than the corresponding unmarked one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/>
              <a:t>ii) Frequency distribution: The marked category tends to be less </a:t>
            </a:r>
            <a:r>
              <a:rPr lang="en-US" sz="2800" dirty="0" smtClean="0"/>
              <a:t>frequent than </a:t>
            </a:r>
            <a:r>
              <a:rPr lang="en-US" sz="2800" dirty="0"/>
              <a:t>the corresponding unmarked category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/>
              <a:t>iii) Cognitive complexity: The marked category tends to be </a:t>
            </a:r>
            <a:r>
              <a:rPr lang="en-US" sz="2800" dirty="0" smtClean="0"/>
              <a:t>cognitively more </a:t>
            </a:r>
            <a:r>
              <a:rPr lang="en-US" sz="2800" dirty="0"/>
              <a:t>complex </a:t>
            </a:r>
            <a:r>
              <a:rPr lang="ru-RU" sz="2800" dirty="0"/>
              <a:t>—</a:t>
            </a:r>
            <a:r>
              <a:rPr lang="en-US" sz="2800" dirty="0" smtClean="0"/>
              <a:t> </a:t>
            </a:r>
            <a:r>
              <a:rPr lang="en-US" sz="2800" dirty="0"/>
              <a:t>in terms of mental effort, attention demands or </a:t>
            </a:r>
            <a:r>
              <a:rPr lang="en-US" sz="2800" dirty="0" smtClean="0"/>
              <a:t>processing </a:t>
            </a:r>
            <a:r>
              <a:rPr lang="en-US" sz="2800" dirty="0"/>
              <a:t>time </a:t>
            </a:r>
            <a:r>
              <a:rPr lang="ru-RU" sz="2800" dirty="0"/>
              <a:t>—</a:t>
            </a:r>
            <a:r>
              <a:rPr lang="en-US" sz="2800" dirty="0" smtClean="0"/>
              <a:t> </a:t>
            </a:r>
            <a:r>
              <a:rPr lang="en-US" sz="2800" dirty="0"/>
              <a:t>than the unmarked one.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err="1"/>
              <a:t>Givón</a:t>
            </a:r>
            <a:r>
              <a:rPr lang="en-US" sz="2800" dirty="0"/>
              <a:t> 1995: 28)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8352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макротипы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382592"/>
            <a:ext cx="10058400" cy="3789608"/>
          </a:xfrm>
        </p:spPr>
        <p:txBody>
          <a:bodyPr>
            <a:normAutofit/>
          </a:bodyPr>
          <a:lstStyle/>
          <a:p>
            <a:r>
              <a:rPr lang="es-ES" sz="2800" dirty="0"/>
              <a:t>Markedness as </a:t>
            </a:r>
            <a:r>
              <a:rPr lang="es-ES" sz="2800" dirty="0" smtClean="0"/>
              <a:t>complexity</a:t>
            </a:r>
            <a:endParaRPr lang="ru-RU" sz="2800" dirty="0" smtClean="0"/>
          </a:p>
          <a:p>
            <a:r>
              <a:rPr lang="es-ES" sz="2800" dirty="0"/>
              <a:t>Markedness as </a:t>
            </a:r>
            <a:r>
              <a:rPr lang="es-ES" sz="2800" dirty="0" smtClean="0"/>
              <a:t>difficulty</a:t>
            </a:r>
            <a:endParaRPr lang="ru-RU" sz="2800" dirty="0" smtClean="0"/>
          </a:p>
          <a:p>
            <a:r>
              <a:rPr lang="es-ES" sz="2800" dirty="0"/>
              <a:t>Markedness as </a:t>
            </a:r>
            <a:r>
              <a:rPr lang="es-ES" sz="2800" dirty="0" smtClean="0"/>
              <a:t>abnormality</a:t>
            </a:r>
            <a:endParaRPr lang="ru-RU" sz="2800" dirty="0" smtClean="0"/>
          </a:p>
          <a:p>
            <a:r>
              <a:rPr lang="ru-RU" sz="2800" dirty="0" smtClean="0"/>
              <a:t>+ корреляции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666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use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305317"/>
            <a:ext cx="10058400" cy="4262907"/>
          </a:xfrm>
        </p:spPr>
        <p:txBody>
          <a:bodyPr>
            <a:normAutofit/>
          </a:bodyPr>
          <a:lstStyle/>
          <a:p>
            <a:r>
              <a:rPr lang="en-US" sz="2800" i="1" dirty="0">
                <a:cs typeface="Adobe Devanagari" panose="02040503050201020203" pitchFamily="18" charset="0"/>
              </a:rPr>
              <a:t>e</a:t>
            </a:r>
            <a:r>
              <a:rPr lang="en-US" sz="2800" i="1" dirty="0" smtClean="0">
                <a:cs typeface="Adobe Devanagari" panose="02040503050201020203" pitchFamily="18" charset="0"/>
              </a:rPr>
              <a:t>gg</a:t>
            </a:r>
            <a:r>
              <a:rPr lang="en-US" sz="2800" dirty="0" smtClean="0">
                <a:cs typeface="Adobe Devanagari" panose="02040503050201020203" pitchFamily="18" charset="0"/>
              </a:rPr>
              <a:t> vs. </a:t>
            </a:r>
            <a:r>
              <a:rPr lang="en-US" sz="2800" i="1" dirty="0" smtClean="0">
                <a:cs typeface="Adobe Devanagari" panose="02040503050201020203" pitchFamily="18" charset="0"/>
              </a:rPr>
              <a:t>ostrich egg</a:t>
            </a:r>
          </a:p>
          <a:p>
            <a:r>
              <a:rPr lang="es-ES" sz="2800" i="1" dirty="0" smtClean="0">
                <a:cs typeface="Adobe Devanagari" panose="02040503050201020203" pitchFamily="18" charset="0"/>
              </a:rPr>
              <a:t>priest/priestess </a:t>
            </a:r>
            <a:r>
              <a:rPr lang="es-ES" sz="2800" dirty="0" smtClean="0">
                <a:cs typeface="Adobe Devanagari" panose="02040503050201020203" pitchFamily="18" charset="0"/>
              </a:rPr>
              <a:t>vs</a:t>
            </a:r>
            <a:r>
              <a:rPr lang="es-ES" sz="2800" dirty="0">
                <a:cs typeface="Adobe Devanagari" panose="02040503050201020203" pitchFamily="18" charset="0"/>
              </a:rPr>
              <a:t>. </a:t>
            </a:r>
            <a:r>
              <a:rPr lang="es-ES" sz="2800" i="1" dirty="0">
                <a:cs typeface="Adobe Devanagari" panose="02040503050201020203" pitchFamily="18" charset="0"/>
              </a:rPr>
              <a:t>nurse/male </a:t>
            </a:r>
            <a:r>
              <a:rPr lang="es-ES" sz="2800" i="1" dirty="0" smtClean="0">
                <a:cs typeface="Adobe Devanagari" panose="02040503050201020203" pitchFamily="18" charset="0"/>
              </a:rPr>
              <a:t>nurse</a:t>
            </a:r>
          </a:p>
          <a:p>
            <a:r>
              <a:rPr lang="es-ES" sz="2800" i="1" dirty="0">
                <a:cs typeface="Adobe Devanagari" panose="02040503050201020203" pitchFamily="18" charset="0"/>
              </a:rPr>
              <a:t>plu-en</a:t>
            </a:r>
            <a:r>
              <a:rPr lang="es-ES" sz="2800" dirty="0">
                <a:cs typeface="Adobe Devanagari" panose="02040503050201020203" pitchFamily="18" charset="0"/>
              </a:rPr>
              <a:t> </a:t>
            </a:r>
            <a:r>
              <a:rPr lang="es-ES" sz="2800" dirty="0" smtClean="0">
                <a:cs typeface="Adobe Devanagari" panose="02040503050201020203" pitchFamily="18" charset="0"/>
              </a:rPr>
              <a:t>‘feather’ vs. </a:t>
            </a:r>
            <a:r>
              <a:rPr lang="es-ES" sz="2800" i="1" dirty="0">
                <a:cs typeface="Adobe Devanagari" panose="02040503050201020203" pitchFamily="18" charset="0"/>
              </a:rPr>
              <a:t>plu-Ø</a:t>
            </a:r>
            <a:r>
              <a:rPr lang="es-ES" sz="2800" dirty="0">
                <a:cs typeface="Adobe Devanagari" panose="02040503050201020203" pitchFamily="18" charset="0"/>
              </a:rPr>
              <a:t> </a:t>
            </a:r>
            <a:r>
              <a:rPr lang="es-ES" sz="2800" dirty="0" smtClean="0">
                <a:cs typeface="Adobe Devanagari" panose="02040503050201020203" pitchFamily="18" charset="0"/>
              </a:rPr>
              <a:t>‘feathers’</a:t>
            </a:r>
          </a:p>
          <a:p>
            <a:r>
              <a:rPr lang="en-US" sz="2800" dirty="0">
                <a:cs typeface="Adobe Devanagari" panose="02040503050201020203" pitchFamily="18" charset="0"/>
              </a:rPr>
              <a:t>frequency is </a:t>
            </a:r>
            <a:r>
              <a:rPr lang="en-US" sz="2800" dirty="0" smtClean="0">
                <a:cs typeface="Adobe Devanagari" panose="02040503050201020203" pitchFamily="18" charset="0"/>
              </a:rPr>
              <a:t>“an </a:t>
            </a:r>
            <a:r>
              <a:rPr lang="en-US" sz="2800" dirty="0">
                <a:cs typeface="Adobe Devanagari" panose="02040503050201020203" pitchFamily="18" charset="0"/>
              </a:rPr>
              <a:t>ever present and powerful factor in </a:t>
            </a:r>
            <a:r>
              <a:rPr lang="en-US" sz="2800" dirty="0" smtClean="0">
                <a:cs typeface="Adobe Devanagari" panose="02040503050201020203" pitchFamily="18" charset="0"/>
              </a:rPr>
              <a:t>the </a:t>
            </a:r>
            <a:r>
              <a:rPr lang="en-US" sz="2800" dirty="0"/>
              <a:t>evolution of grammatical categories and thus helps in explaining the </a:t>
            </a:r>
            <a:r>
              <a:rPr lang="en-US" sz="2800" dirty="0" smtClean="0"/>
              <a:t>types </a:t>
            </a:r>
            <a:r>
              <a:rPr lang="en-US" sz="2800" dirty="0"/>
              <a:t>of synchronic states actually </a:t>
            </a:r>
            <a:r>
              <a:rPr lang="en-US" sz="2800" dirty="0" smtClean="0"/>
              <a:t>found”</a:t>
            </a:r>
          </a:p>
          <a:p>
            <a:pPr marL="0" indent="0">
              <a:buNone/>
            </a:pPr>
            <a:r>
              <a:rPr lang="es-ES" sz="2800" dirty="0" smtClean="0"/>
              <a:t>						Greenberg </a:t>
            </a:r>
            <a:r>
              <a:rPr lang="es-ES" sz="2800" dirty="0"/>
              <a:t>(</a:t>
            </a:r>
            <a:r>
              <a:rPr lang="es-ES" sz="2800" dirty="0" smtClean="0"/>
              <a:t>1966:65-69)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87488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use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Частотность в тексте </a:t>
            </a:r>
            <a:r>
              <a:rPr lang="ru-RU" sz="2800" dirty="0"/>
              <a:t>— </a:t>
            </a:r>
            <a:r>
              <a:rPr lang="ru-RU" sz="2800" dirty="0" smtClean="0"/>
              <a:t>это не частотность мире вообще</a:t>
            </a:r>
          </a:p>
          <a:p>
            <a:r>
              <a:rPr lang="ru-RU" sz="2800" dirty="0" smtClean="0"/>
              <a:t>Частотность в мире может проявляться частотностью в тексте, но есть ещё масса факторов, её предопределяющих </a:t>
            </a:r>
          </a:p>
          <a:p>
            <a:r>
              <a:rPr lang="ru-RU" sz="2800" dirty="0" smtClean="0"/>
              <a:t>Может ли частотность предопределяться </a:t>
            </a:r>
            <a:r>
              <a:rPr lang="ru-RU" sz="2800" dirty="0" err="1" smtClean="0"/>
              <a:t>маркированностью</a:t>
            </a:r>
            <a:r>
              <a:rPr lang="ru-RU" sz="2800" dirty="0" smtClean="0"/>
              <a:t>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1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of use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Обратная пропорциональность длины сигнала и его частотности предопределяет возможность нулевого маркирования</a:t>
            </a:r>
          </a:p>
          <a:p>
            <a:r>
              <a:rPr lang="ru-RU" sz="2800" dirty="0" smtClean="0"/>
              <a:t>Наиболее частотные единицы проще для процессинга и усвоения</a:t>
            </a:r>
          </a:p>
          <a:p>
            <a:r>
              <a:rPr lang="ru-RU" sz="2800" dirty="0" err="1" smtClean="0"/>
              <a:t>Маркированность</a:t>
            </a:r>
            <a:r>
              <a:rPr lang="ru-RU" sz="2800" dirty="0" smtClean="0"/>
              <a:t> как корреляция параметров: базовый параметр </a:t>
            </a:r>
            <a:r>
              <a:rPr lang="ru-RU" sz="2800" dirty="0"/>
              <a:t>— </a:t>
            </a:r>
            <a:r>
              <a:rPr lang="ru-RU" sz="2800" dirty="0" smtClean="0"/>
              <a:t>частотность, все остальные ей определяются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9861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Замена </a:t>
            </a:r>
            <a:r>
              <a:rPr lang="ru-RU" dirty="0" err="1" smtClean="0"/>
              <a:t>маркированности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202288"/>
            <a:ext cx="10058400" cy="3969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 </a:t>
            </a:r>
            <a:r>
              <a:rPr lang="en-US" sz="2800" i="1" dirty="0" err="1"/>
              <a:t>Markedness</a:t>
            </a:r>
            <a:r>
              <a:rPr lang="en-US" sz="2800" i="1" dirty="0"/>
              <a:t> as specification for a phonological distinction</a:t>
            </a:r>
          </a:p>
          <a:p>
            <a:pPr marL="0" indent="0">
              <a:buNone/>
            </a:pPr>
            <a:r>
              <a:rPr lang="en-US" sz="2800" dirty="0" smtClean="0"/>
              <a:t>Detailed </a:t>
            </a:r>
            <a:r>
              <a:rPr lang="en-US" sz="2800" dirty="0"/>
              <a:t>phonetic and distributional </a:t>
            </a:r>
            <a:r>
              <a:rPr lang="en-US" sz="2800" dirty="0" smtClean="0"/>
              <a:t>description</a:t>
            </a:r>
            <a:endParaRPr lang="ru-RU" sz="2800" dirty="0" smtClean="0"/>
          </a:p>
          <a:p>
            <a:pPr marL="0" indent="0">
              <a:buNone/>
            </a:pPr>
            <a:r>
              <a:rPr lang="en-US" sz="2800" dirty="0" smtClean="0"/>
              <a:t>2</a:t>
            </a:r>
            <a:r>
              <a:rPr lang="en-US" sz="2800" dirty="0"/>
              <a:t>. </a:t>
            </a:r>
            <a:r>
              <a:rPr lang="en-US" sz="2800" i="1" dirty="0" err="1"/>
              <a:t>Markedness</a:t>
            </a:r>
            <a:r>
              <a:rPr lang="en-US" sz="2800" i="1" dirty="0"/>
              <a:t> as specification for a semantic distinction</a:t>
            </a:r>
            <a:endParaRPr lang="en-US" sz="2800" i="1" dirty="0" smtClean="0"/>
          </a:p>
          <a:p>
            <a:pPr marL="0" indent="0">
              <a:buNone/>
            </a:pPr>
            <a:r>
              <a:rPr lang="en-US" sz="2800" dirty="0" smtClean="0"/>
              <a:t>Detailed </a:t>
            </a:r>
            <a:r>
              <a:rPr lang="en-US" sz="2800" dirty="0"/>
              <a:t>semantic description and pragmatic </a:t>
            </a:r>
            <a:r>
              <a:rPr lang="en-US" sz="2800" dirty="0" smtClean="0"/>
              <a:t>analysis</a:t>
            </a:r>
          </a:p>
          <a:p>
            <a:pPr marL="0" indent="0">
              <a:buNone/>
            </a:pPr>
            <a:r>
              <a:rPr lang="en-US" sz="2800" dirty="0" smtClean="0"/>
              <a:t>3. </a:t>
            </a:r>
            <a:r>
              <a:rPr lang="es-ES" sz="2800" i="1" dirty="0"/>
              <a:t>Markedness as overt coding</a:t>
            </a:r>
            <a:endParaRPr lang="en-US" sz="2800" i="1" dirty="0" smtClean="0"/>
          </a:p>
          <a:p>
            <a:pPr marL="0" indent="0">
              <a:buNone/>
            </a:pPr>
            <a:r>
              <a:rPr lang="es-ES" sz="2800" dirty="0" smtClean="0"/>
              <a:t>Overt </a:t>
            </a:r>
            <a:r>
              <a:rPr lang="es-ES" sz="2800" dirty="0"/>
              <a:t>coding/zero </a:t>
            </a:r>
            <a:r>
              <a:rPr lang="es-ES" sz="2800" dirty="0" smtClean="0"/>
              <a:t>coding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337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markedness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Общие работы по </a:t>
            </a:r>
            <a:r>
              <a:rPr lang="ru-RU" sz="2800" dirty="0" err="1" smtClean="0"/>
              <a:t>маркированности</a:t>
            </a:r>
            <a:r>
              <a:rPr lang="ru-RU" sz="2800" dirty="0" smtClean="0">
                <a:cs typeface="Adobe Devanagari" panose="02040503050201020203" pitchFamily="18" charset="0"/>
              </a:rPr>
              <a:t>:</a:t>
            </a:r>
            <a:r>
              <a:rPr lang="en-US" sz="2800" dirty="0">
                <a:cs typeface="Adobe Devanagari" panose="02040503050201020203" pitchFamily="18" charset="0"/>
              </a:rPr>
              <a:t> [</a:t>
            </a:r>
            <a:r>
              <a:rPr lang="en-US" sz="2800" dirty="0" err="1">
                <a:cs typeface="Adobe Devanagari" panose="02040503050201020203" pitchFamily="18" charset="0"/>
              </a:rPr>
              <a:t>Eckman</a:t>
            </a:r>
            <a:r>
              <a:rPr lang="en-US" sz="2800" dirty="0">
                <a:cs typeface="Adobe Devanagari" panose="02040503050201020203" pitchFamily="18" charset="0"/>
              </a:rPr>
              <a:t>, </a:t>
            </a:r>
            <a:r>
              <a:rPr lang="en-US" sz="2800" dirty="0" err="1" smtClean="0">
                <a:cs typeface="Adobe Devanagari" panose="02040503050201020203" pitchFamily="18" charset="0"/>
              </a:rPr>
              <a:t>Moravcsik</a:t>
            </a:r>
            <a:r>
              <a:rPr lang="en-US" sz="2800" dirty="0" smtClean="0">
                <a:cs typeface="Adobe Devanagari" panose="02040503050201020203" pitchFamily="18" charset="0"/>
              </a:rPr>
              <a:t>,</a:t>
            </a:r>
            <a:r>
              <a:rPr lang="ru-RU" sz="2800" dirty="0" smtClean="0">
                <a:cs typeface="Adobe Devanagari" panose="02040503050201020203" pitchFamily="18" charset="0"/>
              </a:rPr>
              <a:t> </a:t>
            </a:r>
            <a:r>
              <a:rPr lang="en-US" sz="2800" dirty="0" smtClean="0">
                <a:cs typeface="Adobe Devanagari" panose="02040503050201020203" pitchFamily="18" charset="0"/>
              </a:rPr>
              <a:t>Wirth</a:t>
            </a:r>
            <a:r>
              <a:rPr lang="ru-RU" sz="2800" dirty="0" smtClean="0">
                <a:cs typeface="Adobe Devanagari" panose="02040503050201020203" pitchFamily="18" charset="0"/>
              </a:rPr>
              <a:t> </a:t>
            </a:r>
            <a:r>
              <a:rPr lang="en-US" sz="2800" dirty="0" smtClean="0">
                <a:cs typeface="Adobe Devanagari" panose="02040503050201020203" pitchFamily="18" charset="0"/>
              </a:rPr>
              <a:t>(eds.) 1983],</a:t>
            </a:r>
            <a:r>
              <a:rPr lang="ru-RU" sz="2800" dirty="0" smtClean="0"/>
              <a:t> </a:t>
            </a:r>
            <a:r>
              <a:rPr lang="en-US" sz="2800" dirty="0" smtClean="0"/>
              <a:t>[</a:t>
            </a:r>
            <a:r>
              <a:rPr lang="en-US" sz="2800" dirty="0" err="1" smtClean="0"/>
              <a:t>Tomic</a:t>
            </a:r>
            <a:r>
              <a:rPr lang="en-US" sz="28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́</a:t>
            </a:r>
            <a:r>
              <a:rPr lang="ru-RU" sz="28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 </a:t>
            </a:r>
            <a:r>
              <a:rPr lang="en-US" sz="2800" dirty="0"/>
              <a:t>(ed.)</a:t>
            </a:r>
            <a:r>
              <a:rPr lang="en-US" sz="2800" dirty="0" smtClean="0">
                <a:ea typeface="Charis SIL" panose="02000500060000020004" pitchFamily="2" charset="-52"/>
                <a:cs typeface="Charis SIL" panose="02000500060000020004" pitchFamily="2" charset="-52"/>
              </a:rPr>
              <a:t> 1989</a:t>
            </a:r>
            <a:r>
              <a:rPr lang="en-US" sz="2800" dirty="0" smtClean="0"/>
              <a:t>] </a:t>
            </a:r>
            <a:r>
              <a:rPr lang="ru-RU" sz="2800" dirty="0" smtClean="0"/>
              <a:t>и т. д., но в них обычно нет обзора разных употреблений</a:t>
            </a:r>
          </a:p>
          <a:p>
            <a:r>
              <a:rPr lang="ru-RU" sz="2800" dirty="0" smtClean="0"/>
              <a:t>Конкретные работы по </a:t>
            </a:r>
            <a:r>
              <a:rPr lang="ru-RU" sz="2800" dirty="0" err="1" smtClean="0"/>
              <a:t>маркированности</a:t>
            </a:r>
            <a:r>
              <a:rPr lang="ru-RU" sz="2800" dirty="0" smtClean="0"/>
              <a:t> — </a:t>
            </a:r>
            <a:r>
              <a:rPr lang="en-US" sz="2800" dirty="0" smtClean="0"/>
              <a:t>over</a:t>
            </a:r>
            <a:r>
              <a:rPr lang="ru-RU" sz="2800" dirty="0" smtClean="0"/>
              <a:t> 100500 и они редко проливают на что-то свет</a:t>
            </a:r>
          </a:p>
          <a:p>
            <a:r>
              <a:rPr lang="ru-RU" sz="2800" dirty="0" smtClean="0"/>
              <a:t>Критическая работа с обзором </a:t>
            </a:r>
            <a:r>
              <a:rPr lang="ru-RU" sz="2800" dirty="0"/>
              <a:t>— </a:t>
            </a:r>
            <a:r>
              <a:rPr lang="en-US" sz="2800" dirty="0" smtClean="0"/>
              <a:t>[</a:t>
            </a:r>
            <a:r>
              <a:rPr lang="en-US" sz="2800" dirty="0" err="1" smtClean="0"/>
              <a:t>Haspelmath</a:t>
            </a:r>
            <a:r>
              <a:rPr lang="en-US" sz="2800" dirty="0" smtClean="0"/>
              <a:t> 2006]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63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Замена </a:t>
            </a:r>
            <a:r>
              <a:rPr lang="ru-RU" dirty="0" err="1"/>
              <a:t>маркированности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</a:t>
            </a:r>
            <a:r>
              <a:rPr lang="es-ES" sz="2800" i="1" dirty="0"/>
              <a:t>Markedness as phonetic difficulty</a:t>
            </a:r>
            <a:endParaRPr lang="en-US" sz="2800" i="1" dirty="0" smtClean="0"/>
          </a:p>
          <a:p>
            <a:pPr marL="0" indent="0">
              <a:buNone/>
            </a:pPr>
            <a:r>
              <a:rPr lang="en-US" sz="2800" dirty="0" smtClean="0"/>
              <a:t>Detailed </a:t>
            </a:r>
            <a:r>
              <a:rPr lang="en-US" sz="2800" dirty="0"/>
              <a:t>study of phonetic </a:t>
            </a:r>
            <a:r>
              <a:rPr lang="en-US" sz="2800" dirty="0" smtClean="0"/>
              <a:t>factors</a:t>
            </a:r>
          </a:p>
          <a:p>
            <a:pPr marL="0" indent="0">
              <a:buNone/>
            </a:pPr>
            <a:r>
              <a:rPr lang="en-US" sz="2800" dirty="0" smtClean="0"/>
              <a:t>5</a:t>
            </a:r>
            <a:r>
              <a:rPr lang="en-US" sz="2800" dirty="0"/>
              <a:t>. </a:t>
            </a:r>
            <a:r>
              <a:rPr lang="en-US" sz="2800" i="1" dirty="0" err="1"/>
              <a:t>Markedness</a:t>
            </a:r>
            <a:r>
              <a:rPr lang="en-US" sz="2800" i="1" dirty="0"/>
              <a:t> as morphological </a:t>
            </a:r>
            <a:r>
              <a:rPr lang="en-US" sz="2800" i="1" dirty="0" smtClean="0"/>
              <a:t>difficulty/unnaturalness</a:t>
            </a:r>
          </a:p>
          <a:p>
            <a:pPr marL="0" indent="0">
              <a:buNone/>
            </a:pPr>
            <a:r>
              <a:rPr lang="en-US" sz="2800" dirty="0" smtClean="0"/>
              <a:t>General </a:t>
            </a:r>
            <a:r>
              <a:rPr lang="en-US" sz="2800" dirty="0"/>
              <a:t>principles of mental organization of words (especially frequency differences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6. </a:t>
            </a:r>
            <a:r>
              <a:rPr lang="es-ES" sz="2800" i="1" dirty="0"/>
              <a:t>Markedness as conceptual difficulty</a:t>
            </a:r>
            <a:endParaRPr lang="en-US" sz="2800" i="1" dirty="0" smtClean="0"/>
          </a:p>
          <a:p>
            <a:pPr marL="0" indent="0">
              <a:buNone/>
            </a:pPr>
            <a:r>
              <a:rPr lang="en-US" sz="2800" dirty="0" smtClean="0"/>
              <a:t>Conceptual </a:t>
            </a:r>
            <a:r>
              <a:rPr lang="en-US" sz="2800" dirty="0"/>
              <a:t>difficulty (sometimes due to rarity of occurrence)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254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Замена </a:t>
            </a:r>
            <a:r>
              <a:rPr lang="ru-RU" dirty="0" err="1"/>
              <a:t>маркированности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</a:t>
            </a:r>
            <a:r>
              <a:rPr lang="en-US" sz="2800" dirty="0"/>
              <a:t>. </a:t>
            </a:r>
            <a:r>
              <a:rPr lang="en-US" sz="2800" i="1" dirty="0" err="1"/>
              <a:t>Markedness</a:t>
            </a:r>
            <a:r>
              <a:rPr lang="en-US" sz="2800" i="1" dirty="0"/>
              <a:t> as rarity in texts</a:t>
            </a:r>
            <a:endParaRPr lang="en-US" sz="2800" i="1" dirty="0" smtClean="0"/>
          </a:p>
          <a:p>
            <a:pPr marL="0" indent="0">
              <a:buNone/>
            </a:pPr>
            <a:r>
              <a:rPr lang="es-ES" sz="2800" dirty="0" smtClean="0"/>
              <a:t>Rarity </a:t>
            </a:r>
            <a:r>
              <a:rPr lang="es-ES" sz="2800" dirty="0"/>
              <a:t>in </a:t>
            </a:r>
            <a:r>
              <a:rPr lang="es-ES" sz="2800" dirty="0" smtClean="0"/>
              <a:t>texts</a:t>
            </a:r>
          </a:p>
          <a:p>
            <a:pPr marL="0" indent="0">
              <a:buNone/>
            </a:pPr>
            <a:r>
              <a:rPr lang="es-ES" sz="2800" dirty="0" smtClean="0"/>
              <a:t>8. </a:t>
            </a:r>
            <a:r>
              <a:rPr lang="en-US" sz="2800" i="1" dirty="0" err="1"/>
              <a:t>Markedness</a:t>
            </a:r>
            <a:r>
              <a:rPr lang="en-US" sz="2800" i="1" dirty="0"/>
              <a:t> as rarity in the world</a:t>
            </a:r>
            <a:endParaRPr lang="es-ES" sz="2800" i="1" dirty="0" smtClean="0"/>
          </a:p>
          <a:p>
            <a:pPr marL="0" indent="0">
              <a:buNone/>
            </a:pPr>
            <a:r>
              <a:rPr lang="es-ES" sz="2800" dirty="0" smtClean="0"/>
              <a:t>Rarity </a:t>
            </a:r>
            <a:r>
              <a:rPr lang="es-ES" sz="2800" dirty="0"/>
              <a:t>in the </a:t>
            </a:r>
            <a:r>
              <a:rPr lang="es-ES" sz="2800" dirty="0" smtClean="0"/>
              <a:t>world</a:t>
            </a:r>
          </a:p>
          <a:p>
            <a:pPr marL="0" indent="0">
              <a:buNone/>
            </a:pPr>
            <a:r>
              <a:rPr lang="es-ES" sz="2800" dirty="0"/>
              <a:t>9. </a:t>
            </a:r>
            <a:r>
              <a:rPr lang="en-US" sz="2800" i="1" dirty="0" err="1"/>
              <a:t>Markedness</a:t>
            </a:r>
            <a:r>
              <a:rPr lang="en-US" sz="2800" i="1" dirty="0"/>
              <a:t> as typological implication or </a:t>
            </a:r>
            <a:r>
              <a:rPr lang="en-US" sz="2800" i="1" dirty="0" smtClean="0"/>
              <a:t>cross-linguistic </a:t>
            </a:r>
            <a:r>
              <a:rPr lang="en-US" sz="2800" i="1" dirty="0"/>
              <a:t>rarity</a:t>
            </a:r>
            <a:endParaRPr lang="es-ES" sz="2800" i="1" dirty="0" smtClean="0"/>
          </a:p>
          <a:p>
            <a:pPr marL="0" indent="0">
              <a:buNone/>
            </a:pPr>
            <a:r>
              <a:rPr lang="es-ES" sz="2800" dirty="0" smtClean="0"/>
              <a:t>Typological </a:t>
            </a:r>
            <a:r>
              <a:rPr lang="es-ES" sz="2800" dirty="0"/>
              <a:t>implication, cross-linguistic </a:t>
            </a:r>
            <a:r>
              <a:rPr lang="es-ES" sz="2800" dirty="0" smtClean="0"/>
              <a:t>rarity</a:t>
            </a:r>
          </a:p>
        </p:txBody>
      </p:sp>
    </p:spTree>
    <p:extLst>
      <p:ext uri="{BB962C8B-B14F-4D97-AF65-F5344CB8AC3E}">
        <p14:creationId xmlns:p14="http://schemas.microsoft.com/office/powerpoint/2010/main" val="120967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Замена </a:t>
            </a:r>
            <a:r>
              <a:rPr lang="ru-RU" dirty="0" err="1"/>
              <a:t>маркированности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800" dirty="0"/>
              <a:t>10. </a:t>
            </a:r>
            <a:r>
              <a:rPr lang="es-ES" sz="2800" i="1" dirty="0"/>
              <a:t>Markedness as restricted </a:t>
            </a:r>
            <a:r>
              <a:rPr lang="es-ES" sz="2800" i="1" dirty="0" smtClean="0"/>
              <a:t>distribution</a:t>
            </a:r>
          </a:p>
          <a:p>
            <a:pPr marL="0" indent="0">
              <a:buNone/>
            </a:pPr>
            <a:r>
              <a:rPr lang="en-US" sz="2800" dirty="0" smtClean="0"/>
              <a:t>Restricted </a:t>
            </a:r>
            <a:r>
              <a:rPr lang="en-US" sz="2800" dirty="0"/>
              <a:t>distribution vs. unrestricted distribution; specifically defined distribution vs. default distribution</a:t>
            </a:r>
          </a:p>
          <a:p>
            <a:pPr marL="0" indent="0">
              <a:buNone/>
            </a:pPr>
            <a:r>
              <a:rPr lang="es-ES" sz="2800" dirty="0"/>
              <a:t>11</a:t>
            </a:r>
            <a:r>
              <a:rPr lang="es-ES" sz="2800" dirty="0" smtClean="0"/>
              <a:t>. </a:t>
            </a:r>
            <a:r>
              <a:rPr lang="en-US" sz="2800" i="1" dirty="0" err="1"/>
              <a:t>Markedness</a:t>
            </a:r>
            <a:r>
              <a:rPr lang="en-US" sz="2800" i="1" dirty="0"/>
              <a:t> as deviation from default parameter setting</a:t>
            </a:r>
            <a:endParaRPr lang="es-ES" sz="2800" i="1" dirty="0" smtClean="0"/>
          </a:p>
          <a:p>
            <a:pPr marL="0" indent="0">
              <a:buNone/>
            </a:pPr>
            <a:r>
              <a:rPr lang="es-ES" sz="2800" dirty="0" smtClean="0"/>
              <a:t>Deviation </a:t>
            </a:r>
            <a:r>
              <a:rPr lang="es-ES" sz="2800" dirty="0"/>
              <a:t>from default parameter setting</a:t>
            </a:r>
          </a:p>
          <a:p>
            <a:pPr marL="0" indent="0">
              <a:buNone/>
            </a:pPr>
            <a:r>
              <a:rPr lang="es-ES" sz="2800" dirty="0"/>
              <a:t>12. </a:t>
            </a:r>
            <a:r>
              <a:rPr lang="es-ES" sz="2800" i="1" dirty="0"/>
              <a:t>Markedness as a multidimensional </a:t>
            </a:r>
            <a:r>
              <a:rPr lang="es-ES" sz="2800" i="1" dirty="0" smtClean="0"/>
              <a:t>correlation</a:t>
            </a:r>
          </a:p>
          <a:p>
            <a:pPr marL="0" indent="0">
              <a:buNone/>
            </a:pPr>
            <a:r>
              <a:rPr lang="es-ES" sz="2800" dirty="0" smtClean="0"/>
              <a:t>R</a:t>
            </a:r>
            <a:r>
              <a:rPr lang="en-US" sz="2800" dirty="0" err="1"/>
              <a:t>arity</a:t>
            </a:r>
            <a:r>
              <a:rPr lang="en-US" sz="2800" dirty="0"/>
              <a:t>/frequency in texts and its consequences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78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</a:t>
            </a:r>
            <a:r>
              <a:rPr lang="ru-RU" dirty="0" err="1" smtClean="0"/>
              <a:t>маркированности</a:t>
            </a:r>
            <a:r>
              <a:rPr lang="ru-RU" dirty="0" smtClean="0"/>
              <a:t> в языке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(</a:t>
            </a:r>
            <a:r>
              <a:rPr lang="en-US" sz="2800" dirty="0" err="1"/>
              <a:t>i</a:t>
            </a:r>
            <a:r>
              <a:rPr lang="en-US" sz="2800" dirty="0"/>
              <a:t>) </a:t>
            </a:r>
            <a:r>
              <a:rPr lang="en-US" sz="2800" dirty="0" err="1"/>
              <a:t>Markedness</a:t>
            </a:r>
            <a:r>
              <a:rPr lang="en-US" sz="2800" dirty="0"/>
              <a:t> is represented mentally in particular </a:t>
            </a:r>
            <a:r>
              <a:rPr lang="en-US" sz="2800" dirty="0" smtClean="0"/>
              <a:t>grammars</a:t>
            </a:r>
            <a:endParaRPr lang="ru-RU" sz="2800" dirty="0" smtClean="0"/>
          </a:p>
          <a:p>
            <a:r>
              <a:rPr lang="en-US" sz="2800" dirty="0"/>
              <a:t>(ii) </a:t>
            </a:r>
            <a:r>
              <a:rPr lang="en-US" sz="2800" dirty="0" err="1"/>
              <a:t>Markedness</a:t>
            </a:r>
            <a:r>
              <a:rPr lang="en-US" sz="2800" dirty="0"/>
              <a:t> is available in the cognitive code (= Universal Grammar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r>
              <a:rPr lang="en-US" sz="2800" dirty="0"/>
              <a:t>(iii) </a:t>
            </a:r>
            <a:r>
              <a:rPr lang="en-US" sz="2800" dirty="0" err="1"/>
              <a:t>Markedness</a:t>
            </a:r>
            <a:r>
              <a:rPr lang="en-US" sz="2800" dirty="0"/>
              <a:t> is a </a:t>
            </a:r>
            <a:r>
              <a:rPr lang="en-US" sz="2800" dirty="0" err="1"/>
              <a:t>metagrammatical</a:t>
            </a:r>
            <a:r>
              <a:rPr lang="en-US" sz="2800" dirty="0"/>
              <a:t> concept used by linguists for their </a:t>
            </a:r>
            <a:r>
              <a:rPr lang="en-US" sz="2800" dirty="0" smtClean="0"/>
              <a:t>convenience</a:t>
            </a:r>
            <a:endParaRPr lang="ru-RU" sz="2800" dirty="0" smtClean="0"/>
          </a:p>
          <a:p>
            <a:r>
              <a:rPr lang="en-US" sz="2800" dirty="0"/>
              <a:t>(iv) </a:t>
            </a:r>
            <a:r>
              <a:rPr lang="en-US" sz="2800" dirty="0" err="1"/>
              <a:t>Markedness</a:t>
            </a:r>
            <a:r>
              <a:rPr lang="en-US" sz="2800" dirty="0"/>
              <a:t> as an explanatory </a:t>
            </a:r>
            <a:r>
              <a:rPr lang="en-US" sz="2800" dirty="0" smtClean="0"/>
              <a:t>concept</a:t>
            </a:r>
            <a:endParaRPr lang="ru-RU" sz="2800" dirty="0" smtClean="0"/>
          </a:p>
          <a:p>
            <a:r>
              <a:rPr lang="en-US" sz="2800" dirty="0"/>
              <a:t>(v) </a:t>
            </a:r>
            <a:r>
              <a:rPr lang="en-US" sz="2800" dirty="0" err="1"/>
              <a:t>Markedness</a:t>
            </a:r>
            <a:r>
              <a:rPr lang="en-US" sz="2800" dirty="0"/>
              <a:t> as a general property of human cultural </a:t>
            </a:r>
            <a:r>
              <a:rPr lang="en-US" sz="2800" dirty="0" smtClean="0"/>
              <a:t>manifestations</a:t>
            </a:r>
            <a:endParaRPr lang="ru-RU" sz="2800" dirty="0" smtClean="0"/>
          </a:p>
          <a:p>
            <a:r>
              <a:rPr lang="en-US" sz="2800" dirty="0"/>
              <a:t>(vi) </a:t>
            </a:r>
            <a:r>
              <a:rPr lang="en-US" sz="2800" dirty="0" err="1"/>
              <a:t>Markedness</a:t>
            </a:r>
            <a:r>
              <a:rPr lang="en-US" sz="2800" dirty="0"/>
              <a:t> in a non-technical </a:t>
            </a:r>
            <a:r>
              <a:rPr lang="en-US" sz="2800" dirty="0" smtClean="0"/>
              <a:t>role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878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Маркированность</a:t>
            </a:r>
            <a:r>
              <a:rPr lang="ru-RU" dirty="0" smtClean="0"/>
              <a:t> и частотность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Частотные формы могут быть наиболее нерегулярными (</a:t>
            </a:r>
            <a:r>
              <a:rPr lang="ru-RU" sz="2800" dirty="0" err="1" smtClean="0"/>
              <a:t>супплетивизм</a:t>
            </a:r>
            <a:r>
              <a:rPr lang="ru-RU" sz="2800" dirty="0" smtClean="0"/>
              <a:t>); немаркированное пр</a:t>
            </a:r>
            <a:r>
              <a:rPr lang="ru-RU" sz="2800" dirty="0" smtClean="0"/>
              <a:t>и этом обычно наиболее грамматически обусловлено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Сама частотность нуждается в объяснении, потому что частотность в тексте не всегда совпадает с частотностью в мире </a:t>
            </a:r>
          </a:p>
          <a:p>
            <a:r>
              <a:rPr lang="ru-RU" sz="2800" dirty="0" smtClean="0"/>
              <a:t>Может быть, частотно / </a:t>
            </a:r>
            <a:r>
              <a:rPr lang="ru-RU" sz="2800" dirty="0" err="1" smtClean="0"/>
              <a:t>немаркировано</a:t>
            </a:r>
            <a:r>
              <a:rPr lang="ru-RU" sz="2800" dirty="0" smtClean="0"/>
              <a:t> то, про что нам больше хочется говорить?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28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/>
              <a:t>Маркированность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Cambria" panose="02040503050406030204" pitchFamily="18" charset="0"/>
              </a:rPr>
              <a:t>— корреляция между</a:t>
            </a:r>
          </a:p>
          <a:p>
            <a:r>
              <a:rPr lang="ru-RU" sz="2800" dirty="0" smtClean="0">
                <a:latin typeface="Cambria" panose="02040503050406030204" pitchFamily="18" charset="0"/>
              </a:rPr>
              <a:t>Частотностью</a:t>
            </a:r>
          </a:p>
          <a:p>
            <a:r>
              <a:rPr lang="ru-RU" sz="2800" dirty="0" smtClean="0">
                <a:latin typeface="Cambria" panose="02040503050406030204" pitchFamily="18" charset="0"/>
              </a:rPr>
              <a:t>Синтагматической сложностью </a:t>
            </a:r>
          </a:p>
          <a:p>
            <a:r>
              <a:rPr lang="ru-RU" sz="2800" dirty="0" smtClean="0">
                <a:latin typeface="Cambria" panose="02040503050406030204" pitchFamily="18" charset="0"/>
              </a:rPr>
              <a:t>Парадигматической сложностью</a:t>
            </a:r>
          </a:p>
          <a:p>
            <a:r>
              <a:rPr lang="ru-RU" sz="2800" dirty="0" smtClean="0">
                <a:latin typeface="Cambria" panose="02040503050406030204" pitchFamily="18" charset="0"/>
              </a:rPr>
              <a:t>Дистрибутивным потенциалом</a:t>
            </a:r>
          </a:p>
          <a:p>
            <a:pPr marL="0" indent="0">
              <a:buNone/>
            </a:pPr>
            <a:r>
              <a:rPr lang="ru-RU" sz="2800" dirty="0" smtClean="0">
                <a:latin typeface="Cambria" panose="02040503050406030204" pitchFamily="18" charset="0"/>
              </a:rPr>
              <a:t>Которая не понятно, определяется ли частотностью, но часто удобна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41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err="1" smtClean="0"/>
              <a:t>прототипичность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См. </a:t>
            </a:r>
            <a:r>
              <a:rPr lang="en-US" dirty="0" smtClean="0"/>
              <a:t>[Lander, </a:t>
            </a:r>
            <a:r>
              <a:rPr lang="en-US" dirty="0" err="1" smtClean="0"/>
              <a:t>Tyshkevich</a:t>
            </a:r>
            <a:r>
              <a:rPr lang="en-US" dirty="0" smtClean="0"/>
              <a:t> 2015]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7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прототип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Прототип скотины </a:t>
            </a:r>
            <a:r>
              <a:rPr lang="ru-RU" sz="2800" dirty="0" smtClean="0">
                <a:latin typeface="Cambria" panose="02040503050406030204" pitchFamily="18" charset="0"/>
              </a:rPr>
              <a:t>— корова (это тоже объяснение через прототип)</a:t>
            </a:r>
          </a:p>
          <a:p>
            <a:r>
              <a:rPr lang="ru-RU" sz="2800" dirty="0" smtClean="0">
                <a:latin typeface="Cambria" panose="02040503050406030204" pitchFamily="18" charset="0"/>
              </a:rPr>
              <a:t>«Прототип ракеты» </a:t>
            </a:r>
            <a:r>
              <a:rPr lang="ru-RU" sz="2800" dirty="0" smtClean="0"/>
              <a:t>— похожее, но не тождественное употребление</a:t>
            </a:r>
          </a:p>
          <a:p>
            <a:r>
              <a:rPr lang="ru-RU" sz="2800" dirty="0" smtClean="0"/>
              <a:t>Прототипы удобны при категоризации и при описании некоторых грамматических явлений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948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Прототип: категоризация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Что можно было бы считать прототипом в фонетике?</a:t>
            </a:r>
            <a:endParaRPr lang="en-US" sz="2800" dirty="0" smtClean="0"/>
          </a:p>
          <a:p>
            <a:endParaRPr lang="en-US" sz="2800" dirty="0"/>
          </a:p>
          <a:p>
            <a:r>
              <a:rPr lang="ru-RU" sz="2800" dirty="0" smtClean="0"/>
              <a:t>Лексическое значение цвета и т. п.</a:t>
            </a:r>
          </a:p>
          <a:p>
            <a:r>
              <a:rPr lang="ru-RU" sz="2800" dirty="0" smtClean="0"/>
              <a:t>Но ср. </a:t>
            </a:r>
            <a:r>
              <a:rPr lang="en-US" sz="2800" i="1" dirty="0" smtClean="0"/>
              <a:t>tall </a:t>
            </a:r>
            <a:r>
              <a:rPr lang="ru-RU" sz="2800" dirty="0" smtClean="0"/>
              <a:t>и </a:t>
            </a:r>
            <a:r>
              <a:rPr lang="en-US" sz="2800" i="1" dirty="0" smtClean="0"/>
              <a:t>high</a:t>
            </a:r>
            <a:r>
              <a:rPr lang="ru-RU" sz="2800" dirty="0" smtClean="0"/>
              <a:t>; можно ли их описать только с помощью прототипа? </a:t>
            </a:r>
            <a:r>
              <a:rPr lang="en-US" sz="2800" i="1" dirty="0" smtClean="0"/>
              <a:t> </a:t>
            </a:r>
            <a:r>
              <a:rPr lang="ru-RU" sz="28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17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Прототип: категоризация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 грамматике прототипы часто используются при многофакторном анализе</a:t>
            </a:r>
          </a:p>
          <a:p>
            <a:r>
              <a:rPr lang="ru-RU" sz="2800" dirty="0" smtClean="0"/>
              <a:t>Части речи: морфология, синтаксис, семантика. Какие бывают переходные случаи? </a:t>
            </a:r>
          </a:p>
          <a:p>
            <a:r>
              <a:rPr lang="ru-RU" sz="2800" dirty="0" smtClean="0"/>
              <a:t>Может ли применяться анализ с </a:t>
            </a:r>
            <a:r>
              <a:rPr lang="ru-RU" sz="2800" dirty="0" err="1" smtClean="0"/>
              <a:t>прототипичностью</a:t>
            </a:r>
            <a:r>
              <a:rPr lang="ru-RU" sz="2800" dirty="0" smtClean="0"/>
              <a:t>, если реального прототипа нет? Если да, то любой многофакторный анализ будет анализом с </a:t>
            </a:r>
            <a:r>
              <a:rPr lang="ru-RU" sz="2800" dirty="0" err="1" smtClean="0"/>
              <a:t>прототипичностью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106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markedness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Хаспельмат</a:t>
            </a:r>
            <a:r>
              <a:rPr lang="ru-RU" sz="2800" dirty="0" smtClean="0"/>
              <a:t> утверждает, что за </a:t>
            </a:r>
            <a:r>
              <a:rPr lang="ru-RU" sz="2800" dirty="0" err="1" smtClean="0"/>
              <a:t>маркированностью</a:t>
            </a:r>
            <a:r>
              <a:rPr lang="ru-RU" sz="2800" dirty="0" smtClean="0"/>
              <a:t> на самом деле кроются другие параметры, а она сама не нужна</a:t>
            </a:r>
          </a:p>
          <a:p>
            <a:r>
              <a:rPr lang="ru-RU" sz="2800" dirty="0" smtClean="0"/>
              <a:t>Но почему бы не называть </a:t>
            </a:r>
            <a:r>
              <a:rPr lang="ru-RU" sz="2800" dirty="0" err="1" smtClean="0"/>
              <a:t>маркированностью</a:t>
            </a:r>
            <a:r>
              <a:rPr lang="ru-RU" sz="2800" dirty="0" smtClean="0"/>
              <a:t> корреляцию определённых  параметров? Это распространённый подход. Обычно — низкая частотность, высокая сложность (но низкая «парадигматическая сложность»), меньшая сочетаемость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709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Прототип: категоризация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0927" y="2201280"/>
            <a:ext cx="7519435" cy="365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Прототип: категоризация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Корни / аффиксы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Чукотский; </a:t>
            </a:r>
            <a:r>
              <a:rPr lang="en-US" dirty="0" smtClean="0"/>
              <a:t>[</a:t>
            </a:r>
            <a:r>
              <a:rPr lang="en-US" dirty="0" err="1" smtClean="0"/>
              <a:t>Vinyar</a:t>
            </a:r>
            <a:r>
              <a:rPr lang="en-US" dirty="0" smtClean="0"/>
              <a:t> 2017]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847" y="2745079"/>
            <a:ext cx="4093163" cy="16618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972" y="2745079"/>
            <a:ext cx="3555263" cy="166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Прототипичность</a:t>
            </a:r>
            <a:r>
              <a:rPr lang="ru-RU" dirty="0" smtClean="0"/>
              <a:t>: категоризация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Подлежащее по </a:t>
            </a:r>
            <a:r>
              <a:rPr lang="ru-RU" sz="2400" dirty="0" err="1" smtClean="0"/>
              <a:t>Кинену</a:t>
            </a:r>
            <a:r>
              <a:rPr lang="ru-RU" sz="2400" dirty="0" smtClean="0"/>
              <a:t>: </a:t>
            </a:r>
          </a:p>
          <a:p>
            <a:pPr lvl="1"/>
            <a:r>
              <a:rPr lang="ru-RU" sz="2400" dirty="0"/>
              <a:t>Агентивно</a:t>
            </a:r>
          </a:p>
          <a:p>
            <a:pPr lvl="1"/>
            <a:r>
              <a:rPr lang="ru-RU" sz="2400" dirty="0"/>
              <a:t>В самом немаркированном падеже</a:t>
            </a:r>
          </a:p>
          <a:p>
            <a:pPr lvl="1"/>
            <a:r>
              <a:rPr lang="ru-RU" sz="2400" dirty="0"/>
              <a:t>Контролирует согласование с переходным глаголом</a:t>
            </a:r>
          </a:p>
          <a:p>
            <a:pPr lvl="1"/>
            <a:r>
              <a:rPr lang="ru-RU" sz="2400" dirty="0"/>
              <a:t>Контролирует </a:t>
            </a:r>
            <a:r>
              <a:rPr lang="ru-RU" sz="2400" dirty="0" err="1"/>
              <a:t>рефлексивы</a:t>
            </a:r>
            <a:r>
              <a:rPr lang="ru-RU" sz="2400" dirty="0"/>
              <a:t>…</a:t>
            </a:r>
          </a:p>
          <a:p>
            <a:r>
              <a:rPr lang="ru-RU" sz="2400" dirty="0" smtClean="0"/>
              <a:t>Зачем вообще нужно понятие подлежащего? Подлежащее </a:t>
            </a:r>
            <a:r>
              <a:rPr lang="en-US" sz="2400" dirty="0" smtClean="0"/>
              <a:t>vs pivot</a:t>
            </a:r>
            <a:endParaRPr lang="ru-RU" sz="2400" dirty="0" smtClean="0"/>
          </a:p>
          <a:p>
            <a:r>
              <a:rPr lang="ru-RU" sz="2400" dirty="0" smtClean="0"/>
              <a:t>Как было бы удобнее думать про подлежащее?</a:t>
            </a:r>
          </a:p>
          <a:p>
            <a:endParaRPr lang="ru-RU" dirty="0" smtClean="0"/>
          </a:p>
          <a:p>
            <a:pPr lvl="1"/>
            <a:endParaRPr lang="ru-RU" dirty="0"/>
          </a:p>
          <a:p>
            <a:pPr marL="274320" lvl="1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6873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Прототип: 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Релятивизация</a:t>
            </a:r>
            <a:r>
              <a:rPr lang="ru-RU" sz="2800" dirty="0" smtClean="0"/>
              <a:t>: </a:t>
            </a:r>
            <a:r>
              <a:rPr lang="en-US" altLang="en-US" sz="2800" dirty="0"/>
              <a:t>S &gt; DO &gt; IO &gt; POSS &gt; OCOMP</a:t>
            </a:r>
            <a:endParaRPr lang="ru-RU" altLang="en-US" sz="2800" dirty="0"/>
          </a:p>
          <a:p>
            <a:r>
              <a:rPr lang="ru-RU" sz="2800" dirty="0" smtClean="0"/>
              <a:t>Левее </a:t>
            </a:r>
            <a:r>
              <a:rPr lang="ru-RU" sz="2800" dirty="0" smtClean="0">
                <a:latin typeface="Cambria" panose="02040503050406030204" pitchFamily="18" charset="0"/>
              </a:rPr>
              <a:t>— </a:t>
            </a:r>
            <a:r>
              <a:rPr lang="ru-RU" sz="2800" dirty="0" err="1" smtClean="0">
                <a:latin typeface="Cambria" panose="02040503050406030204" pitchFamily="18" charset="0"/>
              </a:rPr>
              <a:t>прототипический</a:t>
            </a:r>
            <a:r>
              <a:rPr lang="ru-RU" sz="2800" dirty="0" smtClean="0">
                <a:latin typeface="Cambria" panose="02040503050406030204" pitchFamily="18" charset="0"/>
              </a:rPr>
              <a:t> контекст</a:t>
            </a:r>
            <a:endParaRPr lang="ru-RU" sz="2800" dirty="0" smtClean="0"/>
          </a:p>
          <a:p>
            <a:r>
              <a:rPr lang="ru-RU" sz="2800" dirty="0" smtClean="0"/>
              <a:t>Левее </a:t>
            </a:r>
            <a:r>
              <a:rPr lang="ru-RU" sz="2800" dirty="0" smtClean="0">
                <a:latin typeface="Cambria" panose="02040503050406030204" pitchFamily="18" charset="0"/>
              </a:rPr>
              <a:t>— менее маркировано </a:t>
            </a:r>
            <a:endParaRPr lang="ru-RU" sz="2800" dirty="0">
              <a:latin typeface="Cambria" panose="02040503050406030204" pitchFamily="18" charset="0"/>
            </a:endParaRPr>
          </a:p>
          <a:p>
            <a:r>
              <a:rPr lang="ru-RU" sz="2800" dirty="0" smtClean="0"/>
              <a:t>Левее — наиболее </a:t>
            </a:r>
            <a:r>
              <a:rPr lang="ru-RU" sz="2800" dirty="0" err="1" smtClean="0"/>
              <a:t>грамматикализовано</a:t>
            </a:r>
            <a:r>
              <a:rPr lang="ru-RU" sz="2800" dirty="0" smtClean="0"/>
              <a:t> и наименее семантически обусловлено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68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Прототип: 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Императив как </a:t>
            </a:r>
            <a:r>
              <a:rPr lang="ru-RU" sz="2800" dirty="0" err="1" smtClean="0"/>
              <a:t>прототипически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оргнанизованое</a:t>
            </a:r>
            <a:r>
              <a:rPr lang="ru-RU" sz="2800" dirty="0" smtClean="0"/>
              <a:t> явление:</a:t>
            </a:r>
          </a:p>
          <a:p>
            <a:r>
              <a:rPr lang="ru-RU" sz="2800" dirty="0" smtClean="0"/>
              <a:t>Говорящий агентивен и хочет осуществления действия</a:t>
            </a:r>
          </a:p>
          <a:p>
            <a:r>
              <a:rPr lang="ru-RU" sz="2800" dirty="0" smtClean="0"/>
              <a:t>Глагол контролируемый</a:t>
            </a:r>
          </a:p>
          <a:p>
            <a:r>
              <a:rPr lang="ru-RU" sz="2800" dirty="0" smtClean="0"/>
              <a:t>Тот, кого побуждают, является слушающим</a:t>
            </a:r>
          </a:p>
          <a:p>
            <a:r>
              <a:rPr lang="ru-RU" sz="2800" dirty="0" err="1" smtClean="0"/>
              <a:t>Иллокутивный</a:t>
            </a:r>
            <a:r>
              <a:rPr lang="ru-RU" sz="2800" dirty="0" smtClean="0"/>
              <a:t> акт побуждения </a:t>
            </a:r>
          </a:p>
        </p:txBody>
      </p:sp>
    </p:spTree>
    <p:extLst>
      <p:ext uri="{BB962C8B-B14F-4D97-AF65-F5344CB8AC3E}">
        <p14:creationId xmlns:p14="http://schemas.microsoft.com/office/powerpoint/2010/main" val="168651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Прототип: 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Непрототипические</a:t>
            </a:r>
            <a:r>
              <a:rPr lang="ru-RU" sz="2800" dirty="0" smtClean="0"/>
              <a:t> контексты менее устойчивы и ведут к появлению новых конструкций</a:t>
            </a:r>
          </a:p>
          <a:p>
            <a:r>
              <a:rPr lang="ru-RU" sz="2800" dirty="0" err="1" smtClean="0"/>
              <a:t>Прототипические</a:t>
            </a:r>
            <a:r>
              <a:rPr lang="ru-RU" sz="2800" dirty="0" smtClean="0"/>
              <a:t> контексты более устойчивые и </a:t>
            </a:r>
            <a:r>
              <a:rPr lang="ru-RU" sz="2800" dirty="0" err="1" smtClean="0"/>
              <a:t>грамматикализованные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59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Прототипы и континуумы</a:t>
            </a:r>
            <a:br>
              <a:rPr lang="ru-RU" sz="7200" dirty="0" smtClean="0"/>
            </a:br>
            <a:r>
              <a:rPr lang="ru-RU" sz="3600" dirty="0"/>
              <a:t>(лирическое отступление)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6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Континуум: понимания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 многофакторном анализе обязательно возникает континуум </a:t>
            </a:r>
          </a:p>
          <a:p>
            <a:r>
              <a:rPr lang="ru-RU" sz="2800" dirty="0" smtClean="0"/>
              <a:t>Но континуум в широком смысле; т. е. возможна не любая точка на шкале</a:t>
            </a:r>
          </a:p>
          <a:p>
            <a:r>
              <a:rPr lang="ru-RU" sz="2800" dirty="0" smtClean="0"/>
              <a:t>В узком смысле континуум противопоставлен дискретности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218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Откуда берётся континуум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Существует множество разных идиолектов</a:t>
            </a:r>
          </a:p>
          <a:p>
            <a:r>
              <a:rPr lang="ru-RU" sz="2800" dirty="0" smtClean="0"/>
              <a:t>И старшая,  младшая норма используются одновременно </a:t>
            </a:r>
          </a:p>
          <a:p>
            <a:r>
              <a:rPr lang="ru-RU" sz="2800" dirty="0" smtClean="0"/>
              <a:t>Эти два фактора обуславливают обязательное наличие континуума почти в любой области лингвистики </a:t>
            </a:r>
          </a:p>
          <a:p>
            <a:r>
              <a:rPr lang="ru-RU" sz="2800" dirty="0" smtClean="0"/>
              <a:t>+ Язык описывает континуальный окружающий мир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16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Континуумы и типы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Но без дискретизации нельзя: мы просто не сможем разговаривать о лингвистике и вообще разговаривать</a:t>
            </a:r>
          </a:p>
          <a:p>
            <a:r>
              <a:rPr lang="ru-RU" sz="2800" dirty="0" smtClean="0"/>
              <a:t>Континуум не гомогенен; выделяются «сгустки», «фокальные области», из них бывают выбросы, между ними бывают гибриды </a:t>
            </a:r>
          </a:p>
          <a:p>
            <a:r>
              <a:rPr lang="ru-RU" sz="2800" dirty="0" smtClean="0"/>
              <a:t>На полюсах могут быть плюс и минус, а может быть </a:t>
            </a:r>
            <a:r>
              <a:rPr lang="ru-RU" sz="2800" dirty="0" err="1" smtClean="0"/>
              <a:t>эквиполентная</a:t>
            </a:r>
            <a:r>
              <a:rPr lang="ru-RU" sz="2800" dirty="0" smtClean="0"/>
              <a:t> оппозиция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08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Сложность</a:t>
            </a:r>
            <a:br>
              <a:rPr lang="ru-RU" dirty="0" smtClean="0"/>
            </a:br>
            <a:r>
              <a:rPr lang="ru-RU" sz="3200" dirty="0" smtClean="0"/>
              <a:t>(лирическое отступление)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Континуумы и прототипы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Иерархия с прототипом может быть континуумом, а может не быть </a:t>
            </a:r>
          </a:p>
          <a:p>
            <a:r>
              <a:rPr lang="ru-RU" sz="2800" dirty="0" smtClean="0"/>
              <a:t>Континуум может быть иерархией с прототипом, а может не быть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294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Прототипичность</a:t>
            </a:r>
            <a:r>
              <a:rPr lang="ru-RU" dirty="0" smtClean="0"/>
              <a:t> </a:t>
            </a:r>
            <a:r>
              <a:rPr lang="en-US" dirty="0" smtClean="0"/>
              <a:t>vs </a:t>
            </a:r>
            <a:r>
              <a:rPr lang="ru-RU" dirty="0" err="1" smtClean="0"/>
              <a:t>маркированность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4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одно или про разное?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Всегда ли наиболее </a:t>
            </a:r>
            <a:r>
              <a:rPr lang="ru-RU" sz="2800" dirty="0" err="1"/>
              <a:t>прототипическое</a:t>
            </a:r>
            <a:r>
              <a:rPr lang="ru-RU" sz="2800" dirty="0" smtClean="0"/>
              <a:t> наименее маркировано? </a:t>
            </a:r>
          </a:p>
          <a:p>
            <a:r>
              <a:rPr lang="ru-RU" sz="2800" dirty="0" smtClean="0"/>
              <a:t>Если </a:t>
            </a:r>
            <a:r>
              <a:rPr lang="ru-RU" sz="2800" dirty="0" err="1" smtClean="0"/>
              <a:t>прототипичность</a:t>
            </a:r>
            <a:r>
              <a:rPr lang="ru-RU" sz="2800" dirty="0" smtClean="0"/>
              <a:t> применяется при классификации, вопрос кажется лишённым смысла </a:t>
            </a:r>
          </a:p>
          <a:p>
            <a:r>
              <a:rPr lang="ru-RU" sz="2800" dirty="0" smtClean="0"/>
              <a:t>Если </a:t>
            </a:r>
            <a:r>
              <a:rPr lang="ru-RU" sz="2800" dirty="0" err="1" smtClean="0"/>
              <a:t>прототипичность</a:t>
            </a:r>
            <a:r>
              <a:rPr lang="ru-RU" sz="2800" dirty="0" smtClean="0"/>
              <a:t> применяется при описании какого-либо явления, то кажется, что 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57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одно или про разное?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>
                <a:sym typeface="Wingdings" panose="05000000000000000000" pitchFamily="2" charset="2"/>
              </a:rPr>
              <a:t>Human </a:t>
            </a:r>
            <a:r>
              <a:rPr lang="en-US" altLang="en-US" sz="2800" dirty="0">
                <a:sym typeface="Wingdings" panose="05000000000000000000" pitchFamily="2" charset="2"/>
              </a:rPr>
              <a:t>&gt; Animate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Inanimate</a:t>
            </a:r>
            <a:endParaRPr lang="ru-RU" altLang="en-US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altLang="en-US" sz="2800" dirty="0" smtClean="0">
                <a:sym typeface="Wingdings" panose="05000000000000000000" pitchFamily="2" charset="2"/>
              </a:rPr>
              <a:t>1</a:t>
            </a:r>
            <a:r>
              <a:rPr lang="en-US" altLang="en-US" sz="2800" dirty="0" smtClean="0">
                <a:sym typeface="Wingdings" panose="05000000000000000000" pitchFamily="2" charset="2"/>
              </a:rPr>
              <a:t>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1pl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2sg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2pl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3sg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3pl</a:t>
            </a: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Чем левее, тем более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прототипический</a:t>
            </a:r>
            <a:r>
              <a:rPr lang="ru-RU" altLang="en-US" sz="2800" dirty="0" smtClean="0">
                <a:sym typeface="Wingdings" panose="05000000000000000000" pitchFamily="2" charset="2"/>
              </a:rPr>
              <a:t>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агенс</a:t>
            </a:r>
            <a:endParaRPr lang="ru-RU" altLang="en-US" sz="2800" dirty="0" smtClean="0">
              <a:sym typeface="Wingdings" panose="05000000000000000000" pitchFamily="2" charset="2"/>
            </a:endParaRP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Чем левее, тем больше парадигматическая сложность</a:t>
            </a: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Но локативы, например, не всегда строятся от одушевлённых</a:t>
            </a:r>
            <a:endParaRPr lang="en-US" altLang="en-US" sz="2800" dirty="0">
              <a:sym typeface="Wingdings" panose="05000000000000000000" pitchFamily="2" charset="2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1437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одно или про разное?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>
                <a:sym typeface="Wingdings" panose="05000000000000000000" pitchFamily="2" charset="2"/>
              </a:rPr>
              <a:t>Human </a:t>
            </a:r>
            <a:r>
              <a:rPr lang="en-US" altLang="en-US" sz="2800" dirty="0">
                <a:sym typeface="Wingdings" panose="05000000000000000000" pitchFamily="2" charset="2"/>
              </a:rPr>
              <a:t>&gt; Animate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Inanimate</a:t>
            </a:r>
            <a:endParaRPr lang="ru-RU" altLang="en-US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altLang="en-US" sz="2800" dirty="0" smtClean="0">
                <a:sym typeface="Wingdings" panose="05000000000000000000" pitchFamily="2" charset="2"/>
              </a:rPr>
              <a:t>1</a:t>
            </a:r>
            <a:r>
              <a:rPr lang="en-US" altLang="en-US" sz="2800" dirty="0" smtClean="0">
                <a:sym typeface="Wingdings" panose="05000000000000000000" pitchFamily="2" charset="2"/>
              </a:rPr>
              <a:t>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1pl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2sg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2pl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3sg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3pl</a:t>
            </a: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Чем левее, тем более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прототипический</a:t>
            </a:r>
            <a:r>
              <a:rPr lang="ru-RU" altLang="en-US" sz="2800" dirty="0" smtClean="0">
                <a:sym typeface="Wingdings" panose="05000000000000000000" pitchFamily="2" charset="2"/>
              </a:rPr>
              <a:t>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агенс</a:t>
            </a:r>
            <a:endParaRPr lang="ru-RU" altLang="en-US" sz="2800" dirty="0" smtClean="0">
              <a:sym typeface="Wingdings" panose="05000000000000000000" pitchFamily="2" charset="2"/>
            </a:endParaRP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Чем левее, тем больше дистрибутивный потенциал: вряд ли неодушевлённое будет хорошим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агенсом</a:t>
            </a:r>
            <a:r>
              <a:rPr lang="ru-RU" altLang="en-US" sz="2800" dirty="0" smtClean="0">
                <a:sym typeface="Wingdings" panose="05000000000000000000" pitchFamily="2" charset="2"/>
              </a:rPr>
              <a:t>,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экспериенцером</a:t>
            </a:r>
            <a:r>
              <a:rPr lang="ru-RU" altLang="en-US" sz="2800" dirty="0" smtClean="0">
                <a:sym typeface="Wingdings" panose="05000000000000000000" pitchFamily="2" charset="2"/>
              </a:rPr>
              <a:t>, реципиентом или посессором </a:t>
            </a: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Но вряд ли одушевлённое будет хорошим инструментом или местом  </a:t>
            </a:r>
            <a:endParaRPr lang="en-US" altLang="en-US" sz="2800" dirty="0">
              <a:sym typeface="Wingdings" panose="05000000000000000000" pitchFamily="2" charset="2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5527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одно или про разное?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>
                <a:sym typeface="Wingdings" panose="05000000000000000000" pitchFamily="2" charset="2"/>
              </a:rPr>
              <a:t>Human </a:t>
            </a:r>
            <a:r>
              <a:rPr lang="en-US" altLang="en-US" sz="2800" dirty="0">
                <a:sym typeface="Wingdings" panose="05000000000000000000" pitchFamily="2" charset="2"/>
              </a:rPr>
              <a:t>&gt; Animate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Inanimate</a:t>
            </a:r>
            <a:endParaRPr lang="ru-RU" altLang="en-US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altLang="en-US" sz="2800" dirty="0" smtClean="0">
                <a:sym typeface="Wingdings" panose="05000000000000000000" pitchFamily="2" charset="2"/>
              </a:rPr>
              <a:t>1</a:t>
            </a:r>
            <a:r>
              <a:rPr lang="en-US" altLang="en-US" sz="2800" dirty="0" smtClean="0">
                <a:sym typeface="Wingdings" panose="05000000000000000000" pitchFamily="2" charset="2"/>
              </a:rPr>
              <a:t>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1pl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2sg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2pl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3sg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3pl</a:t>
            </a: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Чем левее, тем более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прототипический</a:t>
            </a:r>
            <a:r>
              <a:rPr lang="ru-RU" altLang="en-US" sz="2800" dirty="0" smtClean="0">
                <a:sym typeface="Wingdings" panose="05000000000000000000" pitchFamily="2" charset="2"/>
              </a:rPr>
              <a:t>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агенс</a:t>
            </a:r>
            <a:endParaRPr lang="ru-RU" altLang="en-US" sz="2800" dirty="0" smtClean="0">
              <a:sym typeface="Wingdings" panose="05000000000000000000" pitchFamily="2" charset="2"/>
            </a:endParaRP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Чем левее, тем обычно больше синтагматическая сложность</a:t>
            </a: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Третье лицо часто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немаркировано</a:t>
            </a:r>
            <a:r>
              <a:rPr lang="ru-RU" altLang="en-US" sz="2800" dirty="0" smtClean="0">
                <a:sym typeface="Wingdings" panose="05000000000000000000" pitchFamily="2" charset="2"/>
              </a:rPr>
              <a:t>, первое </a:t>
            </a:r>
            <a:r>
              <a:rPr lang="ru-RU" sz="2800" dirty="0" smtClean="0"/>
              <a:t>— наоборот</a:t>
            </a:r>
            <a:endParaRPr lang="en-US" altLang="en-US" sz="2800" dirty="0">
              <a:sym typeface="Wingdings" panose="05000000000000000000" pitchFamily="2" charset="2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634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одно или про разное?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>
                <a:sym typeface="Wingdings" panose="05000000000000000000" pitchFamily="2" charset="2"/>
              </a:rPr>
              <a:t>Human </a:t>
            </a:r>
            <a:r>
              <a:rPr lang="en-US" altLang="en-US" sz="2800" dirty="0">
                <a:sym typeface="Wingdings" panose="05000000000000000000" pitchFamily="2" charset="2"/>
              </a:rPr>
              <a:t>&gt; Animate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Inanimate</a:t>
            </a:r>
            <a:endParaRPr lang="ru-RU" altLang="en-US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altLang="en-US" sz="2800" dirty="0" smtClean="0">
                <a:sym typeface="Wingdings" panose="05000000000000000000" pitchFamily="2" charset="2"/>
              </a:rPr>
              <a:t>1</a:t>
            </a:r>
            <a:r>
              <a:rPr lang="en-US" altLang="en-US" sz="2800" dirty="0" smtClean="0">
                <a:sym typeface="Wingdings" panose="05000000000000000000" pitchFamily="2" charset="2"/>
              </a:rPr>
              <a:t>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1pl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2sg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2pl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3sg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3pl</a:t>
            </a: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Чем левее, тем более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прототипический</a:t>
            </a:r>
            <a:r>
              <a:rPr lang="ru-RU" altLang="en-US" sz="2800" dirty="0" smtClean="0">
                <a:sym typeface="Wingdings" panose="05000000000000000000" pitchFamily="2" charset="2"/>
              </a:rPr>
              <a:t>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агенс</a:t>
            </a:r>
            <a:endParaRPr lang="ru-RU" altLang="en-US" sz="2800" dirty="0" smtClean="0">
              <a:sym typeface="Wingdings" panose="05000000000000000000" pitchFamily="2" charset="2"/>
            </a:endParaRP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Или чем правее, тем более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прототипический</a:t>
            </a:r>
            <a:r>
              <a:rPr lang="ru-RU" altLang="en-US" sz="2800" dirty="0" smtClean="0">
                <a:sym typeface="Wingdings" panose="05000000000000000000" pitchFamily="2" charset="2"/>
              </a:rPr>
              <a:t>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пациенс</a:t>
            </a:r>
            <a:r>
              <a:rPr lang="ru-RU" altLang="en-US" sz="2800" dirty="0" smtClean="0">
                <a:sym typeface="Wingdings" panose="05000000000000000000" pitchFamily="2" charset="2"/>
              </a:rPr>
              <a:t>? </a:t>
            </a: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Нет; и эта иерархия не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эквиполентная</a:t>
            </a:r>
            <a:r>
              <a:rPr lang="ru-RU" altLang="en-US" sz="2800" dirty="0" smtClean="0">
                <a:sym typeface="Wingdings" panose="05000000000000000000" pitchFamily="2" charset="2"/>
              </a:rPr>
              <a:t> оппозиция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8038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одно или про разное?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>
                <a:sym typeface="Wingdings" panose="05000000000000000000" pitchFamily="2" charset="2"/>
              </a:rPr>
              <a:t>Human </a:t>
            </a:r>
            <a:r>
              <a:rPr lang="en-US" altLang="en-US" sz="2800" dirty="0">
                <a:sym typeface="Wingdings" panose="05000000000000000000" pitchFamily="2" charset="2"/>
              </a:rPr>
              <a:t>&gt; Animate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Inanimate</a:t>
            </a:r>
            <a:endParaRPr lang="ru-RU" altLang="en-US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u-RU" altLang="en-US" sz="2800" dirty="0" smtClean="0">
                <a:sym typeface="Wingdings" panose="05000000000000000000" pitchFamily="2" charset="2"/>
              </a:rPr>
              <a:t>1</a:t>
            </a:r>
            <a:r>
              <a:rPr lang="en-US" altLang="en-US" sz="2800" dirty="0" smtClean="0">
                <a:sym typeface="Wingdings" panose="05000000000000000000" pitchFamily="2" charset="2"/>
              </a:rPr>
              <a:t>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1pl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2sg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2pl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3sg</a:t>
            </a:r>
            <a:r>
              <a:rPr lang="en-US" altLang="en-US" sz="2800" dirty="0">
                <a:sym typeface="Wingdings" panose="05000000000000000000" pitchFamily="2" charset="2"/>
              </a:rPr>
              <a:t> &gt; </a:t>
            </a:r>
            <a:r>
              <a:rPr lang="en-US" altLang="en-US" sz="2800" dirty="0" smtClean="0">
                <a:sym typeface="Wingdings" panose="05000000000000000000" pitchFamily="2" charset="2"/>
              </a:rPr>
              <a:t>3pl</a:t>
            </a: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Чем левее, тем более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прототипический</a:t>
            </a:r>
            <a:r>
              <a:rPr lang="ru-RU" altLang="en-US" sz="2800" dirty="0" smtClean="0">
                <a:sym typeface="Wingdings" panose="05000000000000000000" pitchFamily="2" charset="2"/>
              </a:rPr>
              <a:t>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агенс</a:t>
            </a:r>
            <a:endParaRPr lang="ru-RU" altLang="en-US" sz="2800" dirty="0" smtClean="0">
              <a:sym typeface="Wingdings" panose="05000000000000000000" pitchFamily="2" charset="2"/>
            </a:endParaRPr>
          </a:p>
          <a:p>
            <a:r>
              <a:rPr lang="ru-RU" altLang="en-US" sz="2800" dirty="0" smtClean="0">
                <a:sym typeface="Wingdings" panose="05000000000000000000" pitchFamily="2" charset="2"/>
              </a:rPr>
              <a:t>Но если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агенс</a:t>
            </a:r>
            <a:r>
              <a:rPr lang="ru-RU" altLang="en-US" sz="2800" dirty="0" smtClean="0">
                <a:sym typeface="Wingdings" panose="05000000000000000000" pitchFamily="2" charset="2"/>
              </a:rPr>
              <a:t> ниже </a:t>
            </a:r>
            <a:r>
              <a:rPr lang="ru-RU" altLang="en-US" sz="2800" dirty="0" err="1" smtClean="0">
                <a:sym typeface="Wingdings" panose="05000000000000000000" pitchFamily="2" charset="2"/>
              </a:rPr>
              <a:t>пациенса</a:t>
            </a:r>
            <a:r>
              <a:rPr lang="ru-RU" altLang="en-US" sz="2800" dirty="0" smtClean="0">
                <a:sym typeface="Wingdings" panose="05000000000000000000" pitchFamily="2" charset="2"/>
              </a:rPr>
              <a:t> на иерархии, может возникать специальное инверсивное маркирование </a:t>
            </a:r>
          </a:p>
          <a:p>
            <a:r>
              <a:rPr lang="es-ES" sz="2800" dirty="0"/>
              <a:t>t-...-ɣət 	</a:t>
            </a:r>
            <a:r>
              <a:rPr lang="ru-RU" sz="2800" dirty="0" smtClean="0"/>
              <a:t>		</a:t>
            </a:r>
            <a:r>
              <a:rPr lang="es-ES" sz="2800" dirty="0" smtClean="0"/>
              <a:t>∅</a:t>
            </a:r>
            <a:r>
              <a:rPr lang="es-ES" sz="2800" dirty="0"/>
              <a:t>-ine-...-(ɣʔ-)i 	</a:t>
            </a:r>
            <a:r>
              <a:rPr lang="ru-RU" sz="2800" dirty="0" smtClean="0"/>
              <a:t>	чукотский</a:t>
            </a:r>
            <a:endParaRPr lang="es-ES" sz="2800" dirty="0"/>
          </a:p>
          <a:p>
            <a:r>
              <a:rPr lang="es-ES" sz="2800" dirty="0" smtClean="0"/>
              <a:t>1</a:t>
            </a:r>
            <a:r>
              <a:rPr lang="es-ES" sz="2800" cap="small" dirty="0" smtClean="0"/>
              <a:t>sg.s/a</a:t>
            </a:r>
            <a:r>
              <a:rPr lang="es-ES" sz="2800" dirty="0" smtClean="0"/>
              <a:t>-</a:t>
            </a:r>
            <a:r>
              <a:rPr lang="es-ES" sz="2800" dirty="0"/>
              <a:t>...-</a:t>
            </a:r>
            <a:r>
              <a:rPr lang="es-ES" sz="2800" dirty="0" smtClean="0"/>
              <a:t>2</a:t>
            </a:r>
            <a:r>
              <a:rPr lang="es-ES" sz="2800" cap="small" dirty="0" smtClean="0"/>
              <a:t>sg.o </a:t>
            </a:r>
            <a:r>
              <a:rPr lang="es-ES" sz="2800" dirty="0"/>
              <a:t>	</a:t>
            </a:r>
            <a:r>
              <a:rPr lang="ru-RU" sz="2800" dirty="0" smtClean="0"/>
              <a:t>	</a:t>
            </a:r>
            <a:r>
              <a:rPr lang="es-ES" sz="2800" dirty="0" smtClean="0"/>
              <a:t>2/3</a:t>
            </a:r>
            <a:r>
              <a:rPr lang="es-ES" sz="2800" cap="small" dirty="0" smtClean="0"/>
              <a:t>.s/a-inv</a:t>
            </a:r>
            <a:r>
              <a:rPr lang="es-ES" sz="2800" dirty="0" smtClean="0"/>
              <a:t>-...-(</a:t>
            </a:r>
            <a:r>
              <a:rPr lang="es-ES" sz="2800" cap="small" dirty="0" smtClean="0"/>
              <a:t>th</a:t>
            </a:r>
            <a:r>
              <a:rPr lang="es-ES" sz="2800" dirty="0" smtClean="0"/>
              <a:t>-)2/3</a:t>
            </a:r>
            <a:r>
              <a:rPr lang="es-ES" sz="2800" cap="small" dirty="0" smtClean="0"/>
              <a:t>sg.s</a:t>
            </a:r>
            <a:r>
              <a:rPr lang="es-ES" sz="2800" dirty="0" smtClean="0"/>
              <a:t> 	</a:t>
            </a:r>
            <a:r>
              <a:rPr lang="ru-RU" sz="2800" dirty="0" smtClean="0"/>
              <a:t>	</a:t>
            </a:r>
            <a:endParaRPr lang="es-ES" sz="2800" dirty="0"/>
          </a:p>
          <a:p>
            <a:endParaRPr lang="en-US" altLang="en-US" sz="2800" dirty="0">
              <a:sym typeface="Wingdings" panose="05000000000000000000" pitchFamily="2" charset="2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776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Транзитивность: </a:t>
            </a:r>
            <a:r>
              <a:rPr lang="ru-RU" dirty="0" err="1" smtClean="0"/>
              <a:t>прототипичность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[</a:t>
            </a:r>
            <a:r>
              <a:rPr lang="es-ES" sz="2400" dirty="0" smtClean="0"/>
              <a:t>Næss 2007] </a:t>
            </a:r>
            <a:r>
              <a:rPr lang="ru-RU" sz="2400" dirty="0" smtClean="0"/>
              <a:t>сравнивает два подхода к транзитивности: прототипы и </a:t>
            </a:r>
            <a:r>
              <a:rPr lang="ru-RU" sz="2400" dirty="0" err="1" smtClean="0"/>
              <a:t>маркированность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Прототипичность</a:t>
            </a:r>
            <a:r>
              <a:rPr lang="ru-RU" sz="2400" dirty="0" smtClean="0"/>
              <a:t>: Хоппер-Томпсон и другие</a:t>
            </a:r>
          </a:p>
          <a:p>
            <a:pPr lvl="1"/>
            <a:r>
              <a:rPr lang="ru-RU" sz="2400" dirty="0" err="1" smtClean="0"/>
              <a:t>Агенс</a:t>
            </a:r>
            <a:r>
              <a:rPr lang="ru-RU" sz="2400" dirty="0" smtClean="0"/>
              <a:t> активный и </a:t>
            </a:r>
            <a:r>
              <a:rPr lang="ru-RU" sz="2400" dirty="0" err="1" smtClean="0"/>
              <a:t>волитивный</a:t>
            </a:r>
            <a:endParaRPr lang="ru-RU" sz="2400" dirty="0" smtClean="0"/>
          </a:p>
          <a:p>
            <a:pPr lvl="1"/>
            <a:r>
              <a:rPr lang="ru-RU" sz="2400" dirty="0" err="1" smtClean="0"/>
              <a:t>Пациенс</a:t>
            </a:r>
            <a:r>
              <a:rPr lang="ru-RU" sz="2400" dirty="0" smtClean="0"/>
              <a:t> конкретный, определённый, </a:t>
            </a:r>
            <a:r>
              <a:rPr lang="en-US" sz="2400" dirty="0" smtClean="0"/>
              <a:t>affected</a:t>
            </a:r>
          </a:p>
          <a:p>
            <a:pPr lvl="1"/>
            <a:r>
              <a:rPr lang="ru-RU" sz="2400" dirty="0" smtClean="0"/>
              <a:t>Не отрицание, не вопрос, не </a:t>
            </a:r>
            <a:r>
              <a:rPr lang="ru-RU" sz="2400" dirty="0" err="1" smtClean="0"/>
              <a:t>ирреалис</a:t>
            </a:r>
            <a:r>
              <a:rPr lang="ru-RU" sz="2400" dirty="0" smtClean="0"/>
              <a:t>, перфективный аспект  </a:t>
            </a:r>
            <a:r>
              <a:rPr lang="es-ES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8183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Транзитиность</a:t>
            </a:r>
            <a:r>
              <a:rPr lang="ru-RU" dirty="0" smtClean="0"/>
              <a:t>: </a:t>
            </a:r>
            <a:r>
              <a:rPr lang="ru-RU" dirty="0" err="1" smtClean="0"/>
              <a:t>маркированность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[</a:t>
            </a:r>
            <a:r>
              <a:rPr lang="en-US" sz="2800" dirty="0" err="1"/>
              <a:t>Comrie</a:t>
            </a:r>
            <a:r>
              <a:rPr lang="en-US" sz="2800" dirty="0"/>
              <a:t> </a:t>
            </a:r>
            <a:r>
              <a:rPr lang="ru-RU" sz="2800" dirty="0"/>
              <a:t>1989</a:t>
            </a:r>
            <a:r>
              <a:rPr lang="en-US" sz="2800" dirty="0" smtClean="0"/>
              <a:t>]: “the </a:t>
            </a:r>
            <a:r>
              <a:rPr lang="en-US" sz="2800" dirty="0"/>
              <a:t>most natural kind </a:t>
            </a:r>
            <a:r>
              <a:rPr lang="en-US" sz="2800" dirty="0" smtClean="0"/>
              <a:t>of transitive </a:t>
            </a:r>
            <a:r>
              <a:rPr lang="en-US" sz="2800" dirty="0"/>
              <a:t>construction is one where the A is high in </a:t>
            </a:r>
            <a:r>
              <a:rPr lang="en-US" sz="2800" dirty="0" err="1"/>
              <a:t>animacy</a:t>
            </a:r>
            <a:r>
              <a:rPr lang="en-US" sz="2800" dirty="0"/>
              <a:t> </a:t>
            </a:r>
            <a:r>
              <a:rPr lang="en-US" sz="2800" dirty="0" smtClean="0"/>
              <a:t>and definiteness</a:t>
            </a:r>
            <a:r>
              <a:rPr lang="en-US" sz="2800" dirty="0"/>
              <a:t>, and the P [= O] is lower in </a:t>
            </a:r>
            <a:r>
              <a:rPr lang="en-US" sz="2800" dirty="0" err="1"/>
              <a:t>animacy</a:t>
            </a:r>
            <a:r>
              <a:rPr lang="en-US" sz="2800" dirty="0"/>
              <a:t> and definiteness; and </a:t>
            </a:r>
            <a:r>
              <a:rPr lang="en-US" sz="2800" dirty="0" smtClean="0"/>
              <a:t>any</a:t>
            </a:r>
            <a:r>
              <a:rPr lang="ru-RU" sz="2800" dirty="0" smtClean="0"/>
              <a:t> </a:t>
            </a:r>
            <a:r>
              <a:rPr lang="en-US" sz="2800" dirty="0"/>
              <a:t>deviation from this pattern leads to a more marked construction</a:t>
            </a:r>
            <a:r>
              <a:rPr lang="en-US" sz="2800" dirty="0" smtClean="0"/>
              <a:t>”</a:t>
            </a:r>
          </a:p>
          <a:p>
            <a:r>
              <a:rPr lang="ru-RU" sz="2800" dirty="0" smtClean="0"/>
              <a:t>Чем это противоречит предыдущему подходу? </a:t>
            </a:r>
          </a:p>
          <a:p>
            <a:r>
              <a:rPr lang="ru-RU" sz="2800" dirty="0" smtClean="0"/>
              <a:t>Откуда взялась мысль </a:t>
            </a:r>
            <a:r>
              <a:rPr lang="ru-RU" sz="2800" dirty="0" err="1" smtClean="0"/>
              <a:t>Комри</a:t>
            </a:r>
            <a:r>
              <a:rPr lang="ru-RU" sz="2800" dirty="0" smtClean="0"/>
              <a:t>?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66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Сложность: зачем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6224"/>
            <a:ext cx="10515600" cy="404580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Отдельный параметр, важный для типологии (и массы других дисциплин) </a:t>
            </a:r>
          </a:p>
          <a:p>
            <a:r>
              <a:rPr lang="ru-RU" sz="2800" dirty="0" smtClean="0"/>
              <a:t>Может измеряться количественно</a:t>
            </a:r>
          </a:p>
          <a:p>
            <a:r>
              <a:rPr lang="ru-RU" sz="2800" dirty="0" smtClean="0"/>
              <a:t>Может быть объяснена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360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Транзитиность</a:t>
            </a:r>
            <a:r>
              <a:rPr lang="ru-RU" dirty="0"/>
              <a:t>: </a:t>
            </a:r>
            <a:r>
              <a:rPr lang="ru-RU" dirty="0" err="1"/>
              <a:t>маркированность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Системы с </a:t>
            </a:r>
            <a:r>
              <a:rPr lang="ru-RU" sz="2400" dirty="0" err="1" smtClean="0"/>
              <a:t>инверсивом</a:t>
            </a:r>
            <a:r>
              <a:rPr lang="ru-RU" sz="2400" dirty="0" smtClean="0"/>
              <a:t>: </a:t>
            </a:r>
            <a:r>
              <a:rPr lang="ru-RU" sz="2400" dirty="0" err="1" smtClean="0"/>
              <a:t>маркированны</a:t>
            </a:r>
            <a:r>
              <a:rPr lang="ru-RU" sz="2400" dirty="0" smtClean="0"/>
              <a:t>, когда </a:t>
            </a:r>
            <a:r>
              <a:rPr lang="en-US" sz="2400" dirty="0" smtClean="0"/>
              <a:t>O </a:t>
            </a:r>
            <a:r>
              <a:rPr lang="ru-RU" sz="2400" dirty="0" smtClean="0"/>
              <a:t>выше </a:t>
            </a:r>
            <a:r>
              <a:rPr lang="en-US" sz="2400" dirty="0" smtClean="0"/>
              <a:t>A </a:t>
            </a:r>
            <a:r>
              <a:rPr lang="ru-RU" sz="2400" dirty="0" smtClean="0"/>
              <a:t>на иерархии (но кажется, что это про другое)</a:t>
            </a:r>
          </a:p>
          <a:p>
            <a:r>
              <a:rPr lang="en-US" sz="2400" dirty="0" smtClean="0"/>
              <a:t>DOM</a:t>
            </a:r>
            <a:r>
              <a:rPr lang="ru-RU" sz="2400" dirty="0" smtClean="0"/>
              <a:t>: неоформленное имя и т. п.; аккузатив — только при более специфицированных участниках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401" y="3738861"/>
            <a:ext cx="7505784" cy="215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Транзитиность</a:t>
            </a:r>
            <a:r>
              <a:rPr lang="ru-RU" dirty="0"/>
              <a:t>: </a:t>
            </a:r>
            <a:r>
              <a:rPr lang="ru-RU" dirty="0" err="1"/>
              <a:t>маркированность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768600"/>
            <a:ext cx="10058400" cy="3403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Получается, что в наименее маркированном случае свойства </a:t>
            </a:r>
            <a:r>
              <a:rPr lang="en-US" sz="2800" dirty="0" smtClean="0"/>
              <a:t>A </a:t>
            </a:r>
            <a:r>
              <a:rPr lang="ru-RU" sz="2800" dirty="0" smtClean="0"/>
              <a:t>и </a:t>
            </a:r>
            <a:r>
              <a:rPr lang="en-US" sz="2800" dirty="0" smtClean="0"/>
              <a:t>P </a:t>
            </a:r>
            <a:r>
              <a:rPr lang="ru-RU" sz="2800" dirty="0" smtClean="0"/>
              <a:t>максимально далеки друг от друга; их сложнее спутать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14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для </a:t>
            </a:r>
            <a:r>
              <a:rPr lang="ru-RU" dirty="0" err="1" smtClean="0"/>
              <a:t>прототипичности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Черты прототипа оказываются слабо обусловлены функционально</a:t>
            </a:r>
          </a:p>
          <a:p>
            <a:r>
              <a:rPr lang="ru-RU" sz="2800" dirty="0" smtClean="0"/>
              <a:t>Хоппер-Томпсон: дискурсивная </a:t>
            </a:r>
            <a:r>
              <a:rPr lang="ru-RU" sz="2800" dirty="0" err="1" smtClean="0"/>
              <a:t>выделенность</a:t>
            </a:r>
            <a:r>
              <a:rPr lang="ru-RU" sz="2800" dirty="0" smtClean="0"/>
              <a:t> </a:t>
            </a:r>
          </a:p>
          <a:p>
            <a:r>
              <a:rPr lang="en-US" sz="2800" dirty="0" smtClean="0"/>
              <a:t>[</a:t>
            </a:r>
            <a:r>
              <a:rPr lang="en-US" sz="2800" dirty="0" err="1" smtClean="0"/>
              <a:t>DeLancey</a:t>
            </a:r>
            <a:r>
              <a:rPr lang="en-US" sz="2800" dirty="0" smtClean="0"/>
              <a:t> 1987]: </a:t>
            </a:r>
            <a:r>
              <a:rPr lang="ru-RU" sz="2800" dirty="0" smtClean="0"/>
              <a:t>противопоставление </a:t>
            </a:r>
            <a:r>
              <a:rPr lang="en-US" sz="2800" dirty="0" smtClean="0"/>
              <a:t>Event </a:t>
            </a:r>
            <a:r>
              <a:rPr lang="ru-RU" sz="2800" dirty="0" smtClean="0"/>
              <a:t>и </a:t>
            </a:r>
            <a:r>
              <a:rPr lang="en-US" sz="2800" dirty="0" smtClean="0"/>
              <a:t>State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2030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для </a:t>
            </a:r>
            <a:r>
              <a:rPr lang="ru-RU" dirty="0" err="1" smtClean="0"/>
              <a:t>маркированности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West Greenlandic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295" y="2809859"/>
            <a:ext cx="4890415" cy="10382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295" y="4047220"/>
            <a:ext cx="5091384" cy="105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 для </a:t>
            </a:r>
            <a:r>
              <a:rPr lang="ru-RU" dirty="0" err="1"/>
              <a:t>маркированности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Chamorro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847" y="2757960"/>
            <a:ext cx="8490781" cy="10774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647" y="4471952"/>
            <a:ext cx="2517738" cy="116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4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 для </a:t>
            </a:r>
            <a:r>
              <a:rPr lang="ru-RU" dirty="0" err="1"/>
              <a:t>маркированности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705100"/>
            <a:ext cx="10058400" cy="34671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Получается, что наименее маркированная транзитивная конструкция в некоторых языках является вообще-то интранзитивной</a:t>
            </a:r>
          </a:p>
          <a:p>
            <a:r>
              <a:rPr lang="ru-RU" sz="2800" dirty="0" smtClean="0"/>
              <a:t>Интересно, что и наиболее маркированная транзитивная конструкция может быть интранзитивной (см. чукотский </a:t>
            </a:r>
            <a:r>
              <a:rPr lang="ru-RU" sz="2800" dirty="0" err="1" smtClean="0"/>
              <a:t>инверсив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40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Объяснение транзитивного прототипа</a:t>
            </a:r>
          </a:p>
          <a:p>
            <a:r>
              <a:rPr lang="ru-RU" sz="2800" dirty="0" smtClean="0"/>
              <a:t>Транзитивные конструкции отличаются от интранзитивных тем, что имеют двух высоко индивидуализированных участников </a:t>
            </a:r>
          </a:p>
          <a:p>
            <a:r>
              <a:rPr lang="ru-RU" sz="2800" dirty="0" smtClean="0"/>
              <a:t>Серёжа и Лёша ругаются </a:t>
            </a:r>
            <a:r>
              <a:rPr lang="en-US" sz="2800" dirty="0" smtClean="0"/>
              <a:t>vs </a:t>
            </a:r>
            <a:r>
              <a:rPr lang="ru-RU" sz="2800" dirty="0" smtClean="0"/>
              <a:t>Серёжа и Лёша ругают друг друга</a:t>
            </a:r>
          </a:p>
          <a:p>
            <a:r>
              <a:rPr lang="ru-RU" sz="2800" dirty="0" smtClean="0"/>
              <a:t>В транзитивном прототипе участники индивидуализированы и различаются тем, что один + </a:t>
            </a:r>
            <a:r>
              <a:rPr lang="en-US" sz="2800" dirty="0" smtClean="0"/>
              <a:t>volitional - affectedness, </a:t>
            </a:r>
            <a:r>
              <a:rPr lang="ru-RU" sz="2800" dirty="0" smtClean="0"/>
              <a:t>а другой наоборот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37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Объяснение проблем с </a:t>
            </a:r>
            <a:r>
              <a:rPr lang="ru-RU" sz="2800" dirty="0" err="1" smtClean="0"/>
              <a:t>маркированностью</a:t>
            </a:r>
            <a:endParaRPr lang="ru-RU" sz="2800" dirty="0" smtClean="0"/>
          </a:p>
          <a:p>
            <a:r>
              <a:rPr lang="ru-RU" sz="2800" dirty="0" smtClean="0"/>
              <a:t>Утверждение </a:t>
            </a:r>
            <a:r>
              <a:rPr lang="ru-RU" sz="2800" dirty="0" err="1" smtClean="0"/>
              <a:t>Комри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Cambria" panose="02040503050406030204" pitchFamily="18" charset="0"/>
              </a:rPr>
              <a:t>— не про типы транзитивных конструкций, а про типы клауз вообще</a:t>
            </a:r>
          </a:p>
          <a:p>
            <a:r>
              <a:rPr lang="ru-RU" sz="2800" dirty="0" smtClean="0">
                <a:latin typeface="Cambria" panose="02040503050406030204" pitchFamily="18" charset="0"/>
              </a:rPr>
              <a:t>Транзитивные клаузы в некотором смысле более маркированы, чем интранзитивные; это подтверждается различными тестами</a:t>
            </a:r>
          </a:p>
          <a:p>
            <a:r>
              <a:rPr lang="ru-RU" sz="2800" dirty="0" smtClean="0">
                <a:latin typeface="Cambria" panose="02040503050406030204" pitchFamily="18" charset="0"/>
              </a:rPr>
              <a:t>Менее </a:t>
            </a:r>
            <a:r>
              <a:rPr lang="ru-RU" sz="2800" dirty="0" err="1" smtClean="0">
                <a:latin typeface="Cambria" panose="02040503050406030204" pitchFamily="18" charset="0"/>
              </a:rPr>
              <a:t>прототипически</a:t>
            </a:r>
            <a:r>
              <a:rPr lang="ru-RU" sz="2800" dirty="0" smtClean="0">
                <a:latin typeface="Cambria" panose="02040503050406030204" pitchFamily="18" charset="0"/>
              </a:rPr>
              <a:t> транзитивная клауза ≠ интранзитивная клауза, таким образом снимается и изначальный конфликт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90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Сложность: чего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59865"/>
            <a:ext cx="10515600" cy="3717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Языка в целом, идиолекта и т. п. </a:t>
            </a:r>
          </a:p>
          <a:p>
            <a:r>
              <a:rPr lang="ru-RU" sz="2800" dirty="0" smtClean="0"/>
              <a:t>Отдельного языкового знака: предложения, слова и т. п.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444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850</TotalTime>
  <Words>3122</Words>
  <Application>Microsoft Office PowerPoint</Application>
  <PresentationFormat>Широкоэкранный</PresentationFormat>
  <Paragraphs>407</Paragraphs>
  <Slides>87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87</vt:i4>
      </vt:variant>
    </vt:vector>
  </HeadingPairs>
  <TitlesOfParts>
    <vt:vector size="94" baseType="lpstr">
      <vt:lpstr>Adobe Devanagari</vt:lpstr>
      <vt:lpstr>Cambria</vt:lpstr>
      <vt:lpstr>Charis SIL</vt:lpstr>
      <vt:lpstr>Rockwell</vt:lpstr>
      <vt:lpstr>Rockwell Condensed</vt:lpstr>
      <vt:lpstr>Wingdings</vt:lpstr>
      <vt:lpstr>Дерево</vt:lpstr>
      <vt:lpstr>Маркированность, сложность, прототипичность и вокруг</vt:lpstr>
      <vt:lpstr>Road map</vt:lpstr>
      <vt:lpstr>маркированность</vt:lpstr>
      <vt:lpstr>markedness</vt:lpstr>
      <vt:lpstr>markedness</vt:lpstr>
      <vt:lpstr>markedness</vt:lpstr>
      <vt:lpstr>Сложность (лирическое отступление)</vt:lpstr>
      <vt:lpstr>Сложность: зачем</vt:lpstr>
      <vt:lpstr>Сложность: чего </vt:lpstr>
      <vt:lpstr>Сложность: для кого</vt:lpstr>
      <vt:lpstr>Сложность: для кого</vt:lpstr>
      <vt:lpstr>Сложность: как посчитать</vt:lpstr>
      <vt:lpstr>Сложность: как посчитать? </vt:lpstr>
      <vt:lpstr>Колмогоровская сложность </vt:lpstr>
      <vt:lpstr>Языковая сложность: как посчитать? </vt:lpstr>
      <vt:lpstr>Языковая сложность: как посчитать? </vt:lpstr>
      <vt:lpstr>Языковая сложность: как посчитать? </vt:lpstr>
      <vt:lpstr>Языковая сложность: ограничения</vt:lpstr>
      <vt:lpstr>Языковая сложность: порядок слов</vt:lpstr>
      <vt:lpstr>Языковая сложность: как посчитать </vt:lpstr>
      <vt:lpstr>Языковая сложность: как посчитать </vt:lpstr>
      <vt:lpstr>Все ли языки сложны одинаково? </vt:lpstr>
      <vt:lpstr>Языковая сложность: от чего зависит?</vt:lpstr>
      <vt:lpstr>Языковая сложность: от чего зависит?</vt:lpstr>
      <vt:lpstr>Изменение сложности</vt:lpstr>
      <vt:lpstr>Опять маркированность</vt:lpstr>
      <vt:lpstr>markedness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markedness</vt:lpstr>
      <vt:lpstr>Types of markedness</vt:lpstr>
      <vt:lpstr>Types of markedness</vt:lpstr>
      <vt:lpstr>Types of markedness</vt:lpstr>
      <vt:lpstr>Types of markedness</vt:lpstr>
      <vt:lpstr>Markedness as a multidimensional correlation</vt:lpstr>
      <vt:lpstr>макротипы</vt:lpstr>
      <vt:lpstr>Frequency of use</vt:lpstr>
      <vt:lpstr>Frequency of use</vt:lpstr>
      <vt:lpstr>Frequency of use</vt:lpstr>
      <vt:lpstr>Замена маркированности</vt:lpstr>
      <vt:lpstr>Замена маркированности</vt:lpstr>
      <vt:lpstr>Замена маркированности</vt:lpstr>
      <vt:lpstr>Замена маркированности</vt:lpstr>
      <vt:lpstr>роль маркированности в языке</vt:lpstr>
      <vt:lpstr>Маркированность и частотность</vt:lpstr>
      <vt:lpstr>Итак</vt:lpstr>
      <vt:lpstr>прототипичность</vt:lpstr>
      <vt:lpstr>Что такое прототип</vt:lpstr>
      <vt:lpstr>Прототип: категоризация</vt:lpstr>
      <vt:lpstr>Прототип: категоризация</vt:lpstr>
      <vt:lpstr>Прототип: категоризация</vt:lpstr>
      <vt:lpstr>Прототип: категоризация</vt:lpstr>
      <vt:lpstr>Прототипичность: категоризация</vt:lpstr>
      <vt:lpstr>Прототип: явления</vt:lpstr>
      <vt:lpstr>Прототип: явления</vt:lpstr>
      <vt:lpstr>Прототип: явления</vt:lpstr>
      <vt:lpstr>Прототипы и континуумы (лирическое отступление)</vt:lpstr>
      <vt:lpstr>Континуум: понимания </vt:lpstr>
      <vt:lpstr>Откуда берётся континуум</vt:lpstr>
      <vt:lpstr>Континуумы и типы</vt:lpstr>
      <vt:lpstr>Континуумы и прототипы</vt:lpstr>
      <vt:lpstr>Прототипичность vs маркированность</vt:lpstr>
      <vt:lpstr>Про одно или про разное?</vt:lpstr>
      <vt:lpstr>Про одно или про разное?</vt:lpstr>
      <vt:lpstr>Про одно или про разное?</vt:lpstr>
      <vt:lpstr>Про одно или про разное?</vt:lpstr>
      <vt:lpstr>Про одно или про разное?</vt:lpstr>
      <vt:lpstr>Про одно или про разное?</vt:lpstr>
      <vt:lpstr>Транзитивность: прототипичность </vt:lpstr>
      <vt:lpstr>Транзитиность: маркированность</vt:lpstr>
      <vt:lpstr>Транзитиность: маркированность</vt:lpstr>
      <vt:lpstr>Транзитиность: маркированность</vt:lpstr>
      <vt:lpstr>Проблемы для прототипичности</vt:lpstr>
      <vt:lpstr>Проблемы для маркированности</vt:lpstr>
      <vt:lpstr>Проблемы для маркированности</vt:lpstr>
      <vt:lpstr>Проблемы для маркированности</vt:lpstr>
      <vt:lpstr>Решение</vt:lpstr>
      <vt:lpstr>решение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Маркированность, сложность, прототипичность и вокруг</dc:title>
  <dc:creator>Олег Волков</dc:creator>
  <cp:lastModifiedBy>Олег Волков</cp:lastModifiedBy>
  <cp:revision>46</cp:revision>
  <dcterms:created xsi:type="dcterms:W3CDTF">2018-02-01T03:39:32Z</dcterms:created>
  <dcterms:modified xsi:type="dcterms:W3CDTF">2018-02-08T06:43:21Z</dcterms:modified>
</cp:coreProperties>
</file>