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2" r:id="rId4"/>
    <p:sldId id="271" r:id="rId5"/>
    <p:sldId id="259" r:id="rId6"/>
    <p:sldId id="260" r:id="rId7"/>
    <p:sldId id="258" r:id="rId8"/>
    <p:sldId id="267" r:id="rId9"/>
    <p:sldId id="264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5314" autoAdjust="0"/>
  </p:normalViewPr>
  <p:slideViewPr>
    <p:cSldViewPr snapToGrid="0">
      <p:cViewPr varScale="1">
        <p:scale>
          <a:sx n="50" d="100"/>
          <a:sy n="50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1E36F-0C11-4BCC-96A5-95DF647C9F60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9607-F2C5-4DC0-BF78-07B6C8D0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2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</a:t>
            </a:r>
          </a:p>
          <a:p>
            <a:r>
              <a:rPr lang="en-US" dirty="0"/>
              <a:t>As</a:t>
            </a:r>
            <a:r>
              <a:rPr lang="en-US" baseline="0" dirty="0"/>
              <a:t> you maybe have read my name from the schedule, I am </a:t>
            </a:r>
            <a:r>
              <a:rPr lang="en-US" baseline="0" dirty="0" err="1"/>
              <a:t>Mariia</a:t>
            </a:r>
            <a:r>
              <a:rPr lang="en-US" baseline="0" dirty="0"/>
              <a:t> Guskova. A master student from Moscow institute of electronics and mathematics.</a:t>
            </a:r>
          </a:p>
          <a:p>
            <a:r>
              <a:rPr lang="en-US" baseline="0" dirty="0"/>
              <a:t>And today I will talk about random number generators and technology AVX512</a:t>
            </a:r>
          </a:p>
          <a:p>
            <a:r>
              <a:rPr lang="en-US" baseline="0" dirty="0"/>
              <a:t>In the next few slides I will explain what is avx512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32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the same calculations but for optimization level –O3</a:t>
            </a:r>
          </a:p>
          <a:p>
            <a:r>
              <a:rPr lang="en-US" baseline="0" dirty="0"/>
              <a:t>With this optimization speeds are higher than for o0 optimizations.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Somewhere </a:t>
            </a:r>
            <a:r>
              <a:rPr lang="en-US" baseline="0" dirty="0" err="1"/>
              <a:t>sse</a:t>
            </a:r>
            <a:r>
              <a:rPr lang="en-US" baseline="0" dirty="0"/>
              <a:t> version is slower than </a:t>
            </a:r>
            <a:r>
              <a:rPr lang="en-US" baseline="0" dirty="0" err="1"/>
              <a:t>ansi</a:t>
            </a:r>
            <a:r>
              <a:rPr lang="en-US" baseline="0" dirty="0"/>
              <a:t> .</a:t>
            </a:r>
          </a:p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95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generators have been implemented with avx512 instructions and </a:t>
            </a:r>
            <a:r>
              <a:rPr lang="en-US" dirty="0" err="1"/>
              <a:t>zmm</a:t>
            </a:r>
            <a:r>
              <a:rPr lang="en-US" dirty="0"/>
              <a:t> registers.</a:t>
            </a:r>
            <a:r>
              <a:rPr lang="en-US" baseline="0" dirty="0"/>
              <a:t> </a:t>
            </a:r>
          </a:p>
          <a:p>
            <a:r>
              <a:rPr lang="en-US" baseline="0" dirty="0"/>
              <a:t>They all works properly, and give the same sequence as previous versions</a:t>
            </a:r>
            <a:endParaRPr lang="ru-RU" baseline="0" dirty="0"/>
          </a:p>
          <a:p>
            <a:r>
              <a:rPr lang="en-US" baseline="0" dirty="0"/>
              <a:t>On average </a:t>
            </a:r>
            <a:r>
              <a:rPr lang="en-US" baseline="0" dirty="0" err="1"/>
              <a:t>avx</a:t>
            </a:r>
            <a:r>
              <a:rPr lang="en-US" baseline="0" dirty="0"/>
              <a:t> 512 is 20 times faster than </a:t>
            </a:r>
            <a:r>
              <a:rPr lang="en-US" baseline="0" dirty="0" err="1"/>
              <a:t>ansi</a:t>
            </a:r>
            <a:r>
              <a:rPr lang="en-US" baseline="0" dirty="0"/>
              <a:t> c version for o0 optimization level</a:t>
            </a:r>
          </a:p>
          <a:p>
            <a:r>
              <a:rPr lang="en-US" baseline="0" dirty="0"/>
              <a:t>In compare with avx2 version avx512 faster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0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sure that</a:t>
            </a:r>
            <a:r>
              <a:rPr lang="en-US" baseline="0" dirty="0"/>
              <a:t> </a:t>
            </a:r>
            <a:r>
              <a:rPr lang="en-US" dirty="0"/>
              <a:t>all of you have used</a:t>
            </a:r>
            <a:r>
              <a:rPr lang="en-US" baseline="0" dirty="0"/>
              <a:t> random numbers. Now there are a lot of random numbers generators</a:t>
            </a:r>
          </a:p>
          <a:p>
            <a:r>
              <a:rPr lang="en-US" baseline="0" dirty="0"/>
              <a:t>For computer simulation they should have next properties : statistical properties (random numbers should be uniformly distributed, correlations between independent parts of sequence shouldn’t exist), long period, generator should be fast and not to use a lot of resources such as memory</a:t>
            </a:r>
          </a:p>
          <a:p>
            <a:r>
              <a:rPr lang="en-US" baseline="0" dirty="0"/>
              <a:t>Some theorems about period and statistical properties should exist</a:t>
            </a:r>
          </a:p>
          <a:p>
            <a:r>
              <a:rPr lang="en-US" baseline="0" dirty="0"/>
              <a:t>Generator should produce the same sequence for all machines, operating system shouldn’t matter</a:t>
            </a:r>
          </a:p>
          <a:p>
            <a:r>
              <a:rPr lang="en-US" baseline="0" dirty="0"/>
              <a:t>And functions which allow to skip part of the sequence is necessary for generation in parallel threads</a:t>
            </a:r>
          </a:p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7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table some generators and their properties are listed. </a:t>
            </a:r>
            <a:r>
              <a:rPr lang="en-US" dirty="0" err="1"/>
              <a:t>Mersenne</a:t>
            </a:r>
            <a:r>
              <a:rPr lang="en-US" dirty="0"/>
              <a:t> twister the first generator has the biggest period and dimension of </a:t>
            </a:r>
            <a:r>
              <a:rPr lang="en-US" dirty="0" err="1"/>
              <a:t>equidistribution</a:t>
            </a:r>
            <a:r>
              <a:rPr lang="en-US" dirty="0"/>
              <a:t>. That means vectors</a:t>
            </a:r>
            <a:r>
              <a:rPr lang="en-US" baseline="0" dirty="0"/>
              <a:t> of 623 random numbers are uniformly distributed in the cube with 623 dimensions</a:t>
            </a:r>
          </a:p>
          <a:p>
            <a:r>
              <a:rPr lang="en-US" baseline="0" dirty="0" err="1"/>
              <a:t>Mrg</a:t>
            </a:r>
            <a:r>
              <a:rPr lang="en-US" baseline="0" dirty="0"/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Recursive Generator combined of linear generators and this gives him statistic properties better than linear generator has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Lfsr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based on shift register and is very fast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Philox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counter based generator . It s passed statistical tests but has no theory about it, so there can be some pitfalls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Gm55 is a generator based on cat’s transformation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 long period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2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en-US" baseline="0" dirty="0"/>
              <a:t> purpose was to speed up generator using vectorization</a:t>
            </a:r>
          </a:p>
          <a:p>
            <a:r>
              <a:rPr lang="en-US" baseline="0" dirty="0"/>
              <a:t>There is a technology called SIMD and few extensions which implement it</a:t>
            </a:r>
          </a:p>
          <a:p>
            <a:r>
              <a:rPr lang="en-US" baseline="0" dirty="0"/>
              <a:t>Every extension consist of registers and instruction</a:t>
            </a:r>
          </a:p>
          <a:p>
            <a:r>
              <a:rPr lang="en-US" baseline="0" dirty="0" err="1"/>
              <a:t>sse</a:t>
            </a:r>
            <a:r>
              <a:rPr lang="en-US" baseline="0" dirty="0"/>
              <a:t> allows to process 4 numbers simultaneously with the use of special commands</a:t>
            </a:r>
          </a:p>
          <a:p>
            <a:r>
              <a:rPr lang="en-US" baseline="0" dirty="0" err="1"/>
              <a:t>Avx</a:t>
            </a:r>
            <a:r>
              <a:rPr lang="en-US" baseline="0" dirty="0"/>
              <a:t>  can manage 8 number with floating point</a:t>
            </a:r>
          </a:p>
          <a:p>
            <a:r>
              <a:rPr lang="en-US" baseline="0" dirty="0"/>
              <a:t>Avx2 contains commands for processing integer data and some new commands</a:t>
            </a:r>
          </a:p>
          <a:p>
            <a:r>
              <a:rPr lang="en-US" baseline="0" dirty="0"/>
              <a:t>And the most recent </a:t>
            </a:r>
            <a:r>
              <a:rPr lang="en-US" baseline="0" dirty="0" err="1"/>
              <a:t>avx</a:t>
            </a:r>
            <a:r>
              <a:rPr lang="en-US" baseline="0" dirty="0"/>
              <a:t> 512 can  process 16 numbers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2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Avx</a:t>
            </a:r>
            <a:r>
              <a:rPr lang="en-US" dirty="0"/>
              <a:t> 512 in turn is divided into several parts</a:t>
            </a:r>
          </a:p>
          <a:p>
            <a:r>
              <a:rPr lang="en-US" dirty="0"/>
              <a:t>The most general is AVX512F (foundation) it extends </a:t>
            </a:r>
            <a:r>
              <a:rPr lang="en-US" dirty="0" err="1"/>
              <a:t>avx</a:t>
            </a:r>
            <a:r>
              <a:rPr lang="en-US" dirty="0"/>
              <a:t> instructions to 512 mode</a:t>
            </a:r>
            <a:endParaRPr lang="ru-RU" dirty="0"/>
          </a:p>
          <a:p>
            <a:r>
              <a:rPr lang="en-US" dirty="0"/>
              <a:t>Now</a:t>
            </a:r>
            <a:r>
              <a:rPr lang="en-US" baseline="0" dirty="0"/>
              <a:t> avx512 is only in intel architectures </a:t>
            </a:r>
            <a:r>
              <a:rPr lang="en-US" baseline="0" dirty="0" err="1"/>
              <a:t>knl</a:t>
            </a:r>
            <a:r>
              <a:rPr lang="en-US" baseline="0" dirty="0"/>
              <a:t> </a:t>
            </a:r>
            <a:r>
              <a:rPr lang="en-US" baseline="0" dirty="0" err="1"/>
              <a:t>xeon</a:t>
            </a:r>
            <a:r>
              <a:rPr lang="en-US" baseline="0" dirty="0"/>
              <a:t> phi and Skylake </a:t>
            </a:r>
            <a:r>
              <a:rPr lang="en-US" baseline="0" dirty="0" err="1"/>
              <a:t>xeon</a:t>
            </a:r>
            <a:endParaRPr lang="en-US" baseline="0" dirty="0"/>
          </a:p>
          <a:p>
            <a:r>
              <a:rPr lang="en-US" baseline="0" dirty="0"/>
              <a:t>They are a little bit different in assembly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7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this slide some</a:t>
            </a:r>
            <a:r>
              <a:rPr lang="en-US" baseline="0" dirty="0"/>
              <a:t> features of avx512 are listed</a:t>
            </a:r>
          </a:p>
          <a:p>
            <a:r>
              <a:rPr lang="en-US" baseline="0" dirty="0"/>
              <a:t>The registers of length 512 bit are called </a:t>
            </a:r>
            <a:r>
              <a:rPr lang="en-US" baseline="0" dirty="0" err="1"/>
              <a:t>zmm</a:t>
            </a:r>
            <a:r>
              <a:rPr lang="en-US" baseline="0" dirty="0"/>
              <a:t> , 255 are </a:t>
            </a:r>
            <a:r>
              <a:rPr lang="en-US" baseline="0" dirty="0" err="1"/>
              <a:t>ymm</a:t>
            </a:r>
            <a:r>
              <a:rPr lang="en-US" baseline="0" dirty="0"/>
              <a:t> </a:t>
            </a:r>
          </a:p>
          <a:p>
            <a:r>
              <a:rPr lang="en-US" dirty="0"/>
              <a:t>You can see that bigger registers contains the smaller</a:t>
            </a:r>
            <a:r>
              <a:rPr lang="en-US" baseline="0" dirty="0"/>
              <a:t> </a:t>
            </a:r>
          </a:p>
          <a:p>
            <a:r>
              <a:rPr lang="en-US" baseline="0" dirty="0"/>
              <a:t>With avx512 extension commands you can work with </a:t>
            </a:r>
            <a:r>
              <a:rPr lang="en-US" baseline="0" dirty="0" err="1"/>
              <a:t>ymm</a:t>
            </a:r>
            <a:r>
              <a:rPr lang="en-US" baseline="0" dirty="0"/>
              <a:t> and </a:t>
            </a:r>
            <a:r>
              <a:rPr lang="en-US" baseline="0" dirty="0" err="1"/>
              <a:t>xmm</a:t>
            </a:r>
            <a:endParaRPr lang="en-US" baseline="0" dirty="0"/>
          </a:p>
          <a:p>
            <a:r>
              <a:rPr lang="en-US" baseline="0" dirty="0"/>
              <a:t>Also there are 8 mask register .they have 16 bit length </a:t>
            </a:r>
          </a:p>
          <a:p>
            <a:r>
              <a:rPr lang="en-US" baseline="0" dirty="0"/>
              <a:t>For example</a:t>
            </a:r>
          </a:p>
          <a:p>
            <a:r>
              <a:rPr lang="en-US" baseline="0" dirty="0"/>
              <a:t>You can compare numbers in register with some constant a , the result will be placed into mask register</a:t>
            </a:r>
          </a:p>
          <a:p>
            <a:r>
              <a:rPr lang="en-US" baseline="0" dirty="0"/>
              <a:t>And then execute a command which will add some constant b for all numbers that are less than a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Embedded broadcasting allows a single value to be broadcast across a source operand, without requiring an extra instruction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6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table</a:t>
            </a:r>
            <a:r>
              <a:rPr lang="en-US" baseline="0" dirty="0"/>
              <a:t> </a:t>
            </a:r>
            <a:r>
              <a:rPr lang="en-US" dirty="0"/>
              <a:t>you can see current libraries of random number generators</a:t>
            </a:r>
          </a:p>
          <a:p>
            <a:r>
              <a:rPr lang="en-US" dirty="0"/>
              <a:t>The first one</a:t>
            </a:r>
            <a:r>
              <a:rPr lang="en-US" baseline="0" dirty="0"/>
              <a:t> gnu scientific library include lots of generators but have only </a:t>
            </a:r>
            <a:r>
              <a:rPr lang="en-US" baseline="0" dirty="0" err="1"/>
              <a:t>ansi</a:t>
            </a:r>
            <a:r>
              <a:rPr lang="en-US" baseline="0" dirty="0"/>
              <a:t> c realization so it is not very fast</a:t>
            </a:r>
          </a:p>
          <a:p>
            <a:r>
              <a:rPr lang="en-US" baseline="0" dirty="0"/>
              <a:t>Intel MKL uses only SSE extension and no support for paralleling</a:t>
            </a:r>
          </a:p>
          <a:p>
            <a:endParaRPr lang="en-US" baseline="0" dirty="0"/>
          </a:p>
          <a:p>
            <a:r>
              <a:rPr lang="en-US" baseline="0" dirty="0"/>
              <a:t>And so on </a:t>
            </a:r>
          </a:p>
          <a:p>
            <a:r>
              <a:rPr lang="en-US" baseline="0" dirty="0"/>
              <a:t>From the table we can conclude that</a:t>
            </a:r>
          </a:p>
          <a:p>
            <a:r>
              <a:rPr lang="en-US" baseline="0" dirty="0"/>
              <a:t>Now there is no generators that uses avx512</a:t>
            </a:r>
          </a:p>
          <a:p>
            <a:endParaRPr lang="en-US" baseline="0" dirty="0"/>
          </a:p>
          <a:p>
            <a:r>
              <a:rPr lang="en-US" baseline="0" dirty="0"/>
              <a:t>The purpose of my work is to accelerate </a:t>
            </a:r>
            <a:r>
              <a:rPr lang="en-US" baseline="0" dirty="0" err="1"/>
              <a:t>rngavxlib</a:t>
            </a:r>
            <a:r>
              <a:rPr lang="en-US" baseline="0" dirty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9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Rngavxlib</a:t>
            </a:r>
            <a:r>
              <a:rPr lang="en-US" baseline="0" dirty="0"/>
              <a:t> consists of 11 modern and reliable generators. It has </a:t>
            </a:r>
            <a:r>
              <a:rPr lang="en-US" baseline="0" dirty="0" err="1"/>
              <a:t>ansi</a:t>
            </a:r>
            <a:r>
              <a:rPr lang="en-US" baseline="0" dirty="0"/>
              <a:t> c, </a:t>
            </a:r>
            <a:r>
              <a:rPr lang="en-US" baseline="0" dirty="0" err="1"/>
              <a:t>sse</a:t>
            </a:r>
            <a:r>
              <a:rPr lang="en-US" baseline="0" dirty="0"/>
              <a:t>, and avx2 versions of each generator. They produce the same sequences, but obviously avx2 version is the fastest.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5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avx512 version </a:t>
            </a:r>
            <a:r>
              <a:rPr lang="en-US" dirty="0" err="1"/>
              <a:t>philox</a:t>
            </a:r>
            <a:r>
              <a:rPr lang="en-US" dirty="0"/>
              <a:t> of library has been added.</a:t>
            </a:r>
          </a:p>
          <a:p>
            <a:r>
              <a:rPr lang="en-US" dirty="0"/>
              <a:t>On this slide you can see the results for </a:t>
            </a:r>
            <a:r>
              <a:rPr lang="en-US" dirty="0" err="1"/>
              <a:t>gcc</a:t>
            </a:r>
            <a:r>
              <a:rPr lang="en-US" dirty="0"/>
              <a:t> compiler</a:t>
            </a:r>
            <a:r>
              <a:rPr lang="en-US" baseline="0" dirty="0"/>
              <a:t> on optimization level –O0</a:t>
            </a:r>
          </a:p>
          <a:p>
            <a:r>
              <a:rPr lang="en-US" baseline="0" dirty="0"/>
              <a:t>In the table speed of each version is written . It is in </a:t>
            </a:r>
            <a:r>
              <a:rPr lang="en-US" baseline="0" dirty="0" err="1"/>
              <a:t>gbits</a:t>
            </a:r>
            <a:r>
              <a:rPr lang="en-US" baseline="0" dirty="0"/>
              <a:t> per second. And the right graph represents this data.</a:t>
            </a:r>
          </a:p>
          <a:p>
            <a:r>
              <a:rPr lang="en-US" baseline="0" dirty="0"/>
              <a:t>For each generator avx512 gives an acceleration. The biggest one is for lfsr113. this generator state consist only of 4 numbers, so </a:t>
            </a:r>
            <a:r>
              <a:rPr lang="en-US" baseline="0" dirty="0" err="1"/>
              <a:t>zmm</a:t>
            </a:r>
            <a:r>
              <a:rPr lang="en-US" baseline="0" dirty="0"/>
              <a:t> register can contain 4 such states. Avx512 version uses this facts and calculates four numbers at the same time.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9607-F2C5-4DC0-BF78-07B6C8D06D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6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5094-0106-4369-8689-8F0D6F125DD0}" type="datetime1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7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DF82-19DB-409B-BC25-671935669D6D}" type="datetime1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7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B25A-ECC9-47BA-A320-3E9B31D38119}" type="datetime1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6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1C2E-F76D-4780-8A4A-4FB6C96CDBEE}" type="datetime1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5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5E20-59BE-4A36-86AE-C113BC0E24B6}" type="datetime1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0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2571-F434-4235-847E-7E45C3A5B263}" type="datetime1">
              <a:rPr lang="ru-RU" smtClean="0"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5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5BCB-FABF-4FB5-BBF3-3F38FCCDC135}" type="datetime1">
              <a:rPr lang="ru-RU" smtClean="0"/>
              <a:t>18.02.2018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0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F019-1269-4F29-BE41-3C4C07D361EF}" type="datetime1">
              <a:rPr lang="ru-RU" smtClean="0"/>
              <a:t>18.02.2018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B89C-2793-4A61-891D-04C4BFB18728}" type="datetime1">
              <a:rPr lang="ru-RU" smtClean="0"/>
              <a:t>18.02.2018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МИЭМ НИУ ВШЭ,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9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E18C57-89EF-4B03-AA48-D7BA6B9BF19C}" type="datetime1">
              <a:rPr lang="ru-RU" smtClean="0"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МИЭМ НИУ ВШЭ,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7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6DD3-7A87-4E3A-BD58-812E88D26805}" type="datetime1">
              <a:rPr lang="ru-RU" smtClean="0"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2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D07120-0AFB-437E-B151-F820DDA368D4}" type="datetime1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МИЭМ НИУ ВШЭ,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D99585-8A61-4955-8618-69F4EE02EFE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758952"/>
            <a:ext cx="10055629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Обновленная библиотека генераторов псевдослучайных чисел </a:t>
            </a:r>
            <a:r>
              <a:rPr lang="en-US" b="1" dirty="0"/>
              <a:t>RNGAVXLIB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800801"/>
          </a:xfrm>
        </p:spPr>
        <p:txBody>
          <a:bodyPr/>
          <a:lstStyle/>
          <a:p>
            <a:r>
              <a:rPr lang="ru-RU" dirty="0"/>
              <a:t>Мария Гуськова, </a:t>
            </a:r>
            <a:r>
              <a:rPr lang="ru-RU" i="1" dirty="0"/>
              <a:t>МИЭМ НИУ ВШЭ, НЦЧ РАН</a:t>
            </a:r>
          </a:p>
          <a:p>
            <a:r>
              <a:rPr lang="ru-RU" dirty="0" err="1"/>
              <a:t>Л.Ю.Бараш</a:t>
            </a:r>
            <a:r>
              <a:rPr lang="ru-RU" dirty="0"/>
              <a:t>, ИТФ им. </a:t>
            </a:r>
            <a:r>
              <a:rPr lang="ru-RU" dirty="0" err="1"/>
              <a:t>Л.Д.Ландау</a:t>
            </a:r>
            <a:endParaRPr lang="ru-RU" dirty="0"/>
          </a:p>
          <a:p>
            <a:r>
              <a:rPr lang="ru-RU" dirty="0"/>
              <a:t>Л.Н.ЩУР</a:t>
            </a:r>
            <a:r>
              <a:rPr lang="ru-RU" i="1" dirty="0"/>
              <a:t>, НЦЧ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91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090" y="0"/>
            <a:ext cx="10058400" cy="1450757"/>
          </a:xfrm>
        </p:spPr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 2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008038"/>
              </p:ext>
            </p:extLst>
          </p:nvPr>
        </p:nvGraphicFramePr>
        <p:xfrm>
          <a:off x="0" y="1560194"/>
          <a:ext cx="6451251" cy="477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75">
                  <a:extLst>
                    <a:ext uri="{9D8B030D-6E8A-4147-A177-3AD203B41FA5}">
                      <a16:colId xmlns:a16="http://schemas.microsoft.com/office/drawing/2014/main" val="3940377620"/>
                    </a:ext>
                  </a:extLst>
                </a:gridCol>
                <a:gridCol w="1121319">
                  <a:extLst>
                    <a:ext uri="{9D8B030D-6E8A-4147-A177-3AD203B41FA5}">
                      <a16:colId xmlns:a16="http://schemas.microsoft.com/office/drawing/2014/main" val="2644089707"/>
                    </a:ext>
                  </a:extLst>
                </a:gridCol>
                <a:gridCol w="1121319">
                  <a:extLst>
                    <a:ext uri="{9D8B030D-6E8A-4147-A177-3AD203B41FA5}">
                      <a16:colId xmlns:a16="http://schemas.microsoft.com/office/drawing/2014/main" val="3606516982"/>
                    </a:ext>
                  </a:extLst>
                </a:gridCol>
                <a:gridCol w="1121319">
                  <a:extLst>
                    <a:ext uri="{9D8B030D-6E8A-4147-A177-3AD203B41FA5}">
                      <a16:colId xmlns:a16="http://schemas.microsoft.com/office/drawing/2014/main" val="2331368669"/>
                    </a:ext>
                  </a:extLst>
                </a:gridCol>
                <a:gridCol w="1121319">
                  <a:extLst>
                    <a:ext uri="{9D8B030D-6E8A-4147-A177-3AD203B41FA5}">
                      <a16:colId xmlns:a16="http://schemas.microsoft.com/office/drawing/2014/main" val="250219260"/>
                    </a:ext>
                  </a:extLst>
                </a:gridCol>
              </a:tblGrid>
              <a:tr h="367019">
                <a:tc>
                  <a:txBody>
                    <a:bodyPr/>
                    <a:lstStyle/>
                    <a:p>
                      <a:endParaRPr lang="ru-RU" sz="1800" dirty="0">
                        <a:latin typeface="+mj-lt"/>
                        <a:ea typeface="Adobe Heiti Std R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  <a:ea typeface="Adobe Heiti Std R" panose="020B0400000000000000" pitchFamily="34" charset="-128"/>
                        </a:rPr>
                        <a:t>ANSI C</a:t>
                      </a:r>
                      <a:endParaRPr lang="ru-RU" sz="1800" dirty="0">
                        <a:latin typeface="+mj-lt"/>
                        <a:ea typeface="Adobe Heiti Std R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  <a:ea typeface="Adobe Heiti Std R" panose="020B0400000000000000" pitchFamily="34" charset="-128"/>
                        </a:rPr>
                        <a:t>SSE</a:t>
                      </a:r>
                      <a:endParaRPr lang="ru-RU" sz="1800" dirty="0">
                        <a:latin typeface="+mj-lt"/>
                        <a:ea typeface="Adobe Heiti Std R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  <a:ea typeface="Adobe Heiti Std R" panose="020B0400000000000000" pitchFamily="34" charset="-128"/>
                        </a:rPr>
                        <a:t>AVX2</a:t>
                      </a:r>
                      <a:endParaRPr lang="ru-RU" sz="1800" dirty="0">
                        <a:latin typeface="+mj-lt"/>
                        <a:ea typeface="Adobe Heiti Std R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  <a:ea typeface="Adobe Heiti Std R" panose="020B0400000000000000" pitchFamily="34" charset="-128"/>
                        </a:rPr>
                        <a:t>AVX512</a:t>
                      </a:r>
                      <a:endParaRPr lang="ru-RU" sz="1800" dirty="0">
                        <a:latin typeface="+mj-lt"/>
                        <a:ea typeface="Adobe Heiti Std R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08003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GM19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3908866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GM29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162802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GM31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7122952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GM55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524428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GM61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82969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GQ58X1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364672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GQ58X3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966611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GQ58X4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2803057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MRG32K3A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0058199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MT19937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640613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LFSR113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1830459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PHILOX4X32X10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6738242"/>
                  </a:ext>
                </a:extLst>
              </a:tr>
            </a:tbl>
          </a:graphicData>
        </a:graphic>
      </p:graphicFrame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51" y="2301906"/>
            <a:ext cx="5756478" cy="4029535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12646" y="1450757"/>
            <a:ext cx="4633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16"/>
              </a:rPr>
              <a:t>Intel(R) Xeon Phi(TM) CPU 7210 @ 1.30GHz</a:t>
            </a:r>
          </a:p>
          <a:p>
            <a:pPr algn="ctr"/>
            <a:r>
              <a:rPr lang="en-US" dirty="0"/>
              <a:t>Compiler: </a:t>
            </a:r>
            <a:r>
              <a:rPr lang="en-US" dirty="0" err="1">
                <a:latin typeface="F16"/>
              </a:rPr>
              <a:t>gcc</a:t>
            </a:r>
            <a:r>
              <a:rPr lang="en-US" dirty="0">
                <a:latin typeface="F16"/>
              </a:rPr>
              <a:t>; </a:t>
            </a:r>
            <a:r>
              <a:rPr lang="en-US" dirty="0"/>
              <a:t>Optimization level:</a:t>
            </a:r>
            <a:r>
              <a:rPr lang="en-US" dirty="0">
                <a:latin typeface="F16"/>
              </a:rPr>
              <a:t> –O3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16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11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12</a:t>
            </a:r>
            <a:r>
              <a:rPr lang="ru-RU" dirty="0"/>
              <a:t> генераторов псевдослучайных чисел были реализованы с использованием </a:t>
            </a:r>
            <a:r>
              <a:rPr lang="en-US" dirty="0"/>
              <a:t>AVX512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Новые версии генераторов воспроизводят в точности оригинальные последовательности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Среднее и максимальное ускорение для компилятора</a:t>
            </a:r>
            <a:r>
              <a:rPr lang="en-US" dirty="0"/>
              <a:t>: </a:t>
            </a:r>
            <a:r>
              <a:rPr lang="en-US" dirty="0" err="1"/>
              <a:t>gcc</a:t>
            </a:r>
            <a:r>
              <a:rPr lang="en-US" dirty="0"/>
              <a:t>;  Optimization level –O0</a:t>
            </a:r>
          </a:p>
          <a:p>
            <a:pPr lvl="1"/>
            <a:r>
              <a:rPr lang="ru-RU" dirty="0"/>
              <a:t>AVX512 к</a:t>
            </a:r>
            <a:r>
              <a:rPr lang="en-US" dirty="0"/>
              <a:t> </a:t>
            </a:r>
            <a:r>
              <a:rPr lang="ru-RU" dirty="0"/>
              <a:t>ANSI C: 20.12, 48.85;</a:t>
            </a:r>
          </a:p>
          <a:p>
            <a:pPr lvl="1"/>
            <a:r>
              <a:rPr lang="ru-RU" dirty="0"/>
              <a:t>AVX512 к SSE: 2.12, 3.50;</a:t>
            </a:r>
          </a:p>
          <a:p>
            <a:pPr lvl="1"/>
            <a:r>
              <a:rPr lang="ru-RU" dirty="0"/>
              <a:t>AVX512 к</a:t>
            </a:r>
            <a:r>
              <a:rPr lang="en-US" dirty="0"/>
              <a:t> </a:t>
            </a:r>
            <a:r>
              <a:rPr lang="ru-RU" dirty="0"/>
              <a:t>AVX2: 1.49, 1.87;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Среднее и максимальное ускорение для компилятора </a:t>
            </a:r>
            <a:r>
              <a:rPr lang="en-US" dirty="0"/>
              <a:t>: </a:t>
            </a:r>
            <a:r>
              <a:rPr lang="en-US" dirty="0" err="1"/>
              <a:t>gcc</a:t>
            </a:r>
            <a:r>
              <a:rPr lang="en-US" dirty="0"/>
              <a:t>;  Optimization level –O3</a:t>
            </a:r>
            <a:endParaRPr lang="ru-RU" dirty="0"/>
          </a:p>
          <a:p>
            <a:pPr lvl="1"/>
            <a:r>
              <a:rPr lang="ru-RU" dirty="0"/>
              <a:t> AVX512 </a:t>
            </a:r>
            <a:r>
              <a:rPr lang="en-US" dirty="0"/>
              <a:t>to</a:t>
            </a:r>
            <a:r>
              <a:rPr lang="ru-RU" dirty="0"/>
              <a:t> ANSI C: 21.44, 54.49;</a:t>
            </a:r>
          </a:p>
          <a:p>
            <a:pPr lvl="1"/>
            <a:r>
              <a:rPr lang="ru-RU" dirty="0"/>
              <a:t> AVX512 </a:t>
            </a:r>
            <a:r>
              <a:rPr lang="en-US" dirty="0"/>
              <a:t>to</a:t>
            </a:r>
            <a:r>
              <a:rPr lang="ru-RU" dirty="0"/>
              <a:t> SSE: 2.21, 4.45;</a:t>
            </a:r>
          </a:p>
          <a:p>
            <a:pPr lvl="1"/>
            <a:r>
              <a:rPr lang="ru-RU" dirty="0"/>
              <a:t> AVX512 </a:t>
            </a:r>
            <a:r>
              <a:rPr lang="en-US" dirty="0"/>
              <a:t>to A</a:t>
            </a:r>
            <a:r>
              <a:rPr lang="ru-RU" dirty="0"/>
              <a:t>X2: 1.72, 4.12.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5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436621" cy="4023360"/>
          </a:xfrm>
        </p:spPr>
        <p:txBody>
          <a:bodyPr/>
          <a:lstStyle/>
          <a:p>
            <a:r>
              <a:rPr lang="ru-RU" dirty="0"/>
              <a:t>Требования</a:t>
            </a:r>
            <a:r>
              <a:rPr lang="en-US" dirty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Хорошие статистические свойства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Большой период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Эффективность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Теория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Воспроизводимость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Функции пропуска кусков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5734"/>
            <a:ext cx="5561856" cy="32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1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611898"/>
                  </p:ext>
                </p:extLst>
              </p:nvPr>
            </p:nvGraphicFramePr>
            <p:xfrm>
              <a:off x="5269832" y="1845734"/>
              <a:ext cx="6569241" cy="3407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6610">
                      <a:extLst>
                        <a:ext uri="{9D8B030D-6E8A-4147-A177-3AD203B41FA5}">
                          <a16:colId xmlns:a16="http://schemas.microsoft.com/office/drawing/2014/main" val="985494489"/>
                        </a:ext>
                      </a:extLst>
                    </a:gridCol>
                    <a:gridCol w="1634776">
                      <a:extLst>
                        <a:ext uri="{9D8B030D-6E8A-4147-A177-3AD203B41FA5}">
                          <a16:colId xmlns:a16="http://schemas.microsoft.com/office/drawing/2014/main" val="4200780253"/>
                        </a:ext>
                      </a:extLst>
                    </a:gridCol>
                    <a:gridCol w="2160439">
                      <a:extLst>
                        <a:ext uri="{9D8B030D-6E8A-4147-A177-3AD203B41FA5}">
                          <a16:colId xmlns:a16="http://schemas.microsoft.com/office/drawing/2014/main" val="4184108724"/>
                        </a:ext>
                      </a:extLst>
                    </a:gridCol>
                    <a:gridCol w="1017416">
                      <a:extLst>
                        <a:ext uri="{9D8B030D-6E8A-4147-A177-3AD203B41FA5}">
                          <a16:colId xmlns:a16="http://schemas.microsoft.com/office/drawing/2014/main" val="308248486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Генератор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Период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Размерность равно-распределения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Теория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129409"/>
                      </a:ext>
                    </a:extLst>
                  </a:tr>
                  <a:tr h="46337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MT19937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19937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623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2036093"/>
                      </a:ext>
                    </a:extLst>
                  </a:tr>
                  <a:tr h="46337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MRG32K3A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3.1 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8514670"/>
                      </a:ext>
                    </a:extLst>
                  </a:tr>
                  <a:tr h="46337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LFSR113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9713719"/>
                      </a:ext>
                    </a:extLst>
                  </a:tr>
                  <a:tr h="46337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PHILOX4X32_10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8132969"/>
                      </a:ext>
                    </a:extLst>
                  </a:tr>
                  <a:tr h="46337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350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67654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611898"/>
                  </p:ext>
                </p:extLst>
              </p:nvPr>
            </p:nvGraphicFramePr>
            <p:xfrm>
              <a:off x="5269832" y="1845734"/>
              <a:ext cx="6569241" cy="3407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6610">
                      <a:extLst>
                        <a:ext uri="{9D8B030D-6E8A-4147-A177-3AD203B41FA5}">
                          <a16:colId xmlns:a16="http://schemas.microsoft.com/office/drawing/2014/main" val="985494489"/>
                        </a:ext>
                      </a:extLst>
                    </a:gridCol>
                    <a:gridCol w="1634776">
                      <a:extLst>
                        <a:ext uri="{9D8B030D-6E8A-4147-A177-3AD203B41FA5}">
                          <a16:colId xmlns:a16="http://schemas.microsoft.com/office/drawing/2014/main" val="4200780253"/>
                        </a:ext>
                      </a:extLst>
                    </a:gridCol>
                    <a:gridCol w="2160439">
                      <a:extLst>
                        <a:ext uri="{9D8B030D-6E8A-4147-A177-3AD203B41FA5}">
                          <a16:colId xmlns:a16="http://schemas.microsoft.com/office/drawing/2014/main" val="4184108724"/>
                        </a:ext>
                      </a:extLst>
                    </a:gridCol>
                    <a:gridCol w="1017416">
                      <a:extLst>
                        <a:ext uri="{9D8B030D-6E8A-4147-A177-3AD203B41FA5}">
                          <a16:colId xmlns:a16="http://schemas.microsoft.com/office/drawing/2014/main" val="3082484866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Генератор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Период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Размерность равно-распределения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Теория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129409"/>
                      </a:ext>
                    </a:extLst>
                  </a:tr>
                  <a:tr h="63925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MT19937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8209" t="-147619" r="-196269" b="-29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7183" t="-147619" r="-48169" b="-29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46707" t="-147619" r="-2395" b="-29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2036093"/>
                      </a:ext>
                    </a:extLst>
                  </a:tr>
                  <a:tr h="46337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MRG32K3A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8209" t="-337662" r="-196269" b="-298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7183" t="-337662" r="-48169" b="-298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46707" t="-337662" r="-2395" b="-2987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8514670"/>
                      </a:ext>
                    </a:extLst>
                  </a:tr>
                  <a:tr h="46337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LFSR113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8209" t="-443421" r="-196269" b="-2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7183" t="-443421" r="-48169" b="-2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46707" t="-443421" r="-2395" b="-2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9713719"/>
                      </a:ext>
                    </a:extLst>
                  </a:tr>
                  <a:tr h="46337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PHILOX4X32_10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8209" t="-543421" r="-196269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46707" t="-543421" r="-2395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8132969"/>
                      </a:ext>
                    </a:extLst>
                  </a:tr>
                  <a:tr h="46337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8209" t="-643421" r="-19626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7183" t="-643421" r="-4816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46707" t="-643421" r="-2395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6765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3</a:t>
            </a:fld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D5F1402-D610-43A8-A694-E46D589BC22C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343662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Требования</a:t>
            </a:r>
            <a:r>
              <a:rPr lang="en-US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Хорошие статистические свойства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Большой период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ru-RU"/>
              <a:t>Эффективность 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Теория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ru-RU"/>
              <a:t>Воспроизводимость 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ru-RU"/>
              <a:t>Функции пропуска кусков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19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(Single Instruction Multiple Data)</a:t>
            </a:r>
            <a:endParaRPr lang="ru-RU" dirty="0"/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1097280" y="1845734"/>
            <a:ext cx="5351149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SSE – 16 128-</a:t>
            </a:r>
            <a:r>
              <a:rPr lang="ru-RU" dirty="0"/>
              <a:t>битных регистров </a:t>
            </a:r>
            <a:r>
              <a:rPr lang="en-US" dirty="0"/>
              <a:t>+ </a:t>
            </a:r>
            <a:r>
              <a:rPr lang="ru-RU" dirty="0"/>
              <a:t>инструкции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AVX – 16 256-</a:t>
            </a:r>
            <a:r>
              <a:rPr lang="ru-RU" dirty="0"/>
              <a:t> битных</a:t>
            </a:r>
            <a:r>
              <a:rPr lang="en-US" dirty="0"/>
              <a:t> </a:t>
            </a:r>
            <a:r>
              <a:rPr lang="ru-RU" dirty="0"/>
              <a:t>регистров</a:t>
            </a:r>
            <a:r>
              <a:rPr lang="en-US" dirty="0"/>
              <a:t> + </a:t>
            </a:r>
            <a:r>
              <a:rPr lang="ru-RU" dirty="0"/>
              <a:t>инструкции</a:t>
            </a:r>
            <a:r>
              <a:rPr lang="en-US" dirty="0"/>
              <a:t> (</a:t>
            </a:r>
            <a:r>
              <a:rPr lang="ru-RU" dirty="0"/>
              <a:t>числа с плавающей точкой</a:t>
            </a:r>
            <a:r>
              <a:rPr lang="en-US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AVX2- 16 256-</a:t>
            </a:r>
            <a:r>
              <a:rPr lang="ru-RU" dirty="0"/>
              <a:t> битных</a:t>
            </a:r>
            <a:r>
              <a:rPr lang="en-US" dirty="0"/>
              <a:t> </a:t>
            </a:r>
            <a:r>
              <a:rPr lang="ru-RU" dirty="0"/>
              <a:t>регистров</a:t>
            </a:r>
            <a:r>
              <a:rPr lang="en-US" dirty="0"/>
              <a:t> + </a:t>
            </a:r>
            <a:r>
              <a:rPr lang="ru-RU" dirty="0"/>
              <a:t>инструкции</a:t>
            </a:r>
            <a:r>
              <a:rPr lang="en-US" dirty="0"/>
              <a:t> (</a:t>
            </a:r>
            <a:r>
              <a:rPr lang="ru-RU" dirty="0"/>
              <a:t>целые числа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AVX512 – 32 512-</a:t>
            </a:r>
            <a:r>
              <a:rPr lang="ru-RU" dirty="0"/>
              <a:t> битных</a:t>
            </a:r>
            <a:r>
              <a:rPr lang="en-US" dirty="0"/>
              <a:t> </a:t>
            </a:r>
            <a:r>
              <a:rPr lang="ru-RU" dirty="0"/>
              <a:t>регистров</a:t>
            </a:r>
            <a:r>
              <a:rPr lang="en-US" dirty="0"/>
              <a:t> + </a:t>
            </a:r>
            <a:r>
              <a:rPr lang="ru-RU" dirty="0"/>
              <a:t>инструкции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4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AVX512 Advanced Vector Extensions</a:t>
            </a:r>
            <a:endParaRPr lang="ru-RU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7146945-91CE-4AC5-8815-6D2B6DA61203}"/>
              </a:ext>
            </a:extLst>
          </p:cNvPr>
          <p:cNvGrpSpPr/>
          <p:nvPr/>
        </p:nvGrpSpPr>
        <p:grpSpPr>
          <a:xfrm>
            <a:off x="6882061" y="2090286"/>
            <a:ext cx="3333751" cy="3307883"/>
            <a:chOff x="6882061" y="2090286"/>
            <a:chExt cx="3333751" cy="330788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368EEF9C-2757-4E35-9D40-6130359F34DB}"/>
                </a:ext>
              </a:extLst>
            </p:cNvPr>
            <p:cNvGrpSpPr/>
            <p:nvPr/>
          </p:nvGrpSpPr>
          <p:grpSpPr>
            <a:xfrm>
              <a:off x="6882061" y="2277979"/>
              <a:ext cx="1524002" cy="3120190"/>
              <a:chOff x="6882061" y="2277979"/>
              <a:chExt cx="1524002" cy="312019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6882062" y="2277979"/>
                <a:ext cx="1524001" cy="41709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762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CDI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882061" y="2818598"/>
                <a:ext cx="1524001" cy="417095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ERI &amp; PHI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6882061" y="3359217"/>
                <a:ext cx="1524001" cy="417095"/>
              </a:xfrm>
              <a:prstGeom prst="rect">
                <a:avLst/>
              </a:prstGeom>
              <a:solidFill>
                <a:srgbClr val="00B0F0"/>
              </a:solidFill>
              <a:ln w="762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AVX-512F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882061" y="3899836"/>
                <a:ext cx="1524001" cy="417095"/>
              </a:xfrm>
              <a:prstGeom prst="rect">
                <a:avLst/>
              </a:prstGeom>
              <a:solidFill>
                <a:srgbClr val="00B0F0"/>
              </a:solidFill>
              <a:ln w="762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AVX2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882061" y="4440455"/>
                <a:ext cx="1524001" cy="417095"/>
              </a:xfrm>
              <a:prstGeom prst="rect">
                <a:avLst/>
              </a:prstGeom>
              <a:solidFill>
                <a:srgbClr val="00B0F0"/>
              </a:solidFill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AVX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882061" y="4981074"/>
                <a:ext cx="1524001" cy="417095"/>
              </a:xfrm>
              <a:prstGeom prst="rect">
                <a:avLst/>
              </a:prstGeom>
              <a:solidFill>
                <a:srgbClr val="92D050"/>
              </a:solidFill>
              <a:ln w="762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SSE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A5F72678-3D40-48BE-B368-964242D58222}"/>
                </a:ext>
              </a:extLst>
            </p:cNvPr>
            <p:cNvGrpSpPr/>
            <p:nvPr/>
          </p:nvGrpSpPr>
          <p:grpSpPr>
            <a:xfrm>
              <a:off x="8691809" y="2090286"/>
              <a:ext cx="1524003" cy="3307882"/>
              <a:chOff x="8691809" y="2090286"/>
              <a:chExt cx="1524003" cy="330788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8691810" y="2090286"/>
                <a:ext cx="1524001" cy="41709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762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CDI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8691811" y="3359217"/>
                <a:ext cx="1524001" cy="417095"/>
              </a:xfrm>
              <a:prstGeom prst="rect">
                <a:avLst/>
              </a:prstGeom>
              <a:solidFill>
                <a:srgbClr val="00B0F0"/>
              </a:solidFill>
              <a:ln w="762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AVX-512F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8691811" y="2609851"/>
                <a:ext cx="1524001" cy="62584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762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AVX-512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VL, BW, DQ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8691809" y="3899836"/>
                <a:ext cx="1524001" cy="417095"/>
              </a:xfrm>
              <a:prstGeom prst="rect">
                <a:avLst/>
              </a:prstGeom>
              <a:solidFill>
                <a:srgbClr val="00B0F0"/>
              </a:solidFill>
              <a:ln w="762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AVX2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8691809" y="4440455"/>
                <a:ext cx="1524001" cy="417095"/>
              </a:xfrm>
              <a:prstGeom prst="rect">
                <a:avLst/>
              </a:prstGeom>
              <a:solidFill>
                <a:srgbClr val="00B0F0"/>
              </a:solidFill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AVX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8691809" y="4981073"/>
                <a:ext cx="1524001" cy="417095"/>
              </a:xfrm>
              <a:prstGeom prst="rect">
                <a:avLst/>
              </a:prstGeom>
              <a:solidFill>
                <a:srgbClr val="92D050"/>
              </a:solidFill>
              <a:ln w="762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SSE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931942" y="5610225"/>
            <a:ext cx="142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KNL Xeon Phi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789811" y="5610225"/>
            <a:ext cx="142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Skylake Xeon</a:t>
            </a:r>
            <a:endParaRPr lang="ru-RU" dirty="0"/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1097280" y="1845734"/>
            <a:ext cx="5351149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 F (Foundation) </a:t>
            </a:r>
            <a:r>
              <a:rPr lang="ru-RU" dirty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CDI (Conflict Detection Instructions)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ERI (Exponential and Reciprocal Instructions)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PFI (Prefetch Instructions) 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BW (Byte and Word Instructions) 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DQ (Doubleword and Quadword Instructions)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VL (Vector Length Extensions)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2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</a:t>
            </a:r>
            <a:r>
              <a:rPr lang="en-US" dirty="0"/>
              <a:t>AVX-512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10" y="1845945"/>
            <a:ext cx="4938712" cy="2294637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89811" y="1845945"/>
            <a:ext cx="6406898" cy="43623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32 </a:t>
            </a:r>
            <a:r>
              <a:rPr lang="ru-RU" dirty="0"/>
              <a:t>векторных регистра, каждый по </a:t>
            </a:r>
            <a:r>
              <a:rPr lang="en-US" dirty="0"/>
              <a:t> 512 </a:t>
            </a:r>
            <a:r>
              <a:rPr lang="ru-RU" dirty="0"/>
              <a:t>бит </a:t>
            </a:r>
            <a:r>
              <a:rPr lang="en-US" dirty="0"/>
              <a:t>+ 8 </a:t>
            </a:r>
            <a:r>
              <a:rPr lang="ru-RU" dirty="0"/>
              <a:t>масочных регистров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Инструкции использующие масочные регистры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512-</a:t>
            </a:r>
            <a:r>
              <a:rPr lang="ru-RU" dirty="0"/>
              <a:t>битные операции на упакованных числах с плавающей точкой или на целыми числами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Встроенный</a:t>
            </a:r>
            <a:r>
              <a:rPr lang="en-US" dirty="0"/>
              <a:t> broadcast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Поддержка команд </a:t>
            </a:r>
            <a:r>
              <a:rPr lang="en-US" dirty="0"/>
              <a:t>gather/scatter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Использование  </a:t>
            </a:r>
            <a:r>
              <a:rPr lang="en-US" dirty="0"/>
              <a:t>AVX </a:t>
            </a:r>
            <a:r>
              <a:rPr lang="ru-RU" dirty="0"/>
              <a:t>и</a:t>
            </a:r>
            <a:r>
              <a:rPr lang="en-US" dirty="0"/>
              <a:t> Intel AVX-512 </a:t>
            </a:r>
            <a:r>
              <a:rPr lang="ru-RU" dirty="0"/>
              <a:t>инструкции без штрафов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0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Библиотеки генераторов псевдослучайных чисел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3434429"/>
                  </p:ext>
                </p:extLst>
              </p:nvPr>
            </p:nvGraphicFramePr>
            <p:xfrm>
              <a:off x="978569" y="1846263"/>
              <a:ext cx="10177112" cy="4485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11802">
                      <a:extLst>
                        <a:ext uri="{9D8B030D-6E8A-4147-A177-3AD203B41FA5}">
                          <a16:colId xmlns:a16="http://schemas.microsoft.com/office/drawing/2014/main" val="1943511065"/>
                        </a:ext>
                      </a:extLst>
                    </a:gridCol>
                    <a:gridCol w="4713216">
                      <a:extLst>
                        <a:ext uri="{9D8B030D-6E8A-4147-A177-3AD203B41FA5}">
                          <a16:colId xmlns:a16="http://schemas.microsoft.com/office/drawing/2014/main" val="1028471660"/>
                        </a:ext>
                      </a:extLst>
                    </a:gridCol>
                    <a:gridCol w="1529171">
                      <a:extLst>
                        <a:ext uri="{9D8B030D-6E8A-4147-A177-3AD203B41FA5}">
                          <a16:colId xmlns:a16="http://schemas.microsoft.com/office/drawing/2014/main" val="725813809"/>
                        </a:ext>
                      </a:extLst>
                    </a:gridCol>
                    <a:gridCol w="1722923">
                      <a:extLst>
                        <a:ext uri="{9D8B030D-6E8A-4147-A177-3AD203B41FA5}">
                          <a16:colId xmlns:a16="http://schemas.microsoft.com/office/drawing/2014/main" val="12409218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Библиотека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Генераторы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Реализации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Параллельные потоки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5771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GNU Scientific Library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GFSR4, TAUS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TAUS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RANLXS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RANLXS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RANLXS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MT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19937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MRG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ANSI C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7875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Intel MKL Library 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GFSR, </a:t>
                          </a:r>
                          <a:r>
                            <a:rPr lang="en-US" i="0" dirty="0">
                              <a:effectLst/>
                            </a:rPr>
                            <a:t>MRG32k3a</a:t>
                          </a: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i="0" dirty="0">
                              <a:effectLst/>
                            </a:rPr>
                            <a:t>MT19937</a:t>
                          </a: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, </a:t>
                          </a:r>
                          <a:r>
                            <a:rPr lang="ru-RU" sz="180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MT2203</a:t>
                          </a:r>
                          <a:r>
                            <a:rPr lang="en-US" sz="180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i="0" dirty="0">
                              <a:effectLst/>
                            </a:rPr>
                            <a:t>SFMT19937</a:t>
                          </a: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, PHILOX4X32X10, ARS5</a:t>
                          </a:r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SSE2, SSE3, SSSE3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4564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RNGSSELIB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MT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19937,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MRG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LFSR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113,</a:t>
                          </a:r>
                          <a:r>
                            <a:rPr lang="en-US" sz="180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GM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GM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GM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ANSI C, SSE2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5267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SPRNG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PMLCG</a:t>
                          </a:r>
                          <a:r>
                            <a:rPr lang="ru-RU" dirty="0"/>
                            <a:t>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LFG, MLFG,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CMRG, PMLCG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C++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+∗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9785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TRNG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MRG_, MRG_S, YARN_, YARN_S, LAGFIB_XOR, LAGFIB_PLUS, MT19937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ANSI C, CUDA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5722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RNGAVXLIB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GM19, GM31, GM61, GM29, GM55, GQ58.1, GQ58.3, GQ58.4 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MT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19937,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MRG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LFSR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ANSI C, SSE2,</a:t>
                          </a:r>
                          <a:r>
                            <a:rPr lang="en-US" baseline="0" dirty="0"/>
                            <a:t> SSE4.1, AVX2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69793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3434429"/>
                  </p:ext>
                </p:extLst>
              </p:nvPr>
            </p:nvGraphicFramePr>
            <p:xfrm>
              <a:off x="978569" y="1846263"/>
              <a:ext cx="10177112" cy="4485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11802">
                      <a:extLst>
                        <a:ext uri="{9D8B030D-6E8A-4147-A177-3AD203B41FA5}">
                          <a16:colId xmlns:a16="http://schemas.microsoft.com/office/drawing/2014/main" val="1943511065"/>
                        </a:ext>
                      </a:extLst>
                    </a:gridCol>
                    <a:gridCol w="4713216">
                      <a:extLst>
                        <a:ext uri="{9D8B030D-6E8A-4147-A177-3AD203B41FA5}">
                          <a16:colId xmlns:a16="http://schemas.microsoft.com/office/drawing/2014/main" val="1028471660"/>
                        </a:ext>
                      </a:extLst>
                    </a:gridCol>
                    <a:gridCol w="1529171">
                      <a:extLst>
                        <a:ext uri="{9D8B030D-6E8A-4147-A177-3AD203B41FA5}">
                          <a16:colId xmlns:a16="http://schemas.microsoft.com/office/drawing/2014/main" val="725813809"/>
                        </a:ext>
                      </a:extLst>
                    </a:gridCol>
                    <a:gridCol w="1722923">
                      <a:extLst>
                        <a:ext uri="{9D8B030D-6E8A-4147-A177-3AD203B41FA5}">
                          <a16:colId xmlns:a16="http://schemas.microsoft.com/office/drawing/2014/main" val="124092184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Библиотека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Генераторы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Реализации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Параллельные потоки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577183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GNU Scientific Library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GFSR4, TAUS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TAUS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RANLXS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RANLXS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RANLXS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MT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19937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MRG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ANSI C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813" t="-104762" r="-707" b="-5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787536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Intel MKL Library 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GFSR, </a:t>
                          </a:r>
                          <a:r>
                            <a:rPr lang="en-US" i="0" dirty="0">
                              <a:effectLst/>
                            </a:rPr>
                            <a:t>MRG32k3a</a:t>
                          </a: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i="0" dirty="0">
                              <a:effectLst/>
                            </a:rPr>
                            <a:t>MT19937</a:t>
                          </a: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, </a:t>
                          </a:r>
                          <a:r>
                            <a:rPr lang="ru-RU" sz="180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MT2203</a:t>
                          </a:r>
                          <a:r>
                            <a:rPr lang="en-US" sz="180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i="0" dirty="0">
                              <a:effectLst/>
                            </a:rPr>
                            <a:t>SFMT19937</a:t>
                          </a: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, PHILOX4X32X10, ARS5</a:t>
                          </a:r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SSE2, SSE3, SSSE3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813" t="-204762" r="-707" b="-4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456457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RNGSSELIB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MT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19937,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MRG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LFSR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113,</a:t>
                          </a:r>
                          <a:r>
                            <a:rPr lang="en-US" sz="180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GM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GM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GM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ANSI C, SSE2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813" t="-301887" r="-707" b="-31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5267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SPRNG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PMLCG</a:t>
                          </a:r>
                          <a:r>
                            <a:rPr lang="ru-RU" dirty="0"/>
                            <a:t>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LFG, MLFG,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CMRG, PMLCG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C++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813" t="-698361" r="-707" b="-4442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97851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TRNG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MRG_, MRG_S, YARN_, YARN_S, LAGFIB_XOR, LAGFIB_PLUS, MT19937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ANSI C, CUDA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813" t="-463810" r="-707" b="-1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72247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RNGAVXLIB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GM19, GM31, GM61, GM29, GM55, GQ58.1, GQ58.3, GQ58.4 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MT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19937,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MRG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LFSR</a:t>
                          </a:r>
                          <a:r>
                            <a:rPr lang="ru-RU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ANSI C, SSE2,</a:t>
                          </a:r>
                          <a:r>
                            <a:rPr lang="en-US" baseline="0" dirty="0"/>
                            <a:t> SSE4.1, AVX2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813" t="-394667" r="-707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69793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9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RNGAVXLIB (AVX2)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363645"/>
              </p:ext>
            </p:extLst>
          </p:nvPr>
        </p:nvGraphicFramePr>
        <p:xfrm>
          <a:off x="493133" y="1845734"/>
          <a:ext cx="6386104" cy="4648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8706">
                  <a:extLst>
                    <a:ext uri="{9D8B030D-6E8A-4147-A177-3AD203B41FA5}">
                      <a16:colId xmlns:a16="http://schemas.microsoft.com/office/drawing/2014/main" val="1018505043"/>
                    </a:ext>
                  </a:extLst>
                </a:gridCol>
                <a:gridCol w="4547398">
                  <a:extLst>
                    <a:ext uri="{9D8B030D-6E8A-4147-A177-3AD203B41FA5}">
                      <a16:colId xmlns:a16="http://schemas.microsoft.com/office/drawing/2014/main" val="79727951"/>
                    </a:ext>
                  </a:extLst>
                </a:gridCol>
              </a:tblGrid>
              <a:tr h="915737">
                <a:tc>
                  <a:txBody>
                    <a:bodyPr/>
                    <a:lstStyle/>
                    <a:p>
                      <a:r>
                        <a:rPr lang="ru-RU" dirty="0"/>
                        <a:t>Генераторы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GM19, GM29, GM31, GM55, GM61, GQ58.1,</a:t>
                      </a:r>
                      <a:r>
                        <a:rPr lang="en-US" baseline="0" dirty="0"/>
                        <a:t> GQ58.3, GQ58.4, LFSR113, MRG32K3A, MT19937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96904"/>
                  </a:ext>
                </a:extLst>
              </a:tr>
              <a:tr h="2661384">
                <a:tc>
                  <a:txBody>
                    <a:bodyPr/>
                    <a:lstStyle/>
                    <a:p>
                      <a:r>
                        <a:rPr lang="ru-RU" dirty="0"/>
                        <a:t>Интерфейс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rng_init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_(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rng_state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state); void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rng_skipahead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_(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rng_state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state, unsigned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offset);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unsigned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rng_ansi_generate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_(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rng_state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state); unsigned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rng_sse_generate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_(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rng_state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state); unsigned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rng_avx_generate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_(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rng_state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state);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423150"/>
                  </a:ext>
                </a:extLst>
              </a:tr>
              <a:tr h="512724">
                <a:tc>
                  <a:txBody>
                    <a:bodyPr/>
                    <a:lstStyle/>
                    <a:p>
                      <a:r>
                        <a:rPr lang="en-US" dirty="0"/>
                        <a:t>SIMD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ANSI C, SSE2, SSE4.1, AVX2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812759"/>
                  </a:ext>
                </a:extLst>
              </a:tr>
              <a:tr h="558339">
                <a:tc>
                  <a:txBody>
                    <a:bodyPr/>
                    <a:lstStyle/>
                    <a:p>
                      <a:r>
                        <a:rPr lang="ru-RU" dirty="0"/>
                        <a:t>Языки </a:t>
                      </a:r>
                      <a:r>
                        <a:rPr lang="en-US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C,</a:t>
                      </a:r>
                      <a:r>
                        <a:rPr lang="en-US" baseline="0" dirty="0"/>
                        <a:t> Fortran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6706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257922"/>
                  </p:ext>
                </p:extLst>
              </p:nvPr>
            </p:nvGraphicFramePr>
            <p:xfrm>
              <a:off x="7118502" y="1845734"/>
              <a:ext cx="4311498" cy="438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5749">
                      <a:extLst>
                        <a:ext uri="{9D8B030D-6E8A-4147-A177-3AD203B41FA5}">
                          <a16:colId xmlns:a16="http://schemas.microsoft.com/office/drawing/2014/main" val="1391220758"/>
                        </a:ext>
                      </a:extLst>
                    </a:gridCol>
                    <a:gridCol w="2155749">
                      <a:extLst>
                        <a:ext uri="{9D8B030D-6E8A-4147-A177-3AD203B41FA5}">
                          <a16:colId xmlns:a16="http://schemas.microsoft.com/office/drawing/2014/main" val="85191366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Генератор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Скорость</a:t>
                          </a:r>
                          <a:r>
                            <a:rPr lang="en-US" dirty="0"/>
                            <a:t>  (</a:t>
                          </a:r>
                          <a:r>
                            <a:rPr lang="en-US" dirty="0" err="1"/>
                            <a:t>Gbit</a:t>
                          </a:r>
                          <a:r>
                            <a:rPr lang="en-US" dirty="0"/>
                            <a:t>/sec)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580129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GM19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3.12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3621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GM29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3.11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5066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GM31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2.17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491325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GM55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3.27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96733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GM61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0.89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669952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GQ58.1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1.12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68222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GQ58.3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2.15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58728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GQ58.4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3.10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719372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LFSR113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12.61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996416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MRG32K3A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7.64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450524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MT19937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81535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257922"/>
                  </p:ext>
                </p:extLst>
              </p:nvPr>
            </p:nvGraphicFramePr>
            <p:xfrm>
              <a:off x="7118502" y="1845734"/>
              <a:ext cx="4311498" cy="438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5749">
                      <a:extLst>
                        <a:ext uri="{9D8B030D-6E8A-4147-A177-3AD203B41FA5}">
                          <a16:colId xmlns:a16="http://schemas.microsoft.com/office/drawing/2014/main" val="1391220758"/>
                        </a:ext>
                      </a:extLst>
                    </a:gridCol>
                    <a:gridCol w="2155749">
                      <a:extLst>
                        <a:ext uri="{9D8B030D-6E8A-4147-A177-3AD203B41FA5}">
                          <a16:colId xmlns:a16="http://schemas.microsoft.com/office/drawing/2014/main" val="8519136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Генератор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Скорость</a:t>
                          </a:r>
                          <a:r>
                            <a:rPr lang="en-US" dirty="0"/>
                            <a:t>  (</a:t>
                          </a:r>
                          <a:r>
                            <a:rPr lang="en-US" dirty="0" err="1"/>
                            <a:t>Gbit</a:t>
                          </a:r>
                          <a:r>
                            <a:rPr lang="en-US" dirty="0"/>
                            <a:t>/sec)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58012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GM19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108333" r="-1412" b="-10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0362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GM29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208333" r="-1412" b="-9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5066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GM31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308333" r="-1412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49132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GM55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408333" r="-1412" b="-7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96733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GM61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500000" r="-1412" b="-6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669952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GQ58.1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610000" r="-1412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468222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GQ58.3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710000" r="-1412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65872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GQ58.4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810000" r="-1412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1937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LFSR113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910000" r="-1412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96416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MRG32K3A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1010000" r="-141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5052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MT19937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1110000" r="-141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1535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096649" y="1091029"/>
            <a:ext cx="405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Intel Core i7-4790K (4 GHz);</a:t>
            </a:r>
          </a:p>
          <a:p>
            <a:r>
              <a:rPr lang="en-US" dirty="0"/>
              <a:t>Compiler: </a:t>
            </a:r>
            <a:r>
              <a:rPr lang="en-US" dirty="0" err="1"/>
              <a:t>gcc</a:t>
            </a:r>
            <a:r>
              <a:rPr lang="en-US" dirty="0"/>
              <a:t>; Optimization level: -O3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1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090" y="0"/>
            <a:ext cx="10058400" cy="1450757"/>
          </a:xfrm>
        </p:spPr>
        <p:txBody>
          <a:bodyPr/>
          <a:lstStyle/>
          <a:p>
            <a:r>
              <a:rPr lang="ru-RU" dirty="0"/>
              <a:t>Результаты</a:t>
            </a:r>
            <a:r>
              <a:rPr lang="en-US" dirty="0"/>
              <a:t> 1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3429499"/>
              </p:ext>
            </p:extLst>
          </p:nvPr>
        </p:nvGraphicFramePr>
        <p:xfrm>
          <a:off x="0" y="1560194"/>
          <a:ext cx="6451251" cy="477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75">
                  <a:extLst>
                    <a:ext uri="{9D8B030D-6E8A-4147-A177-3AD203B41FA5}">
                      <a16:colId xmlns:a16="http://schemas.microsoft.com/office/drawing/2014/main" val="3940377620"/>
                    </a:ext>
                  </a:extLst>
                </a:gridCol>
                <a:gridCol w="1121319">
                  <a:extLst>
                    <a:ext uri="{9D8B030D-6E8A-4147-A177-3AD203B41FA5}">
                      <a16:colId xmlns:a16="http://schemas.microsoft.com/office/drawing/2014/main" val="2644089707"/>
                    </a:ext>
                  </a:extLst>
                </a:gridCol>
                <a:gridCol w="1121319">
                  <a:extLst>
                    <a:ext uri="{9D8B030D-6E8A-4147-A177-3AD203B41FA5}">
                      <a16:colId xmlns:a16="http://schemas.microsoft.com/office/drawing/2014/main" val="3606516982"/>
                    </a:ext>
                  </a:extLst>
                </a:gridCol>
                <a:gridCol w="1121319">
                  <a:extLst>
                    <a:ext uri="{9D8B030D-6E8A-4147-A177-3AD203B41FA5}">
                      <a16:colId xmlns:a16="http://schemas.microsoft.com/office/drawing/2014/main" val="2331368669"/>
                    </a:ext>
                  </a:extLst>
                </a:gridCol>
                <a:gridCol w="1121319">
                  <a:extLst>
                    <a:ext uri="{9D8B030D-6E8A-4147-A177-3AD203B41FA5}">
                      <a16:colId xmlns:a16="http://schemas.microsoft.com/office/drawing/2014/main" val="250219260"/>
                    </a:ext>
                  </a:extLst>
                </a:gridCol>
              </a:tblGrid>
              <a:tr h="367019">
                <a:tc>
                  <a:txBody>
                    <a:bodyPr/>
                    <a:lstStyle/>
                    <a:p>
                      <a:endParaRPr lang="ru-RU" sz="1800" dirty="0">
                        <a:latin typeface="+mj-lt"/>
                        <a:ea typeface="Adobe Heiti Std R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  <a:ea typeface="Adobe Heiti Std R" panose="020B0400000000000000" pitchFamily="34" charset="-128"/>
                        </a:rPr>
                        <a:t>ANSI C</a:t>
                      </a:r>
                      <a:endParaRPr lang="ru-RU" sz="1800" dirty="0">
                        <a:latin typeface="+mj-lt"/>
                        <a:ea typeface="Adobe Heiti Std R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  <a:ea typeface="Adobe Heiti Std R" panose="020B0400000000000000" pitchFamily="34" charset="-128"/>
                        </a:rPr>
                        <a:t>SSE</a:t>
                      </a:r>
                      <a:endParaRPr lang="ru-RU" sz="1800" dirty="0">
                        <a:latin typeface="+mj-lt"/>
                        <a:ea typeface="Adobe Heiti Std R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  <a:ea typeface="Adobe Heiti Std R" panose="020B0400000000000000" pitchFamily="34" charset="-128"/>
                        </a:rPr>
                        <a:t>AVX2</a:t>
                      </a:r>
                      <a:endParaRPr lang="ru-RU" sz="1800" dirty="0">
                        <a:latin typeface="+mj-lt"/>
                        <a:ea typeface="Adobe Heiti Std R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  <a:ea typeface="Adobe Heiti Std R" panose="020B0400000000000000" pitchFamily="34" charset="-128"/>
                        </a:rPr>
                        <a:t>AVX512</a:t>
                      </a:r>
                      <a:endParaRPr lang="ru-RU" sz="1800" dirty="0">
                        <a:latin typeface="+mj-lt"/>
                        <a:ea typeface="Adobe Heiti Std R" panose="020B04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08003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GM19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3908866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GM29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162802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GM31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7122952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GM55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524428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GM61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82969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GQ58X1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364672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GQ58X3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966611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GQ58X4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2803057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MRG32K3A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0058199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MT19937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640613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LFSR113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1830459"/>
                  </a:ext>
                </a:extLst>
              </a:tr>
              <a:tr h="36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dobe Heiti Std R" panose="020B0400000000000000" pitchFamily="34" charset="-128"/>
                        </a:rPr>
                        <a:t>PHILOX4X32X10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6738242"/>
                  </a:ext>
                </a:extLst>
              </a:tr>
            </a:tbl>
          </a:graphicData>
        </a:graphic>
      </p:graphicFrame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51" y="2301906"/>
            <a:ext cx="5756479" cy="4029535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МИЭМ НИУ ВШЭ, 2018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9585-8A61-4955-8618-69F4EE02EFE7}" type="slidenum">
              <a:rPr lang="ru-RU" smtClean="0"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12646" y="1450757"/>
            <a:ext cx="4633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16"/>
              </a:rPr>
              <a:t>Intel(R) Xeon Phi(TM) CPU 7210 @ 1.30GHz</a:t>
            </a:r>
          </a:p>
          <a:p>
            <a:pPr algn="ctr"/>
            <a:r>
              <a:rPr lang="en-US" dirty="0"/>
              <a:t>Compiler: </a:t>
            </a:r>
            <a:r>
              <a:rPr lang="en-US" dirty="0" err="1">
                <a:latin typeface="F16"/>
              </a:rPr>
              <a:t>gcc</a:t>
            </a:r>
            <a:r>
              <a:rPr lang="en-US" dirty="0">
                <a:latin typeface="F16"/>
              </a:rPr>
              <a:t>; </a:t>
            </a:r>
            <a:r>
              <a:rPr lang="en-US" dirty="0"/>
              <a:t>Optimization level: </a:t>
            </a:r>
            <a:r>
              <a:rPr lang="en-US" dirty="0">
                <a:latin typeface="F16"/>
              </a:rPr>
              <a:t>–O0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2566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9288</TotalTime>
  <Words>1657</Words>
  <Application>Microsoft Office PowerPoint</Application>
  <PresentationFormat>Широкоэкранный</PresentationFormat>
  <Paragraphs>381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Adobe Heiti Std R</vt:lpstr>
      <vt:lpstr>Calibri</vt:lpstr>
      <vt:lpstr>Calibri Light</vt:lpstr>
      <vt:lpstr>Cambria Math</vt:lpstr>
      <vt:lpstr>F16</vt:lpstr>
      <vt:lpstr>Ретро</vt:lpstr>
      <vt:lpstr>Обновленная библиотека генераторов псевдослучайных чисел RNGAVXLIB</vt:lpstr>
      <vt:lpstr>Введение</vt:lpstr>
      <vt:lpstr>Введение</vt:lpstr>
      <vt:lpstr>SIMD (Single Instruction Multiple Data)</vt:lpstr>
      <vt:lpstr>AVX512 Advanced Vector Extensions</vt:lpstr>
      <vt:lpstr>Особенности AVX-512</vt:lpstr>
      <vt:lpstr>Библиотеки генераторов псевдослучайных чисел</vt:lpstr>
      <vt:lpstr>RNGAVXLIB (AVX2)</vt:lpstr>
      <vt:lpstr>Результаты 1</vt:lpstr>
      <vt:lpstr>Результаты 2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AVX512 implementation of random number generators</dc:title>
  <dc:creator>msguskova@edu.hse.ru</dc:creator>
  <cp:lastModifiedBy>msguskova@edu.hse.ru</cp:lastModifiedBy>
  <cp:revision>61</cp:revision>
  <dcterms:created xsi:type="dcterms:W3CDTF">2017-08-24T10:42:42Z</dcterms:created>
  <dcterms:modified xsi:type="dcterms:W3CDTF">2018-02-19T17:23:57Z</dcterms:modified>
</cp:coreProperties>
</file>