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301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2" r:id="rId35"/>
    <p:sldId id="293" r:id="rId36"/>
    <p:sldId id="296" r:id="rId37"/>
    <p:sldId id="297" r:id="rId38"/>
    <p:sldId id="299" r:id="rId39"/>
    <p:sldId id="300" r:id="rId4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80" d="100"/>
          <a:sy n="80" d="100"/>
        </p:scale>
        <p:origin x="-84" y="-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714462376038833E-2"/>
          <c:y val="0.10522996088106366"/>
          <c:w val="0.87151810852225875"/>
          <c:h val="0.82541311829400255"/>
        </c:manualLayout>
      </c:layout>
      <c:lineChart>
        <c:grouping val="standard"/>
        <c:varyColors val="0"/>
        <c:ser>
          <c:idx val="0"/>
          <c:order val="0"/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4.5</c:v>
                </c:pt>
                <c:pt idx="1">
                  <c:v>4.2</c:v>
                </c:pt>
                <c:pt idx="2">
                  <c:v>3.2</c:v>
                </c:pt>
                <c:pt idx="3">
                  <c:v>1.3</c:v>
                </c:pt>
                <c:pt idx="4">
                  <c:v>0.9</c:v>
                </c:pt>
                <c:pt idx="5">
                  <c:v>-4</c:v>
                </c:pt>
                <c:pt idx="6">
                  <c:v>-1.3</c:v>
                </c:pt>
                <c:pt idx="7">
                  <c:v>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Лист1!$B$1</c15:sqref>
                        </c15:formulaRef>
                      </c:ext>
                    </c:extLst>
                    <c:strCache>
                      <c:ptCount val="1"/>
                      <c:pt idx="0">
                        <c:v>Ряд 1</c:v>
                      </c:pt>
                    </c:strCache>
                  </c:strRef>
                </c15:tx>
              </c15:filteredSeriesTitle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marker val="1"/>
        <c:smooth val="0"/>
        <c:axId val="92021760"/>
        <c:axId val="89770816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Лист1!$A$2:$A$9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Лист1!$C$2:$C$9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smooth val="0"/>
                <c:extLst>
                  <c:ext uri="{02D57815-91ED-43cb-92C2-25804820EDAC}">
                    <c15:filteredSeriesTitle>
                      <c15:tx>
                        <c:strRef>
                          <c:extLst>
                            <c:ext uri="{02D57815-91ED-43cb-92C2-25804820EDAC}">
                              <c15:formulaRef>
                                <c15:sqref>Лист1!$C$1</c15:sqref>
                              </c15:formulaRef>
                            </c:ext>
                          </c:extLst>
                          <c:strCache>
                            <c:ptCount val="1"/>
                            <c:pt idx="0">
                              <c:v>Столбец1</c:v>
                            </c:pt>
                          </c:strCache>
                        </c:strRef>
                      </c15:tx>
                    </c15:filteredSeriesTitle>
                  </c:ext>
                </c:extLst>
              </c15:ser>
            </c15:filteredLineSeries>
            <c15:filteredLineSeries>
              <c15:ser>
                <c:idx val="2"/>
                <c:order val="2"/>
                <c:spPr>
                  <a:ln w="22225" cap="rnd" cmpd="sng" algn="ctr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Лист1!$D$2:$D$9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smooth val="0"/>
                <c:extLst xmlns:c15="http://schemas.microsoft.com/office/drawing/2012/chart">
                  <c:ext xmlns:c15="http://schemas.microsoft.com/office/drawing/2012/chart" uri="{02D57815-91ED-43cb-92C2-25804820EDAC}">
                    <c15:filteredSeriesTitle>
                      <c15:tx>
                        <c:strRef>
                          <c:extLst>
                            <c:ext uri="{02D57815-91ED-43cb-92C2-25804820EDAC}">
                              <c15:formulaRef>
                                <c15:sqref>Лист1!$D$1</c15:sqref>
                              </c15:formulaRef>
                            </c:ext>
                          </c:extLst>
                          <c:strCache>
                            <c:ptCount val="1"/>
                            <c:pt idx="0">
                              <c:v>Столбец2</c:v>
                            </c:pt>
                          </c:strCache>
                        </c:strRef>
                      </c15:tx>
                    </c15:filteredSeriesTitle>
                  </c:ext>
                </c:extLst>
              </c15:ser>
            </c15:filteredLineSeries>
          </c:ext>
        </c:extLst>
      </c:lineChart>
      <c:catAx>
        <c:axId val="920217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dirty="0"/>
                  <a:t>годы</a:t>
                </a:r>
              </a:p>
            </c:rich>
          </c:tx>
          <c:layout>
            <c:manualLayout>
              <c:xMode val="edge"/>
              <c:yMode val="edge"/>
              <c:x val="0.94310398379785187"/>
              <c:y val="0.528150851802593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770816"/>
        <c:crosses val="autoZero"/>
        <c:auto val="1"/>
        <c:lblAlgn val="ctr"/>
        <c:lblOffset val="100"/>
        <c:noMultiLvlLbl val="0"/>
      </c:catAx>
      <c:valAx>
        <c:axId val="89770816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dirty="0"/>
                  <a:t>изменение ВВП в % </a:t>
                </a:r>
                <a:br>
                  <a:rPr lang="ru-RU" b="1" dirty="0"/>
                </a:br>
                <a:r>
                  <a:rPr lang="ru-RU" b="1" dirty="0"/>
                  <a:t>к предыдущему году</a:t>
                </a:r>
              </a:p>
            </c:rich>
          </c:tx>
          <c:layout>
            <c:manualLayout>
              <c:xMode val="edge"/>
              <c:yMode val="edge"/>
              <c:x val="7.7753203588617176E-2"/>
              <c:y val="3.0695654852678455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2176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0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32755238656849"/>
          <c:y val="4.5161923820295942E-2"/>
          <c:w val="0.7426705577405639"/>
          <c:h val="0.865698251806921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Лист1!$A$2:$A$13</c:f>
              <c:strCache>
                <c:ptCount val="12"/>
                <c:pt idx="0">
                  <c:v>2005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      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5.5</c:v>
                </c:pt>
                <c:pt idx="4">
                  <c:v>3.1</c:v>
                </c:pt>
                <c:pt idx="5">
                  <c:v>3.9</c:v>
                </c:pt>
                <c:pt idx="6">
                  <c:v>3.1</c:v>
                </c:pt>
                <c:pt idx="7">
                  <c:v>2</c:v>
                </c:pt>
                <c:pt idx="8">
                  <c:v>0.5</c:v>
                </c:pt>
                <c:pt idx="9">
                  <c:v>-3</c:v>
                </c:pt>
                <c:pt idx="10">
                  <c:v>-0.2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Лист1!$A$2:$A$13</c:f>
              <c:strCache>
                <c:ptCount val="12"/>
                <c:pt idx="0">
                  <c:v>2005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      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Лист1!$A$2:$A$13</c:f>
              <c:strCache>
                <c:ptCount val="12"/>
                <c:pt idx="0">
                  <c:v>2005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      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93552128"/>
        <c:axId val="89774848"/>
      </c:barChart>
      <c:catAx>
        <c:axId val="93552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00" dirty="0"/>
                  <a:t>годы</a:t>
                </a:r>
              </a:p>
            </c:rich>
          </c:tx>
          <c:layout>
            <c:manualLayout>
              <c:xMode val="edge"/>
              <c:yMode val="edge"/>
              <c:x val="0.90635716664414978"/>
              <c:y val="0.5715896562653424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774848"/>
        <c:crosses val="autoZero"/>
        <c:auto val="1"/>
        <c:lblAlgn val="ctr"/>
        <c:lblOffset val="100"/>
        <c:noMultiLvlLbl val="0"/>
      </c:catAx>
      <c:valAx>
        <c:axId val="8977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00" dirty="0"/>
                  <a:t>Индекс производительности</a:t>
                </a:r>
              </a:p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00" dirty="0"/>
                  <a:t>труда по РФ в % </a:t>
                </a:r>
              </a:p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000" dirty="0"/>
                  <a:t>к предыдущему году</a:t>
                </a:r>
              </a:p>
            </c:rich>
          </c:tx>
          <c:layout>
            <c:manualLayout>
              <c:xMode val="edge"/>
              <c:yMode val="edge"/>
              <c:x val="1.2273156789288067E-3"/>
              <c:y val="4.2430939226519332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55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 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7916713544629665E-2"/>
          <c:y val="5.3887707626235536E-2"/>
          <c:w val="0.91952152830386669"/>
          <c:h val="0.828069225391264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Лист1!$A$2:$A$25</c:f>
              <c:numCache>
                <c:formatCode>General</c:formatCode>
                <c:ptCount val="24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</c:numCache>
            </c:num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-14.4</c:v>
                </c:pt>
                <c:pt idx="1">
                  <c:v>-3.9</c:v>
                </c:pt>
                <c:pt idx="2">
                  <c:v>-26.8</c:v>
                </c:pt>
                <c:pt idx="3">
                  <c:v>-18.2</c:v>
                </c:pt>
                <c:pt idx="4">
                  <c:v>-21.7</c:v>
                </c:pt>
                <c:pt idx="5">
                  <c:v>-20.8</c:v>
                </c:pt>
                <c:pt idx="6">
                  <c:v>-24.8</c:v>
                </c:pt>
                <c:pt idx="7">
                  <c:v>-15</c:v>
                </c:pt>
                <c:pt idx="8">
                  <c:v>-8.1</c:v>
                </c:pt>
                <c:pt idx="9">
                  <c:v>-1.9</c:v>
                </c:pt>
                <c:pt idx="10">
                  <c:v>-8.9</c:v>
                </c:pt>
                <c:pt idx="11">
                  <c:v>-0.3</c:v>
                </c:pt>
                <c:pt idx="14">
                  <c:v>-133.6</c:v>
                </c:pt>
                <c:pt idx="15">
                  <c:v>-57.5</c:v>
                </c:pt>
                <c:pt idx="16">
                  <c:v>-30.8</c:v>
                </c:pt>
                <c:pt idx="17">
                  <c:v>-81.400000000000006</c:v>
                </c:pt>
                <c:pt idx="18">
                  <c:v>-53.9</c:v>
                </c:pt>
                <c:pt idx="19">
                  <c:v>-61</c:v>
                </c:pt>
                <c:pt idx="20">
                  <c:v>-154.1</c:v>
                </c:pt>
                <c:pt idx="21">
                  <c:v>-57.5</c:v>
                </c:pt>
                <c:pt idx="22">
                  <c:v>-15.4</c:v>
                </c:pt>
                <c:pt idx="23">
                  <c:v>-29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Лист1!$A$2:$A$25</c:f>
              <c:numCache>
                <c:formatCode>General</c:formatCode>
                <c:ptCount val="24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</c:numCache>
            </c:numRef>
          </c:cat>
          <c:val>
            <c:numRef>
              <c:f>Лист1!$C$2:$C$25</c:f>
              <c:numCache>
                <c:formatCode>General</c:formatCode>
                <c:ptCount val="24"/>
                <c:pt idx="12">
                  <c:v>43.7</c:v>
                </c:pt>
                <c:pt idx="13">
                  <c:v>87.8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93838848"/>
        <c:axId val="93475904"/>
      </c:barChart>
      <c:catAx>
        <c:axId val="93838848"/>
        <c:scaling>
          <c:orientation val="minMax"/>
        </c:scaling>
        <c:delete val="1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2017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2016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2015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2014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2013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2012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2011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2010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2009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2008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>
                    <a:solidFill>
                      <a:srgbClr val="00B0F0"/>
                    </a:solidFill>
                  </a:rPr>
                  <a:t>2007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>
                    <a:solidFill>
                      <a:srgbClr val="00B0F0"/>
                    </a:solidFill>
                  </a:rPr>
                  <a:t>2006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2005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2004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2003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2002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2001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2000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1999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1998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1997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1996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1995</a:t>
                </a:r>
              </a:p>
              <a:p>
                <a:pPr>
                  <a:lnSpc>
                    <a:spcPct val="100000"/>
                  </a:lnSpc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dirty="0"/>
                  <a:t>1994</a:t>
                </a:r>
              </a:p>
            </c:rich>
          </c:tx>
          <c:layout>
            <c:manualLayout>
              <c:xMode val="edge"/>
              <c:yMode val="edge"/>
              <c:x val="5.8804877690536397E-2"/>
              <c:y val="7.250765286927513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93475904"/>
        <c:crosses val="autoZero"/>
        <c:auto val="1"/>
        <c:lblAlgn val="ctr"/>
        <c:lblOffset val="100"/>
        <c:noMultiLvlLbl val="0"/>
      </c:catAx>
      <c:valAx>
        <c:axId val="93475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838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0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r">
              <a:defRPr sz="800"/>
            </a:lvl1pPr>
          </a:lstStyle>
          <a:p>
            <a:fld id="{88A2B28F-D93A-4EB2-B08D-20D2714E6B37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373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29373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r">
              <a:defRPr sz="800"/>
            </a:lvl1pPr>
          </a:lstStyle>
          <a:p>
            <a:fld id="{EE883545-C4EA-4282-A1F3-F14E47C7E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0136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530" y="0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r">
              <a:defRPr sz="800"/>
            </a:lvl1pPr>
          </a:lstStyle>
          <a:p>
            <a:fld id="{D544E2BE-27CF-4488-BCD4-FD4D9872959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5" tIns="31487" rIns="62975" bIns="3148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42" y="4777256"/>
            <a:ext cx="5438792" cy="3908964"/>
          </a:xfrm>
          <a:prstGeom prst="rect">
            <a:avLst/>
          </a:prstGeom>
        </p:spPr>
        <p:txBody>
          <a:bodyPr vert="horz" lIns="62975" tIns="31487" rIns="62975" bIns="3148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373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530" y="9429373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r">
              <a:defRPr sz="800"/>
            </a:lvl1pPr>
          </a:lstStyle>
          <a:p>
            <a:fld id="{309B157C-17A7-40C4-86E2-60B6527D0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4367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B157C-17A7-40C4-86E2-60B6527D03D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936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B157C-17A7-40C4-86E2-60B6527D03D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209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B157C-17A7-40C4-86E2-60B6527D03D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013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B157C-17A7-40C4-86E2-60B6527D03D6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16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1DED-7DCC-4534-A34B-6D5D2A242641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04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95BCC-C796-45D4-B0E7-CC3FAA79FDCB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84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3814-D5F1-4C38-B70C-DB1CDAA04685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93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7131-85FE-4C66-BE1D-5133A9E4A3F0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28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155C-7170-4E26-A27F-B81278B802DC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59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53B-98C6-4BA9-AA29-122B1C3CFDC4}" type="datetime1">
              <a:rPr lang="ru-RU" smtClean="0"/>
              <a:t>26.02.2018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04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24C9-8BB9-4787-A7F4-9EFE738E955A}" type="datetime1">
              <a:rPr lang="ru-RU" smtClean="0"/>
              <a:t>26.02.2018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33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A38D6-BA6E-48EE-A454-9ACA5912BE7A}" type="datetime1">
              <a:rPr lang="ru-RU" smtClean="0"/>
              <a:t>26.02.2018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70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CC71-19D6-47AA-AD9E-CFE7B60FB4E9}" type="datetime1">
              <a:rPr lang="ru-RU" smtClean="0"/>
              <a:t>26.02.2018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26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ADA144-4444-43AD-B92B-D2FD31D2D546}" type="datetime1">
              <a:rPr lang="ru-RU" smtClean="0"/>
              <a:t>26.02.2018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92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146-001E-42E2-9ACD-4500D06075DD}" type="datetime1">
              <a:rPr lang="ru-RU" smtClean="0"/>
              <a:t>26.02.2018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11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D2893C-CF8A-4BE4-92F7-00F441CD4691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641502-FFD6-4D7B-9C7B-927C64B0A31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43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0"/>
            <a:ext cx="10058400" cy="2098307"/>
          </a:xfrm>
        </p:spPr>
        <p:txBody>
          <a:bodyPr>
            <a:normAutofit/>
          </a:bodyPr>
          <a:lstStyle/>
          <a:p>
            <a:pPr algn="ctr"/>
            <a:r>
              <a:rPr lang="ru-RU" sz="4800" smtClean="0"/>
              <a:t>Я. Уринсон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2358190"/>
            <a:ext cx="10058400" cy="2358190"/>
          </a:xfrm>
        </p:spPr>
        <p:txBody>
          <a:bodyPr>
            <a:normAutofit/>
          </a:bodyPr>
          <a:lstStyle/>
          <a:p>
            <a:r>
              <a:rPr lang="ru-RU" sz="5400" smtClean="0"/>
              <a:t>Промышленная революция и экономический рост</a:t>
            </a:r>
            <a:endParaRPr lang="ru-RU" sz="5400" dirty="0" smtClean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0202" y="778598"/>
            <a:ext cx="10157988" cy="4973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500" dirty="0" smtClean="0"/>
              <a:t>Новое качество жизни, обусловленное Четвертой промышленной революцией: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ru-RU" sz="2400" dirty="0" smtClean="0"/>
              <a:t>реальность неограниченного продления человеческой жизни;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ru-RU" sz="2400" dirty="0" smtClean="0"/>
              <a:t>восприятие виртуального мира как действительности;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ru-RU" sz="2400" dirty="0" smtClean="0"/>
              <a:t>востребованность когнитивных способностей человека, его умения решать сложные системные проблемы, управлять ресурсами и создавать новый контент;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ru-RU" sz="2400" dirty="0" smtClean="0"/>
              <a:t>возможность отслеживания и контроля нежелательных планетарных событий в природе (землетрясения, наводнения и др.) и в общественной жизни (обнаружение и нейтрализация потенциальных преступных действий).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67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3988" y="1267484"/>
            <a:ext cx="10176095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500" dirty="0" smtClean="0"/>
              <a:t>Изменения в мировой финансово-экономической системе под влиянием Четвертой промышленной революции: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400" dirty="0" smtClean="0"/>
              <a:t>появление и освоение технологии «</a:t>
            </a:r>
            <a:r>
              <a:rPr lang="ru-RU" sz="2400" dirty="0" err="1" smtClean="0"/>
              <a:t>блокчейн</a:t>
            </a:r>
            <a:r>
              <a:rPr lang="ru-RU" sz="2400" dirty="0" smtClean="0"/>
              <a:t>», распространение </a:t>
            </a:r>
            <a:r>
              <a:rPr lang="ru-RU" sz="2400" dirty="0" err="1" smtClean="0"/>
              <a:t>криптовалют</a:t>
            </a:r>
            <a:r>
              <a:rPr lang="ru-RU" sz="2400" dirty="0" smtClean="0"/>
              <a:t> (прежде всего – «</a:t>
            </a:r>
            <a:r>
              <a:rPr lang="ru-RU" sz="2400" dirty="0" err="1" smtClean="0"/>
              <a:t>биткоина</a:t>
            </a:r>
            <a:r>
              <a:rPr lang="ru-RU" sz="2400" dirty="0" smtClean="0"/>
              <a:t>»);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«сланцевая революция» и трансформация мирового рынка углеводородов.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8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0170" y="801475"/>
            <a:ext cx="1073741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500" dirty="0" smtClean="0"/>
              <a:t>Инновационное развитие под влиянием Четвертой промышленной революции в медицинской и химической промышленности: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smtClean="0"/>
              <a:t>прорывные достижения ДНК-</a:t>
            </a:r>
            <a:r>
              <a:rPr lang="ru-RU" sz="2000" dirty="0" err="1" smtClean="0"/>
              <a:t>нанотехнологий</a:t>
            </a:r>
            <a:r>
              <a:rPr lang="ru-RU" sz="2000" dirty="0" smtClean="0"/>
              <a:t>;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smtClean="0"/>
              <a:t>промышленный синтез молекул лекарств и фармацевтических препаратов;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err="1" smtClean="0"/>
              <a:t>радиохирургия</a:t>
            </a:r>
            <a:r>
              <a:rPr lang="ru-RU" sz="2000" dirty="0" smtClean="0"/>
              <a:t> – «</a:t>
            </a:r>
            <a:r>
              <a:rPr lang="ru-RU" sz="2000" dirty="0" err="1" smtClean="0"/>
              <a:t>Кибернож</a:t>
            </a:r>
            <a:r>
              <a:rPr lang="ru-RU" sz="2000" dirty="0" smtClean="0"/>
              <a:t>»;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smtClean="0"/>
              <a:t>современные средства личной гигиены (зубные пасты, восстанавливающие разрушенную эмаль; заживляющий лейкопластырь и др.)</a:t>
            </a:r>
          </a:p>
          <a:p>
            <a:endParaRPr lang="ru-RU" dirty="0"/>
          </a:p>
          <a:p>
            <a:pPr>
              <a:spcAft>
                <a:spcPts val="600"/>
              </a:spcAft>
            </a:pPr>
            <a:r>
              <a:rPr lang="ru-RU" sz="2500" dirty="0" smtClean="0"/>
              <a:t>В микроэлектронике и производстве компьютеров: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smtClean="0"/>
              <a:t>производство процессоров с транзисторами размером 14, а затем и 10 нанометров;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smtClean="0"/>
              <a:t>создание сканирующего зондового микроскопа высокого разрешения</a:t>
            </a:r>
          </a:p>
          <a:p>
            <a:endParaRPr lang="ru-RU" dirty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32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60207" y="1327355"/>
            <a:ext cx="9812593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500" dirty="0"/>
              <a:t>В робототехнике: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/>
              <a:t>молекулярные роторы (</a:t>
            </a:r>
            <a:r>
              <a:rPr lang="ru-RU" sz="2000" dirty="0" err="1"/>
              <a:t>наноразмерные</a:t>
            </a:r>
            <a:r>
              <a:rPr lang="ru-RU" sz="2000" dirty="0"/>
              <a:t> двигатели);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err="1"/>
              <a:t>нанороботы</a:t>
            </a:r>
            <a:r>
              <a:rPr lang="ru-RU" sz="2000" dirty="0"/>
              <a:t>, обладающие функциями движения, обработки и передачи информации, способные к воспроизводству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>
              <a:spcAft>
                <a:spcPts val="600"/>
              </a:spcAft>
            </a:pPr>
            <a:r>
              <a:rPr lang="ru-RU" sz="2500" dirty="0"/>
              <a:t>В материаловедении:</a:t>
            </a:r>
          </a:p>
          <a:p>
            <a:pPr marL="265113" indent="-265113">
              <a:spcBef>
                <a:spcPts val="600"/>
              </a:spcBef>
              <a:tabLst>
                <a:tab pos="265113" algn="l"/>
              </a:tabLst>
            </a:pPr>
            <a:r>
              <a:rPr lang="ru-RU" dirty="0"/>
              <a:t>- </a:t>
            </a:r>
            <a:r>
              <a:rPr lang="ru-RU" dirty="0" smtClean="0"/>
              <a:t>	</a:t>
            </a:r>
            <a:r>
              <a:rPr lang="ru-RU" sz="2000" dirty="0" smtClean="0"/>
              <a:t>открытие </a:t>
            </a:r>
            <a:r>
              <a:rPr lang="ru-RU" sz="2000" dirty="0" err="1"/>
              <a:t>графена</a:t>
            </a:r>
            <a:r>
              <a:rPr lang="ru-RU" sz="2000" dirty="0"/>
              <a:t> и изготовление углеродных пластин толщиной в один атом 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 </a:t>
            </a:r>
            <a:r>
              <a:rPr lang="ru-RU" sz="2000" dirty="0"/>
              <a:t>твердостью выше, чем у алмазов.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41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Развитие </a:t>
            </a: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</a:rPr>
              <a:t>нанотехнологий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в России: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- 2007 год – Президентская инициатива «Стратегия развития </a:t>
            </a:r>
            <a:r>
              <a:rPr lang="ru-RU" dirty="0" err="1" smtClean="0"/>
              <a:t>наноиндустрии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- создание Российской корпорации </a:t>
            </a:r>
            <a:r>
              <a:rPr lang="ru-RU" dirty="0" err="1" smtClean="0"/>
              <a:t>нанотехнологий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- 2011 год – реорганизация корпорации и образование ОАО «РОСНАНО» и ФИОП;</a:t>
            </a:r>
          </a:p>
          <a:p>
            <a:r>
              <a:rPr lang="ru-RU" dirty="0" smtClean="0"/>
              <a:t>- формирование Группы «РОСНАНО» в составе ОАО «РОСНАНО», ФИОП и УК «РОСНАНО», которая управляет инвестиционным портфелем ОАО «РОСНАНО;</a:t>
            </a:r>
          </a:p>
          <a:p>
            <a:r>
              <a:rPr lang="ru-RU" dirty="0" smtClean="0"/>
              <a:t>- создание конкурентоспособных компаний, реализующих крупные проекты в сфере </a:t>
            </a:r>
            <a:r>
              <a:rPr lang="ru-RU" dirty="0" err="1" smtClean="0"/>
              <a:t>нанотехнологий</a:t>
            </a:r>
            <a:r>
              <a:rPr lang="ru-RU" dirty="0" smtClean="0"/>
              <a:t> на территории РФ, сети </a:t>
            </a:r>
            <a:r>
              <a:rPr lang="ru-RU" dirty="0" err="1" smtClean="0"/>
              <a:t>нанотехнологических</a:t>
            </a:r>
            <a:r>
              <a:rPr lang="ru-RU" dirty="0" smtClean="0"/>
              <a:t> центров и инжиниринговых компаний.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5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1683" y="1113576"/>
            <a:ext cx="103933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 В 2008–2017 гг. Группой «РОСНАНО»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введено в действие 87 заводов в 32 регионах РФ;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введено в действие 15 </a:t>
            </a:r>
            <a:r>
              <a:rPr lang="ru-RU" sz="2400" dirty="0" err="1" smtClean="0"/>
              <a:t>наноцентров</a:t>
            </a:r>
            <a:r>
              <a:rPr lang="ru-RU" sz="2400" dirty="0" smtClean="0"/>
              <a:t> и более 350 малых инновационных компаний («</a:t>
            </a:r>
            <a:r>
              <a:rPr lang="ru-RU" sz="2400" dirty="0" err="1" smtClean="0"/>
              <a:t>стартапов</a:t>
            </a:r>
            <a:r>
              <a:rPr lang="ru-RU" sz="2400" dirty="0" smtClean="0"/>
              <a:t>»);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создано более 30 тысяч высококвалифицированных рабочих мест.</a:t>
            </a:r>
          </a:p>
          <a:p>
            <a:endParaRPr lang="ru-RU" sz="2400" dirty="0"/>
          </a:p>
          <a:p>
            <a:r>
              <a:rPr lang="ru-RU" sz="2400" dirty="0" smtClean="0"/>
              <a:t>2. Объем продукции российской </a:t>
            </a:r>
            <a:r>
              <a:rPr lang="ru-RU" sz="2400" dirty="0" err="1" smtClean="0"/>
              <a:t>наноиндустрии</a:t>
            </a:r>
            <a:r>
              <a:rPr lang="ru-RU" sz="2400" dirty="0" smtClean="0"/>
              <a:t> составил в 2016 г. </a:t>
            </a:r>
            <a:br>
              <a:rPr lang="ru-RU" sz="2400" dirty="0" smtClean="0"/>
            </a:br>
            <a:r>
              <a:rPr lang="ru-RU" sz="2400" dirty="0" smtClean="0"/>
              <a:t>1236,2 млрд рублей, в том числе компаний ОАО «РОСНАНО» – </a:t>
            </a:r>
            <a:br>
              <a:rPr lang="ru-RU" sz="2400" dirty="0" smtClean="0"/>
            </a:br>
            <a:r>
              <a:rPr lang="ru-RU" sz="2400" dirty="0" smtClean="0"/>
              <a:t>292,5 млрд рублей.</a:t>
            </a:r>
          </a:p>
          <a:p>
            <a:endParaRPr lang="ru-RU" sz="2400" dirty="0"/>
          </a:p>
          <a:p>
            <a:r>
              <a:rPr lang="ru-RU" sz="2400" dirty="0" smtClean="0"/>
              <a:t>3. Экспорт продукции </a:t>
            </a:r>
            <a:r>
              <a:rPr lang="ru-RU" sz="2400" dirty="0" err="1" smtClean="0"/>
              <a:t>наноиндустрии</a:t>
            </a:r>
            <a:r>
              <a:rPr lang="ru-RU" sz="2400" dirty="0" smtClean="0"/>
              <a:t> в 2016 г. превысил 287 млрд рублей.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359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4935" y="805758"/>
            <a:ext cx="1068308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отечественных предприятиях </a:t>
            </a:r>
            <a:r>
              <a:rPr lang="ru-RU" dirty="0" err="1" smtClean="0"/>
              <a:t>наноиндустрии</a:t>
            </a:r>
            <a:r>
              <a:rPr lang="ru-RU" dirty="0" smtClean="0"/>
              <a:t> реализованы самые современные инновационные технологии: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антикоррозионные покрытия на основе полимерных композитов (ЗАО «</a:t>
            </a:r>
            <a:r>
              <a:rPr lang="ru-RU" dirty="0" err="1" smtClean="0"/>
              <a:t>Метаклей</a:t>
            </a:r>
            <a:r>
              <a:rPr lang="ru-RU" dirty="0" smtClean="0"/>
              <a:t>», Брянская обл.);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высокоэффективные погружные насосы для нефтедобычи (</a:t>
            </a:r>
            <a:r>
              <a:rPr lang="ru-RU" dirty="0" err="1" smtClean="0"/>
              <a:t>Новомет</a:t>
            </a:r>
            <a:r>
              <a:rPr lang="ru-RU" dirty="0" smtClean="0"/>
              <a:t>, г. Пермь);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позитронно-эмиссионная и компьютерная томография – ПЭТ/КТ (гг. Москва, Санкт-Петербург, Воронеж, Екатеринбург, Ижевск, Казань, Краснодар, Нижний Новгород, Новосибирск, Пермь, Ростов-на-Дону, Самара, Уфа, Челябинск);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магнито</a:t>
            </a:r>
            <a:r>
              <a:rPr lang="ru-RU" dirty="0" smtClean="0"/>
              <a:t>-резисторная память на основе термического переключения (ООО «Крокус </a:t>
            </a:r>
            <a:r>
              <a:rPr lang="ru-RU" dirty="0" err="1" smtClean="0"/>
              <a:t>Наноэлектроника</a:t>
            </a:r>
            <a:r>
              <a:rPr lang="ru-RU" dirty="0" smtClean="0"/>
              <a:t>», Москва);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фабрика сверхбольших интегральных схем (ОАО «НИИМЭ и Микрон», г. Зеленоград);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углеродные </a:t>
            </a:r>
            <a:r>
              <a:rPr lang="ru-RU" dirty="0" err="1" smtClean="0"/>
              <a:t>нанотрубки-наномодификаторы</a:t>
            </a:r>
            <a:r>
              <a:rPr lang="ru-RU" dirty="0" smtClean="0"/>
              <a:t> (</a:t>
            </a:r>
            <a:r>
              <a:rPr lang="en-US" dirty="0" err="1" smtClean="0"/>
              <a:t>OCSiAl</a:t>
            </a:r>
            <a:r>
              <a:rPr lang="en-US" dirty="0" smtClean="0"/>
              <a:t> S.A., </a:t>
            </a:r>
            <a:r>
              <a:rPr lang="ru-RU" dirty="0" smtClean="0"/>
              <a:t>г. Новосибирск);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процессор с транзисторами в 40 нанометров с функцией компьютерного зрения (ЗАО «Элвис-</a:t>
            </a:r>
            <a:r>
              <a:rPr lang="ru-RU" dirty="0" err="1" smtClean="0"/>
              <a:t>НеоТек</a:t>
            </a:r>
            <a:r>
              <a:rPr lang="ru-RU" dirty="0" smtClean="0"/>
              <a:t>», г. Зеленоград);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система противовирусной защиты организма (ООО «НИАРМЕДИК ФАРМА», г. Обнинск);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наноструктурированные</a:t>
            </a:r>
            <a:r>
              <a:rPr lang="ru-RU" dirty="0" smtClean="0"/>
              <a:t> мембраны для очистки воды и газа (ЗАО «РМ </a:t>
            </a:r>
            <a:r>
              <a:rPr lang="ru-RU" dirty="0" err="1" smtClean="0"/>
              <a:t>Нанотех</a:t>
            </a:r>
            <a:r>
              <a:rPr lang="ru-RU" dirty="0" smtClean="0"/>
              <a:t>», г. Владимир);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наноматериалы</a:t>
            </a:r>
            <a:r>
              <a:rPr lang="ru-RU" dirty="0" smtClean="0"/>
              <a:t> для домостроения (энергосберегающие окна, </a:t>
            </a:r>
            <a:r>
              <a:rPr lang="ru-RU" dirty="0" err="1" smtClean="0"/>
              <a:t>базальтопластиковая</a:t>
            </a:r>
            <a:r>
              <a:rPr lang="ru-RU" dirty="0" smtClean="0"/>
              <a:t> арматура, краски, пластификатор бетона и др.) (ООО «ДСК Град», СП «</a:t>
            </a:r>
            <a:r>
              <a:rPr lang="ru-RU" dirty="0" err="1" smtClean="0"/>
              <a:t>Гласс</a:t>
            </a:r>
            <a:r>
              <a:rPr lang="ru-RU" dirty="0" smtClean="0"/>
              <a:t>», «Гален», «</a:t>
            </a:r>
            <a:r>
              <a:rPr lang="ru-RU" dirty="0" err="1" smtClean="0"/>
              <a:t>Акрилан</a:t>
            </a:r>
            <a:r>
              <a:rPr lang="ru-RU" dirty="0" smtClean="0"/>
              <a:t>»).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26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8309" y="851026"/>
            <a:ext cx="103843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800" dirty="0" smtClean="0"/>
              <a:t>«Стратегия ОАО «РОСНАНО» до 2020 года» предусматривает: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увеличить число предприятий </a:t>
            </a:r>
            <a:r>
              <a:rPr lang="ru-RU" sz="2400" dirty="0" err="1" smtClean="0"/>
              <a:t>наноиндустрии</a:t>
            </a:r>
            <a:r>
              <a:rPr lang="ru-RU" sz="2400" dirty="0" smtClean="0"/>
              <a:t> в РФ не менее чем </a:t>
            </a:r>
            <a:br>
              <a:rPr lang="ru-RU" sz="2400" dirty="0" smtClean="0"/>
            </a:br>
            <a:r>
              <a:rPr lang="ru-RU" sz="2400" dirty="0" smtClean="0"/>
              <a:t>до 100 единиц, количество </a:t>
            </a:r>
            <a:r>
              <a:rPr lang="ru-RU" sz="2400" dirty="0" err="1" smtClean="0"/>
              <a:t>наноцентров</a:t>
            </a:r>
            <a:r>
              <a:rPr lang="ru-RU" sz="2400" dirty="0" smtClean="0"/>
              <a:t> – до 20;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400" dirty="0" smtClean="0"/>
              <a:t>довести объем производства </a:t>
            </a:r>
            <a:r>
              <a:rPr lang="ru-RU" sz="2400" dirty="0" err="1" smtClean="0"/>
              <a:t>нанотехнологической</a:t>
            </a:r>
            <a:r>
              <a:rPr lang="ru-RU" sz="2400" dirty="0" smtClean="0"/>
              <a:t> продукции портфельными компаниями ОАО «РОСНАНО» и </a:t>
            </a:r>
            <a:r>
              <a:rPr lang="ru-RU" sz="2400" dirty="0" err="1" smtClean="0"/>
              <a:t>наноцентрами</a:t>
            </a:r>
            <a:r>
              <a:rPr lang="ru-RU" sz="2400" dirty="0" smtClean="0"/>
              <a:t> ФИОП </a:t>
            </a:r>
            <a:br>
              <a:rPr lang="ru-RU" sz="2400" dirty="0" smtClean="0"/>
            </a:br>
            <a:r>
              <a:rPr lang="ru-RU" sz="2400" dirty="0" smtClean="0"/>
              <a:t>до 600 млрд рублей в год.</a:t>
            </a:r>
          </a:p>
          <a:p>
            <a:pPr marL="285750" indent="-285750">
              <a:buFontTx/>
              <a:buChar char="-"/>
            </a:pPr>
            <a:endParaRPr lang="ru-RU" sz="2400" dirty="0"/>
          </a:p>
          <a:p>
            <a:r>
              <a:rPr lang="ru-RU" sz="2400" dirty="0" smtClean="0"/>
              <a:t>В целом по стране объем продукции </a:t>
            </a:r>
            <a:r>
              <a:rPr lang="ru-RU" sz="2400" dirty="0" err="1" smtClean="0"/>
              <a:t>наноиндустрии</a:t>
            </a:r>
            <a:r>
              <a:rPr lang="ru-RU" sz="2400" dirty="0" smtClean="0"/>
              <a:t> в 2020 году должен составить 1600 млрд рублей, а экспорт продукции </a:t>
            </a:r>
            <a:r>
              <a:rPr lang="ru-RU" sz="2400" dirty="0" err="1" smtClean="0"/>
              <a:t>наноиндустрии</a:t>
            </a:r>
            <a:r>
              <a:rPr lang="ru-RU" sz="2400" dirty="0" smtClean="0"/>
              <a:t> – </a:t>
            </a:r>
            <a:br>
              <a:rPr lang="ru-RU" sz="2400" dirty="0" smtClean="0"/>
            </a:br>
            <a:r>
              <a:rPr lang="ru-RU" sz="2400" dirty="0" smtClean="0"/>
              <a:t>300 млрд рублей.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84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881" y="869133"/>
            <a:ext cx="1038432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600" dirty="0" smtClean="0"/>
              <a:t>Спрос и ресурсно-технологические возможности в мировой экономике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В ходе Четвертой промышленной революции во всем мире экспоненциально росли цены на продовольствие и углеводороды.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ru-RU" sz="2400" dirty="0" smtClean="0"/>
              <a:t>Реакция мирового сообщества на отрыв спроса от ресурсно-технологических возможностей в глобальной экономике: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400" dirty="0" smtClean="0"/>
              <a:t>меры, направленные на экономию первичных энергоресурсов и замедление роста энергопотребления; развитие атомной энергетики и освоение возобновляемых источников энергии;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400" dirty="0" smtClean="0"/>
              <a:t>развитие технологий растениеводства, биотехнологий и генной инженерии; инвестиции в рост урожайности и производительности </a:t>
            </a:r>
            <a:br>
              <a:rPr lang="ru-RU" sz="2400" dirty="0" smtClean="0"/>
            </a:br>
            <a:r>
              <a:rPr lang="ru-RU" sz="2400" dirty="0" smtClean="0"/>
              <a:t>в агропромышленном комплексе.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8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9790" y="814812"/>
            <a:ext cx="1029379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Воздействие Четвертой промышленной революции на мировой экономический рост в период до 2030 года:</a:t>
            </a:r>
          </a:p>
          <a:p>
            <a:pPr marL="342900" indent="-342900">
              <a:spcBef>
                <a:spcPts val="1800"/>
              </a:spcBef>
              <a:buAutoNum type="arabicPeriod"/>
            </a:pPr>
            <a:r>
              <a:rPr lang="ru-RU" sz="2400" dirty="0" smtClean="0"/>
              <a:t>Лаг между получением научных результатов, инвестициями в энергетику, продовольственный комплекс и их отдачей в реальной экономике.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2400" dirty="0" smtClean="0"/>
              <a:t>Высокая вероятность «турбулентного» развития в лаговый период: медленный рост, чередующийся с торможением и рецессиями.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sz="2400" dirty="0" smtClean="0"/>
              <a:t>Замещение линейных связей между главными торгово-финансовыми центрами Европы и Северной Америки расширяющейся сетевой структурой взаимодействий не только крупных, но средних и даже малых компаний Европы и Северной Америки, а также Азии, Африки и Южной Америки.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5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05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Краткое содержание: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2000" y="1872000"/>
            <a:ext cx="10058400" cy="402336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2400" dirty="0" smtClean="0"/>
              <a:t>1. Экономические последствия первой–третьей промышленной революции</a:t>
            </a:r>
          </a:p>
          <a:p>
            <a:r>
              <a:rPr lang="ru-RU" sz="2400" dirty="0" smtClean="0"/>
              <a:t>2. Особенности и направления Четвертой промышленной революции</a:t>
            </a:r>
          </a:p>
          <a:p>
            <a:r>
              <a:rPr lang="ru-RU" sz="2400" dirty="0" smtClean="0"/>
              <a:t>3. Спрос и ресурсно-технологические возможности в мировой экономике</a:t>
            </a:r>
          </a:p>
          <a:p>
            <a:r>
              <a:rPr lang="ru-RU" sz="2400" dirty="0" smtClean="0"/>
              <a:t>4. Воздействие Четвертой промышленной революции на мировой экономический рост</a:t>
            </a:r>
          </a:p>
          <a:p>
            <a:r>
              <a:rPr lang="ru-RU" sz="2400" dirty="0" smtClean="0"/>
              <a:t>5. Системные изменения в российской экономике в ходе Четвертой промышленной революции</a:t>
            </a:r>
          </a:p>
          <a:p>
            <a:r>
              <a:rPr lang="ru-RU" sz="2400" dirty="0" smtClean="0"/>
              <a:t>6. Направления дальнейшего развития и реформирования российской экономики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8420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Особенности экономической динамики в </a:t>
            </a: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</a:rPr>
              <a:t>страновых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сегментах мировой экономики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310086" cy="40233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США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– ведущая экономика мира. Их доля в общемировом ВВП по ППС в 2016 г. – 15,5%; ВВП по ППС на душу населения – 57 608 долларов на человека (в России – 26 926 </a:t>
            </a:r>
            <a:r>
              <a:rPr lang="ru-RU" dirty="0" err="1" smtClean="0">
                <a:solidFill>
                  <a:schemeClr val="tx1"/>
                </a:solidFill>
              </a:rPr>
              <a:t>долл</a:t>
            </a:r>
            <a:r>
              <a:rPr lang="ru-RU" dirty="0" smtClean="0">
                <a:solidFill>
                  <a:schemeClr val="tx1"/>
                </a:solidFill>
              </a:rPr>
              <a:t>/чел,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Китае – 15 395 </a:t>
            </a:r>
            <a:r>
              <a:rPr lang="ru-RU" dirty="0" err="1" smtClean="0">
                <a:solidFill>
                  <a:schemeClr val="tx1"/>
                </a:solidFill>
              </a:rPr>
              <a:t>долл</a:t>
            </a:r>
            <a:r>
              <a:rPr lang="ru-RU" dirty="0" smtClean="0">
                <a:solidFill>
                  <a:schemeClr val="tx1"/>
                </a:solidFill>
              </a:rPr>
              <a:t>/чел).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Обострение ряда проблем, постепенно накапливающихся в экономике США: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недостаточный уровень инвестирования, обусловленный слабым спросом;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недоиспользование производственных мощностей в промышленности;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медленный рост производительности труда (в среднем за 10 лет с 2006 по 2015 год –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1,26% в год);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в сентябре 2017 года государственный долг США превысил 100% ВВП страны.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3. Снижение скорости роста американской экономики с 2,7% в среднем за год в 1980–2010 гг. до 2,1% в среднем за год в 2011–2030 гг.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78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6416" y="751438"/>
            <a:ext cx="101398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4.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Страны Евросоюза и Япония </a:t>
            </a:r>
            <a:r>
              <a:rPr lang="ru-RU" sz="2000" dirty="0" smtClean="0"/>
              <a:t>ждет торможение экономического роста вследствие демографических факторов: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снижение численности населения на 12–15% в перспективе до 2050 года;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изменение возрастного состава населения в пользу пожилых возрастов.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5. Необходимо обеспечить в странах Евросоюза и Японии рост производительности труда </a:t>
            </a:r>
            <a:br>
              <a:rPr lang="ru-RU" sz="2000" dirty="0" smtClean="0"/>
            </a:br>
            <a:r>
              <a:rPr lang="ru-RU" sz="2000" dirty="0" smtClean="0"/>
              <a:t>в 2015–2030 гг. с темпом не менее 1,5% в среднем за год. В этом случае экономика этих стран будет расти в среднем на 1,5–2,0% в год.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6. Экономика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Китая</a:t>
            </a:r>
            <a:r>
              <a:rPr lang="ru-RU" sz="2000" dirty="0" smtClean="0"/>
              <a:t>, в особенности, рынок недвижимости перегрет. Растет инфляция. Задолженность нефинансового сектора в 2017 году достигла 150% по отношению к ВВП.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7. Китайская модель развития, базирующаяся на дешевой рабочей силе, тиражировании заимствуемых технологий и внешнем спросе, близка к своему пределу.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8. В ходе неизбежной структурной перестройки и адаптации к новым условиям развития китайская экономика в перспективе до 2030 г. будет расти с темпом около 4,2% в среднем за год и за период 2017–2030 гг. вырастет примерно в 2,3 раза.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81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7897" y="1077363"/>
            <a:ext cx="1022136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9. В целом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мировая экономика </a:t>
            </a:r>
            <a:r>
              <a:rPr lang="ru-RU" sz="2000" dirty="0" smtClean="0"/>
              <a:t>в перспективе до 2050 года будет увеличиваться в среднем на 2,5% в год и к 2042 году вырастет примерно в 2 раза.</a:t>
            </a:r>
          </a:p>
          <a:p>
            <a:endParaRPr lang="ru-RU" sz="2000" dirty="0"/>
          </a:p>
          <a:p>
            <a:r>
              <a:rPr lang="ru-RU" sz="2000" dirty="0" smtClean="0"/>
              <a:t>10. При этом: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smtClean="0"/>
              <a:t>семерка крупнейших развивающихся экономик – Бразилия, Китай, Индия, Индонезия, Мексика, Россия и Турция – будет расти с темпом около 3,5% в год;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smtClean="0"/>
              <a:t>«Большая семерка» – Канада, Франция, Германия, Италия, Япония, Великобритания и США – со среднегодовым темпом около 1,6%.</a:t>
            </a:r>
          </a:p>
          <a:p>
            <a:pPr marL="285750" indent="-285750">
              <a:buFontTx/>
              <a:buChar char="-"/>
            </a:pPr>
            <a:endParaRPr lang="ru-RU" sz="2000" dirty="0"/>
          </a:p>
          <a:p>
            <a:r>
              <a:rPr lang="ru-RU" sz="2000" dirty="0" smtClean="0"/>
              <a:t>11. Несмотря на усложнение проблем, с которыми сталкивается человечество, Четвертая промышленная революция обеспечивает повышение уровня и качества жизни в мировом сообществе.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2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3989" y="805758"/>
            <a:ext cx="102213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Системные изменения в российской экономике в ходе </a:t>
            </a:r>
            <a:br>
              <a:rPr lang="ru-RU" sz="2800" dirty="0" smtClean="0"/>
            </a:br>
            <a:r>
              <a:rPr lang="ru-RU" sz="2800" dirty="0" smtClean="0"/>
              <a:t>Четвертой промышленной революции:</a:t>
            </a:r>
          </a:p>
          <a:p>
            <a:pPr marL="180975" indent="-180975">
              <a:spcBef>
                <a:spcPts val="1800"/>
              </a:spcBef>
            </a:pPr>
            <a:r>
              <a:rPr lang="ru-RU" sz="2400" dirty="0" smtClean="0"/>
              <a:t>- демонтаж планово-распределительной системы и децентрализация управления, переход к товарно-денежным отношениям;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построение рыночной экономики и ее поступательное развитие </a:t>
            </a:r>
            <a:br>
              <a:rPr lang="ru-RU" sz="2400" dirty="0" smtClean="0"/>
            </a:br>
            <a:r>
              <a:rPr lang="ru-RU" sz="2400" dirty="0" smtClean="0"/>
              <a:t>в 1991–2016 гг.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три этапа формирования и функционирования рыночной экономики в РФ:</a:t>
            </a:r>
          </a:p>
          <a:p>
            <a:pPr>
              <a:spcBef>
                <a:spcPts val="600"/>
              </a:spcBef>
              <a:tabLst>
                <a:tab pos="533400" algn="l"/>
              </a:tabLst>
            </a:pPr>
            <a:r>
              <a:rPr lang="ru-RU" sz="2400" dirty="0"/>
              <a:t>	</a:t>
            </a:r>
            <a:r>
              <a:rPr lang="en-US" sz="2400" dirty="0" smtClean="0"/>
              <a:t>I </a:t>
            </a:r>
            <a:r>
              <a:rPr lang="ru-RU" sz="2400" dirty="0" smtClean="0"/>
              <a:t>этап – с 1991 по 1998 г.;</a:t>
            </a:r>
          </a:p>
          <a:p>
            <a:pPr>
              <a:tabLst>
                <a:tab pos="533400" algn="l"/>
              </a:tabLst>
            </a:pPr>
            <a:r>
              <a:rPr lang="ru-RU" sz="2400" dirty="0"/>
              <a:t>	</a:t>
            </a:r>
            <a:r>
              <a:rPr lang="en-US" sz="2400" dirty="0" smtClean="0"/>
              <a:t>II</a:t>
            </a:r>
            <a:r>
              <a:rPr lang="ru-RU" sz="2400" dirty="0" smtClean="0"/>
              <a:t> этап – с 1998 по 2008 г.;</a:t>
            </a:r>
            <a:endParaRPr lang="en-US" sz="2400" dirty="0" smtClean="0"/>
          </a:p>
          <a:p>
            <a:pPr>
              <a:tabLst>
                <a:tab pos="533400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III</a:t>
            </a:r>
            <a:r>
              <a:rPr lang="ru-RU" sz="2400" dirty="0" smtClean="0"/>
              <a:t> этап – с 2008 г. по настоящее время.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46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1972" y="751438"/>
            <a:ext cx="10683089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</a:t>
            </a:r>
            <a:r>
              <a:rPr lang="ru-RU" sz="2400" dirty="0"/>
              <a:t>этап: 1991–1998 гг</a:t>
            </a:r>
            <a:r>
              <a:rPr lang="ru-RU" sz="2400" dirty="0" smtClean="0"/>
              <a:t>.</a:t>
            </a:r>
          </a:p>
          <a:p>
            <a:pPr marL="271463" indent="-271463">
              <a:spcBef>
                <a:spcPts val="1200"/>
              </a:spcBef>
            </a:pPr>
            <a:r>
              <a:rPr lang="ru-RU" dirty="0" smtClean="0"/>
              <a:t>- </a:t>
            </a:r>
            <a:r>
              <a:rPr lang="ru-RU" dirty="0"/>
              <a:t>создание основ рыночной экономики в РФ:</a:t>
            </a:r>
          </a:p>
          <a:p>
            <a:pPr marL="442913" indent="-90488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/>
              <a:t> приватизация,</a:t>
            </a:r>
          </a:p>
          <a:p>
            <a:pPr marL="442913" indent="-90488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/>
              <a:t> либерализация цен и ВЭД,</a:t>
            </a:r>
          </a:p>
          <a:p>
            <a:pPr marL="442913" indent="-90488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/>
              <a:t> формирование адекватной бюджетной и налоговой системы,</a:t>
            </a:r>
          </a:p>
          <a:p>
            <a:pPr marL="442913" indent="-90488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/>
              <a:t> построение двухуровневой банковской системы и нормализация денежного обращения;</a:t>
            </a:r>
          </a:p>
          <a:p>
            <a:pPr marL="90488" indent="-90488">
              <a:spcBef>
                <a:spcPts val="1200"/>
              </a:spcBef>
              <a:buNone/>
            </a:pPr>
            <a:r>
              <a:rPr lang="ru-RU" dirty="0" smtClean="0"/>
              <a:t>- </a:t>
            </a:r>
            <a:r>
              <a:rPr lang="ru-RU" dirty="0"/>
              <a:t>воссоздание российской государственности:</a:t>
            </a:r>
          </a:p>
          <a:p>
            <a:pPr marL="442913" indent="-90488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/>
              <a:t> обустройство государственной границы РФ,</a:t>
            </a:r>
          </a:p>
          <a:p>
            <a:pPr marL="442913" indent="-90488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/>
              <a:t> образование российских экономических ведомств,</a:t>
            </a:r>
          </a:p>
          <a:p>
            <a:pPr marL="442913" indent="-90488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/>
              <a:t> введение таможенно-тарифного регулирования,</a:t>
            </a:r>
          </a:p>
          <a:p>
            <a:pPr marL="442913" indent="-90488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/>
              <a:t> создание военной организации страны;</a:t>
            </a:r>
          </a:p>
          <a:p>
            <a:pPr marL="180975" indent="-180975">
              <a:spcBef>
                <a:spcPts val="1200"/>
              </a:spcBef>
              <a:buFontTx/>
              <a:buChar char="-"/>
            </a:pPr>
            <a:r>
              <a:rPr lang="ru-RU" dirty="0" smtClean="0"/>
              <a:t>спад </a:t>
            </a:r>
            <a:r>
              <a:rPr lang="ru-RU" dirty="0"/>
              <a:t>производства, высокая инфляция</a:t>
            </a:r>
            <a:r>
              <a:rPr lang="ru-RU" dirty="0" smtClean="0"/>
              <a:t>;</a:t>
            </a:r>
          </a:p>
          <a:p>
            <a:pPr marL="180975" indent="-180975">
              <a:spcBef>
                <a:spcPts val="600"/>
              </a:spcBef>
              <a:buFontTx/>
              <a:buChar char="-"/>
            </a:pPr>
            <a:r>
              <a:rPr lang="ru-RU" dirty="0" smtClean="0"/>
              <a:t>социальные </a:t>
            </a:r>
            <a:r>
              <a:rPr lang="ru-RU" dirty="0"/>
              <a:t>издержки </a:t>
            </a:r>
            <a:r>
              <a:rPr lang="ru-RU" dirty="0" smtClean="0"/>
              <a:t>реформирования;</a:t>
            </a:r>
          </a:p>
          <a:p>
            <a:pPr marL="180975" indent="-180975">
              <a:spcBef>
                <a:spcPts val="600"/>
              </a:spcBef>
              <a:buFontTx/>
              <a:buChar char="-"/>
            </a:pPr>
            <a:r>
              <a:rPr lang="ru-RU" dirty="0" smtClean="0"/>
              <a:t>оптимизация расходов на оборону и безопасность, укрепление потенциала ключевых предприятий ВПК;</a:t>
            </a:r>
          </a:p>
          <a:p>
            <a:pPr marL="180975" indent="-180975">
              <a:spcBef>
                <a:spcPts val="600"/>
              </a:spcBef>
              <a:buFontTx/>
              <a:buChar char="-"/>
            </a:pPr>
            <a:r>
              <a:rPr lang="ru-RU" dirty="0" smtClean="0"/>
              <a:t>реформа угольной промышленности.</a:t>
            </a:r>
            <a:endParaRPr lang="ru-RU" dirty="0"/>
          </a:p>
          <a:p>
            <a:endParaRPr lang="ru-RU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066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668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Реструктуризация ВПК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b="1" cap="none" dirty="0" smtClean="0"/>
              <a:t>«Тополь-М»</a:t>
            </a:r>
            <a:endParaRPr lang="ru-RU" sz="2400" b="1" cap="none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20569" y="2392212"/>
            <a:ext cx="4505909" cy="1953451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Ракетный комплекс стратегического назначения с межконтинентальной баллистической ракетой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Предельная дальность 11 000 км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Термоядерный боевой блок мощностью 550 </a:t>
            </a:r>
            <a:r>
              <a:rPr lang="ru-RU" sz="1800" dirty="0" err="1" smtClean="0">
                <a:solidFill>
                  <a:schemeClr val="tx1"/>
                </a:solidFill>
              </a:rPr>
              <a:t>кт</a:t>
            </a:r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Разделяющиеся головные части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marL="342900" indent="-342900">
              <a:buClrTx/>
              <a:buSzPct val="111000"/>
              <a:buFont typeface="Arial" panose="020B0604020202020204" pitchFamily="34" charset="0"/>
              <a:buChar char="•"/>
            </a:pPr>
            <a:r>
              <a:rPr lang="ru-RU" sz="2400" b="1" dirty="0" smtClean="0"/>
              <a:t>«</a:t>
            </a:r>
            <a:r>
              <a:rPr lang="ru-RU" sz="2400" b="1" cap="none" dirty="0" smtClean="0"/>
              <a:t>Северодвинск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8330" y="2392213"/>
            <a:ext cx="4597350" cy="1763328"/>
          </a:xfrm>
        </p:spPr>
        <p:txBody>
          <a:bodyPr>
            <a:normAutofit/>
          </a:bodyPr>
          <a:lstStyle/>
          <a:p>
            <a:pPr marL="271463" indent="-271463">
              <a:buClrTx/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tx1"/>
                </a:solidFill>
              </a:rPr>
              <a:t>Многоцелевая атомная подводная лодка (АПЛ) с крылатыми ракетами 4 поколения</a:t>
            </a:r>
          </a:p>
          <a:p>
            <a:pPr marL="271463" indent="-271463">
              <a:buClrTx/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tx1"/>
                </a:solidFill>
              </a:rPr>
              <a:t>Скорость </a:t>
            </a:r>
            <a:r>
              <a:rPr lang="ru-RU" sz="1700" dirty="0">
                <a:solidFill>
                  <a:schemeClr val="tx1"/>
                </a:solidFill>
              </a:rPr>
              <a:t>подводного хода до 31 узла </a:t>
            </a:r>
            <a:r>
              <a:rPr lang="ru-RU" sz="1700" dirty="0" smtClean="0">
                <a:solidFill>
                  <a:schemeClr val="tx1"/>
                </a:solidFill>
              </a:rPr>
              <a:t/>
            </a:r>
            <a:br>
              <a:rPr lang="ru-RU" sz="1700" dirty="0" smtClean="0">
                <a:solidFill>
                  <a:schemeClr val="tx1"/>
                </a:solidFill>
              </a:rPr>
            </a:br>
            <a:r>
              <a:rPr lang="ru-RU" sz="1700" dirty="0" smtClean="0">
                <a:solidFill>
                  <a:schemeClr val="tx1"/>
                </a:solidFill>
              </a:rPr>
              <a:t>(</a:t>
            </a:r>
            <a:r>
              <a:rPr lang="ru-RU" sz="1700" dirty="0">
                <a:solidFill>
                  <a:schemeClr val="tx1"/>
                </a:solidFill>
              </a:rPr>
              <a:t>57 км/час)</a:t>
            </a:r>
          </a:p>
          <a:p>
            <a:pPr marL="271463" indent="-271463">
              <a:buClrTx/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chemeClr val="tx1"/>
                </a:solidFill>
              </a:rPr>
              <a:t>Автон</a:t>
            </a:r>
            <a:r>
              <a:rPr lang="ru-RU" sz="1700" dirty="0" smtClean="0">
                <a:solidFill>
                  <a:schemeClr val="tx1"/>
                </a:solidFill>
              </a:rPr>
              <a:t>омность 100 суток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24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67897" y="4409038"/>
            <a:ext cx="49585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chemeClr val="tx2"/>
                </a:solidFill>
              </a:rPr>
              <a:t>На конец 2012 г. на боевом дежурстве:</a:t>
            </a:r>
          </a:p>
          <a:p>
            <a:pPr marL="533400"/>
            <a:r>
              <a:rPr lang="ru-RU" dirty="0" smtClean="0"/>
              <a:t>60 ракет шахтного базирования</a:t>
            </a:r>
          </a:p>
          <a:p>
            <a:pPr marL="533400"/>
            <a:r>
              <a:rPr lang="ru-RU" dirty="0" smtClean="0"/>
              <a:t>18 ракет мобильного базирования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217919" y="4345663"/>
            <a:ext cx="534335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/>
                </a:solidFill>
              </a:rPr>
              <a:t>Принята на вооружение в 2014 году.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/>
                </a:solidFill>
              </a:rPr>
              <a:t>До 2020 г. будет построено 7 АПЛ этого класса.</a:t>
            </a:r>
          </a:p>
        </p:txBody>
      </p:sp>
    </p:spTree>
    <p:extLst>
      <p:ext uri="{BB962C8B-B14F-4D97-AF65-F5344CB8AC3E}">
        <p14:creationId xmlns:p14="http://schemas.microsoft.com/office/powerpoint/2010/main" val="149314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804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Реструктуризация угольной промышленности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3"/>
            <a:ext cx="10427781" cy="426535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В СССР наряду с технически оснащенными и рентабельными шахтами существовали отсталые и убыточные предприятия с тяжелыми условиями труда.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В 1990 г. дотации угольной промышленности достигли </a:t>
            </a:r>
            <a:r>
              <a:rPr lang="en-US" dirty="0" smtClean="0"/>
              <a:t>$</a:t>
            </a:r>
            <a:r>
              <a:rPr lang="ru-RU" dirty="0" smtClean="0"/>
              <a:t>2,5 млрд (10% расходов бюджета страны).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На каждый миллион тонн добытого угля приходился в среднем один погибший на работе шахтер.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dirty="0" smtClean="0"/>
              <a:t> В России за 1994–2004 гг. ликвидировано более 180 нерентабельных угольных предприятий и участков.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Производительность выросла более чем в 2 раза.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dirty="0" smtClean="0"/>
              <a:t> Добыча угля выросла с 220 млн т в 1998 г. до 373 млн т в 2015 г.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dirty="0" smtClean="0"/>
              <a:t> Весь уголь в стране добывается частными предприятиями.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dirty="0" smtClean="0"/>
              <a:t> Смертельный травматизм сократился более чем в 2 раза.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25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5332491" y="3228198"/>
            <a:ext cx="1195058" cy="5522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2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3988" y="941561"/>
            <a:ext cx="103390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Ошибки и просчеты в ходе радикальной экономической реформы</a:t>
            </a:r>
          </a:p>
          <a:p>
            <a:pPr marL="285750" indent="-285750">
              <a:spcBef>
                <a:spcPts val="2400"/>
              </a:spcBef>
              <a:buFontTx/>
              <a:buChar char="-"/>
            </a:pPr>
            <a:r>
              <a:rPr lang="ru-RU" sz="2400" dirty="0" smtClean="0"/>
              <a:t>внутренние и внешние факторы, обусловившие степень радикальности экономических реформ 90-х гг.;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недостаточная системность в государственном строительстве;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недоучет реальных интересов различных социальных групп населения;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концентрация правительства реформ на решении экономических проблем трансформационного периода и недостаточно активное участие </a:t>
            </a:r>
            <a:br>
              <a:rPr lang="ru-RU" sz="2400" dirty="0" smtClean="0"/>
            </a:br>
            <a:r>
              <a:rPr lang="ru-RU" sz="2400" dirty="0" smtClean="0"/>
              <a:t>в построении политических институтов нового демократического государства.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71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0325" y="860080"/>
            <a:ext cx="1024852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Дефолт 1998 года и экономическая динамика в 2010–2017 гг.</a:t>
            </a:r>
          </a:p>
          <a:p>
            <a:endParaRPr lang="ru-RU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последствия дефолта: спад производства, потери населения и бизнеса;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возобновление экономического роста к концу 1999 г.;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восстановительный рост в 2000–2008 гг. с темпом 6% в год;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спад в 2009 г. на 7,8%;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замедление роста в 2010–2014 гг.;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спад в </a:t>
            </a:r>
            <a:r>
              <a:rPr lang="ru-RU" sz="2400" dirty="0"/>
              <a:t>2015–2016 </a:t>
            </a:r>
            <a:r>
              <a:rPr lang="ru-RU" sz="2400" dirty="0" smtClean="0"/>
              <a:t>гг.;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ожидаемое возобновление роста в 2017 г.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4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616" y="0"/>
            <a:ext cx="10058400" cy="1450757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Динамика ВВП в 2010–2017 гг.</a:t>
            </a:r>
            <a:endParaRPr lang="ru-RU" sz="4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949414"/>
              </p:ext>
            </p:extLst>
          </p:nvPr>
        </p:nvGraphicFramePr>
        <p:xfrm>
          <a:off x="1337187" y="1848465"/>
          <a:ext cx="9901084" cy="4316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2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5406" y="975359"/>
            <a:ext cx="1070086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ru-RU" sz="2400" dirty="0" smtClean="0"/>
              <a:t>Промышленная революция изменяет весь образ жизни человечества – работу, отдых и общение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ru-RU" sz="2400" dirty="0" smtClean="0"/>
              <a:t>Первая промышленная революция: вторая половина </a:t>
            </a:r>
            <a:r>
              <a:rPr lang="en-US" sz="2400" dirty="0" smtClean="0"/>
              <a:t>XVII</a:t>
            </a:r>
            <a:r>
              <a:rPr lang="ru-RU" sz="2400" dirty="0" smtClean="0"/>
              <a:t> – первая половина </a:t>
            </a:r>
            <a:r>
              <a:rPr lang="en-US" sz="2400" dirty="0" smtClean="0"/>
              <a:t>XIX </a:t>
            </a:r>
            <a:r>
              <a:rPr lang="ru-RU" sz="2400" dirty="0" smtClean="0"/>
              <a:t>века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ru-RU" sz="2400" dirty="0" smtClean="0"/>
              <a:t>Вторая промышленная революция: вторая половина </a:t>
            </a:r>
            <a:r>
              <a:rPr lang="en-US" sz="2400" dirty="0" smtClean="0"/>
              <a:t>XIX</a:t>
            </a:r>
            <a:r>
              <a:rPr lang="ru-RU" sz="2400" dirty="0" smtClean="0"/>
              <a:t> – начало </a:t>
            </a:r>
            <a:r>
              <a:rPr lang="en-US" sz="2400" dirty="0" smtClean="0"/>
              <a:t>XX</a:t>
            </a:r>
            <a:r>
              <a:rPr lang="ru-RU" sz="2400" dirty="0" smtClean="0"/>
              <a:t> века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ru-RU" sz="2400" dirty="0" smtClean="0"/>
              <a:t>Третья промышленная революция: начало </a:t>
            </a:r>
            <a:r>
              <a:rPr lang="en-US" sz="2400" dirty="0" smtClean="0"/>
              <a:t>XX</a:t>
            </a:r>
            <a:r>
              <a:rPr lang="ru-RU" sz="2400" dirty="0" smtClean="0"/>
              <a:t> века – вторая половина </a:t>
            </a:r>
            <a:r>
              <a:rPr lang="en-US" sz="2400" dirty="0" smtClean="0"/>
              <a:t>XX</a:t>
            </a:r>
            <a:r>
              <a:rPr lang="ru-RU" sz="2400" dirty="0" smtClean="0"/>
              <a:t> века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Четвертая промышленная революция: вторая половина </a:t>
            </a:r>
            <a:r>
              <a:rPr lang="en-US" sz="2400" dirty="0"/>
              <a:t>XX</a:t>
            </a:r>
            <a:r>
              <a:rPr lang="ru-RU" sz="2400" dirty="0"/>
              <a:t> </a:t>
            </a:r>
            <a:r>
              <a:rPr lang="ru-RU" sz="2400" dirty="0" smtClean="0"/>
              <a:t>века – настоящее время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3875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29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23452" y="1167897"/>
            <a:ext cx="10375271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Позитивные показатели экономики России в </a:t>
            </a:r>
            <a:r>
              <a:rPr lang="ru-RU" sz="3200" dirty="0"/>
              <a:t>2015–2016 </a:t>
            </a:r>
            <a:r>
              <a:rPr lang="ru-RU" sz="3200" dirty="0" smtClean="0"/>
              <a:t>гг.</a:t>
            </a:r>
          </a:p>
          <a:p>
            <a:pPr marL="285750" indent="-285750">
              <a:spcBef>
                <a:spcPts val="1800"/>
              </a:spcBef>
              <a:buFontTx/>
              <a:buChar char="-"/>
            </a:pPr>
            <a:r>
              <a:rPr lang="ru-RU" sz="2800" dirty="0" smtClean="0"/>
              <a:t>государственный долг на конец 2015 г. ~4,5% ВВП;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800" dirty="0" smtClean="0"/>
              <a:t>золотовалютные резервы в декабре 2016 г. 376,3 млрд долларов США;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800" dirty="0" smtClean="0"/>
              <a:t>дефицит федерального бюджета в 2016 г. ~3,4% ВВП.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64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8577"/>
          </a:xfrm>
        </p:spPr>
        <p:txBody>
          <a:bodyPr/>
          <a:lstStyle/>
          <a:p>
            <a:r>
              <a:rPr lang="ru-RU" dirty="0" smtClean="0"/>
              <a:t>Проблемы российской экономики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747319"/>
            <a:ext cx="10058400" cy="41217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b="1" dirty="0" smtClean="0"/>
              <a:t>Структурные диспропорции</a:t>
            </a:r>
          </a:p>
          <a:p>
            <a:pPr marL="361950" indent="-90488">
              <a:lnSpc>
                <a:spcPct val="100000"/>
              </a:lnSpc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ru-RU" sz="1600" dirty="0"/>
              <a:t> </a:t>
            </a:r>
            <a:r>
              <a:rPr lang="ru-RU" sz="1600" dirty="0" smtClean="0"/>
              <a:t>Сегодня ТЭК определяет почти треть ВВП и 40% налоговых и таможенных поступлений в бюджет</a:t>
            </a:r>
          </a:p>
          <a:p>
            <a:pPr marL="361950" indent="-90488">
              <a:lnSpc>
                <a:spcPct val="100000"/>
              </a:lnSpc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ru-RU" sz="1600" dirty="0"/>
              <a:t> </a:t>
            </a:r>
            <a:r>
              <a:rPr lang="ru-RU" sz="1600" dirty="0" smtClean="0"/>
              <a:t>Экспорт из России на 75% обеспечивается нефтью, газом, углем, металлами и минеральными удобрениями</a:t>
            </a:r>
          </a:p>
          <a:p>
            <a:pPr marL="361950" indent="-90488">
              <a:lnSpc>
                <a:spcPct val="100000"/>
              </a:lnSpc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ru-RU" sz="1600" dirty="0"/>
              <a:t> </a:t>
            </a:r>
            <a:r>
              <a:rPr lang="ru-RU" sz="1600" dirty="0" smtClean="0"/>
              <a:t>Доля обрабатывающей промышленности в ВВП лишь 15%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b="1" dirty="0" smtClean="0"/>
              <a:t>Отставание в технологическом развитии</a:t>
            </a:r>
          </a:p>
          <a:p>
            <a:pPr marL="442913" indent="-171450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ru-RU" sz="1600" dirty="0"/>
              <a:t> Российских компаний </a:t>
            </a:r>
            <a:r>
              <a:rPr lang="ru-RU" sz="1600" dirty="0" smtClean="0"/>
              <a:t>нет среди 200 глобальных фирм, зарегистрировавших в 2010 г. наибольшее число патентов</a:t>
            </a:r>
          </a:p>
          <a:p>
            <a:pPr marL="442913" indent="-171450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ru-RU" sz="1600" dirty="0"/>
              <a:t> </a:t>
            </a:r>
            <a:r>
              <a:rPr lang="ru-RU" sz="1600" dirty="0" smtClean="0"/>
              <a:t>Доля новейшей продукции в общем объеме производства российских предприятий составляет 0,5% </a:t>
            </a:r>
            <a:br>
              <a:rPr lang="ru-RU" sz="1600" dirty="0" smtClean="0"/>
            </a:br>
            <a:r>
              <a:rPr lang="ru-RU" sz="1600" dirty="0" smtClean="0"/>
              <a:t>(в Финляндии – 27%, в Германии – 7,1%)</a:t>
            </a:r>
          </a:p>
          <a:p>
            <a:pPr marL="442913" indent="-171450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ru-RU" sz="1600" dirty="0"/>
              <a:t> </a:t>
            </a:r>
            <a:r>
              <a:rPr lang="ru-RU" sz="1600" dirty="0" smtClean="0"/>
              <a:t>Производительность труда ниже уровня США и других развитых стран в 3-5 раз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b="1" dirty="0"/>
              <a:t>Дефицит федерального бюджета в 2016 г. составил 3,4%, что вполне приемлемо. При этом его </a:t>
            </a:r>
            <a:r>
              <a:rPr lang="ru-RU" b="1" dirty="0" err="1"/>
              <a:t>ненефтегазовый</a:t>
            </a:r>
            <a:r>
              <a:rPr lang="ru-RU" b="1" dirty="0"/>
              <a:t> дефицит (без учета доходов от нефти и газа) достигает 9,1%.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1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449843"/>
              </p:ext>
            </p:extLst>
          </p:nvPr>
        </p:nvGraphicFramePr>
        <p:xfrm>
          <a:off x="1096963" y="1846263"/>
          <a:ext cx="10347786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9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32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47019" y="993059"/>
            <a:ext cx="10530349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Действующая модель российской экономики исчерпала себя: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ru-RU" sz="2000" dirty="0" smtClean="0"/>
              <a:t>коэффициент использования мощностей достиг значения докризисного 2007 г.;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dirty="0" smtClean="0"/>
              <a:t>уровень занятости превысил исторический максимум;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dirty="0" smtClean="0"/>
              <a:t>безработица упала до рекордно низкой за последние 20 лет отметки;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000" dirty="0" smtClean="0"/>
              <a:t>рост производительности труда существенно отстает от роста заработной платы.</a:t>
            </a:r>
          </a:p>
          <a:p>
            <a:pPr marL="285750" indent="-285750">
              <a:buFontTx/>
              <a:buChar char="-"/>
            </a:pPr>
            <a:endParaRPr lang="ru-RU" sz="2000" dirty="0"/>
          </a:p>
          <a:p>
            <a:pPr indent="452438">
              <a:lnSpc>
                <a:spcPct val="130000"/>
              </a:lnSpc>
              <a:spcBef>
                <a:spcPts val="600"/>
              </a:spcBef>
            </a:pPr>
            <a:r>
              <a:rPr lang="ru-RU" sz="2000" dirty="0" smtClean="0"/>
              <a:t>Без значительных частных инвестиций и смены на этой основе всего технологического уклада экономики переход от ее экстенсивного роста со снижающимися темпами и спадами </a:t>
            </a:r>
            <a:br>
              <a:rPr lang="ru-RU" sz="2000" dirty="0" smtClean="0"/>
            </a:br>
            <a:r>
              <a:rPr lang="ru-RU" sz="2000" dirty="0" smtClean="0"/>
              <a:t>к устойчивому развитию в условиях Четвертой промышленной революции невозможен.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907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Препятствия на пути к устойчивому </a:t>
            </a:r>
            <a:r>
              <a:rPr lang="ru-RU" sz="4000" dirty="0" smtClean="0"/>
              <a:t>развитию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083" y="2086892"/>
            <a:ext cx="10058400" cy="4023360"/>
          </a:xfrm>
        </p:spPr>
        <p:txBody>
          <a:bodyPr/>
          <a:lstStyle/>
          <a:p>
            <a:r>
              <a:rPr lang="ru-RU" dirty="0"/>
              <a:t>Предпринимательская активность в стране и приток иностранных инвестиций тормозятся высокими институциональными барьерами:</a:t>
            </a:r>
          </a:p>
          <a:p>
            <a:pPr marL="285750" indent="-285750">
              <a:buClrTx/>
              <a:buFontTx/>
              <a:buChar char="-"/>
            </a:pPr>
            <a:r>
              <a:rPr lang="ru-RU" dirty="0"/>
              <a:t>незащищенность прав частной собственности;</a:t>
            </a:r>
          </a:p>
          <a:p>
            <a:pPr marL="285750" indent="-285750">
              <a:buClrTx/>
              <a:buFontTx/>
              <a:buChar char="-"/>
            </a:pPr>
            <a:r>
              <a:rPr lang="ru-RU" dirty="0"/>
              <a:t>недобросовестная конкуренция;</a:t>
            </a:r>
          </a:p>
          <a:p>
            <a:pPr marL="285750" indent="-285750">
              <a:buClrTx/>
              <a:buFontTx/>
              <a:buChar char="-"/>
            </a:pPr>
            <a:r>
              <a:rPr lang="ru-RU" dirty="0"/>
              <a:t>неудовлетворительное судопроизводство;</a:t>
            </a:r>
          </a:p>
          <a:p>
            <a:pPr marL="285750" indent="-285750">
              <a:buClrTx/>
              <a:buFontTx/>
              <a:buChar char="-"/>
            </a:pPr>
            <a:r>
              <a:rPr lang="ru-RU" dirty="0"/>
              <a:t>высокие транзакционные издержки;</a:t>
            </a:r>
          </a:p>
          <a:p>
            <a:pPr marL="285750" indent="-285750">
              <a:buClrTx/>
              <a:buFontTx/>
              <a:buChar char="-"/>
            </a:pPr>
            <a:r>
              <a:rPr lang="ru-RU" dirty="0"/>
              <a:t>коррупция.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0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34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1716" y="825910"/>
            <a:ext cx="1031403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Россия обладает весомыми конкурентными преимуществами: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smtClean="0"/>
              <a:t>богатые природные ресурсы;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8-е место в мире по размеру внутреннего рынка;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накопленный интеллектуальный потенциал.</a:t>
            </a:r>
          </a:p>
          <a:p>
            <a:pPr marL="285750" indent="-285750">
              <a:buFontTx/>
              <a:buChar char="-"/>
            </a:pPr>
            <a:endParaRPr lang="ru-RU" sz="2000" dirty="0"/>
          </a:p>
          <a:p>
            <a:r>
              <a:rPr lang="ru-RU" sz="2000" dirty="0" smtClean="0"/>
              <a:t>Но в силу указанных выше проблем: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000" dirty="0" smtClean="0"/>
              <a:t>находится в восьмом десятке стран по размеру ВВП (по ППС) на душу населения </a:t>
            </a:r>
            <a:br>
              <a:rPr lang="ru-RU" sz="2000" dirty="0" smtClean="0"/>
            </a:br>
            <a:r>
              <a:rPr lang="ru-RU" sz="2000" dirty="0" smtClean="0"/>
              <a:t>(в долларах на человека):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185427"/>
              </p:ext>
            </p:extLst>
          </p:nvPr>
        </p:nvGraphicFramePr>
        <p:xfrm>
          <a:off x="1457073" y="3534343"/>
          <a:ext cx="5934075" cy="1160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6720"/>
                <a:gridCol w="2967355"/>
              </a:tblGrid>
              <a:tr h="115535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США – 57 300,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Великобритания – 42 500,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Япония – 38 900,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Италия – 36 300, 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Германия – 48 400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Франция  – 42 400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Испания  – 36 500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Россия     – 26 100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95057" y="4843604"/>
            <a:ext cx="10402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 общему индексу развития человеческого потенциала Россия занимает 66-е место в мире.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5362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35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83365370"/>
              </p:ext>
            </p:extLst>
          </p:nvPr>
        </p:nvGraphicFramePr>
        <p:xfrm>
          <a:off x="394302" y="977774"/>
          <a:ext cx="6604027" cy="5260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98741" y="1573694"/>
            <a:ext cx="50277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 smtClean="0"/>
              <a:t>За последний 15 лет из России уехало </a:t>
            </a:r>
            <a:br>
              <a:rPr lang="ru-RU" dirty="0" smtClean="0"/>
            </a:br>
            <a:r>
              <a:rPr lang="ru-RU" dirty="0" smtClean="0"/>
              <a:t>1 млн 250 тыс. чел., 40% из них с высшим образованием;</a:t>
            </a:r>
          </a:p>
          <a:p>
            <a:pPr marL="285750" indent="-28575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 smtClean="0"/>
              <a:t>• Число россиян, желающих эмигрировать – 21%</a:t>
            </a:r>
          </a:p>
          <a:p>
            <a:pPr indent="271463"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r>
              <a:rPr lang="ru-RU" dirty="0" smtClean="0"/>
              <a:t>• среди людей в возрасте 18–24 года – 39%</a:t>
            </a:r>
          </a:p>
          <a:p>
            <a:pPr indent="271463"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r>
              <a:rPr lang="ru-RU" dirty="0" smtClean="0"/>
              <a:t>• среди людей с высшим образованием – 29%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ru-RU" dirty="0" smtClean="0"/>
          </a:p>
          <a:p>
            <a:pPr marL="271463">
              <a:buClr>
                <a:schemeClr val="accent1">
                  <a:lumMod val="75000"/>
                </a:schemeClr>
              </a:buClr>
            </a:pPr>
            <a:r>
              <a:rPr lang="ru-RU" dirty="0" smtClean="0"/>
              <a:t>(данные опроса ВЦИОМ в 2010 году </a:t>
            </a:r>
            <a:br>
              <a:rPr lang="ru-RU" dirty="0" smtClean="0"/>
            </a:br>
            <a:r>
              <a:rPr lang="ru-RU" dirty="0" smtClean="0"/>
              <a:t>в 46 регионах России)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36096" y="609601"/>
            <a:ext cx="10176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Чистый отток капитала и нежелательная миграция из России</a:t>
            </a:r>
          </a:p>
        </p:txBody>
      </p:sp>
    </p:spTree>
    <p:extLst>
      <p:ext uri="{BB962C8B-B14F-4D97-AF65-F5344CB8AC3E}">
        <p14:creationId xmlns:p14="http://schemas.microsoft.com/office/powerpoint/2010/main" val="38867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36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 flipV="1">
            <a:off x="995881" y="1258432"/>
            <a:ext cx="9054" cy="45357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841972" y="5526714"/>
            <a:ext cx="9397497" cy="140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299580" y="5444850"/>
            <a:ext cx="0" cy="29876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26733" y="5423026"/>
            <a:ext cx="0" cy="280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388730" y="5444849"/>
            <a:ext cx="0" cy="29876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342767" y="5393388"/>
            <a:ext cx="0" cy="280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135078" y="2946906"/>
            <a:ext cx="1602463" cy="647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Тоталитаризм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960484" y="1860491"/>
            <a:ext cx="1566249" cy="6744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</a:rPr>
              <a:t>Демокра-тизация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78591" y="3816038"/>
            <a:ext cx="1548142" cy="7378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Империя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822481" y="2824683"/>
            <a:ext cx="1566249" cy="6744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Рыночная экономика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42096" y="1050206"/>
            <a:ext cx="1548142" cy="7378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Централизация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787082" y="1860491"/>
            <a:ext cx="1548142" cy="7378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Олигархия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768975" y="3705133"/>
            <a:ext cx="1566249" cy="6744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Бюрократия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514784" y="2747729"/>
            <a:ext cx="1548142" cy="7378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Инерция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514784" y="4487491"/>
            <a:ext cx="1566249" cy="6744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Модернизация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02513" y="5736950"/>
            <a:ext cx="674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1985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219673" y="5739023"/>
            <a:ext cx="674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1992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112599" y="5739023"/>
            <a:ext cx="674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2000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8005525" y="5700955"/>
            <a:ext cx="674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2012</a:t>
            </a:r>
            <a:endParaRPr lang="ru-RU" dirty="0"/>
          </a:p>
        </p:txBody>
      </p:sp>
      <p:cxnSp>
        <p:nvCxnSpPr>
          <p:cNvPr id="43" name="Прямая со стрелкой 42"/>
          <p:cNvCxnSpPr>
            <a:stCxn id="19" idx="3"/>
            <a:endCxn id="24" idx="2"/>
          </p:cNvCxnSpPr>
          <p:nvPr/>
        </p:nvCxnSpPr>
        <p:spPr>
          <a:xfrm flipV="1">
            <a:off x="2737541" y="2534973"/>
            <a:ext cx="1006068" cy="735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9" idx="3"/>
          </p:cNvCxnSpPr>
          <p:nvPr/>
        </p:nvCxnSpPr>
        <p:spPr>
          <a:xfrm>
            <a:off x="2737541" y="3270567"/>
            <a:ext cx="1000596" cy="521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24" idx="3"/>
          </p:cNvCxnSpPr>
          <p:nvPr/>
        </p:nvCxnSpPr>
        <p:spPr>
          <a:xfrm flipV="1">
            <a:off x="4526733" y="1778286"/>
            <a:ext cx="1000409" cy="419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4526733" y="2212445"/>
            <a:ext cx="1015121" cy="545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6388730" y="2634560"/>
            <a:ext cx="1063027" cy="515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6390238" y="3161926"/>
            <a:ext cx="972493" cy="473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8335224" y="3527461"/>
            <a:ext cx="1063027" cy="515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endCxn id="35" idx="0"/>
          </p:cNvCxnSpPr>
          <p:nvPr/>
        </p:nvCxnSpPr>
        <p:spPr>
          <a:xfrm>
            <a:off x="8348426" y="4042374"/>
            <a:ext cx="949483" cy="44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138537" y="4890095"/>
            <a:ext cx="1674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СССР</a:t>
            </a:r>
          </a:p>
          <a:p>
            <a:r>
              <a:rPr lang="ru-RU" sz="1600" b="1" dirty="0" err="1" smtClean="0"/>
              <a:t>М.Горбачев</a:t>
            </a:r>
            <a:endParaRPr lang="ru-RU" sz="16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5229698" y="4916114"/>
            <a:ext cx="1321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Россия</a:t>
            </a:r>
          </a:p>
          <a:p>
            <a:r>
              <a:rPr lang="ru-RU" sz="1600" b="1" dirty="0" err="1" smtClean="0"/>
              <a:t>Б.Ельцин</a:t>
            </a:r>
            <a:endParaRPr lang="ru-RU" sz="16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7109800" y="4916114"/>
            <a:ext cx="1321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Россия</a:t>
            </a:r>
          </a:p>
          <a:p>
            <a:r>
              <a:rPr lang="ru-RU" sz="1600" b="1" dirty="0" err="1" smtClean="0"/>
              <a:t>В.Путин</a:t>
            </a:r>
            <a:endParaRPr lang="ru-RU" sz="16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1135078" y="398352"/>
            <a:ext cx="3083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65000"/>
                  </a:schemeClr>
                </a:solidFill>
              </a:rPr>
              <a:t>Развилки</a:t>
            </a:r>
            <a:endParaRPr lang="ru-RU" sz="4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01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37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793402" y="561315"/>
            <a:ext cx="3892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65000"/>
                  </a:schemeClr>
                </a:solidFill>
              </a:rPr>
              <a:t>Модернизация</a:t>
            </a:r>
            <a:endParaRPr lang="ru-RU" sz="4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423026" y="1282780"/>
            <a:ext cx="0" cy="4617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426328" y="1495537"/>
            <a:ext cx="6364586" cy="1810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414602" y="1797969"/>
            <a:ext cx="2641349" cy="40740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Политической системы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311712" y="1797969"/>
            <a:ext cx="2593817" cy="40740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Институтов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61290" y="1797969"/>
            <a:ext cx="2641348" cy="40740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14602" y="2334815"/>
            <a:ext cx="2641348" cy="61563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Ликвидация </a:t>
            </a:r>
            <a:r>
              <a:rPr lang="ru-RU" sz="1600" dirty="0" err="1" smtClean="0">
                <a:solidFill>
                  <a:schemeClr val="tx1"/>
                </a:solidFill>
              </a:rPr>
              <a:t>персоналистского</a:t>
            </a:r>
            <a:r>
              <a:rPr lang="ru-RU" sz="1600" dirty="0" smtClean="0">
                <a:solidFill>
                  <a:schemeClr val="tx1"/>
                </a:solidFill>
              </a:rPr>
              <a:t> режима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14602" y="3048327"/>
            <a:ext cx="2641348" cy="44361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Политическая конкуренция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14602" y="3627748"/>
            <a:ext cx="2641348" cy="4255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Верховенство права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14602" y="4176826"/>
            <a:ext cx="2641348" cy="80576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Общественный контроль за бюрократией и бизнесом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14602" y="5106152"/>
            <a:ext cx="2641348" cy="4255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Децентрализация власти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14602" y="5655230"/>
            <a:ext cx="2641348" cy="4255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Местное самоуправление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311712" y="2334815"/>
            <a:ext cx="2641348" cy="61563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Защита прав собственности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311712" y="3339015"/>
            <a:ext cx="2641348" cy="61563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Конкуренция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311712" y="4323517"/>
            <a:ext cx="2641348" cy="61563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Верховенство права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161290" y="2334081"/>
            <a:ext cx="2641348" cy="61563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Ресурсосбережение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161290" y="3230248"/>
            <a:ext cx="2641348" cy="94657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Наиболее полное использование человеческого капитала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161290" y="4400344"/>
            <a:ext cx="2641348" cy="94657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Развитие образования, науки, здравоохранения, </a:t>
            </a:r>
            <a:r>
              <a:rPr lang="en-US" sz="1600" dirty="0" smtClean="0">
                <a:solidFill>
                  <a:schemeClr val="tx1"/>
                </a:solidFill>
              </a:rPr>
              <a:t>IT, </a:t>
            </a:r>
            <a:r>
              <a:rPr lang="ru-RU" sz="1600" dirty="0" err="1" smtClean="0">
                <a:solidFill>
                  <a:schemeClr val="tx1"/>
                </a:solidFill>
              </a:rPr>
              <a:t>био</a:t>
            </a:r>
            <a:r>
              <a:rPr lang="ru-RU" sz="1600" dirty="0" smtClean="0">
                <a:solidFill>
                  <a:schemeClr val="tx1"/>
                </a:solidFill>
              </a:rPr>
              <a:t>-, </a:t>
            </a:r>
            <a:r>
              <a:rPr lang="ru-RU" sz="1600" dirty="0" err="1" smtClean="0">
                <a:solidFill>
                  <a:schemeClr val="tx1"/>
                </a:solidFill>
              </a:rPr>
              <a:t>нанотехнологий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33" name="Соединительная линия уступом 32"/>
          <p:cNvCxnSpPr/>
          <p:nvPr/>
        </p:nvCxnSpPr>
        <p:spPr>
          <a:xfrm rot="10800000" flipV="1">
            <a:off x="1248246" y="2001673"/>
            <a:ext cx="255762" cy="393740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158838" y="5930020"/>
            <a:ext cx="9059" cy="9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14" idx="1"/>
          </p:cNvCxnSpPr>
          <p:nvPr/>
        </p:nvCxnSpPr>
        <p:spPr>
          <a:xfrm>
            <a:off x="1248245" y="2641899"/>
            <a:ext cx="166357" cy="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244850" y="3282859"/>
            <a:ext cx="166357" cy="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255601" y="3861363"/>
            <a:ext cx="166357" cy="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255601" y="4578972"/>
            <a:ext cx="166357" cy="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255601" y="5318908"/>
            <a:ext cx="166357" cy="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255601" y="5938339"/>
            <a:ext cx="166357" cy="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Соединительная линия уступом 46"/>
          <p:cNvCxnSpPr/>
          <p:nvPr/>
        </p:nvCxnSpPr>
        <p:spPr>
          <a:xfrm rot="10800000" flipV="1">
            <a:off x="4183127" y="1961360"/>
            <a:ext cx="138064" cy="2697076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183125" y="4654397"/>
            <a:ext cx="1380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endCxn id="23" idx="1"/>
          </p:cNvCxnSpPr>
          <p:nvPr/>
        </p:nvCxnSpPr>
        <p:spPr>
          <a:xfrm>
            <a:off x="4170815" y="2641899"/>
            <a:ext cx="140897" cy="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175056" y="3646833"/>
            <a:ext cx="140897" cy="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2426328" y="1495537"/>
            <a:ext cx="0" cy="2246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8790914" y="1504590"/>
            <a:ext cx="0" cy="2246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Соединительная линия уступом 65"/>
          <p:cNvCxnSpPr>
            <a:stCxn id="13" idx="3"/>
          </p:cNvCxnSpPr>
          <p:nvPr/>
        </p:nvCxnSpPr>
        <p:spPr>
          <a:xfrm>
            <a:off x="9802638" y="2001673"/>
            <a:ext cx="201441" cy="293748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9802638" y="4932838"/>
            <a:ext cx="208230" cy="28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26" idx="3"/>
          </p:cNvCxnSpPr>
          <p:nvPr/>
        </p:nvCxnSpPr>
        <p:spPr>
          <a:xfrm>
            <a:off x="9802638" y="2641899"/>
            <a:ext cx="2014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9799737" y="3710878"/>
            <a:ext cx="2014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44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38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40325" y="869133"/>
            <a:ext cx="1008556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современных условиях экономический рост базируется не на вовлечении в оборот дополнительных материальных и трудовых ресурсов, а на интеллектуальных технологиях и наиболее полном использовании человеческого капитала.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Драйверами социально-экономического развития становятся образование, наука, здравоохранение, ИТ, </a:t>
            </a:r>
            <a:r>
              <a:rPr lang="ru-RU" sz="2400" dirty="0" err="1" smtClean="0"/>
              <a:t>био</a:t>
            </a:r>
            <a:r>
              <a:rPr lang="ru-RU" sz="2400" dirty="0" smtClean="0"/>
              <a:t>- и </a:t>
            </a:r>
            <a:r>
              <a:rPr lang="ru-RU" sz="2400" dirty="0" err="1" smtClean="0"/>
              <a:t>нанотехнологии</a:t>
            </a:r>
            <a:r>
              <a:rPr lang="ru-RU" sz="24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Все больше инноваций зарождается в малых и средних компаниях гражданского сектора, а затем распространяется по всей экономике.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Переход к новой модели функционирования – нетривиальная задача для любой экономики. Российскому обществу предстоит сделать решительные шаги для успешного развития страны в условиях Четвертой и последующих промышленных революций.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8871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2446" y="731520"/>
            <a:ext cx="10458994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/>
          </a:p>
          <a:p>
            <a:r>
              <a:rPr lang="ru-RU" sz="2500" dirty="0" smtClean="0"/>
              <a:t>Первая промышленная революция (экономико-технологический аспект):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изобретение эффективного парового двигателя и паровой машины;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/>
              <a:t>о</a:t>
            </a:r>
            <a:r>
              <a:rPr lang="ru-RU" sz="2400" dirty="0" smtClean="0"/>
              <a:t>своение токарных и фрезерных станков;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первые паровозы и пароходы;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/>
              <a:t>з</a:t>
            </a:r>
            <a:r>
              <a:rPr lang="ru-RU" sz="2400" dirty="0" smtClean="0"/>
              <a:t>амена древесного угля коксом и развитие металлургии;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/>
              <a:t>и</a:t>
            </a:r>
            <a:r>
              <a:rPr lang="ru-RU" sz="2400" dirty="0" smtClean="0"/>
              <a:t>зобретение первого электрического телеграфа и азбуки Морзе;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/>
              <a:t>з</a:t>
            </a:r>
            <a:r>
              <a:rPr lang="ru-RU" sz="2400" dirty="0" smtClean="0"/>
              <a:t>арождение химической промышленности.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939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84069" y="888274"/>
            <a:ext cx="1023257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/>
              <a:t>Первая промышленная революция </a:t>
            </a:r>
            <a:r>
              <a:rPr lang="ru-RU" sz="2500" dirty="0" smtClean="0"/>
              <a:t>(социально-экономический </a:t>
            </a:r>
            <a:r>
              <a:rPr lang="ru-RU" sz="2500" dirty="0"/>
              <a:t>аспект</a:t>
            </a:r>
            <a:r>
              <a:rPr lang="ru-RU" sz="2500" dirty="0" smtClean="0"/>
              <a:t>):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ru-RU" sz="2400" dirty="0"/>
              <a:t>п</a:t>
            </a:r>
            <a:r>
              <a:rPr lang="ru-RU" sz="2400" dirty="0" smtClean="0"/>
              <a:t>ереход от ручного труда к машинному, от мануфактуры к фабрике;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/>
              <a:t>т</a:t>
            </a:r>
            <a:r>
              <a:rPr lang="ru-RU" sz="2400" dirty="0" smtClean="0"/>
              <a:t>рансформация аграрного общества в индустриальное (индустриализация);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/>
              <a:t>р</a:t>
            </a:r>
            <a:r>
              <a:rPr lang="ru-RU" sz="2400" dirty="0" smtClean="0"/>
              <a:t>ост производительности, урбанизация, повышение уровня жизни;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/>
              <a:t>а</a:t>
            </a:r>
            <a:r>
              <a:rPr lang="ru-RU" sz="2400" dirty="0" smtClean="0"/>
              <a:t>ктивизация социальных процессов, развитие партийных объединений и общественных движений.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6646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575" y="927322"/>
            <a:ext cx="10371908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Вторая промышленная революция:</a:t>
            </a:r>
            <a:endParaRPr lang="ru-RU" sz="2500" dirty="0"/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изобретение электричества и строительство первых электростанций;</a:t>
            </a:r>
            <a:endParaRPr lang="ru-RU" sz="24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бессемерование чугуна и производство бессемеровской стали;</a:t>
            </a:r>
            <a:endParaRPr lang="ru-RU" sz="24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производство автомобилей и аэропланов;</a:t>
            </a:r>
            <a:endParaRPr lang="ru-RU" sz="24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распространение грузовых и пассажирских перевозок;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освоение конвейерного и поточного производства;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появление и практическое использование радио и телефона;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построение систем управления предприятиями.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3421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5361" y="618310"/>
            <a:ext cx="1069412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500" dirty="0" smtClean="0"/>
              <a:t>Третья промышленная революция: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ru-RU" sz="2400" dirty="0" smtClean="0"/>
              <a:t>переход к приоритетному использованию возобновляемых источников энергии;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«зеленая революция»;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применение в производстве информационно-коммуникационных технологий;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смещение центров прибыли от производственных подразделений </a:t>
            </a:r>
            <a:br>
              <a:rPr lang="ru-RU" sz="2400" dirty="0" smtClean="0"/>
            </a:br>
            <a:r>
              <a:rPr lang="ru-RU" sz="2400" dirty="0" smtClean="0"/>
              <a:t>к </a:t>
            </a:r>
            <a:r>
              <a:rPr lang="en-US" sz="2400" dirty="0" smtClean="0"/>
              <a:t>R&amp;D-</a:t>
            </a:r>
            <a:r>
              <a:rPr lang="ru-RU" sz="2400" dirty="0" smtClean="0"/>
              <a:t>центрам;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ослабление централизации и усиление горизонтальных связей в управлении;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зарождение Индустрии 4.0 и формирование постиндустриального общества;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рост производительности и снижение спроса как на рабочие рутинные профессии, так и на инженерно-технических работников и служащих («синих воротничков»).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9438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4069" y="653143"/>
            <a:ext cx="10493828" cy="5269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500" dirty="0" smtClean="0"/>
              <a:t>Характерные особенности Четвертой промышленной революции:</a:t>
            </a:r>
          </a:p>
          <a:p>
            <a:pPr marL="271463" indent="-271463">
              <a:lnSpc>
                <a:spcPct val="140000"/>
              </a:lnSpc>
              <a:tabLst>
                <a:tab pos="271463" algn="l"/>
              </a:tabLst>
            </a:pPr>
            <a:r>
              <a:rPr lang="ru-RU" sz="2400" dirty="0" smtClean="0"/>
              <a:t>- 	становление </a:t>
            </a:r>
            <a:r>
              <a:rPr lang="ru-RU" sz="2400" dirty="0"/>
              <a:t>и развитие полностью автоматизированных производств, линий и изделий, которые взаимодействуют друг с другом и с потребителями в рамках концепции Интернета вещей;</a:t>
            </a:r>
          </a:p>
          <a:p>
            <a:pPr marL="285750" indent="-285750">
              <a:lnSpc>
                <a:spcPct val="140000"/>
              </a:lnSpc>
              <a:buFontTx/>
              <a:buChar char="-"/>
            </a:pPr>
            <a:r>
              <a:rPr lang="ru-RU" sz="2400" dirty="0" smtClean="0"/>
              <a:t>экспоненциальный рост количества и масштабов распространения инноваций, обусловливаемых ими изменений в производственной сфере и повседневной жизни общества;</a:t>
            </a:r>
          </a:p>
          <a:p>
            <a:pPr marL="285750" indent="-285750">
              <a:lnSpc>
                <a:spcPct val="140000"/>
              </a:lnSpc>
              <a:buFontTx/>
              <a:buChar char="-"/>
            </a:pPr>
            <a:r>
              <a:rPr lang="ru-RU" sz="2400" dirty="0" smtClean="0"/>
              <a:t>рождение цифровой экономики, в которой процессы производства, обмена и потребления происходят посредством обработки гигантских объемов информации с помощью моделей объектов.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3151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228" y="964146"/>
            <a:ext cx="10203255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500" dirty="0" smtClean="0"/>
              <a:t>Технологические прорывы в ходе Четвертой промышленной революции: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искусственный интеллект;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роботизация;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трехмерная печать;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нано- и биотехнологии;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способы накопления и хранения информации;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новейшие материалы.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6770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TM02900769[[fn=Ретро]]</Template>
  <TotalTime>1616</TotalTime>
  <Words>2246</Words>
  <Application>Microsoft Office PowerPoint</Application>
  <PresentationFormat>Произвольный</PresentationFormat>
  <Paragraphs>366</Paragraphs>
  <Slides>39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Ретро</vt:lpstr>
      <vt:lpstr>Я. Уринсон</vt:lpstr>
      <vt:lpstr>Краткое содержание: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Развитие нанотехнологий в России: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экономической динамики в страновых сегментах мировой экономики</vt:lpstr>
      <vt:lpstr>Презентация PowerPoint</vt:lpstr>
      <vt:lpstr>Презентация PowerPoint</vt:lpstr>
      <vt:lpstr>Презентация PowerPoint</vt:lpstr>
      <vt:lpstr>Презентация PowerPoint</vt:lpstr>
      <vt:lpstr>Реструктуризация ВПК</vt:lpstr>
      <vt:lpstr>Реструктуризация угольной промышленности</vt:lpstr>
      <vt:lpstr>Презентация PowerPoint</vt:lpstr>
      <vt:lpstr>Презентация PowerPoint</vt:lpstr>
      <vt:lpstr>Динамика ВВП в 2010–2017 гг.</vt:lpstr>
      <vt:lpstr>Презентация PowerPoint</vt:lpstr>
      <vt:lpstr>Проблемы российской экономики</vt:lpstr>
      <vt:lpstr> </vt:lpstr>
      <vt:lpstr>Презентация PowerPoint</vt:lpstr>
      <vt:lpstr>Препятствия на пути к устойчивому развитию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РОСНАНО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Я. Уринсон</dc:title>
  <dc:creator>Дроздова Елена Валентиновна</dc:creator>
  <cp:lastModifiedBy>Пользователь Windows</cp:lastModifiedBy>
  <cp:revision>93</cp:revision>
  <cp:lastPrinted>2018-01-16T11:22:18Z</cp:lastPrinted>
  <dcterms:created xsi:type="dcterms:W3CDTF">2018-01-09T15:21:55Z</dcterms:created>
  <dcterms:modified xsi:type="dcterms:W3CDTF">2018-02-26T13:07:36Z</dcterms:modified>
</cp:coreProperties>
</file>