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5" r:id="rId8"/>
    <p:sldId id="266" r:id="rId9"/>
    <p:sldId id="267" r:id="rId10"/>
    <p:sldId id="268" r:id="rId11"/>
    <p:sldId id="269" r:id="rId12"/>
    <p:sldId id="271" r:id="rId13"/>
    <p:sldId id="270" r:id="rId14"/>
    <p:sldId id="272" r:id="rId15"/>
    <p:sldId id="273" r:id="rId16"/>
    <p:sldId id="274" r:id="rId17"/>
    <p:sldId id="275" r:id="rId18"/>
    <p:sldId id="276" r:id="rId19"/>
    <p:sldId id="26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53125-3857-421D-89A8-657F1BD064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69EAA-B5BA-487A-96B8-EF4C7159C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ПРОИЗВОДСТВО ИНТЕЛЛЕКТУАЛЬНЫХ ПРОДУКТОВ В УНИВЕРСИТЕТЕ: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dirty="0"/>
              <a:t>К ОБСУЖДЕНИЮ ПУТЕЙ ИНТЕГРАЦИИ ИССЛЕДОВАНИЯ И ОБУЧЕНИЯ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273696"/>
          </a:xfrm>
        </p:spPr>
        <p:txBody>
          <a:bodyPr>
            <a:normAutofit lnSpcReduction="10000"/>
          </a:bodyPr>
          <a:lstStyle/>
          <a:p>
            <a:r>
              <a:rPr lang="ru-RU" sz="2400" i="1" dirty="0"/>
              <a:t> К. </a:t>
            </a:r>
            <a:r>
              <a:rPr lang="ru-RU" sz="2400" i="1" dirty="0" err="1"/>
              <a:t>Зиньковский</a:t>
            </a:r>
            <a:r>
              <a:rPr lang="ru-RU" sz="2400" i="1" dirty="0"/>
              <a:t>, Е. </a:t>
            </a:r>
            <a:r>
              <a:rPr lang="ru-RU" sz="2400" i="1" dirty="0" err="1"/>
              <a:t>Савелёнок</a:t>
            </a:r>
            <a:r>
              <a:rPr lang="ru-RU" sz="2400" i="1" dirty="0"/>
              <a:t>, П. </a:t>
            </a:r>
            <a:r>
              <a:rPr lang="ru-RU" sz="2400" i="1" dirty="0" smtClean="0"/>
              <a:t>Сафронов</a:t>
            </a:r>
            <a:endParaRPr lang="en-US" sz="2400" i="1" dirty="0" smtClean="0"/>
          </a:p>
          <a:p>
            <a:endParaRPr lang="en-US" sz="2400" i="1" dirty="0"/>
          </a:p>
          <a:p>
            <a:r>
              <a:rPr lang="en-US" sz="2400" i="1" dirty="0" smtClean="0"/>
              <a:t>2018</a:t>
            </a:r>
            <a:endParaRPr lang="ru-RU" sz="2400" dirty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6858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794"/>
                <a:gridCol w="6412206"/>
              </a:tblGrid>
              <a:tr h="987801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Пример новой формы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Кейс 5. Исследование диких животных как часть деятельности «внутренней» ветеринарной фирмы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87801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Производимый интеллектуальный продукт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Региональные «красные книги», совместные исследования и статьи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0566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Место в цепочке управления знанием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Генерация,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акопление и воспроизводство знания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135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Структурное оформление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Ветеринарный центр как часть образовательной и социальной инфраструктуры вуза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60513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Примерно участвующих студентов в год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5-10 + волонтеры извне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1153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Внутреннее и внешнее позиционирование 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Практико-образовательный центр. «Внутренняя фирма». Социальный проект, проект развития и международной активности вуза / </a:t>
                      </a: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Нишевая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(уникальная) клиника.  Центр российской и международной волонтерской активности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91125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Предполагаемое преимущество, создающее </a:t>
                      </a:r>
                      <a:r>
                        <a:rPr lang="ru-RU" sz="18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востребованность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Внешние потребители: уникальный локальный провайдер подобных услуг. Знания о регионе. Студенты: опыт в оказании ветеринарных услуг и исследования региональной </a:t>
                      </a: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экосреды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взаимодействие с международными партнерами и волонтерами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анализа кейсов - 1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Новые формы </a:t>
            </a:r>
            <a:r>
              <a:rPr lang="ru-RU" dirty="0" smtClean="0"/>
              <a:t>ИД </a:t>
            </a:r>
            <a:r>
              <a:rPr lang="ru-RU" dirty="0"/>
              <a:t>в обучении </a:t>
            </a:r>
            <a:r>
              <a:rPr lang="ru-RU" dirty="0" smtClean="0"/>
              <a:t>возникают </a:t>
            </a:r>
            <a:r>
              <a:rPr lang="ru-RU" dirty="0"/>
              <a:t>в различных областях </a:t>
            </a:r>
            <a:r>
              <a:rPr lang="ru-RU" dirty="0" smtClean="0"/>
              <a:t>знания</a:t>
            </a:r>
          </a:p>
          <a:p>
            <a:r>
              <a:rPr lang="ru-RU" dirty="0" smtClean="0"/>
              <a:t>Компьютерные </a:t>
            </a:r>
            <a:r>
              <a:rPr lang="ru-RU" dirty="0"/>
              <a:t>и инженерные науки в настоящее время в наибольшей степени подходят для </a:t>
            </a:r>
            <a:r>
              <a:rPr lang="ru-RU" dirty="0" smtClean="0"/>
              <a:t>этого</a:t>
            </a:r>
          </a:p>
          <a:p>
            <a:r>
              <a:rPr lang="ru-RU" dirty="0" smtClean="0"/>
              <a:t>Однако </a:t>
            </a:r>
            <a:r>
              <a:rPr lang="ru-RU" dirty="0" err="1"/>
              <a:t>востребованность</a:t>
            </a:r>
            <a:r>
              <a:rPr lang="ru-RU" dirty="0"/>
              <a:t> междисциплинарных исследований и практики позволяют включить в этот процесс </a:t>
            </a:r>
            <a:r>
              <a:rPr lang="ru-RU" dirty="0" smtClean="0"/>
              <a:t>области знаний естественных и соц.-эк.наук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анализа кейсов - 2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Новые формы ИД нацелены на создание конкретных интеллектуальных продуктов, что должно повышать интерес к ним как со стороны студентов, так и со стороны внешних </a:t>
            </a:r>
            <a:r>
              <a:rPr lang="ru-RU" dirty="0" err="1" smtClean="0"/>
              <a:t>стейкхолдеров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Спектр интеллектуальных продуктов включает в себя прототипы и готовые устройства, образовательные программы, программные продукты, </a:t>
            </a:r>
            <a:r>
              <a:rPr lang="ru-RU" dirty="0" err="1" smtClean="0"/>
              <a:t>медиасервисы</a:t>
            </a:r>
            <a:r>
              <a:rPr lang="ru-RU" dirty="0" smtClean="0"/>
              <a:t>, организационные решения и т.п.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анализа кейсов - 3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половине изученных примеров речь идет не только о воспроизводстве и накоплении уже существующего знания, но и о его генерации</a:t>
            </a:r>
          </a:p>
          <a:p>
            <a:r>
              <a:rPr lang="ru-RU" dirty="0" smtClean="0"/>
              <a:t>Таким образом, реализуется не просто научно-обоснованная практика, но и научно-исследовательская деятельность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анализа кейсов - 4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Новые формы ИД организационно оформляются в виде структурных единиц вуза, могут являться частью образовательных программ</a:t>
            </a:r>
          </a:p>
          <a:p>
            <a:r>
              <a:rPr lang="ru-RU" dirty="0" smtClean="0"/>
              <a:t>Новые формы </a:t>
            </a:r>
            <a:r>
              <a:rPr lang="ru-RU" dirty="0" smtClean="0"/>
              <a:t>ИД </a:t>
            </a:r>
            <a:r>
              <a:rPr lang="ru-RU" dirty="0" smtClean="0"/>
              <a:t>потенциально могут работать с </a:t>
            </a:r>
            <a:r>
              <a:rPr lang="ru-RU" dirty="0" smtClean="0"/>
              <a:t>большим числом и потоками студентов</a:t>
            </a:r>
            <a:r>
              <a:rPr lang="ru-RU" dirty="0" smtClean="0"/>
              <a:t>, что отличает их от традиционных лабораторий и </a:t>
            </a:r>
            <a:r>
              <a:rPr lang="ru-RU" dirty="0" smtClean="0"/>
              <a:t>научных проектов </a:t>
            </a:r>
            <a:r>
              <a:rPr lang="ru-RU" dirty="0" smtClean="0"/>
              <a:t>при </a:t>
            </a:r>
            <a:r>
              <a:rPr lang="ru-RU" dirty="0" smtClean="0"/>
              <a:t>кафедрах и факультетах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анализа кейсов - 5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Позиционирование новых форм ИД связано с программами развития и PR вузов</a:t>
            </a:r>
          </a:p>
          <a:p>
            <a:r>
              <a:rPr lang="ru-RU" dirty="0" smtClean="0"/>
              <a:t>С одной стороны, </a:t>
            </a:r>
            <a:r>
              <a:rPr lang="ru-RU" dirty="0" smtClean="0"/>
              <a:t>такой статус </a:t>
            </a:r>
            <a:r>
              <a:rPr lang="ru-RU" dirty="0" smtClean="0"/>
              <a:t>позволяет новым формам ИД нарушать традиционные внутренние границы вуза</a:t>
            </a:r>
          </a:p>
          <a:p>
            <a:r>
              <a:rPr lang="ru-RU" dirty="0" smtClean="0"/>
              <a:t>С другой стороны, </a:t>
            </a:r>
            <a:r>
              <a:rPr lang="ru-RU" dirty="0" smtClean="0"/>
              <a:t>не </a:t>
            </a:r>
            <a:r>
              <a:rPr lang="ru-RU" dirty="0" smtClean="0"/>
              <a:t>является устойчивым и может исчезнуть в будущем, что поднимет вопрос об устойчивости новых форм ИД в целом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анализа кейсов - 6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Самым важным фактором, который может повлиять на распространение или сворачивание новых форм ИД в российских вузах, является способность «внутренних фирм» создать конкурентные преимущества, делающие их востребованными для студентов и внешних </a:t>
            </a:r>
            <a:r>
              <a:rPr lang="ru-RU" dirty="0" err="1" smtClean="0"/>
              <a:t>стейкхолдеров</a:t>
            </a:r>
            <a:endParaRPr lang="ru-RU" dirty="0" smtClean="0"/>
          </a:p>
          <a:p>
            <a:r>
              <a:rPr lang="ru-RU" dirty="0" smtClean="0"/>
              <a:t>В представленных примерах прослеживаются три типа позиционирования: </a:t>
            </a:r>
            <a:r>
              <a:rPr lang="ru-RU" dirty="0" err="1" smtClean="0"/>
              <a:t>нишевое</a:t>
            </a:r>
            <a:r>
              <a:rPr lang="ru-RU" dirty="0" smtClean="0"/>
              <a:t>, сетевое, </a:t>
            </a:r>
            <a:r>
              <a:rPr lang="ru-RU" dirty="0" smtClean="0"/>
              <a:t>региональное, которые не </a:t>
            </a:r>
            <a:r>
              <a:rPr lang="ru-RU" dirty="0" smtClean="0"/>
              <a:t>гарантируют устойчивости «внутренних фирм» вузов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«Внутренняя фирма» университета и интеллектуальные продукты, как драйвер ИД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Исследования в рассмотренных кейсах </a:t>
            </a:r>
            <a:r>
              <a:rPr lang="ru-RU" dirty="0" smtClean="0"/>
              <a:t>порождаются </a:t>
            </a:r>
            <a:r>
              <a:rPr lang="ru-RU" dirty="0" smtClean="0"/>
              <a:t>не </a:t>
            </a:r>
            <a:r>
              <a:rPr lang="ru-RU" dirty="0" smtClean="0"/>
              <a:t>только заказом извне, а предпринимательской инициативой, возникшей в результате освоения новой области практической деятельности студентами совместно с </a:t>
            </a:r>
            <a:r>
              <a:rPr lang="ru-RU" dirty="0" smtClean="0"/>
              <a:t>преподавателями</a:t>
            </a:r>
          </a:p>
          <a:p>
            <a:r>
              <a:rPr lang="ru-RU" dirty="0" smtClean="0"/>
              <a:t>Стремление </a:t>
            </a:r>
            <a:r>
              <a:rPr lang="ru-RU" dirty="0" smtClean="0"/>
              <a:t>к созданию интеллектуального продукта связано не только с особенностью мотивации студентов и внешних потребителей, ориентированных на законченность и полезность </a:t>
            </a:r>
            <a:r>
              <a:rPr lang="ru-RU" dirty="0" smtClean="0"/>
              <a:t>продукта </a:t>
            </a:r>
          </a:p>
          <a:p>
            <a:r>
              <a:rPr lang="ru-RU" dirty="0" smtClean="0"/>
              <a:t>Сама </a:t>
            </a:r>
            <a:r>
              <a:rPr lang="ru-RU" dirty="0" smtClean="0"/>
              <a:t>форма результата ИД в виде интеллектуального продукта способствует созданию коммуникации с заинтересованными сторонами и порождает спрос на </a:t>
            </a:r>
            <a:r>
              <a:rPr lang="ru-RU" dirty="0" smtClean="0"/>
              <a:t>исследование</a:t>
            </a:r>
          </a:p>
          <a:p>
            <a:r>
              <a:rPr lang="ru-RU" dirty="0" smtClean="0"/>
              <a:t>Фокусирование </a:t>
            </a:r>
            <a:r>
              <a:rPr lang="ru-RU" dirty="0" smtClean="0"/>
              <a:t>на продукте формирует </a:t>
            </a:r>
            <a:r>
              <a:rPr lang="ru-RU" dirty="0" err="1" smtClean="0"/>
              <a:t>проактивную</a:t>
            </a:r>
            <a:r>
              <a:rPr lang="ru-RU" dirty="0" smtClean="0"/>
              <a:t> позицию исследователей, делающих их интересными партнерами для внешних </a:t>
            </a:r>
            <a:r>
              <a:rPr lang="ru-RU" dirty="0" err="1" smtClean="0"/>
              <a:t>стейкхолдеров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«Внутренняя фирма</a:t>
            </a:r>
            <a:r>
              <a:rPr lang="ru-RU" sz="3600" dirty="0" smtClean="0"/>
              <a:t>» университета и перспективы «Университета </a:t>
            </a:r>
            <a:r>
              <a:rPr lang="en-US" sz="3600" dirty="0" smtClean="0"/>
              <a:t>Inc</a:t>
            </a:r>
            <a:r>
              <a:rPr lang="ru-RU" sz="3600" dirty="0" smtClean="0"/>
              <a:t>»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200" dirty="0" smtClean="0"/>
              <a:t>С одной стороны, «внутренние фирмы» в </a:t>
            </a:r>
            <a:r>
              <a:rPr lang="ru-RU" sz="2200" dirty="0" smtClean="0"/>
              <a:t>гораздо большей степени </a:t>
            </a:r>
            <a:r>
              <a:rPr lang="ru-RU" sz="2200" dirty="0" err="1" smtClean="0"/>
              <a:t>коммуницируют</a:t>
            </a:r>
            <a:r>
              <a:rPr lang="ru-RU" sz="2200" dirty="0" smtClean="0"/>
              <a:t> с внешней </a:t>
            </a:r>
            <a:r>
              <a:rPr lang="ru-RU" sz="2200" dirty="0" smtClean="0"/>
              <a:t>средой, могут работать с потоками студентов и создавать управленческие структуры </a:t>
            </a:r>
          </a:p>
          <a:p>
            <a:r>
              <a:rPr lang="ru-RU" sz="2200" dirty="0" smtClean="0"/>
              <a:t>С другой стороны, устойчивость </a:t>
            </a:r>
            <a:r>
              <a:rPr lang="ru-RU" sz="2200" dirty="0" smtClean="0"/>
              <a:t>«внутренних фирм» критически зависит от их способности создавать </a:t>
            </a:r>
            <a:r>
              <a:rPr lang="ru-RU" sz="2200" dirty="0" smtClean="0"/>
              <a:t>конкурентное </a:t>
            </a:r>
            <a:r>
              <a:rPr lang="ru-RU" sz="2200" dirty="0" smtClean="0"/>
              <a:t>преимущество на рынках интеллектуальных продуктов и оставаться привлекательными для студентов в длительной </a:t>
            </a:r>
            <a:r>
              <a:rPr lang="ru-RU" sz="2200" dirty="0" smtClean="0"/>
              <a:t>перспективе</a:t>
            </a:r>
          </a:p>
          <a:p>
            <a:r>
              <a:rPr lang="ru-RU" sz="2200" dirty="0" smtClean="0"/>
              <a:t>Анализ </a:t>
            </a:r>
            <a:r>
              <a:rPr lang="ru-RU" sz="2200" dirty="0" smtClean="0"/>
              <a:t>показывает, что в части случаев «внутренние фирмы» выходят на конкурентные рынки, на которых вузы до сих пор не проявили себя успешными </a:t>
            </a:r>
            <a:r>
              <a:rPr lang="ru-RU" sz="2200" dirty="0" smtClean="0"/>
              <a:t>игроками</a:t>
            </a:r>
          </a:p>
          <a:p>
            <a:r>
              <a:rPr lang="ru-RU" sz="2200" dirty="0" smtClean="0"/>
              <a:t>Следовательно</a:t>
            </a:r>
            <a:r>
              <a:rPr lang="ru-RU" sz="2200" dirty="0" smtClean="0"/>
              <a:t>, сказать определенно, </a:t>
            </a:r>
            <a:r>
              <a:rPr lang="ru-RU" sz="2200" dirty="0" smtClean="0"/>
              <a:t>увидим ли мы расцвет «Университета </a:t>
            </a:r>
            <a:r>
              <a:rPr lang="en-US" sz="2200" dirty="0" smtClean="0"/>
              <a:t>Inc</a:t>
            </a:r>
            <a:r>
              <a:rPr lang="ru-RU" sz="2200" dirty="0" smtClean="0"/>
              <a:t>» пока сложно</a:t>
            </a:r>
            <a:endParaRPr lang="ru-RU" sz="2200" dirty="0" smtClean="0"/>
          </a:p>
          <a:p>
            <a:endParaRPr lang="ru-RU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 постановке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гумбольдтовской</a:t>
            </a:r>
            <a:r>
              <a:rPr lang="ru-RU" dirty="0" smtClean="0"/>
              <a:t> модели исследование трактуется как незаинтересованное разыскание истины </a:t>
            </a:r>
            <a:r>
              <a:rPr lang="ru-RU" dirty="0"/>
              <a:t>в диалоге учителя и </a:t>
            </a:r>
            <a:r>
              <a:rPr lang="ru-RU" dirty="0" smtClean="0"/>
              <a:t>ученика, как основа преподавания [см.: </a:t>
            </a:r>
            <a:r>
              <a:rPr lang="ru-RU" dirty="0" err="1" smtClean="0"/>
              <a:t>Bahti</a:t>
            </a:r>
            <a:r>
              <a:rPr lang="ru-RU" dirty="0" smtClean="0"/>
              <a:t>, 1986; </a:t>
            </a:r>
            <a:r>
              <a:rPr lang="ru-RU" dirty="0" err="1" smtClean="0"/>
              <a:t>Simons</a:t>
            </a:r>
            <a:r>
              <a:rPr lang="ru-RU" dirty="0" smtClean="0"/>
              <a:t>, 2007]</a:t>
            </a:r>
          </a:p>
          <a:p>
            <a:endParaRPr lang="ru-RU" dirty="0" smtClean="0"/>
          </a:p>
          <a:p>
            <a:r>
              <a:rPr lang="ru-RU" dirty="0" smtClean="0"/>
              <a:t>Вместе с тем, предположение о взаимном обогащении исследований и преподавания оказывается слепым пятном университетского </a:t>
            </a:r>
            <a:r>
              <a:rPr lang="ru-RU" dirty="0" err="1" smtClean="0"/>
              <a:t>дискурса</a:t>
            </a:r>
            <a:r>
              <a:rPr lang="ru-RU" dirty="0" smtClean="0"/>
              <a:t> [</a:t>
            </a:r>
            <a:r>
              <a:rPr lang="ru-RU" dirty="0" err="1" smtClean="0"/>
              <a:t>Verburgh</a:t>
            </a:r>
            <a:r>
              <a:rPr lang="ru-RU" dirty="0" smtClean="0"/>
              <a:t>, </a:t>
            </a:r>
            <a:r>
              <a:rPr lang="ru-RU" dirty="0" err="1" smtClean="0"/>
              <a:t>Elen</a:t>
            </a:r>
            <a:r>
              <a:rPr lang="ru-RU" dirty="0" smtClean="0"/>
              <a:t>, </a:t>
            </a:r>
            <a:r>
              <a:rPr lang="ru-RU" dirty="0" err="1" smtClean="0"/>
              <a:t>Lindblom-Ylänne</a:t>
            </a:r>
            <a:r>
              <a:rPr lang="ru-RU" dirty="0" smtClean="0"/>
              <a:t>, 2007]</a:t>
            </a:r>
          </a:p>
          <a:p>
            <a:endParaRPr lang="ru-RU" dirty="0" smtClean="0"/>
          </a:p>
          <a:p>
            <a:r>
              <a:rPr lang="ru-RU" dirty="0" smtClean="0"/>
              <a:t>Современное расширение студенческого контингента в массовых университетах приводит к резкому сокращению общей доли тех учащихся, кто напрямую связывает получение университетского образования с продолжением научной карьеры [</a:t>
            </a:r>
            <a:r>
              <a:rPr lang="ru-RU" dirty="0" err="1" smtClean="0"/>
              <a:t>Tymon</a:t>
            </a:r>
            <a:r>
              <a:rPr lang="ru-RU" dirty="0" smtClean="0"/>
              <a:t>, 2013]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 ситуации нарастающего разнообразия студенческих масс и отсутствия единых культурных предпосылок исследование больше не может рассматриваться в логике </a:t>
            </a:r>
            <a:r>
              <a:rPr lang="ru-RU" dirty="0" err="1"/>
              <a:t>со-общения</a:t>
            </a:r>
            <a:r>
              <a:rPr lang="ru-RU" dirty="0"/>
              <a:t> научного и культурного канона от одного поколения к </a:t>
            </a:r>
            <a:r>
              <a:rPr lang="ru-RU" dirty="0" smtClean="0"/>
              <a:t>другому</a:t>
            </a:r>
          </a:p>
          <a:p>
            <a:endParaRPr lang="ru-RU" dirty="0"/>
          </a:p>
          <a:p>
            <a:r>
              <a:rPr lang="ru-RU" dirty="0" smtClean="0"/>
              <a:t>Такое </a:t>
            </a:r>
            <a:r>
              <a:rPr lang="ru-RU" dirty="0"/>
              <a:t>понимание сложно применимо к регулярной учебной работе в </a:t>
            </a:r>
            <a:r>
              <a:rPr lang="ru-RU" dirty="0" err="1"/>
              <a:t>массовизированном</a:t>
            </a:r>
            <a:r>
              <a:rPr lang="ru-RU" dirty="0"/>
              <a:t> </a:t>
            </a:r>
            <a:r>
              <a:rPr lang="ru-RU" dirty="0" smtClean="0"/>
              <a:t>университете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 для поискового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Какую форму могут иметь исследования в ситуации современного массового высшего образования?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sz="3600" dirty="0" smtClean="0"/>
              <a:t>Поисковое исследование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/>
              <a:t>Обзор кейсов новых форм учебной активности в российских университетах</a:t>
            </a:r>
          </a:p>
          <a:p>
            <a:endParaRPr lang="ru-RU" sz="2400" dirty="0" smtClean="0"/>
          </a:p>
          <a:p>
            <a:r>
              <a:rPr lang="ru-RU" sz="2400" dirty="0" smtClean="0"/>
              <a:t>Идентификация исследовательской или близкой к ней деятельности по продуктам, которые можно встроить в цепочки производства научных результатов</a:t>
            </a:r>
          </a:p>
          <a:p>
            <a:endParaRPr lang="ru-RU" sz="2400" dirty="0" smtClean="0"/>
          </a:p>
          <a:p>
            <a:r>
              <a:rPr lang="ru-RU" sz="2400" dirty="0" smtClean="0"/>
              <a:t>Изучение новых форм – место в управлении знаниями, масштабы вовлечения и роль студентов, интенсивность внешних коммуникаций, ценность для внешних и внутренних «покупателей», структурное оформление и устойчивость 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794"/>
                <a:gridCol w="6412206"/>
              </a:tblGrid>
              <a:tr h="832019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Пример новой формы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Кейс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Исследования в ходе разработки кейсов вузов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068692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Производимый интеллектуальный продукт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Опубликованные сборники кейсов, инструменты оценки компетенций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3201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Место в цепочке управления знанием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Генерация, накопление и воспроизводство знания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3201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Структурное оформление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Ежегодный проект, «вырастающий» из обязательного курса  магистерской программы вуза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068692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Примерно участвующих студентов в год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35-40 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32019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Внутреннее и внешнее позиционирование 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Магистерская программа с проектным обучением / </a:t>
                      </a: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Нишевое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научно-практическое издание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392538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Предполагаемое преимущество, создающее </a:t>
                      </a:r>
                      <a:r>
                        <a:rPr lang="ru-RU" sz="20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востребованность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Внешние потребители: актуальные кейсы вузов, знание об отрасли.</a:t>
                      </a:r>
                    </a:p>
                    <a:p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Студенты: участие в исследовании вузов и публикация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794"/>
                <a:gridCol w="6412206"/>
              </a:tblGrid>
              <a:tr h="80173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Пример новой формы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Кейс 2. Проектирование машин для международных студенческих чемпионатов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36171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Производимый интеллектуальный продукт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Рассчитанные под технические регламенты, заданные извне, проекты машин. Прототипы и готовые машины. </a:t>
                      </a: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Спин-офы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0173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Место в цепочке управления знанием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Накопление и воспроизводство знания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0173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Структурное оформление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Инжиниринговый центр, как часть образовательной и инновационной инфраструктуры вуза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0173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Примерно участвующих студентов в год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25-40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97875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Внутреннее и внешнее позиционирование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Центр проектного обучения в вузе.  «Внутренняя фирма». Проект развития и международной активности вуза / Участник международной сети и соревнования. Конкурент студенческим командам других вузов. Потенциальный партнер коммерческим компаниям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1702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Предполагаемое преимущество, создающее </a:t>
                      </a:r>
                      <a:r>
                        <a:rPr lang="ru-RU" sz="18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востребованность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Внешние потребители: внимание международной профессиональной аудитории к команде и ее партнерам.</a:t>
                      </a:r>
                    </a:p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Студенты: уникальный инженерный и предпринимательский опыт, участие в международных соревнованиях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794"/>
                <a:gridCol w="6412206"/>
              </a:tblGrid>
              <a:tr h="126899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Пример новой формы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Кейс 3. Исследование изменений животного и растительного мира, экологии, экономической деятельности, а также проектирование решений для  аэросъемки территорий с помощью беспилотных летательных средств 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7614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Производимый интеллектуальный продукт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Карты, статьи, аналитические отчеты, рекомендации, алгоритмы и программы, ПАК, новые образовательные программы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3596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Место в цепочке управления знанием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Генерация, накопление и воспроизводство знания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3596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Структурное оформление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Инжиниринговый центр, как часть образовательной и научной инфраструктуры вуза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3596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Примерно участвующих студентов в год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5-10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3596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Внутреннее и внешнее позиционирование 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НОЦ/ Исполнитель заказов и конкурент на локальном и межрегиональном рынке НИОКР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6899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Предполагаемое преимущество, создающее </a:t>
                      </a:r>
                      <a:r>
                        <a:rPr lang="ru-RU" sz="18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востребованность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Внешние потребители: эффективные решения на основе новых технологий, знания о регионе</a:t>
                      </a:r>
                    </a:p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Студенты: уникальный инженерный опыт и опыт использования новых технологий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6897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794"/>
                <a:gridCol w="6412206"/>
              </a:tblGrid>
              <a:tr h="969196">
                <a:tc>
                  <a:txBody>
                    <a:bodyPr/>
                    <a:lstStyle/>
                    <a:p>
                      <a:r>
                        <a:rPr lang="ru-RU" sz="19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Пример новой формы</a:t>
                      </a:r>
                      <a:endParaRPr lang="ru-RU" sz="19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Кейс 4. Исследование возможностей и создание </a:t>
                      </a:r>
                      <a:r>
                        <a:rPr lang="ru-RU" sz="19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медиа</a:t>
                      </a:r>
                      <a:r>
                        <a:rPr lang="ru-RU" sz="1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9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контента</a:t>
                      </a:r>
                      <a:r>
                        <a:rPr lang="ru-RU" sz="1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для обучения в процессе деятельности «внутренней» </a:t>
                      </a:r>
                      <a:r>
                        <a:rPr lang="ru-RU" sz="19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медиа</a:t>
                      </a:r>
                      <a:r>
                        <a:rPr lang="ru-RU" sz="1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фирмы</a:t>
                      </a:r>
                      <a:endParaRPr lang="ru-RU" sz="1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69196">
                <a:tc>
                  <a:txBody>
                    <a:bodyPr/>
                    <a:lstStyle/>
                    <a:p>
                      <a:r>
                        <a:rPr lang="ru-RU" sz="19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Производимый интеллектуальный продукт</a:t>
                      </a:r>
                      <a:endParaRPr lang="ru-RU" sz="19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Образовательные продукты для </a:t>
                      </a:r>
                      <a:r>
                        <a:rPr lang="ru-RU" sz="19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</a:t>
                      </a:r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образования, платформы </a:t>
                      </a:r>
                      <a:r>
                        <a:rPr lang="ru-RU" sz="19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</a:t>
                      </a:r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образования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048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9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Место в цепочке управления знанием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Накопление и воспроизводство знания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691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9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Структурное оформление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Подразделение вуза как часть образовательной инфраструктуры и производитель внешних и внутренних коммуникаций</a:t>
                      </a:r>
                      <a:endParaRPr lang="ru-RU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69196">
                <a:tc>
                  <a:txBody>
                    <a:bodyPr/>
                    <a:lstStyle/>
                    <a:p>
                      <a:r>
                        <a:rPr lang="ru-RU" sz="19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Примерно участвующих студентов в год</a:t>
                      </a:r>
                      <a:endParaRPr lang="ru-RU" sz="19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30-40 </a:t>
                      </a:r>
                      <a:endParaRPr lang="ru-RU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69196">
                <a:tc>
                  <a:txBody>
                    <a:bodyPr/>
                    <a:lstStyle/>
                    <a:p>
                      <a:r>
                        <a:rPr lang="ru-RU" sz="19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Внутреннее и внешнее позиционирование </a:t>
                      </a:r>
                      <a:endParaRPr lang="ru-RU" sz="19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Центр проектного обучения. «Внутренняя фирма». Проект развития вуза / Потенциальный конкурент и партнер на локальном </a:t>
                      </a:r>
                      <a:r>
                        <a:rPr lang="ru-RU" sz="19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медиа</a:t>
                      </a:r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рынке</a:t>
                      </a:r>
                      <a:endParaRPr lang="ru-RU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61493">
                <a:tc>
                  <a:txBody>
                    <a:bodyPr/>
                    <a:lstStyle/>
                    <a:p>
                      <a:r>
                        <a:rPr lang="ru-RU" sz="19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Предполагаемое преимущество, создающее </a:t>
                      </a:r>
                      <a:r>
                        <a:rPr lang="ru-RU" sz="19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востребованность</a:t>
                      </a:r>
                      <a:endParaRPr lang="ru-RU" sz="19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Внешние потребители: отличительный </a:t>
                      </a:r>
                      <a:r>
                        <a:rPr lang="ru-RU" sz="19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медиа</a:t>
                      </a:r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9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контент</a:t>
                      </a:r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внимание целевой аудитории</a:t>
                      </a:r>
                    </a:p>
                    <a:p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Студенты: опыт в </a:t>
                      </a:r>
                      <a:r>
                        <a:rPr lang="ru-RU" sz="19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медиа</a:t>
                      </a:r>
                      <a:r>
                        <a:rPr lang="ru-RU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индустрии уже во время обучения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1315</Words>
  <Application>Microsoft Office PowerPoint</Application>
  <PresentationFormat>Экран (4:3)</PresentationFormat>
  <Paragraphs>131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ПРОИЗВОДСТВО ИНТЕЛЛЕКТУАЛЬНЫХ ПРОДУКТОВ В УНИВЕРСИТЕТЕ: К ОБСУЖДЕНИЮ ПУТЕЙ ИНТЕГРАЦИИ ИССЛЕДОВАНИЯ И ОБУЧЕНИЯ</vt:lpstr>
      <vt:lpstr>К постановке проблемы</vt:lpstr>
      <vt:lpstr>Проблема</vt:lpstr>
      <vt:lpstr>Вопрос для поискового исследования</vt:lpstr>
      <vt:lpstr>Поисковое исследование</vt:lpstr>
      <vt:lpstr>Слайд 6</vt:lpstr>
      <vt:lpstr>Слайд 7</vt:lpstr>
      <vt:lpstr>Слайд 8</vt:lpstr>
      <vt:lpstr>Слайд 9</vt:lpstr>
      <vt:lpstr>Слайд 10</vt:lpstr>
      <vt:lpstr>Результаты анализа кейсов - 1</vt:lpstr>
      <vt:lpstr>Результаты анализа кейсов - 2</vt:lpstr>
      <vt:lpstr>Результаты анализа кейсов - 3</vt:lpstr>
      <vt:lpstr>Результаты анализа кейсов - 4</vt:lpstr>
      <vt:lpstr>Результаты анализа кейсов - 5</vt:lpstr>
      <vt:lpstr>Результаты анализа кейсов - 6</vt:lpstr>
      <vt:lpstr>«Внутренняя фирма» университета и интеллектуальные продукты, как драйвер ИД</vt:lpstr>
      <vt:lpstr>«Внутренняя фирма» университета и перспективы «Университета Inc»</vt:lpstr>
      <vt:lpstr>Спасибо за внимание!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Tardis</dc:creator>
  <cp:lastModifiedBy>Tardis</cp:lastModifiedBy>
  <cp:revision>34</cp:revision>
  <dcterms:created xsi:type="dcterms:W3CDTF">2018-04-04T14:28:07Z</dcterms:created>
  <dcterms:modified xsi:type="dcterms:W3CDTF">2018-04-04T17:35:41Z</dcterms:modified>
</cp:coreProperties>
</file>