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3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4.xml" ContentType="application/vnd.openxmlformats-officedocument.themeOverrid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40"/>
  </p:notesMasterIdLst>
  <p:handoutMasterIdLst>
    <p:handoutMasterId r:id="rId41"/>
  </p:handoutMasterIdLst>
  <p:sldIdLst>
    <p:sldId id="386" r:id="rId7"/>
    <p:sldId id="387" r:id="rId8"/>
    <p:sldId id="388" r:id="rId9"/>
    <p:sldId id="389" r:id="rId10"/>
    <p:sldId id="390" r:id="rId11"/>
    <p:sldId id="391" r:id="rId12"/>
    <p:sldId id="405" r:id="rId13"/>
    <p:sldId id="402" r:id="rId14"/>
    <p:sldId id="403" r:id="rId15"/>
    <p:sldId id="404" r:id="rId16"/>
    <p:sldId id="392" r:id="rId17"/>
    <p:sldId id="395" r:id="rId18"/>
    <p:sldId id="397" r:id="rId19"/>
    <p:sldId id="399" r:id="rId20"/>
    <p:sldId id="256" r:id="rId21"/>
    <p:sldId id="358" r:id="rId22"/>
    <p:sldId id="361" r:id="rId23"/>
    <p:sldId id="384" r:id="rId24"/>
    <p:sldId id="331" r:id="rId25"/>
    <p:sldId id="393" r:id="rId26"/>
    <p:sldId id="394" r:id="rId27"/>
    <p:sldId id="349" r:id="rId28"/>
    <p:sldId id="408" r:id="rId29"/>
    <p:sldId id="298" r:id="rId30"/>
    <p:sldId id="376" r:id="rId31"/>
    <p:sldId id="355" r:id="rId32"/>
    <p:sldId id="365" r:id="rId33"/>
    <p:sldId id="400" r:id="rId34"/>
    <p:sldId id="308" r:id="rId35"/>
    <p:sldId id="379" r:id="rId36"/>
    <p:sldId id="320" r:id="rId37"/>
    <p:sldId id="407" r:id="rId38"/>
    <p:sldId id="383" r:id="rId39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86F"/>
    <a:srgbClr val="003F82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5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5432098765432098E-3"/>
                  <c:y val="0.179586090297247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864197530864196E-3"/>
                  <c:y val="0.32269375600286615"/>
                </c:manualLayout>
              </c:layout>
              <c:spPr/>
              <c:txPr>
                <a:bodyPr anchor="ctr" anchorCtr="0"/>
                <a:lstStyle/>
                <a:p>
                  <a:pPr>
                    <a:defRPr sz="1800" b="1" i="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32098765430968E-3"/>
                  <c:y val="0.401262670507911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432098765432098E-3"/>
                  <c:y val="0.350754082611810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PowerPoint]Лист1'!$A$19:$D$19</c:f>
              <c:strCache>
                <c:ptCount val="4"/>
                <c:pt idx="0">
                  <c:v>2014год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'[Диаграмма в Microsoft PowerPoint]Лист1'!$A$20:$D$20</c:f>
              <c:numCache>
                <c:formatCode>General</c:formatCode>
                <c:ptCount val="4"/>
                <c:pt idx="0">
                  <c:v>94</c:v>
                </c:pt>
                <c:pt idx="1">
                  <c:v>256</c:v>
                </c:pt>
                <c:pt idx="2">
                  <c:v>313</c:v>
                </c:pt>
                <c:pt idx="3">
                  <c:v>340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915904"/>
        <c:axId val="147134080"/>
        <c:axId val="0"/>
      </c:bar3DChart>
      <c:catAx>
        <c:axId val="201915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47134080"/>
        <c:crosses val="autoZero"/>
        <c:auto val="1"/>
        <c:lblAlgn val="ctr"/>
        <c:lblOffset val="100"/>
        <c:noMultiLvlLbl val="0"/>
      </c:catAx>
      <c:valAx>
        <c:axId val="1471340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19159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5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532" y="0"/>
            <a:ext cx="294555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E400A-0669-4A37-A63A-0A64DF1640FC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323"/>
            <a:ext cx="2945553" cy="49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532" y="9428323"/>
            <a:ext cx="2945553" cy="49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A55A0-64E9-4622-90B9-1643EE017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607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6C7CB-16E3-4D3A-B0EA-D4FE9B38AA33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04E71-E4C5-42EA-A1A0-126CABD18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445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E3E3B3-04C2-46DE-A81F-D150B52E4E7C}" type="slidenum">
              <a:rPr lang="nl-NL" altLang="ru-RU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nl-NL" altLang="ru-RU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BD972-6C2D-4A9D-96B3-3A10CF607DE5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73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BD972-6C2D-4A9D-96B3-3A10CF607DE5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73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7F398-4BCD-0C47-92B0-F5499A2D177F}" type="datetime1">
              <a:rPr lang="ru-RU" smtClean="0"/>
              <a:pPr>
                <a:defRPr/>
              </a:pPr>
              <a:t>24.04.2018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12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820F4-5DC9-A140-87E7-34CB6C417245}" type="datetime1">
              <a:rPr lang="ru-RU" smtClean="0"/>
              <a:pPr>
                <a:defRPr/>
              </a:pPr>
              <a:t>24.04.2018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22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08444-7C3C-B24F-BD18-D11F5DCBF1AD}" type="datetime1">
              <a:rPr lang="ru-RU" smtClean="0"/>
              <a:pPr>
                <a:defRPr/>
              </a:pPr>
              <a:t>24.04.2018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96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90D6-94FD-A346-BD1F-6B1492B286CD}" type="datetime1">
              <a:rPr lang="ru-RU" smtClean="0"/>
              <a:pPr>
                <a:defRPr/>
              </a:pPr>
              <a:t>24.04.2018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72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EB58E-D869-FE49-A862-B107AA730C45}" type="datetime1">
              <a:rPr lang="ru-RU" smtClean="0"/>
              <a:pPr>
                <a:defRPr/>
              </a:pPr>
              <a:t>24.04.2018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40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EA7D7-7FBC-354A-BB1F-473D83FF7DBB}" type="datetime1">
              <a:rPr lang="ru-RU" smtClean="0"/>
              <a:pPr>
                <a:defRPr/>
              </a:pPr>
              <a:t>24.04.2018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9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FAB-C32B-8549-BFBF-790D43FC735F}" type="datetime1">
              <a:rPr lang="ru-RU" smtClean="0"/>
              <a:pPr>
                <a:defRPr/>
              </a:pPr>
              <a:t>24.04.2018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74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F04AE-DFDC-654D-AA85-FA61CA937967}" type="datetime1">
              <a:rPr lang="ru-RU" smtClean="0"/>
              <a:pPr>
                <a:defRPr/>
              </a:pPr>
              <a:t>24.04.2018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4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131F9-5F9A-1D47-BCE4-7ADA9F9BF35B}" type="datetime1">
              <a:rPr lang="ru-RU" smtClean="0"/>
              <a:pPr>
                <a:defRPr/>
              </a:pPr>
              <a:t>24.04.2018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02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1B012-DF5A-B14A-A5E8-F7F887B0C33D}" type="datetime1">
              <a:rPr lang="ru-RU" smtClean="0"/>
              <a:pPr>
                <a:defRPr/>
              </a:pPr>
              <a:t>24.04.2018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5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17E6F-F034-D142-BFAE-E9F9B92A8498}" type="datetime1">
              <a:rPr lang="ru-RU" smtClean="0"/>
              <a:pPr>
                <a:defRPr/>
              </a:pPr>
              <a:t>24.04.2018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42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43513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CCEA-B7D8-439D-B8F8-7C93DE536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56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443663"/>
            <a:ext cx="1066800" cy="328612"/>
          </a:xfrm>
        </p:spPr>
        <p:txBody>
          <a:bodyPr/>
          <a:lstStyle>
            <a:lvl1pPr algn="ctr"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DFFBE91-C0E7-40F5-9D7C-09D7FFD82045}" type="slidenum">
              <a:rPr lang="ru-RU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6000750" y="0"/>
            <a:ext cx="2895600" cy="328613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66725" y="19050"/>
            <a:ext cx="4114800" cy="328613"/>
          </a:xfrm>
        </p:spPr>
        <p:txBody>
          <a:bodyPr/>
          <a:lstStyle>
            <a:lvl1pPr algn="l">
              <a:defRPr b="1"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833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98EE0-861C-4289-904E-503E06480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128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3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3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681EA-0790-48A0-B4E6-75B396F74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805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8E42F-24E6-48B4-A528-284291195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460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18917-B081-4855-9F44-6A71A17B5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574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CFE70-43EF-4BFD-9384-A0BAEDF6D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55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1"/>
            <a:ext cx="2139695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3"/>
            <a:ext cx="2139695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A9122-0A82-4699-B34C-334D53789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785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1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5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D779C-AEAA-49C4-8D16-9526693B2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463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D672-7BDE-47E2-B8E9-99AC72B75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93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1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2E2EA-1A31-4602-B3B2-48BB821D1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390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43513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CCEA-B7D8-439D-B8F8-7C93DE536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434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443663"/>
            <a:ext cx="1066800" cy="328612"/>
          </a:xfrm>
        </p:spPr>
        <p:txBody>
          <a:bodyPr/>
          <a:lstStyle>
            <a:lvl1pPr algn="ctr"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DFFBE91-C0E7-40F5-9D7C-09D7FFD82045}" type="slidenum">
              <a:rPr lang="ru-RU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6000750" y="0"/>
            <a:ext cx="2895600" cy="328613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66725" y="19050"/>
            <a:ext cx="4114800" cy="328613"/>
          </a:xfrm>
        </p:spPr>
        <p:txBody>
          <a:bodyPr/>
          <a:lstStyle>
            <a:lvl1pPr algn="l">
              <a:defRPr b="1"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8963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98EE0-861C-4289-904E-503E06480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716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3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3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681EA-0790-48A0-B4E6-75B396F74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632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8E42F-24E6-48B4-A528-284291195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8383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18917-B081-4855-9F44-6A71A17B5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54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CFE70-43EF-4BFD-9384-A0BAEDF6D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273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1"/>
            <a:ext cx="2139695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3"/>
            <a:ext cx="2139695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A9122-0A82-4699-B34C-334D53789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9202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1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5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D779C-AEAA-49C4-8D16-9526693B2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3959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D672-7BDE-47E2-B8E9-99AC72B75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777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1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2E2EA-1A31-4602-B3B2-48BB821D1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3892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43513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CCEA-B7D8-439D-B8F8-7C93DE536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7216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443663"/>
            <a:ext cx="1066800" cy="328612"/>
          </a:xfrm>
        </p:spPr>
        <p:txBody>
          <a:bodyPr/>
          <a:lstStyle>
            <a:lvl1pPr algn="ctr"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DFFBE91-C0E7-40F5-9D7C-09D7FFD82045}" type="slidenum">
              <a:rPr lang="ru-RU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6000750" y="0"/>
            <a:ext cx="2895600" cy="328613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66725" y="19050"/>
            <a:ext cx="4114800" cy="328613"/>
          </a:xfrm>
        </p:spPr>
        <p:txBody>
          <a:bodyPr/>
          <a:lstStyle>
            <a:lvl1pPr algn="l">
              <a:defRPr b="1"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8865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98EE0-861C-4289-904E-503E06480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443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3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3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681EA-0790-48A0-B4E6-75B396F74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5980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8E42F-24E6-48B4-A528-284291195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57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18917-B081-4855-9F44-6A71A17B5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87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CFE70-43EF-4BFD-9384-A0BAEDF6D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7485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1"/>
            <a:ext cx="2139695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3"/>
            <a:ext cx="2139695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A9122-0A82-4699-B34C-334D53789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6893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1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5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D779C-AEAA-49C4-8D16-9526693B2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9016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D672-7BDE-47E2-B8E9-99AC72B75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2292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1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2E2EA-1A31-4602-B3B2-48BB821D1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108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43513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CCEA-B7D8-439D-B8F8-7C93DE536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826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443663"/>
            <a:ext cx="1066800" cy="328612"/>
          </a:xfrm>
        </p:spPr>
        <p:txBody>
          <a:bodyPr/>
          <a:lstStyle>
            <a:lvl1pPr algn="ctr"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DFFBE91-C0E7-40F5-9D7C-09D7FFD82045}" type="slidenum">
              <a:rPr lang="ru-RU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6000750" y="0"/>
            <a:ext cx="2895600" cy="328613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66725" y="19050"/>
            <a:ext cx="4114800" cy="328613"/>
          </a:xfrm>
        </p:spPr>
        <p:txBody>
          <a:bodyPr/>
          <a:lstStyle>
            <a:lvl1pPr algn="l">
              <a:defRPr b="1"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8060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98EE0-861C-4289-904E-503E06480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005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3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3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681EA-0790-48A0-B4E6-75B396F74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01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8E42F-24E6-48B4-A528-284291195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3733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18917-B081-4855-9F44-6A71A17B5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2673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CFE70-43EF-4BFD-9384-A0BAEDF6D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4687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1"/>
            <a:ext cx="2139695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3"/>
            <a:ext cx="2139695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A9122-0A82-4699-B34C-334D53789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2721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1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5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D779C-AEAA-49C4-8D16-9526693B2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0939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D672-7BDE-47E2-B8E9-99AC72B75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298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1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25.09.2013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http://olymp.hse.ru/junior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2E2EA-1A31-4602-B3B2-48BB821D1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37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394D193-C464-ED4D-98D1-AF0A98171A9F}" type="datetime1">
              <a:rPr lang="ru-RU" smtClean="0"/>
              <a:pPr>
                <a:defRPr/>
              </a:pPr>
              <a:t>24.04.2018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0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 defTabSz="914400">
              <a:defRPr/>
            </a:pPr>
            <a:r>
              <a:rPr lang="ru-RU" smtClean="0">
                <a:ea typeface="+mn-ea"/>
                <a:cs typeface="+mn-cs"/>
              </a:rPr>
              <a:t>25.09.2013</a:t>
            </a:r>
            <a:endParaRPr lang="ru-RU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 defTabSz="914400">
              <a:defRPr/>
            </a:pPr>
            <a:r>
              <a:rPr lang="en-US" smtClean="0">
                <a:ea typeface="+mn-ea"/>
                <a:cs typeface="+mn-cs"/>
              </a:rPr>
              <a:t>http://olymp.hse.ru/junior</a:t>
            </a:r>
            <a:endParaRPr lang="ru-RU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 defTabSz="914400">
              <a:defRPr/>
            </a:pPr>
            <a:fld id="{66C202AD-E2A2-4A30-BE95-21C595CBC17F}" type="slidenum">
              <a:rPr lang="ru-RU">
                <a:ea typeface="+mn-ea"/>
                <a:cs typeface="+mn-cs"/>
              </a:rPr>
              <a:pPr defTabSz="914400">
                <a:defRPr/>
              </a:pPr>
              <a:t>‹#›</a:t>
            </a:fld>
            <a:endParaRPr lang="ru-RU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80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3300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5863" indent="-1349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455" indent="-182860" algn="l" defTabSz="91430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315" indent="-182860" algn="l" defTabSz="91430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176" indent="-182860" algn="l" defTabSz="91430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036" indent="-182860" algn="l" defTabSz="91430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 defTabSz="914400">
              <a:defRPr/>
            </a:pPr>
            <a:r>
              <a:rPr lang="ru-RU" smtClean="0">
                <a:ea typeface="+mn-ea"/>
                <a:cs typeface="+mn-cs"/>
              </a:rPr>
              <a:t>25.09.2013</a:t>
            </a:r>
            <a:endParaRPr lang="ru-RU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 defTabSz="914400">
              <a:defRPr/>
            </a:pPr>
            <a:r>
              <a:rPr lang="en-US" smtClean="0">
                <a:ea typeface="+mn-ea"/>
                <a:cs typeface="+mn-cs"/>
              </a:rPr>
              <a:t>http://olymp.hse.ru/junior</a:t>
            </a:r>
            <a:endParaRPr lang="ru-RU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 defTabSz="914400">
              <a:defRPr/>
            </a:pPr>
            <a:fld id="{66C202AD-E2A2-4A30-BE95-21C595CBC17F}" type="slidenum">
              <a:rPr lang="ru-RU">
                <a:ea typeface="+mn-ea"/>
                <a:cs typeface="+mn-cs"/>
              </a:rPr>
              <a:pPr defTabSz="914400">
                <a:defRPr/>
              </a:pPr>
              <a:t>‹#›</a:t>
            </a:fld>
            <a:endParaRPr lang="ru-RU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50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3300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5863" indent="-1349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455" indent="-182860" algn="l" defTabSz="91430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315" indent="-182860" algn="l" defTabSz="91430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176" indent="-182860" algn="l" defTabSz="91430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036" indent="-182860" algn="l" defTabSz="91430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 defTabSz="914400">
              <a:defRPr/>
            </a:pPr>
            <a:r>
              <a:rPr lang="ru-RU" smtClean="0">
                <a:ea typeface="+mn-ea"/>
                <a:cs typeface="+mn-cs"/>
              </a:rPr>
              <a:t>25.09.2013</a:t>
            </a:r>
            <a:endParaRPr lang="ru-RU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 defTabSz="914400">
              <a:defRPr/>
            </a:pPr>
            <a:r>
              <a:rPr lang="en-US" smtClean="0">
                <a:ea typeface="+mn-ea"/>
                <a:cs typeface="+mn-cs"/>
              </a:rPr>
              <a:t>http://olymp.hse.ru/junior</a:t>
            </a:r>
            <a:endParaRPr lang="ru-RU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 defTabSz="914400">
              <a:defRPr/>
            </a:pPr>
            <a:fld id="{66C202AD-E2A2-4A30-BE95-21C595CBC17F}" type="slidenum">
              <a:rPr lang="ru-RU">
                <a:ea typeface="+mn-ea"/>
                <a:cs typeface="+mn-cs"/>
              </a:rPr>
              <a:pPr defTabSz="914400">
                <a:defRPr/>
              </a:pPr>
              <a:t>‹#›</a:t>
            </a:fld>
            <a:endParaRPr lang="ru-RU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4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3300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5863" indent="-1349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455" indent="-182860" algn="l" defTabSz="91430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315" indent="-182860" algn="l" defTabSz="91430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176" indent="-182860" algn="l" defTabSz="91430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036" indent="-182860" algn="l" defTabSz="91430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 defTabSz="914400">
              <a:defRPr/>
            </a:pPr>
            <a:r>
              <a:rPr lang="ru-RU" smtClean="0">
                <a:ea typeface="+mn-ea"/>
                <a:cs typeface="+mn-cs"/>
              </a:rPr>
              <a:t>25.09.2013</a:t>
            </a:r>
            <a:endParaRPr lang="ru-RU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 defTabSz="914400">
              <a:defRPr/>
            </a:pPr>
            <a:r>
              <a:rPr lang="en-US" smtClean="0">
                <a:ea typeface="+mn-ea"/>
                <a:cs typeface="+mn-cs"/>
              </a:rPr>
              <a:t>http://olymp.hse.ru/junior</a:t>
            </a:r>
            <a:endParaRPr lang="ru-RU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 defTabSz="914400">
              <a:defRPr/>
            </a:pPr>
            <a:fld id="{66C202AD-E2A2-4A30-BE95-21C595CBC17F}" type="slidenum">
              <a:rPr lang="ru-RU">
                <a:ea typeface="+mn-ea"/>
                <a:cs typeface="+mn-cs"/>
              </a:rPr>
              <a:pPr defTabSz="914400">
                <a:defRPr/>
              </a:pPr>
              <a:t>‹#›</a:t>
            </a:fld>
            <a:endParaRPr lang="ru-RU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04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3300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5863" indent="-1349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455" indent="-182860" algn="l" defTabSz="91430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315" indent="-182860" algn="l" defTabSz="91430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176" indent="-182860" algn="l" defTabSz="91430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036" indent="-182860" algn="l" defTabSz="91430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ogrosheva@hse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secondary/modulecomp" TargetMode="External"/><Relationship Id="rId2" Type="http://schemas.openxmlformats.org/officeDocument/2006/relationships/hyperlink" Target="https://www.hse.ru/secondary/modulemath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ogrosheva@hse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700808"/>
            <a:ext cx="8553772" cy="26582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380985" rtl="0" eaLnBrk="0" fontAlgn="base" hangingPunct="0">
              <a:spcBef>
                <a:spcPct val="0"/>
              </a:spcBef>
              <a:spcAft>
                <a:spcPct val="0"/>
              </a:spcAft>
              <a:defRPr sz="3667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380985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380985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380985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380985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380985" algn="ctr" defTabSz="380985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761970" algn="ctr" defTabSz="380985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142954" algn="ctr" defTabSz="380985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523939" algn="ctr" defTabSz="380985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ru-RU" sz="4400" b="1" dirty="0" smtClean="0">
                <a:solidFill>
                  <a:srgbClr val="0059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исследовательский университет </a:t>
            </a:r>
            <a:endParaRPr lang="en-US" sz="4400" b="1" dirty="0" smtClean="0">
              <a:solidFill>
                <a:srgbClr val="0059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b="1" dirty="0" smtClean="0">
                <a:solidFill>
                  <a:srgbClr val="0059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«Высшая школа экономики» – </a:t>
            </a:r>
            <a:endParaRPr lang="en-US" sz="4400" b="1" dirty="0" smtClean="0">
              <a:solidFill>
                <a:srgbClr val="0059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b="1" dirty="0" smtClean="0">
                <a:solidFill>
                  <a:srgbClr val="0059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школам и школьникам</a:t>
            </a:r>
            <a:endParaRPr lang="ru-RU" sz="4400" b="1" dirty="0">
              <a:solidFill>
                <a:srgbClr val="0059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759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ChangeArrowheads="1"/>
          </p:cNvSpPr>
          <p:nvPr/>
        </p:nvSpPr>
        <p:spPr bwMode="auto">
          <a:xfrm>
            <a:off x="269044" y="1484753"/>
            <a:ext cx="8695569" cy="2965327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/>
          <a:lstStyle/>
          <a:p>
            <a:pPr marL="285750" indent="-285750" defTabSz="9144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1F497D"/>
                </a:solidFill>
                <a:latin typeface="Trebuchet MS"/>
                <a:ea typeface="+mn-ea"/>
                <a:cs typeface="+mn-cs"/>
              </a:rPr>
              <a:t>Физико-математические встречи в Черноголовке </a:t>
            </a:r>
            <a:r>
              <a:rPr lang="ru-RU" altLang="ru-RU" sz="1400" dirty="0" smtClean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>(с 16 по 22 июля, регистрация до 19 мая)</a:t>
            </a:r>
            <a:endParaRPr lang="ru-RU" altLang="ru-RU" sz="1400" dirty="0">
              <a:solidFill>
                <a:prstClr val="black"/>
              </a:solidFill>
              <a:latin typeface="Trebuchet MS" pitchFamily="34" charset="0"/>
              <a:ea typeface="+mn-ea"/>
              <a:cs typeface="+mn-cs"/>
            </a:endParaRPr>
          </a:p>
          <a:p>
            <a:pPr marL="285750" indent="-285750" defTabSz="9144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1F497D"/>
                </a:solidFill>
                <a:latin typeface="Trebuchet MS"/>
                <a:ea typeface="+mn-ea"/>
                <a:cs typeface="+mn-cs"/>
              </a:rPr>
              <a:t>Летняя многопрофильная школа </a:t>
            </a:r>
            <a:r>
              <a:rPr lang="ru-RU" altLang="ru-RU" sz="1400" dirty="0" smtClean="0">
                <a:solidFill>
                  <a:prstClr val="black"/>
                </a:solidFill>
                <a:latin typeface="Trebuchet MS" pitchFamily="34" charset="0"/>
                <a:ea typeface="+mn-ea"/>
                <a:cs typeface="+mn-cs"/>
              </a:rPr>
              <a:t>(с 25 </a:t>
            </a:r>
            <a:r>
              <a:rPr lang="ru-RU" altLang="ru-RU" sz="1400" dirty="0">
                <a:solidFill>
                  <a:prstClr val="black"/>
                </a:solidFill>
                <a:latin typeface="Trebuchet MS" pitchFamily="34" charset="0"/>
                <a:ea typeface="+mn-ea"/>
                <a:cs typeface="+mn-cs"/>
              </a:rPr>
              <a:t>июня по </a:t>
            </a:r>
            <a:r>
              <a:rPr lang="ru-RU" altLang="ru-RU" sz="1400" dirty="0" smtClean="0">
                <a:solidFill>
                  <a:prstClr val="black"/>
                </a:solidFill>
                <a:latin typeface="Trebuchet MS" pitchFamily="34" charset="0"/>
                <a:ea typeface="+mn-ea"/>
                <a:cs typeface="+mn-cs"/>
              </a:rPr>
              <a:t>30 июня, регистрация до 10 мая), Подмосковье</a:t>
            </a:r>
          </a:p>
          <a:p>
            <a:pPr marL="285750" indent="-285750" defTabSz="9144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1F497D"/>
                </a:solidFill>
                <a:latin typeface="Trebuchet MS"/>
                <a:ea typeface="+mn-ea"/>
                <a:cs typeface="+mn-cs"/>
              </a:rPr>
              <a:t>Летняя правовая </a:t>
            </a:r>
            <a:r>
              <a:rPr lang="ru-RU" altLang="ru-RU" sz="1400" b="1" dirty="0">
                <a:solidFill>
                  <a:srgbClr val="1F497D"/>
                </a:solidFill>
                <a:latin typeface="Trebuchet MS"/>
                <a:ea typeface="+mn-ea"/>
                <a:cs typeface="+mn-cs"/>
              </a:rPr>
              <a:t>школа </a:t>
            </a:r>
            <a:r>
              <a:rPr lang="ru-RU" altLang="ru-RU" sz="1400" dirty="0" smtClean="0">
                <a:solidFill>
                  <a:prstClr val="black"/>
                </a:solidFill>
                <a:latin typeface="Trebuchet MS" pitchFamily="34" charset="0"/>
                <a:ea typeface="+mn-ea"/>
                <a:cs typeface="+mn-cs"/>
              </a:rPr>
              <a:t>(с 20 по 28 июля, регистрация до 01 июня), Подмосковье</a:t>
            </a:r>
          </a:p>
          <a:p>
            <a:pPr marL="285750" indent="-285750" defTabSz="9144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1F497D"/>
                </a:solidFill>
                <a:latin typeface="Trebuchet MS"/>
                <a:ea typeface="+mn-ea"/>
                <a:cs typeface="+mn-cs"/>
              </a:rPr>
              <a:t>Летняя школа </a:t>
            </a:r>
            <a:r>
              <a:rPr lang="ru-RU" altLang="ru-RU" sz="1400" b="1" dirty="0">
                <a:solidFill>
                  <a:srgbClr val="1F497D"/>
                </a:solidFill>
                <a:latin typeface="Trebuchet MS"/>
                <a:ea typeface="+mn-ea"/>
                <a:cs typeface="+mn-cs"/>
              </a:rPr>
              <a:t>по компьютерным наукам </a:t>
            </a:r>
            <a:r>
              <a:rPr lang="ru-RU" altLang="ru-RU" sz="1400" dirty="0" smtClean="0">
                <a:solidFill>
                  <a:prstClr val="black"/>
                </a:solidFill>
                <a:latin typeface="Trebuchet MS" pitchFamily="34" charset="0"/>
                <a:ea typeface="+mn-ea"/>
                <a:cs typeface="+mn-cs"/>
              </a:rPr>
              <a:t>(с 5 по 19 августа, регистрация до 01 июня), </a:t>
            </a:r>
            <a:r>
              <a:rPr lang="ru-RU" altLang="ru-RU" sz="1400" dirty="0" err="1" smtClean="0">
                <a:solidFill>
                  <a:prstClr val="black"/>
                </a:solidFill>
                <a:latin typeface="Trebuchet MS" pitchFamily="34" charset="0"/>
                <a:ea typeface="+mn-ea"/>
                <a:cs typeface="+mn-cs"/>
              </a:rPr>
              <a:t>г.Липецк</a:t>
            </a:r>
            <a:endParaRPr lang="ru-RU" altLang="ru-RU" sz="1400" dirty="0" smtClean="0">
              <a:solidFill>
                <a:prstClr val="black"/>
              </a:solidFill>
              <a:latin typeface="Trebuchet MS" pitchFamily="34" charset="0"/>
              <a:ea typeface="+mn-ea"/>
              <a:cs typeface="+mn-cs"/>
            </a:endParaRPr>
          </a:p>
          <a:p>
            <a:pPr marL="285750" indent="-285750" defTabSz="9144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1F497D"/>
                </a:solidFill>
                <a:latin typeface="Trebuchet MS"/>
                <a:ea typeface="+mn-ea"/>
                <a:cs typeface="+mn-cs"/>
              </a:rPr>
              <a:t>Летняя экономическая школа «</a:t>
            </a:r>
            <a:r>
              <a:rPr lang="en-US" altLang="ru-RU" sz="1400" b="1" dirty="0" err="1">
                <a:solidFill>
                  <a:srgbClr val="1F497D"/>
                </a:solidFill>
                <a:latin typeface="Trebuchet MS"/>
                <a:ea typeface="+mn-ea"/>
                <a:cs typeface="+mn-cs"/>
              </a:rPr>
              <a:t>ILoveEconomics</a:t>
            </a:r>
            <a:r>
              <a:rPr lang="ru-RU" altLang="ru-RU" sz="1400" b="1" dirty="0" smtClean="0">
                <a:solidFill>
                  <a:srgbClr val="1F497D"/>
                </a:solidFill>
                <a:latin typeface="Trebuchet MS"/>
                <a:ea typeface="+mn-ea"/>
                <a:cs typeface="+mn-cs"/>
              </a:rPr>
              <a:t>» </a:t>
            </a:r>
            <a:r>
              <a:rPr lang="ru-RU" altLang="ru-RU" sz="1400" dirty="0">
                <a:solidFill>
                  <a:prstClr val="black"/>
                </a:solidFill>
                <a:latin typeface="Trebuchet MS" pitchFamily="34" charset="0"/>
                <a:ea typeface="+mn-ea"/>
                <a:cs typeface="+mn-cs"/>
              </a:rPr>
              <a:t>(с </a:t>
            </a:r>
            <a:r>
              <a:rPr lang="ru-RU" altLang="ru-RU" sz="1400" dirty="0" smtClean="0">
                <a:solidFill>
                  <a:prstClr val="black"/>
                </a:solidFill>
                <a:latin typeface="Trebuchet MS" pitchFamily="34" charset="0"/>
                <a:ea typeface="+mn-ea"/>
                <a:cs typeface="+mn-cs"/>
              </a:rPr>
              <a:t>13 по 26 августа, регистрация до 31 мая), Подмосковье</a:t>
            </a:r>
          </a:p>
          <a:p>
            <a:pPr marL="285750" indent="-285750" defTabSz="9144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1F497D"/>
                </a:solidFill>
                <a:ea typeface="+mn-ea"/>
                <a:cs typeface="+mn-cs"/>
              </a:rPr>
              <a:t>Летняя </a:t>
            </a:r>
            <a:r>
              <a:rPr lang="ru-RU" altLang="ru-RU" sz="1400" b="1" dirty="0" smtClean="0">
                <a:solidFill>
                  <a:srgbClr val="1F497D"/>
                </a:solidFill>
                <a:ea typeface="+mn-ea"/>
                <a:cs typeface="+mn-cs"/>
              </a:rPr>
              <a:t>экономико-математическая  школа </a:t>
            </a:r>
            <a:r>
              <a:rPr lang="ru-RU" altLang="ru-RU" sz="1400" dirty="0" smtClean="0">
                <a:solidFill>
                  <a:prstClr val="black"/>
                </a:solidFill>
                <a:latin typeface="Trebuchet MS" pitchFamily="34" charset="0"/>
                <a:ea typeface="+mn-ea"/>
                <a:cs typeface="+mn-cs"/>
              </a:rPr>
              <a:t>(</a:t>
            </a:r>
            <a:r>
              <a:rPr lang="ru-RU" altLang="ru-RU" sz="1400" dirty="0">
                <a:solidFill>
                  <a:prstClr val="black"/>
                </a:solidFill>
                <a:latin typeface="Trebuchet MS" pitchFamily="34" charset="0"/>
                <a:ea typeface="+mn-ea"/>
                <a:cs typeface="+mn-cs"/>
              </a:rPr>
              <a:t>с </a:t>
            </a:r>
            <a:r>
              <a:rPr lang="ru-RU" altLang="ru-RU" sz="1400" dirty="0" smtClean="0">
                <a:solidFill>
                  <a:prstClr val="black"/>
                </a:solidFill>
                <a:latin typeface="Trebuchet MS" pitchFamily="34" charset="0"/>
                <a:ea typeface="+mn-ea"/>
                <a:cs typeface="+mn-cs"/>
              </a:rPr>
              <a:t>1 </a:t>
            </a:r>
            <a:r>
              <a:rPr lang="ru-RU" altLang="ru-RU" sz="1400" dirty="0">
                <a:solidFill>
                  <a:prstClr val="black"/>
                </a:solidFill>
                <a:latin typeface="Trebuchet MS" pitchFamily="34" charset="0"/>
                <a:ea typeface="+mn-ea"/>
                <a:cs typeface="+mn-cs"/>
              </a:rPr>
              <a:t>по </a:t>
            </a:r>
            <a:r>
              <a:rPr lang="ru-RU" altLang="ru-RU" sz="1400" dirty="0" smtClean="0">
                <a:solidFill>
                  <a:prstClr val="black"/>
                </a:solidFill>
                <a:latin typeface="Trebuchet MS" pitchFamily="34" charset="0"/>
                <a:ea typeface="+mn-ea"/>
                <a:cs typeface="+mn-cs"/>
              </a:rPr>
              <a:t>15 июня), Подмосковье</a:t>
            </a:r>
            <a:endParaRPr lang="ru-RU" altLang="ru-RU" sz="1400" dirty="0">
              <a:solidFill>
                <a:prstClr val="black"/>
              </a:solidFill>
              <a:latin typeface="Trebuchet MS" pitchFamily="34" charset="0"/>
              <a:ea typeface="+mn-ea"/>
              <a:cs typeface="+mn-cs"/>
            </a:endParaRPr>
          </a:p>
          <a:p>
            <a:pPr marL="285750" indent="-285750" defTabSz="9144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ru-RU" sz="1400" b="1" dirty="0" smtClean="0">
                <a:solidFill>
                  <a:srgbClr val="1F497D"/>
                </a:solidFill>
                <a:latin typeface="Trebuchet MS"/>
                <a:ea typeface="+mn-ea"/>
                <a:cs typeface="+mn-cs"/>
              </a:rPr>
              <a:t>III </a:t>
            </a:r>
            <a:r>
              <a:rPr lang="ru-RU" altLang="ru-RU" sz="1400" b="1" dirty="0" smtClean="0">
                <a:solidFill>
                  <a:srgbClr val="1F497D"/>
                </a:solidFill>
                <a:latin typeface="Trebuchet MS"/>
                <a:ea typeface="+mn-ea"/>
                <a:cs typeface="+mn-cs"/>
              </a:rPr>
              <a:t>Летняя историко-филологическая школа для старшеклассников </a:t>
            </a:r>
            <a:r>
              <a:rPr lang="ru-RU" altLang="ru-RU" sz="1400" dirty="0" smtClean="0">
                <a:solidFill>
                  <a:prstClr val="black"/>
                </a:solidFill>
                <a:latin typeface="Trebuchet MS" pitchFamily="34" charset="0"/>
                <a:ea typeface="+mn-ea"/>
                <a:cs typeface="+mn-cs"/>
              </a:rPr>
              <a:t>(с 20 по 27 августа, регистрация до 25 июня), Подмосковье</a:t>
            </a:r>
          </a:p>
          <a:p>
            <a:pPr marL="285750" indent="-285750" defTabSz="9144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altLang="ru-RU" sz="1400" dirty="0" smtClean="0">
              <a:solidFill>
                <a:prstClr val="black"/>
              </a:solidFill>
              <a:latin typeface="Trebuchet MS" pitchFamily="34" charset="0"/>
              <a:ea typeface="+mn-ea"/>
              <a:cs typeface="+mn-cs"/>
            </a:endParaRPr>
          </a:p>
          <a:p>
            <a:pPr marL="285750" indent="-285750" defTabSz="9144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altLang="ru-RU" sz="1400" i="1" dirty="0">
              <a:solidFill>
                <a:prstClr val="black"/>
              </a:solidFill>
              <a:latin typeface="Trebuchet MS" pitchFamily="34" charset="0"/>
              <a:ea typeface="+mn-ea"/>
              <a:cs typeface="+mn-cs"/>
            </a:endParaRPr>
          </a:p>
          <a:p>
            <a:pPr defTabSz="914400" eaLnBrk="0" hangingPunct="0">
              <a:lnSpc>
                <a:spcPct val="90000"/>
              </a:lnSpc>
              <a:buFont typeface="Arial" pitchFamily="34" charset="0"/>
              <a:buNone/>
            </a:pPr>
            <a:endParaRPr lang="ru-RU" altLang="ru-RU" sz="1400" dirty="0" smtClean="0">
              <a:solidFill>
                <a:prstClr val="black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116632"/>
            <a:ext cx="8713092" cy="93503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400" dirty="0" smtClean="0">
                <a:ln/>
              </a:rPr>
              <a:t>Проведи умное лето с Вышкой           								</a:t>
            </a:r>
            <a:r>
              <a:rPr lang="en-US" sz="2400" dirty="0" smtClean="0">
                <a:ln/>
              </a:rPr>
              <a:t>https</a:t>
            </a:r>
            <a:r>
              <a:rPr lang="en-US" sz="2400" dirty="0">
                <a:ln/>
              </a:rPr>
              <a:t>://shkolnikam.hse.ru/summer</a:t>
            </a:r>
            <a:endParaRPr lang="ru-RU" sz="2000" dirty="0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5246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http://olymp.hse.ru/junior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93700" y="4866640"/>
            <a:ext cx="8588437" cy="480060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/>
          <a:lstStyle>
            <a:defPPr>
              <a:defRPr lang="ru-RU"/>
            </a:defPPr>
            <a:lvl1pPr eaLnBrk="0" hangingPunct="0">
              <a:lnSpc>
                <a:spcPct val="90000"/>
              </a:lnSpc>
              <a:buFont typeface="Arial" pitchFamily="34" charset="0"/>
              <a:buNone/>
              <a:defRPr sz="1400">
                <a:latin typeface="Trebuchet MS" pitchFamily="34" charset="0"/>
              </a:defRPr>
            </a:lvl1pPr>
          </a:lstStyle>
          <a:p>
            <a:pPr marL="285750" indent="-285750" defTabSz="914400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ru-RU" b="1" dirty="0" smtClean="0">
                <a:solidFill>
                  <a:srgbClr val="1F497D"/>
                </a:solidFill>
                <a:latin typeface="Trebuchet MS"/>
                <a:ea typeface="+mn-ea"/>
                <a:cs typeface="+mn-cs"/>
              </a:rPr>
              <a:t>Летняя </a:t>
            </a:r>
            <a:r>
              <a:rPr lang="ru-RU" altLang="ru-RU" b="1" dirty="0">
                <a:solidFill>
                  <a:srgbClr val="1F497D"/>
                </a:solidFill>
                <a:latin typeface="Trebuchet MS"/>
                <a:ea typeface="+mn-ea"/>
                <a:cs typeface="+mn-cs"/>
              </a:rPr>
              <a:t>школа по мобильной разработке </a:t>
            </a:r>
            <a:r>
              <a:rPr lang="ru-RU" altLang="ru-RU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>(с 3 по 6 </a:t>
            </a:r>
            <a:r>
              <a:rPr lang="ru-RU" altLang="ru-RU" dirty="0" smtClean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>июля, регистрация до 20 июня)</a:t>
            </a:r>
            <a:endParaRPr lang="ru-RU" altLang="ru-RU" dirty="0">
              <a:solidFill>
                <a:prstClr val="black"/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9044" y="1196753"/>
            <a:ext cx="8695568" cy="288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/>
            <a:r>
              <a:rPr lang="ru-RU" altLang="ru-RU" sz="1600" dirty="0" smtClean="0">
                <a:solidFill>
                  <a:prstClr val="white"/>
                </a:solidFill>
              </a:rPr>
              <a:t>Предметные школы   для одаренных школьников </a:t>
            </a:r>
            <a:endParaRPr lang="ru-RU" altLang="ru-RU" sz="1600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9046" y="4551680"/>
            <a:ext cx="8695568" cy="4267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/>
            <a:r>
              <a:rPr lang="ru-RU" altLang="ru-RU" sz="1600" dirty="0">
                <a:solidFill>
                  <a:prstClr val="white"/>
                </a:solidFill>
              </a:rPr>
              <a:t>Предметные школы  для одаренных школьников в формате городского </a:t>
            </a:r>
            <a:r>
              <a:rPr lang="ru-RU" altLang="ru-RU" sz="1600" dirty="0" smtClean="0">
                <a:solidFill>
                  <a:prstClr val="white"/>
                </a:solidFill>
              </a:rPr>
              <a:t>лагеря</a:t>
            </a:r>
            <a:endParaRPr lang="ru-RU" altLang="ru-RU" sz="1600" dirty="0">
              <a:solidFill>
                <a:prstClr val="white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9044" y="5679440"/>
            <a:ext cx="8695568" cy="4978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/>
            <a:r>
              <a:rPr lang="ru-RU" altLang="ru-RU" sz="1600" dirty="0" err="1" smtClean="0">
                <a:solidFill>
                  <a:prstClr val="white"/>
                </a:solidFill>
              </a:rPr>
              <a:t>Профориентационные</a:t>
            </a:r>
            <a:r>
              <a:rPr lang="ru-RU" altLang="ru-RU" sz="1600" dirty="0" smtClean="0">
                <a:solidFill>
                  <a:prstClr val="white"/>
                </a:solidFill>
              </a:rPr>
              <a:t> лагеря</a:t>
            </a:r>
            <a:endParaRPr lang="ru-RU" altLang="ru-RU" sz="16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046" y="6096000"/>
            <a:ext cx="8695566" cy="520700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/>
          <a:lstStyle>
            <a:defPPr>
              <a:defRPr lang="ru-RU"/>
            </a:defPPr>
            <a:lvl1pPr eaLnBrk="0" hangingPunct="0">
              <a:lnSpc>
                <a:spcPct val="90000"/>
              </a:lnSpc>
              <a:buFont typeface="Arial" pitchFamily="34" charset="0"/>
              <a:buNone/>
              <a:defRPr sz="1400">
                <a:latin typeface="Trebuchet MS" pitchFamily="34" charset="0"/>
              </a:defRPr>
            </a:lvl1pPr>
          </a:lstStyle>
          <a:p>
            <a:pPr marL="285750" indent="-285750" defTabSz="914400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ru-RU" b="1" dirty="0" smtClean="0">
                <a:solidFill>
                  <a:srgbClr val="1F497D"/>
                </a:solidFill>
                <a:latin typeface="Trebuchet MS"/>
                <a:ea typeface="+mn-ea"/>
                <a:cs typeface="+mn-cs"/>
              </a:rPr>
              <a:t>Летний  </a:t>
            </a:r>
            <a:r>
              <a:rPr lang="ru-RU" altLang="ru-RU" b="1" dirty="0" err="1" smtClean="0">
                <a:solidFill>
                  <a:srgbClr val="1F497D"/>
                </a:solidFill>
                <a:latin typeface="Trebuchet MS"/>
                <a:ea typeface="+mn-ea"/>
                <a:cs typeface="+mn-cs"/>
              </a:rPr>
              <a:t>профориентационный</a:t>
            </a:r>
            <a:r>
              <a:rPr lang="ru-RU" altLang="ru-RU" b="1" dirty="0" smtClean="0">
                <a:solidFill>
                  <a:srgbClr val="1F497D"/>
                </a:solidFill>
                <a:latin typeface="Trebuchet MS"/>
                <a:ea typeface="+mn-ea"/>
                <a:cs typeface="+mn-cs"/>
              </a:rPr>
              <a:t> лагерь  «Мы вместе», </a:t>
            </a:r>
            <a:r>
              <a:rPr lang="ru-RU" altLang="ru-RU" dirty="0" smtClean="0">
                <a:solidFill>
                  <a:prstClr val="black"/>
                </a:solidFill>
                <a:ea typeface="+mn-ea"/>
                <a:cs typeface="+mn-cs"/>
              </a:rPr>
              <a:t>Подмосковье</a:t>
            </a:r>
            <a:endParaRPr lang="ru-RU" altLang="ru-RU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0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2001" y="0"/>
            <a:ext cx="75612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59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Cambria Math" panose="02040503050406030204" pitchFamily="18" charset="0"/>
              </a:rPr>
              <a:t>НИУ ВШЭ - школьникам</a:t>
            </a:r>
            <a:endParaRPr lang="ru-RU" b="1" dirty="0">
              <a:solidFill>
                <a:srgbClr val="0059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ea typeface="Cambria Math" panose="020405030504060302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-1368660" y="2332037"/>
            <a:ext cx="8229600" cy="4525963"/>
          </a:xfrm>
          <a:prstGeom prst="rect">
            <a:avLst/>
          </a:prstGeom>
        </p:spPr>
        <p:txBody>
          <a:bodyPr/>
          <a:lstStyle>
            <a:lvl1pPr marL="285739" indent="-285739" algn="l" defTabSz="3809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19100" indent="-238115" algn="l" defTabSz="3809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33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952462" indent="-190492" algn="l" defTabSz="3809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333447" indent="-190492" algn="l" defTabSz="3809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67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714431" indent="-190492" algn="l" defTabSz="3809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67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095416" indent="-190492" algn="l" defTabSz="380985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380985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380985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380985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3515410"/>
            <a:ext cx="1728192" cy="129614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51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4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777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  <a:latin typeface="Helvetica Neue Light"/>
                <a:cs typeface="Helvetica Neue Light"/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  <a:latin typeface="Helvetica Neue Light"/>
                <a:cs typeface="Helvetica Neue Light"/>
              </a:rPr>
              <a:t>2018</a:t>
            </a:r>
          </a:p>
          <a:p>
            <a:pPr>
              <a:spcBef>
                <a:spcPct val="20000"/>
              </a:spcBef>
            </a:pPr>
            <a:endParaRPr kumimoji="1" lang="ru-RU" sz="800" dirty="0">
              <a:solidFill>
                <a:prstClr val="white"/>
              </a:solidFill>
              <a:latin typeface="Helvetica Neue Light"/>
              <a:cs typeface="Helvetica Neue Light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203200"/>
            <a:ext cx="7274983" cy="79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prstClr val="white"/>
                </a:solidFill>
                <a:latin typeface="Helvetica Neue Light"/>
                <a:cs typeface="Helvetica Neue Light"/>
              </a:rPr>
              <a:t>Стоимость обучения</a:t>
            </a:r>
            <a:r>
              <a:rPr lang="en-US" sz="2800" dirty="0" smtClean="0">
                <a:solidFill>
                  <a:prstClr val="white"/>
                </a:solidFill>
                <a:latin typeface="Helvetica Neue Light"/>
                <a:cs typeface="Helvetica Neue Light"/>
              </a:rPr>
              <a:t> </a:t>
            </a:r>
            <a:r>
              <a:rPr lang="ru-RU" sz="2800" dirty="0" smtClean="0">
                <a:solidFill>
                  <a:prstClr val="white"/>
                </a:solidFill>
                <a:latin typeface="Helvetica Neue Light"/>
                <a:cs typeface="Helvetica Neue Light"/>
              </a:rPr>
              <a:t>в 201</a:t>
            </a:r>
            <a:r>
              <a:rPr lang="en-US" sz="2800" dirty="0" smtClean="0">
                <a:solidFill>
                  <a:prstClr val="white"/>
                </a:solidFill>
                <a:latin typeface="Helvetica Neue Light"/>
                <a:cs typeface="Helvetica Neue Light"/>
              </a:rPr>
              <a:t>7</a:t>
            </a:r>
            <a:r>
              <a:rPr lang="ru-RU" sz="2800" dirty="0" smtClean="0">
                <a:solidFill>
                  <a:prstClr val="white"/>
                </a:solidFill>
                <a:latin typeface="Helvetica Neue Light"/>
                <a:cs typeface="Helvetica Neue Light"/>
              </a:rPr>
              <a:t>-201</a:t>
            </a:r>
            <a:r>
              <a:rPr lang="en-US" sz="2800" dirty="0" smtClean="0">
                <a:solidFill>
                  <a:prstClr val="white"/>
                </a:solidFill>
                <a:latin typeface="Helvetica Neue Light"/>
                <a:cs typeface="Helvetica Neue Light"/>
              </a:rPr>
              <a:t>8</a:t>
            </a:r>
            <a:r>
              <a:rPr lang="ru-RU" sz="2800" dirty="0" smtClean="0">
                <a:solidFill>
                  <a:prstClr val="white"/>
                </a:solidFill>
                <a:latin typeface="Helvetica Neue Light"/>
                <a:cs typeface="Helvetica Neue Light"/>
              </a:rPr>
              <a:t> </a:t>
            </a:r>
          </a:p>
          <a:p>
            <a:r>
              <a:rPr lang="ru-RU" sz="2800" dirty="0" smtClean="0">
                <a:solidFill>
                  <a:prstClr val="white"/>
                </a:solidFill>
                <a:latin typeface="Helvetica Neue Light"/>
                <a:cs typeface="Helvetica Neue Light"/>
              </a:rPr>
              <a:t>учебном году</a:t>
            </a:r>
            <a:endParaRPr lang="en-US" sz="2800" dirty="0">
              <a:solidFill>
                <a:prstClr val="white"/>
              </a:solidFill>
              <a:latin typeface="Helvetica Neue Light"/>
              <a:cs typeface="Helvetica Neue Ligh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0" y="1303501"/>
            <a:ext cx="9144000" cy="50803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992290"/>
              </p:ext>
            </p:extLst>
          </p:nvPr>
        </p:nvGraphicFramePr>
        <p:xfrm>
          <a:off x="78971" y="1371600"/>
          <a:ext cx="8986058" cy="49211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3927"/>
                <a:gridCol w="1339102"/>
                <a:gridCol w="3156497"/>
                <a:gridCol w="1336532"/>
              </a:tblGrid>
              <a:tr h="1120621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Helvetica Neue Light"/>
                          <a:cs typeface="Helvetica Neue Light"/>
                        </a:rPr>
                        <a:t>1 траектория:</a:t>
                      </a:r>
                    </a:p>
                    <a:p>
                      <a:pPr algn="ctr"/>
                      <a:r>
                        <a:rPr lang="ru-RU" b="1" i="0" dirty="0" smtClean="0">
                          <a:latin typeface="Helvetica Neue Light"/>
                          <a:cs typeface="Helvetica Neue Light"/>
                        </a:rPr>
                        <a:t>Подготовка</a:t>
                      </a:r>
                      <a:r>
                        <a:rPr lang="ru-RU" b="1" i="0" baseline="0" dirty="0" smtClean="0">
                          <a:latin typeface="Helvetica Neue Light"/>
                          <a:cs typeface="Helvetica Neue Light"/>
                        </a:rPr>
                        <a:t> к олимпиадам и творческим испытаниям</a:t>
                      </a:r>
                      <a:endParaRPr lang="ru-RU" b="1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Helvetica Neue Light"/>
                          <a:cs typeface="Helvetica Neue Light"/>
                        </a:rPr>
                        <a:t>цена годового доступа</a:t>
                      </a:r>
                      <a:endParaRPr lang="ru-RU" b="1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Helvetica Neue Light"/>
                          <a:cs typeface="Helvetica Neue Light"/>
                        </a:rPr>
                        <a:t>2 траектория:</a:t>
                      </a:r>
                    </a:p>
                    <a:p>
                      <a:pPr algn="ctr"/>
                      <a:r>
                        <a:rPr lang="ru-RU" b="1" i="0" dirty="0" smtClean="0">
                          <a:latin typeface="Helvetica Neue Light"/>
                          <a:cs typeface="Helvetica Neue Light"/>
                        </a:rPr>
                        <a:t>Подготовка к ЕГЭ</a:t>
                      </a:r>
                      <a:endParaRPr lang="ru-RU" b="1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0" dirty="0" smtClean="0">
                          <a:latin typeface="Helvetica Neue Light"/>
                          <a:cs typeface="Helvetica Neue Light"/>
                        </a:rPr>
                        <a:t>цена годового доступа</a:t>
                      </a: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</a:tr>
              <a:tr h="328149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latin typeface="Helvetica Neue Light"/>
                          <a:cs typeface="Helvetica Neue Light"/>
                        </a:rPr>
                        <a:t>Экономика</a:t>
                      </a:r>
                      <a:endParaRPr lang="ru-RU" sz="16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latin typeface="Helvetica Neue Light"/>
                          <a:cs typeface="Helvetica Neue Light"/>
                        </a:rPr>
                        <a:t>каждый курс от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latin typeface="Helvetica Neue Light"/>
                          <a:cs typeface="Helvetica Neue Light"/>
                        </a:rPr>
                        <a:t>19 000 р.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latin typeface="Helvetica Neue Light"/>
                          <a:cs typeface="Helvetica Neue Light"/>
                        </a:rPr>
                        <a:t>до</a:t>
                      </a:r>
                    </a:p>
                    <a:p>
                      <a:pPr algn="ctr"/>
                      <a:r>
                        <a:rPr lang="ru-RU" sz="1600" b="0" i="0" dirty="0" smtClean="0">
                          <a:latin typeface="Helvetica Neue Light"/>
                          <a:cs typeface="Helvetica Neue Light"/>
                        </a:rPr>
                        <a:t>23 000 р. </a:t>
                      </a: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latin typeface="Helvetica Neue Light"/>
                          <a:cs typeface="Helvetica Neue Light"/>
                        </a:rPr>
                        <a:t>Математика</a:t>
                      </a:r>
                      <a:endParaRPr lang="ru-RU" sz="16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latin typeface="Helvetica Neue Light"/>
                          <a:cs typeface="Helvetica Neue Light"/>
                        </a:rPr>
                        <a:t>каждый курс от</a:t>
                      </a:r>
                    </a:p>
                    <a:p>
                      <a:pPr algn="ctr"/>
                      <a:r>
                        <a:rPr lang="ru-RU" sz="1600" b="0" i="0" smtClean="0">
                          <a:latin typeface="Helvetica Neue Light"/>
                          <a:cs typeface="Helvetica Neue Light"/>
                        </a:rPr>
                        <a:t>9000 </a:t>
                      </a:r>
                      <a:r>
                        <a:rPr lang="ru-RU" sz="1600" b="0" i="0" dirty="0" smtClean="0">
                          <a:latin typeface="Helvetica Neue Light"/>
                          <a:cs typeface="Helvetica Neue Light"/>
                        </a:rPr>
                        <a:t>р.</a:t>
                      </a:r>
                      <a:endParaRPr lang="ru-RU" sz="1600" b="0" i="0" dirty="0">
                        <a:latin typeface="Helvetica Neue Light"/>
                        <a:cs typeface="Helvetica Neue Light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latin typeface="Helvetica Neue Light"/>
                          <a:cs typeface="Helvetica Neue Light"/>
                        </a:rPr>
                        <a:t>до</a:t>
                      </a:r>
                      <a:r>
                        <a:rPr lang="ru-RU" sz="1600" b="0" i="0" baseline="0" dirty="0" smtClean="0">
                          <a:latin typeface="Helvetica Neue Light"/>
                          <a:cs typeface="Helvetica Neue Light"/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latin typeface="Helvetica Neue Light"/>
                          <a:cs typeface="Helvetica Neue Light"/>
                        </a:rPr>
                        <a:t>9700 р.</a:t>
                      </a: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149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latin typeface="Helvetica Neue Light"/>
                          <a:cs typeface="Helvetica Neue Light"/>
                        </a:rPr>
                        <a:t>Право </a:t>
                      </a:r>
                      <a:endParaRPr lang="ru-RU" sz="16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 smtClean="0">
                        <a:latin typeface="Helvetica Neue Light"/>
                        <a:cs typeface="Helvetica Neue Light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smtClean="0">
                          <a:latin typeface="Helvetica Neue Light"/>
                          <a:cs typeface="Helvetica Neue Light"/>
                        </a:rPr>
                        <a:t>Обществознание</a:t>
                      </a:r>
                      <a:endParaRPr lang="ru-RU" sz="16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691"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0" i="0" dirty="0" smtClean="0">
                          <a:latin typeface="Helvetica Neue Light"/>
                          <a:cs typeface="Helvetica Neue Light"/>
                        </a:rPr>
                        <a:t>Социальные науки </a:t>
                      </a:r>
                    </a:p>
                    <a:p>
                      <a:pPr lvl="0" algn="ctr"/>
                      <a:r>
                        <a:rPr lang="ru-RU" sz="1600" b="0" i="0" dirty="0" smtClean="0">
                          <a:latin typeface="Helvetica Neue Light"/>
                          <a:cs typeface="Helvetica Neue Light"/>
                        </a:rPr>
                        <a:t>(8-9 класс)</a:t>
                      </a:r>
                      <a:endParaRPr lang="ru-RU" sz="16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 smtClean="0">
                        <a:latin typeface="Helvetica Neue Light"/>
                        <a:cs typeface="Helvetica Neue Light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latin typeface="Helvetica Neue Light"/>
                          <a:cs typeface="Helvetica Neue Light"/>
                        </a:rPr>
                        <a:t>История России</a:t>
                      </a:r>
                      <a:endParaRPr lang="ru-RU" sz="16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803"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0" i="0" dirty="0" smtClean="0">
                          <a:latin typeface="Helvetica Neue Light"/>
                          <a:cs typeface="Helvetica Neue Light"/>
                        </a:rPr>
                        <a:t>Социальные науки </a:t>
                      </a:r>
                    </a:p>
                    <a:p>
                      <a:pPr lvl="0" algn="ctr"/>
                      <a:r>
                        <a:rPr lang="ru-RU" sz="1600" b="0" i="0" dirty="0" smtClean="0">
                          <a:latin typeface="Helvetica Neue Light"/>
                          <a:cs typeface="Helvetica Neue Light"/>
                        </a:rPr>
                        <a:t>(10-11 класс)</a:t>
                      </a:r>
                      <a:endParaRPr lang="ru-RU" sz="16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 smtClean="0">
                        <a:latin typeface="Helvetica Neue Light"/>
                        <a:cs typeface="Helvetica Neue Light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latin typeface="Helvetica Neue Light"/>
                          <a:cs typeface="Helvetica Neue Light"/>
                        </a:rPr>
                        <a:t>Биология</a:t>
                      </a:r>
                      <a:endParaRPr lang="ru-RU" sz="16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385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latin typeface="Helvetica Neue Light"/>
                          <a:cs typeface="Helvetica Neue Light"/>
                        </a:rPr>
                        <a:t>Дизайн</a:t>
                      </a:r>
                      <a:endParaRPr lang="ru-RU" sz="16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i="0" dirty="0" smtClean="0">
                        <a:latin typeface="Helvetica Neue Light"/>
                        <a:cs typeface="Helvetica Neue Light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latin typeface="Helvetica Neue Light"/>
                          <a:cs typeface="Helvetica Neue Light"/>
                        </a:rPr>
                        <a:t>Информатика</a:t>
                      </a: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latin typeface="Helvetica Neue Light"/>
                          <a:cs typeface="Helvetica Neue Light"/>
                        </a:rPr>
                        <a:t>Психология</a:t>
                      </a:r>
                      <a:endParaRPr lang="ru-RU" sz="16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 smtClean="0">
                        <a:latin typeface="Helvetica Neue Light"/>
                        <a:cs typeface="Helvetica Neue Light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latin typeface="Helvetica Neue Light"/>
                          <a:cs typeface="Helvetica Neue Light"/>
                        </a:rPr>
                        <a:t>Русский язык</a:t>
                      </a: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698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latin typeface="Helvetica Neue Light"/>
                          <a:cs typeface="Helvetica Neue Light"/>
                        </a:rPr>
                        <a:t>Журналистика</a:t>
                      </a:r>
                      <a:endParaRPr lang="ru-RU" sz="16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 smtClean="0">
                        <a:latin typeface="Helvetica Neue Light"/>
                        <a:cs typeface="Helvetica Neue Light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latin typeface="Helvetica Neue Light"/>
                          <a:cs typeface="Helvetica Neue Light"/>
                        </a:rPr>
                        <a:t>Английский язык</a:t>
                      </a: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149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latin typeface="Helvetica Neue Light"/>
                          <a:cs typeface="Helvetica Neue Light"/>
                        </a:rPr>
                        <a:t>Востоковедение</a:t>
                      </a:r>
                      <a:endParaRPr lang="ru-RU" sz="16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 smtClean="0">
                        <a:latin typeface="Helvetica Neue Light"/>
                        <a:cs typeface="Helvetica Neue Light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latin typeface="Helvetica Neue Light"/>
                          <a:cs typeface="Helvetica Neue Light"/>
                        </a:rPr>
                        <a:t>Литература</a:t>
                      </a:r>
                      <a:r>
                        <a:rPr lang="ru-RU" sz="1600" b="0" i="0" baseline="0" dirty="0">
                          <a:latin typeface="Helvetica Neue Light"/>
                          <a:cs typeface="Helvetica Neue Light"/>
                        </a:rPr>
                        <a:t> </a:t>
                      </a:r>
                      <a:r>
                        <a:rPr lang="ru-RU" sz="1600" b="0" i="0" baseline="0" dirty="0" smtClean="0">
                          <a:latin typeface="Helvetica Neue Light"/>
                          <a:cs typeface="Helvetica Neue Light"/>
                        </a:rPr>
                        <a:t>(модуль 1)</a:t>
                      </a:r>
                      <a:endParaRPr lang="ru-RU" sz="1600" b="0" i="0" dirty="0" smtClean="0">
                        <a:latin typeface="Helvetica Neue Light"/>
                        <a:cs typeface="Helvetica Neue Light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92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latin typeface="Helvetica Neue Light"/>
                          <a:cs typeface="Helvetica Neue Light"/>
                        </a:rPr>
                        <a:t>Политология</a:t>
                      </a: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 smtClean="0">
                        <a:latin typeface="Helvetica Neue Light"/>
                        <a:cs typeface="Helvetica Neue Light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latin typeface="Helvetica Neue Light"/>
                          <a:cs typeface="Helvetica Neue Light"/>
                        </a:rPr>
                        <a:t>Литература (модуль 2)</a:t>
                      </a:r>
                      <a:endParaRPr lang="ru-RU" sz="16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 smtClean="0">
                        <a:latin typeface="Helvetica Neue Light"/>
                        <a:cs typeface="Helvetica Neue Light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5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  <a:latin typeface="Helvetica Neue Light"/>
                <a:cs typeface="Helvetica Neue Light"/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  <a:latin typeface="Helvetica Neue Light"/>
                <a:cs typeface="Helvetica Neue Light"/>
              </a:rPr>
              <a:t>2018</a:t>
            </a:r>
          </a:p>
          <a:p>
            <a:pPr>
              <a:spcBef>
                <a:spcPct val="20000"/>
              </a:spcBef>
            </a:pPr>
            <a:endParaRPr kumimoji="1" lang="ru-RU" sz="800" dirty="0">
              <a:solidFill>
                <a:prstClr val="white"/>
              </a:solidFill>
              <a:latin typeface="Helvetica Neue Light"/>
              <a:cs typeface="Helvetica Neue Light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203200"/>
            <a:ext cx="7274983" cy="79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prstClr val="white"/>
                </a:solidFill>
                <a:latin typeface="Helvetica Neue Light"/>
                <a:cs typeface="Helvetica Neue Light"/>
              </a:rPr>
              <a:t>Летние школы</a:t>
            </a:r>
            <a:endParaRPr lang="en-US" sz="2800" dirty="0">
              <a:solidFill>
                <a:prstClr val="white"/>
              </a:solidFill>
              <a:latin typeface="Helvetica Neue Light"/>
              <a:cs typeface="Helvetica Neue Ligh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0" y="1303501"/>
            <a:ext cx="9144000" cy="50803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519" y="1551563"/>
            <a:ext cx="881448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Helvetica Neue"/>
                <a:cs typeface="Helvetica Neue"/>
              </a:rPr>
              <a:t>Летняя экономико-математическая школа </a:t>
            </a:r>
            <a:r>
              <a:rPr lang="ru-RU" sz="1600" b="1" dirty="0" smtClean="0">
                <a:solidFill>
                  <a:prstClr val="black"/>
                </a:solidFill>
                <a:latin typeface="Helvetica Neue"/>
                <a:cs typeface="Helvetica Neue"/>
              </a:rPr>
              <a:t>Факультета </a:t>
            </a:r>
            <a:r>
              <a:rPr lang="ru-RU" sz="1600" b="1" dirty="0" err="1">
                <a:solidFill>
                  <a:prstClr val="black"/>
                </a:solidFill>
                <a:latin typeface="Helvetica Neue"/>
                <a:cs typeface="Helvetica Neue"/>
              </a:rPr>
              <a:t>довузовской</a:t>
            </a:r>
            <a:r>
              <a:rPr lang="ru-RU" sz="1600" b="1" dirty="0">
                <a:solidFill>
                  <a:prstClr val="black"/>
                </a:solidFill>
                <a:latin typeface="Helvetica Neue"/>
                <a:cs typeface="Helvetica Neue"/>
              </a:rPr>
              <a:t> подготовки для слушателей 7-10 классов</a:t>
            </a:r>
            <a:r>
              <a:rPr lang="ru-RU" sz="1600" b="1" dirty="0" smtClean="0">
                <a:solidFill>
                  <a:prstClr val="black"/>
                </a:solidFill>
                <a:latin typeface="Helvetica Neue"/>
                <a:cs typeface="Helvetica Neue"/>
              </a:rPr>
              <a:t>.</a:t>
            </a:r>
            <a:endParaRPr lang="ru-RU" sz="1600" b="1" dirty="0">
              <a:solidFill>
                <a:prstClr val="black"/>
              </a:solidFill>
              <a:latin typeface="Helvetica Neue"/>
              <a:cs typeface="Helvetica Neue"/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Helvetica Neue"/>
                <a:cs typeface="Helvetica Neue"/>
              </a:rPr>
              <a:t>С 01 по 15 июня в Доме отдыха "Вороново"  в Подмосковье</a:t>
            </a:r>
            <a:r>
              <a:rPr lang="ru-RU" sz="1400" dirty="0" smtClean="0">
                <a:solidFill>
                  <a:prstClr val="black"/>
                </a:solidFill>
                <a:latin typeface="Helvetica Neue"/>
                <a:cs typeface="Helvetica Neue"/>
              </a:rPr>
              <a:t>.</a:t>
            </a:r>
            <a:endParaRPr lang="ru-RU" sz="1400" dirty="0">
              <a:solidFill>
                <a:prstClr val="black"/>
              </a:solidFill>
              <a:latin typeface="Helvetica Neue"/>
              <a:cs typeface="Helvetica Neue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752815"/>
              </p:ext>
            </p:extLst>
          </p:nvPr>
        </p:nvGraphicFramePr>
        <p:xfrm>
          <a:off x="255586" y="2558535"/>
          <a:ext cx="8468177" cy="195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0468"/>
                <a:gridCol w="4357709"/>
              </a:tblGrid>
              <a:tr h="195580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Helvetica Neue"/>
                          <a:ea typeface="ＭＳ Ｐゴシック"/>
                          <a:cs typeface="Helvetica Neue"/>
                        </a:rPr>
                        <a:t>Программа: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Helvetica Neue"/>
                          <a:ea typeface="ＭＳ Ｐゴシック"/>
                          <a:cs typeface="Helvetica Neue"/>
                        </a:rPr>
                        <a:t> 1. занятия по экономике, финансовой грамотности, математике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Helvetica Neue"/>
                          <a:ea typeface="ＭＳ Ｐゴシック"/>
                          <a:cs typeface="Helvetica Neue"/>
                        </a:rPr>
                        <a:t> 2. защита проекта в команде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Helvetica Neue"/>
                          <a:ea typeface="ＭＳ Ｐゴシック"/>
                          <a:cs typeface="Helvetica Neue"/>
                        </a:rPr>
                        <a:t> 3. факультативы и мастер-классы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Helvetica Neue"/>
                          <a:ea typeface="ＭＳ Ｐゴシック"/>
                          <a:cs typeface="Helvetica Neue"/>
                        </a:rPr>
                        <a:t> 4. интеллектуальные игры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Helvetica Neue"/>
                          <a:ea typeface="ＭＳ Ｐゴシック"/>
                          <a:cs typeface="Helvetica Neue"/>
                        </a:rPr>
                        <a:t> 5. спортивные мероприятия 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Helvetica Neue"/>
                          <a:ea typeface="ＭＳ Ｐゴシック"/>
                          <a:cs typeface="Helvetica Neue"/>
                        </a:rPr>
                        <a:t> 6. тренинги в команде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Helvetica Neue"/>
                          <a:ea typeface="ＭＳ Ｐゴシック"/>
                          <a:cs typeface="Helvetica Neue"/>
                        </a:rPr>
                        <a:t>Стоимость: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Helvetica Neue"/>
                          <a:ea typeface="ＭＳ Ｐゴシック"/>
                          <a:cs typeface="Helvetica Neue"/>
                        </a:rPr>
                        <a:t>около 60000 рублей. Входит: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Helvetica Neue"/>
                          <a:ea typeface="ＭＳ Ｐゴシック"/>
                          <a:cs typeface="Helvetica Neue"/>
                        </a:rPr>
                        <a:t>1. трансфер от Москвы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Helvetica Neue"/>
                          <a:ea typeface="ＭＳ Ｐゴシック"/>
                          <a:cs typeface="Helvetica Neue"/>
                        </a:rPr>
                        <a:t>2. проживание и питание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Helvetica Neue"/>
                          <a:ea typeface="ＭＳ Ｐゴシック"/>
                          <a:cs typeface="Helvetica Neue"/>
                        </a:rPr>
                        <a:t>3. образовательная программа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Helvetica Neue"/>
                          <a:ea typeface="ＭＳ Ｐゴシック"/>
                          <a:cs typeface="Helvetica Neue"/>
                        </a:rPr>
                        <a:t>4. спортивные и развлекательные мероприятия</a:t>
                      </a:r>
                    </a:p>
                    <a:p>
                      <a:pPr marL="0" algn="l" defTabSz="457200" rtl="0" eaLnBrk="1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Helvetica Neue"/>
                        <a:ea typeface="ＭＳ Ｐゴシック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5585" y="4691612"/>
            <a:ext cx="8517711" cy="14927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Helvetica Neue"/>
                <a:cs typeface="Helvetica Neue"/>
              </a:rPr>
              <a:t>Регистрация: </a:t>
            </a:r>
          </a:p>
          <a:p>
            <a:r>
              <a:rPr lang="ru-RU" sz="1400" dirty="0">
                <a:solidFill>
                  <a:prstClr val="black"/>
                </a:solidFill>
                <a:latin typeface="Helvetica Neue"/>
                <a:cs typeface="Helvetica Neue"/>
              </a:rPr>
              <a:t>до 14 мая, количество мест ограничено </a:t>
            </a:r>
            <a:r>
              <a:rPr lang="ru-RU" sz="1400" u="sng" dirty="0">
                <a:solidFill>
                  <a:srgbClr val="1F497D"/>
                </a:solidFill>
                <a:latin typeface="Helvetica Neue"/>
                <a:cs typeface="Helvetica Neue"/>
              </a:rPr>
              <a:t>https://fdp.hse.ru/leto</a:t>
            </a:r>
          </a:p>
          <a:p>
            <a:endParaRPr lang="ru-RU" sz="700" dirty="0" smtClean="0">
              <a:solidFill>
                <a:prstClr val="black"/>
              </a:solidFill>
              <a:latin typeface="Helvetica Neue"/>
              <a:cs typeface="Helvetica Neue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Helvetica Neue"/>
                <a:cs typeface="Helvetica Neue"/>
              </a:rPr>
              <a:t>Контакты</a:t>
            </a:r>
            <a:endParaRPr lang="ru-RU" sz="1400" dirty="0">
              <a:solidFill>
                <a:prstClr val="black"/>
              </a:solidFill>
              <a:latin typeface="Helvetica Neue"/>
              <a:cs typeface="Helvetica Neue"/>
            </a:endParaRPr>
          </a:p>
          <a:p>
            <a:r>
              <a:rPr lang="ru-RU" sz="1400" dirty="0">
                <a:solidFill>
                  <a:prstClr val="black"/>
                </a:solidFill>
                <a:latin typeface="Helvetica Neue"/>
                <a:cs typeface="Helvetica Neue"/>
              </a:rPr>
              <a:t>администратор школы - Полина Юрьевна </a:t>
            </a:r>
            <a:r>
              <a:rPr lang="ru-RU" sz="1400" dirty="0" err="1">
                <a:solidFill>
                  <a:prstClr val="black"/>
                </a:solidFill>
                <a:latin typeface="Helvetica Neue"/>
                <a:cs typeface="Helvetica Neue"/>
              </a:rPr>
              <a:t>Шанько</a:t>
            </a:r>
            <a:r>
              <a:rPr lang="ru-RU" sz="1400" dirty="0">
                <a:solidFill>
                  <a:prstClr val="black"/>
                </a:solidFill>
                <a:latin typeface="Helvetica Neue"/>
                <a:cs typeface="Helvetica Neue"/>
              </a:rPr>
              <a:t> (495)772-95-90, доб. 12789, pshanko@hse.ru </a:t>
            </a:r>
          </a:p>
          <a:p>
            <a:r>
              <a:rPr lang="ru-RU" sz="1400" dirty="0">
                <a:solidFill>
                  <a:prstClr val="black"/>
                </a:solidFill>
                <a:latin typeface="Helvetica Neue"/>
                <a:cs typeface="Helvetica Neue"/>
              </a:rPr>
              <a:t>руководитель школы - Лидия Александровна Квашонкина (495) 772-95-90, доб. 12441, lkvashonkina@hse.ru</a:t>
            </a:r>
            <a:endParaRPr lang="ru-RU" sz="1400" dirty="0">
              <a:solidFill>
                <a:prstClr val="black"/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60056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en-US" sz="800" dirty="0" smtClean="0">
                <a:solidFill>
                  <a:schemeClr val="bg1"/>
                </a:solidFill>
              </a:rPr>
              <a:t>2018</a:t>
            </a:r>
            <a:endParaRPr lang="ru-RU" sz="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3112" y="3284702"/>
            <a:ext cx="81124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21386F"/>
                </a:solidFill>
                <a:latin typeface="Myriad Pro Semibold"/>
              </a:rPr>
              <a:t>Дирекция общего </a:t>
            </a:r>
            <a:r>
              <a:rPr lang="ru-RU" sz="4000" b="1" dirty="0" smtClean="0">
                <a:solidFill>
                  <a:srgbClr val="21386F"/>
                </a:solidFill>
                <a:latin typeface="Myriad Pro Semibold"/>
              </a:rPr>
              <a:t>образования</a:t>
            </a:r>
            <a:endParaRPr lang="en-US" sz="4000" b="1" dirty="0" smtClean="0">
              <a:solidFill>
                <a:srgbClr val="21386F"/>
              </a:solidFill>
              <a:latin typeface="Myriad Pro Semibold"/>
            </a:endParaRPr>
          </a:p>
          <a:p>
            <a:r>
              <a:rPr lang="en-US" sz="4000" b="1" dirty="0"/>
              <a:t>https://www.hse.ru/secondary/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950" y="36195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Дирекции общего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организационно-содержательная поддержка сети партнерских школ НИУ ВШЭ, обеспечивающих набор и качественную подготовку абитуриентов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ведущих вузов страны, в том числе  НИУ ВШЭ (как самими школами, так и при их участии)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учителей и школьных администраторов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выездных и дистанционных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мероприятий и встреч со школьниками, родителями, учителями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взаимодействия подразделений НИУ ВШЭ со школами при проведении совместных мероприятий, исследований.</a:t>
            </a:r>
          </a:p>
          <a:p>
            <a:pPr marL="457200" lvl="1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8153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Расширение сети партнерских школ,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выпускники которых поступают в НИУ ВШЭ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2014-2017г.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209442"/>
              </p:ext>
            </p:extLst>
          </p:nvPr>
        </p:nvGraphicFramePr>
        <p:xfrm>
          <a:off x="457200" y="1844824"/>
          <a:ext cx="8147248" cy="428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02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сотрудничества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85876"/>
            <a:ext cx="8229600" cy="484028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организации при вхождении в Университетский образовательный округ ВШЭ могут получить статус:  </a:t>
            </a:r>
          </a:p>
          <a:p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«Школа-партнер», </a:t>
            </a:r>
            <a:r>
              <a:rPr lang="ru-RU" sz="1800" dirty="0"/>
              <a:t>когда под партнерской школой ВШЭ понимается  образовательная организация, взаимодействующая с НИУ ВШЭ на основе соглашений о сотрудничестве и разделяющая гуманитарные ценности и идеи системно - деятельностного подхода в образовании, обеспечивающая своим выпускникам высокий уровень образовательных результатов, ориентирующая своих выпускников на поступление в ведущие образовательные организации, в том числе в НИУ ВШЭ; </a:t>
            </a:r>
          </a:p>
          <a:p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«Базовая школа», </a:t>
            </a:r>
            <a:r>
              <a:rPr lang="ru-RU" sz="1800" dirty="0"/>
              <a:t>которая вбирая в себя позиции, определяющие «школу – партнера», в том числе, участвует в одном из проектов НИУ ВШЭ, направленных на изменения в школе в соответствии с ФГОС старшей школы и/или формирует классы/группы НИУ ВШЭ,  обучение в которых осуществляется по рекомендованным учебным планам НИУ ВШЭ;</a:t>
            </a:r>
          </a:p>
        </p:txBody>
      </p:sp>
    </p:spTree>
    <p:extLst>
      <p:ext uri="{BB962C8B-B14F-4D97-AF65-F5344CB8AC3E}">
        <p14:creationId xmlns:p14="http://schemas.microsoft.com/office/powerpoint/2010/main" val="42455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950" y="361950"/>
            <a:ext cx="8229600" cy="5600700"/>
          </a:xfrm>
        </p:spPr>
        <p:txBody>
          <a:bodyPr/>
          <a:lstStyle/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проекты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Дирекции общего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организации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старшеклассников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и исследовательской деятельности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с Вышкой в регионах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учителей и школьных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администраторов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://www.hse.ru/secondary/informationalwebinar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1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 bwMode="auto">
          <a:xfrm>
            <a:off x="-36512" y="6009724"/>
            <a:ext cx="4143375" cy="29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schemeClr val="bg1"/>
                </a:solidFill>
              </a:rPr>
              <a:t>Якутск, 2017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008814" y="1018624"/>
            <a:ext cx="679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008814" y="3072214"/>
            <a:ext cx="553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Myriad Pro"/>
              </a:rPr>
              <a:t>фот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008814" y="5021028"/>
            <a:ext cx="679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008814" y="3072214"/>
            <a:ext cx="553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Myriad Pro"/>
              </a:rPr>
              <a:t>фот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008814" y="5021028"/>
            <a:ext cx="679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7015" y="2663036"/>
            <a:ext cx="79202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17%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набор на программы подготовки экономистов и 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            управленцев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5799" y="3890652"/>
            <a:ext cx="6978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83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%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набор на другие программы</a:t>
            </a:r>
            <a:endParaRPr lang="ru-RU" sz="11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6724" y="950205"/>
            <a:ext cx="6885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27 000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студентов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       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51 000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выпускников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7015" y="1647563"/>
            <a:ext cx="8103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59</a:t>
            </a:r>
            <a:r>
              <a:rPr lang="ru-RU" sz="3600" b="1" dirty="0">
                <a:solidFill>
                  <a:srgbClr val="009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образовательных программ бакалавриата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0210" y="4821187"/>
            <a:ext cx="77841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Военная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кафедра,                                                             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20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общежитий,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12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библиотек</a:t>
            </a:r>
          </a:p>
        </p:txBody>
      </p:sp>
    </p:spTree>
    <p:extLst>
      <p:ext uri="{BB962C8B-B14F-4D97-AF65-F5344CB8AC3E}">
        <p14:creationId xmlns:p14="http://schemas.microsoft.com/office/powerpoint/2010/main" val="114324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2001" y="0"/>
            <a:ext cx="75612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59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Cambria Math" panose="02040503050406030204" pitchFamily="18" charset="0"/>
              </a:rPr>
              <a:t>Университетский образовательный округ</a:t>
            </a:r>
            <a:endParaRPr lang="ru-RU" b="1" dirty="0">
              <a:solidFill>
                <a:srgbClr val="0059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ea typeface="Cambria Math" panose="020405030504060302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-1368660" y="2332037"/>
            <a:ext cx="8229600" cy="4525963"/>
          </a:xfrm>
          <a:prstGeom prst="rect">
            <a:avLst/>
          </a:prstGeom>
        </p:spPr>
        <p:txBody>
          <a:bodyPr/>
          <a:lstStyle>
            <a:lvl1pPr marL="285739" indent="-285739" algn="l" defTabSz="3809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19100" indent="-238115" algn="l" defTabSz="3809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33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952462" indent="-190492" algn="l" defTabSz="3809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333447" indent="-190492" algn="l" defTabSz="3809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67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714431" indent="-190492" algn="l" defTabSz="3809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67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095416" indent="-190492" algn="l" defTabSz="380985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380985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380985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380985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3515410"/>
            <a:ext cx="1728192" cy="129614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 descr="C:\Users\XPS12\Desktop\Якутск ДОД\сканы для якутск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33" y="836712"/>
            <a:ext cx="8629342" cy="567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87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2001" y="0"/>
            <a:ext cx="75612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59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Cambria Math" panose="02040503050406030204" pitchFamily="18" charset="0"/>
              </a:rPr>
              <a:t>Университетский образовательный округ</a:t>
            </a:r>
            <a:endParaRPr lang="ru-RU" b="1" dirty="0">
              <a:solidFill>
                <a:srgbClr val="0059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ea typeface="Cambria Math" panose="020405030504060302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-1368660" y="2332037"/>
            <a:ext cx="8229600" cy="4525963"/>
          </a:xfrm>
          <a:prstGeom prst="rect">
            <a:avLst/>
          </a:prstGeom>
        </p:spPr>
        <p:txBody>
          <a:bodyPr/>
          <a:lstStyle>
            <a:lvl1pPr marL="285739" indent="-285739" algn="l" defTabSz="3809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19100" indent="-238115" algn="l" defTabSz="3809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33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952462" indent="-190492" algn="l" defTabSz="3809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333447" indent="-190492" algn="l" defTabSz="3809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67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714431" indent="-190492" algn="l" defTabSz="3809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67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095416" indent="-190492" algn="l" defTabSz="380985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380985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380985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380985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3515410"/>
            <a:ext cx="1728192" cy="129614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666681" y="1961603"/>
            <a:ext cx="1332148" cy="29806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380985" rtl="0" eaLnBrk="0" fontAlgn="base" hangingPunct="0">
              <a:spcBef>
                <a:spcPct val="0"/>
              </a:spcBef>
              <a:spcAft>
                <a:spcPct val="0"/>
              </a:spcAft>
              <a:defRPr sz="3667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380985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380985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380985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380985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380985" algn="ctr" defTabSz="380985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761970" algn="ctr" defTabSz="380985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142954" algn="ctr" defTabSz="380985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523939" algn="ctr" defTabSz="380985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ru-RU" sz="900" dirty="0">
                <a:solidFill>
                  <a:schemeClr val="bg1">
                    <a:lumMod val="65000"/>
                  </a:schemeClr>
                </a:solidFill>
              </a:rPr>
              <a:t>Сотрудничество школы и вуза как ресурс повышения качества основного и среднего образования, профессионального самоопределения школьников, повышения квалификации учителей и руководителей общеобразовательных организаций</a:t>
            </a:r>
          </a:p>
        </p:txBody>
      </p:sp>
      <p:pic>
        <p:nvPicPr>
          <p:cNvPr id="3074" name="Picture 2" descr="C:\Users\XPS12\Desktop\Якутск ДОД\сканы для якутска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975"/>
            <a:ext cx="9144000" cy="629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66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43953" y="525710"/>
            <a:ext cx="7776864" cy="301759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3600" b="1" dirty="0" smtClean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  <a:t>Проект</a:t>
            </a:r>
            <a:br>
              <a:rPr lang="ru-RU" sz="3600" b="1" dirty="0" smtClean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  <a:t>«Базовая организация НИУ </a:t>
            </a:r>
            <a:r>
              <a:rPr lang="ru-RU" sz="3600" b="1" dirty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  <a:t>ВШЭ</a:t>
            </a:r>
            <a:r>
              <a:rPr lang="ru-RU" sz="3600" b="1" dirty="0" smtClean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  <a:t>»</a:t>
            </a:r>
            <a:r>
              <a:rPr lang="ru-RU" sz="3600" b="1" dirty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</a:br>
            <a:endParaRPr lang="ru-RU" sz="2000" dirty="0">
              <a:solidFill>
                <a:srgbClr val="21386F"/>
              </a:solidFill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60685" y="4138920"/>
            <a:ext cx="82296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ru-RU" sz="2000" dirty="0" smtClean="0">
                <a:cs typeface="Arial" panose="020B0604020202020204" pitchFamily="34" charset="0"/>
              </a:rPr>
              <a:t/>
            </a:r>
            <a:br>
              <a:rPr lang="ru-RU" sz="2000" dirty="0" smtClean="0">
                <a:cs typeface="Arial" panose="020B0604020202020204" pitchFamily="34" charset="0"/>
              </a:rPr>
            </a:br>
            <a:r>
              <a:rPr lang="ru-RU" sz="2000" dirty="0" smtClean="0">
                <a:cs typeface="Arial" panose="020B0604020202020204" pitchFamily="34" charset="0"/>
              </a:rPr>
              <a:t>Менеджер проекта: Грошева Ольга Васильевна</a:t>
            </a:r>
            <a:br>
              <a:rPr lang="ru-RU" sz="2000" dirty="0" smtClean="0">
                <a:cs typeface="Arial" panose="020B0604020202020204" pitchFamily="34" charset="0"/>
              </a:rPr>
            </a:br>
            <a:r>
              <a:rPr lang="en-US" sz="2000" dirty="0"/>
              <a:t>email</a:t>
            </a:r>
            <a:r>
              <a:rPr lang="ru-RU" sz="2000" dirty="0"/>
              <a:t>:</a:t>
            </a:r>
            <a:r>
              <a:rPr lang="en-US" sz="2000" dirty="0"/>
              <a:t> </a:t>
            </a:r>
            <a:r>
              <a:rPr lang="ru-RU" sz="2000" u="sng" dirty="0" smtClean="0">
                <a:hlinkClick r:id="rId3"/>
              </a:rPr>
              <a:t>ogrosheva@hse.ru</a:t>
            </a:r>
            <a:endParaRPr lang="ru-RU" sz="2000" u="sng" dirty="0" smtClean="0"/>
          </a:p>
          <a:p>
            <a:pPr algn="l"/>
            <a:r>
              <a:rPr lang="ru-RU" sz="2000" dirty="0" smtClean="0"/>
              <a:t>Тел.: (495) 772-95-90*22994; </a:t>
            </a:r>
          </a:p>
          <a:p>
            <a:pPr algn="l"/>
            <a:r>
              <a:rPr lang="ru-RU" sz="2000" dirty="0" smtClean="0"/>
              <a:t>8-916-993-75-98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013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2017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553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Myriad Pro"/>
              </a:rPr>
              <a:t>фот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28748" y="438936"/>
            <a:ext cx="63798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проекта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300913" y="3967163"/>
            <a:ext cx="553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Myriad Pro"/>
              </a:rPr>
              <a:t>фот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1075" y="1685925"/>
            <a:ext cx="75914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подготовки компетентного абитуриента на основе механизма перехода школы на ФГОС СОО (среднего общего образования):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организационно-методическая поддержка базовых школ НИУ ВШЭ в соответствии с ФГОС СОО;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особых возможностей для развития мотивированных школьников, расширения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спектра дополнительных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программ, формирующих предпрофессиональную ориентацию базовых школ;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и профессионального мастерства учителей и администрации базовых школ;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совместных проектов (в том числе - исследовательских), подразделений и факультетов НИУ ВШЭ, а также проведения совместных мероприятий, направленных на повышение качества основного и среднего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18151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81155" y="725188"/>
            <a:ext cx="8816196" cy="280858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600" b="1" dirty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  <a:t>ПРОЕКТ </a:t>
            </a:r>
            <a:br>
              <a:rPr lang="ru-RU" sz="3600" b="1" dirty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  <a:t>«</a:t>
            </a:r>
            <a:r>
              <a:rPr lang="ru-RU" sz="3600" b="1" dirty="0" smtClean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  <a:t>Лаборатория  проектной </a:t>
            </a:r>
            <a:br>
              <a:rPr lang="ru-RU" sz="3600" b="1" dirty="0" smtClean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  <a:t>и исследовательской деятельности»</a:t>
            </a:r>
            <a:endParaRPr lang="en-US" sz="3600" b="1" dirty="0">
              <a:solidFill>
                <a:srgbClr val="21386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7</a:t>
            </a: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496019" y="3884074"/>
            <a:ext cx="8151962" cy="226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проекта: Антонова Юлия Михайловна,</a:t>
            </a:r>
          </a:p>
          <a:p>
            <a:pPr algn="l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yuantonova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@hse.ru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раб. (495)772-95-90*22017,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моб. 89258812961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Научный руководитель: Обухов Алексей Сергеевич</a:t>
            </a:r>
          </a:p>
          <a:p>
            <a:pPr algn="l"/>
            <a:endParaRPr lang="ru-RU" sz="1200" dirty="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9379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553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Myriad Pro"/>
              </a:rPr>
              <a:t>фот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28748" y="438936"/>
            <a:ext cx="63798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проекта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300913" y="3967163"/>
            <a:ext cx="553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Myriad Pro"/>
              </a:rPr>
              <a:t>фот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19175" y="1170712"/>
            <a:ext cx="77819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площадки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отработки практик 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и исследовательской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педагогов и учащихся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Предподготовка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конкурсу НИУ ВШЭ  «Высший пилотаж»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2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2017</a:t>
            </a:r>
            <a:endParaRPr lang="ru-RU" sz="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930095"/>
            <a:ext cx="7772400" cy="2206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ru-RU" sz="3600" b="1" dirty="0" smtClean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  <a:t>Проект</a:t>
            </a:r>
            <a:br>
              <a:rPr lang="ru-RU" sz="3600" b="1" dirty="0" smtClean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  <a:t>«Академия старшеклассников НИУ ВШЭ </a:t>
            </a:r>
            <a:r>
              <a:rPr lang="ru-RU" sz="3600" b="1" dirty="0" smtClean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  <a:t>(в </a:t>
            </a:r>
            <a:r>
              <a:rPr lang="ru-RU" sz="3600" b="1" dirty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  <a:t>формате детско-взрослых </a:t>
            </a:r>
            <a:r>
              <a:rPr lang="ru-RU" sz="3600" b="1" dirty="0" smtClean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  <a:t>сессий)»</a:t>
            </a:r>
            <a:endParaRPr lang="en-US" sz="3600" b="1" dirty="0">
              <a:solidFill>
                <a:srgbClr val="21386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496019" y="3884074"/>
            <a:ext cx="8151962" cy="226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tx1"/>
                </a:solidFill>
              </a:rPr>
              <a:t>Менеджер проекта: Василенко Галина Николаевна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gvasilenko@hse.ru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(495)-772-95-90, доб. 12781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моб. </a:t>
            </a:r>
            <a:r>
              <a:rPr lang="ru-RU" sz="2000" dirty="0" smtClean="0">
                <a:solidFill>
                  <a:schemeClr val="tx1"/>
                </a:solidFill>
              </a:rPr>
              <a:t>8-905-496-33-58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Организационная поддержка: факультет социальных наук</a:t>
            </a:r>
            <a:endParaRPr lang="ru-RU" sz="1200" dirty="0" smtClean="0">
              <a:solidFill>
                <a:schemeClr val="tx1"/>
              </a:solidFill>
              <a:latin typeface="Myriad Pro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841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553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Myriad Pro"/>
              </a:rPr>
              <a:t>фот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28748" y="438936"/>
            <a:ext cx="63798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проекта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300913" y="3967163"/>
            <a:ext cx="553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Myriad Pro"/>
              </a:rPr>
              <a:t>фот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5954" y="2069114"/>
            <a:ext cx="720601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 высокомотивированных детей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предметное погружение, включенность в специфику учебно-досуговой среды НИУ ВШЭ </a:t>
            </a:r>
            <a:endParaRPr lang="en-US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интереса старшеклассников и учителей к НИУ ВШЭ</a:t>
            </a:r>
            <a:endParaRPr lang="en-US"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учителей с применением эффективных 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практик</a:t>
            </a:r>
            <a:endParaRPr lang="ru-RU"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Тиражирование и трансляция 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Академии старшеклассников среди партнерских школ НИУ ВШЭ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87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9126"/>
            <a:ext cx="8229600" cy="550703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     </a:t>
            </a:r>
            <a:r>
              <a:rPr lang="ru-RU" sz="2400" b="1" dirty="0" smtClean="0"/>
              <a:t>Академия </a:t>
            </a:r>
            <a:r>
              <a:rPr lang="ru-RU" sz="2400" b="1" dirty="0"/>
              <a:t>старшеклассников. Модуль математика.</a:t>
            </a:r>
            <a:endParaRPr lang="ru-RU" sz="2400" dirty="0"/>
          </a:p>
          <a:p>
            <a:r>
              <a:rPr lang="ru-RU" sz="2400" dirty="0"/>
              <a:t>11-17 августа </a:t>
            </a:r>
            <a:r>
              <a:rPr lang="ru-RU" sz="2400" b="1" dirty="0"/>
              <a:t>«Решение задач ЕГЭ олимпиадного характера: ключевые математические идеи и эффективные методические подходы»</a:t>
            </a:r>
            <a:endParaRPr lang="ru-RU" sz="2400" dirty="0"/>
          </a:p>
          <a:p>
            <a:pPr marL="0" indent="0">
              <a:buNone/>
            </a:pPr>
            <a:r>
              <a:rPr lang="en-US" sz="2400" u="sng" dirty="0" smtClean="0">
                <a:hlinkClick r:id="rId2"/>
              </a:rPr>
              <a:t>     </a:t>
            </a:r>
            <a:r>
              <a:rPr lang="ru-RU" sz="2400" u="sng" dirty="0" smtClean="0">
                <a:hlinkClick r:id="rId2"/>
              </a:rPr>
              <a:t>https</a:t>
            </a:r>
            <a:r>
              <a:rPr lang="ru-RU" sz="2400" u="sng" dirty="0">
                <a:hlinkClick r:id="rId2"/>
              </a:rPr>
              <a:t>://www.hse.ru/secondary/modulemath</a:t>
            </a:r>
            <a:r>
              <a:rPr lang="ru-RU" sz="2400" dirty="0"/>
              <a:t> </a:t>
            </a:r>
          </a:p>
          <a:p>
            <a:pPr marL="0" indent="0">
              <a:buNone/>
            </a:pPr>
            <a:r>
              <a:rPr lang="ru-RU" sz="2400" dirty="0"/>
              <a:t> </a:t>
            </a:r>
          </a:p>
          <a:p>
            <a:pPr marL="0" indent="0">
              <a:buNone/>
            </a:pPr>
            <a:r>
              <a:rPr lang="en-US" sz="2400" b="1" dirty="0" smtClean="0"/>
              <a:t>    </a:t>
            </a:r>
            <a:r>
              <a:rPr lang="ru-RU" sz="2400" b="1" dirty="0" smtClean="0"/>
              <a:t>Академия </a:t>
            </a:r>
            <a:r>
              <a:rPr lang="ru-RU" sz="2400" b="1" dirty="0"/>
              <a:t>старшеклассников. Модуль информатика.</a:t>
            </a:r>
            <a:endParaRPr lang="ru-RU" sz="2400" dirty="0"/>
          </a:p>
          <a:p>
            <a:r>
              <a:rPr lang="ru-RU" sz="2400" dirty="0"/>
              <a:t>11-17 августа </a:t>
            </a:r>
            <a:r>
              <a:rPr lang="ru-RU" sz="2400" b="1" dirty="0"/>
              <a:t>«ПРОЕКТНОЕ И ОЛИМПИАДНОЕ ПРОГРАММИРОВАНИЕ С++  В ШКОЛЕ»</a:t>
            </a:r>
            <a:endParaRPr lang="ru-RU" sz="2400" dirty="0"/>
          </a:p>
          <a:p>
            <a:pPr marL="0" indent="0">
              <a:buNone/>
            </a:pPr>
            <a:r>
              <a:rPr lang="en-US" sz="2400" u="sng" dirty="0" smtClean="0">
                <a:hlinkClick r:id="rId3"/>
              </a:rPr>
              <a:t>    </a:t>
            </a:r>
            <a:r>
              <a:rPr lang="ru-RU" sz="2400" u="sng" dirty="0" smtClean="0">
                <a:hlinkClick r:id="rId3"/>
              </a:rPr>
              <a:t>https</a:t>
            </a:r>
            <a:r>
              <a:rPr lang="ru-RU" sz="2400" u="sng" dirty="0">
                <a:hlinkClick r:id="rId3"/>
              </a:rPr>
              <a:t>://www.hse.ru/secondary/modulecomp</a:t>
            </a:r>
            <a:r>
              <a:rPr lang="ru-RU" sz="2400" dirty="0"/>
              <a:t> 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26980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930095"/>
            <a:ext cx="7772400" cy="22066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  <a:t>Проект</a:t>
            </a:r>
            <a:r>
              <a:rPr lang="ru-RU" sz="3600" b="1" dirty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sz="3600" b="1" dirty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  <a:t> «</a:t>
            </a:r>
            <a:r>
              <a:rPr lang="ru-RU" sz="3600" b="1" dirty="0" smtClean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  <a:t>Дни </a:t>
            </a:r>
            <a:r>
              <a:rPr lang="ru-RU" sz="3600" b="1" dirty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  <a:t>С </a:t>
            </a:r>
            <a:r>
              <a:rPr lang="ru-RU" sz="3600" b="1" dirty="0" smtClean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  <a:t>Вышкой»</a:t>
            </a:r>
            <a:endParaRPr lang="en-US" sz="3600" b="1" dirty="0">
              <a:solidFill>
                <a:srgbClr val="21386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7</a:t>
            </a: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96019" y="3884074"/>
            <a:ext cx="8151962" cy="226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Менеджер проекта: Антонова Юлия Михайловна,</a:t>
            </a:r>
          </a:p>
          <a:p>
            <a:pPr algn="l"/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yuantonova</a:t>
            </a:r>
            <a:r>
              <a:rPr lang="ru-RU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@hse.ru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тел. раб. (495)772-95-90*22017,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тел. моб. 89258812961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Реализуется во взаимодействии с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довузовским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блоком, факультетами</a:t>
            </a:r>
            <a:br>
              <a:rPr lang="ru-RU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</a:br>
            <a:endParaRPr lang="ru-RU" sz="1200" dirty="0" smtClean="0">
              <a:solidFill>
                <a:srgbClr val="003F82"/>
              </a:solidFill>
              <a:latin typeface="+mj-lt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202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38150" y="487448"/>
            <a:ext cx="7554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Входит в</a:t>
            </a:r>
            <a:r>
              <a:rPr lang="ru-RU" sz="3600" b="1" dirty="0" smtClean="0">
                <a:solidFill>
                  <a:srgbClr val="009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ТОП-100</a:t>
            </a:r>
            <a:r>
              <a:rPr lang="ru-RU" sz="3600" b="1" dirty="0" smtClean="0">
                <a:solidFill>
                  <a:srgbClr val="009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международных университетов по данным предметного рейтинга</a:t>
            </a:r>
            <a:endParaRPr lang="ru-RU" sz="24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4824" y="1916832"/>
            <a:ext cx="74875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Входит в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ТОП-5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 России по условиям получения качественного  образования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4824" y="3472205"/>
            <a:ext cx="67674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Входит в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ТОП-5</a:t>
            </a:r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России по востребованности выпускников  работодателями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4824" y="5027578"/>
            <a:ext cx="82200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Входит в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ТОП-3</a:t>
            </a:r>
            <a:r>
              <a:rPr lang="ru-RU" sz="36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России по уровню зарплат молодых специалистов в сфере «Экономика и управление»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047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553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Myriad Pro"/>
              </a:rPr>
              <a:t>фот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28748" y="438936"/>
            <a:ext cx="63798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проекта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300913" y="3967163"/>
            <a:ext cx="553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Myriad Pro"/>
              </a:rPr>
              <a:t>фот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450" y="988616"/>
            <a:ext cx="743902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возможность региональным образовательным организациям составить более полное представление о НИУ ВШЭ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Объединить на одной территории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количество гипотетических абитуриентов и их родителей, чем может приехать на  «День открытых дверей» в Москву;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возможность, предварительно проведя мониторинг спроса, пригласить  представителей тех факультетов, «спрос» на которые выше. Или наоборот, «раскручивать» незнакомые специальности;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«Дотянуться» до  школ у обучающихся и родителей которых, нет возможности приехать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72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  <a:latin typeface="Arial" charset="0"/>
                <a:ea typeface="ＭＳ Ｐゴシック"/>
              </a:rPr>
              <a:t>2017</a:t>
            </a:r>
            <a:endParaRPr lang="ru-RU" sz="800" dirty="0">
              <a:solidFill>
                <a:prstClr val="white"/>
              </a:solidFill>
              <a:latin typeface="Arial" charset="0"/>
              <a:ea typeface="ＭＳ Ｐゴシック"/>
            </a:endParaRPr>
          </a:p>
          <a:p>
            <a:pPr algn="ctr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www.hse.ru</a:t>
            </a: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 </a:t>
            </a:r>
            <a:endParaRPr kumimoji="1" lang="ru-RU" sz="8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97303" y="620688"/>
            <a:ext cx="7776864" cy="259876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3600" b="1" dirty="0" smtClean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  <a:t>Проект</a:t>
            </a:r>
            <a:br>
              <a:rPr lang="ru-RU" sz="3600" b="1" dirty="0" smtClean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  <a:t>«Онлайн родительское собрание» </a:t>
            </a:r>
            <a:br>
              <a:rPr lang="ru-RU" sz="3600" b="1" dirty="0" smtClean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</a:br>
            <a:endParaRPr lang="ru-RU" sz="2000" dirty="0">
              <a:solidFill>
                <a:srgbClr val="21386F"/>
              </a:solidFill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60685" y="3543543"/>
            <a:ext cx="82296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ru-RU" sz="2000" dirty="0" smtClean="0">
                <a:cs typeface="Arial" panose="020B0604020202020204" pitchFamily="34" charset="0"/>
              </a:rPr>
              <a:t/>
            </a:r>
            <a:br>
              <a:rPr lang="ru-RU" sz="2000" dirty="0" smtClean="0">
                <a:cs typeface="Arial" panose="020B0604020202020204" pitchFamily="34" charset="0"/>
              </a:rPr>
            </a:br>
            <a:r>
              <a:rPr lang="ru-RU" sz="2000" dirty="0" smtClean="0">
                <a:cs typeface="Arial" panose="020B0604020202020204" pitchFamily="34" charset="0"/>
              </a:rPr>
              <a:t/>
            </a:r>
            <a:br>
              <a:rPr lang="ru-RU" sz="2000" dirty="0" smtClean="0">
                <a:cs typeface="Arial" panose="020B0604020202020204" pitchFamily="34" charset="0"/>
              </a:rPr>
            </a:br>
            <a:r>
              <a:rPr lang="ru-RU" sz="2000" dirty="0" smtClean="0">
                <a:cs typeface="Arial" panose="020B0604020202020204" pitchFamily="34" charset="0"/>
              </a:rPr>
              <a:t>Менеджер проекта: Грошева Ольга Васильевна</a:t>
            </a:r>
            <a:br>
              <a:rPr lang="ru-RU" sz="2000" dirty="0" smtClean="0">
                <a:cs typeface="Arial" panose="020B0604020202020204" pitchFamily="34" charset="0"/>
              </a:rPr>
            </a:br>
            <a:r>
              <a:rPr lang="ru-RU" sz="2000" dirty="0" smtClean="0"/>
              <a:t>Тел.: (495) 772-95-90*22994; 8-916-993-75-98</a:t>
            </a:r>
            <a:br>
              <a:rPr lang="ru-RU" sz="2000" dirty="0" smtClean="0"/>
            </a:br>
            <a:r>
              <a:rPr lang="en-US" sz="2000" dirty="0" smtClean="0"/>
              <a:t>email</a:t>
            </a:r>
            <a:r>
              <a:rPr lang="ru-RU" sz="2000" dirty="0" smtClean="0"/>
              <a:t>:</a:t>
            </a:r>
            <a:r>
              <a:rPr lang="en-US" sz="2000" dirty="0" smtClean="0"/>
              <a:t> </a:t>
            </a:r>
            <a:r>
              <a:rPr lang="ru-RU" sz="2000" u="sng" dirty="0" smtClean="0">
                <a:hlinkClick r:id="rId3"/>
              </a:rPr>
              <a:t>ogrosheva@hse.ru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pPr algn="l"/>
            <a:r>
              <a:rPr lang="ru-RU" sz="2000" dirty="0" smtClean="0"/>
              <a:t>При поддержке и участии факультета коммуникаций, медиа и дизайна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89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2017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553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Myriad Pro"/>
              </a:rPr>
              <a:t>фот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28748" y="438936"/>
            <a:ext cx="63798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проекта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300913" y="3967163"/>
            <a:ext cx="553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Myriad Pro"/>
              </a:rPr>
              <a:t>фот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3866" y="1920449"/>
            <a:ext cx="84296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объективной и актуальной информации о направлениях подготовки, особенностях приемной компании и деятельности НИУ ВШЭ в области сотрудничества с ОО для различных сегментов целевой аудитории (родителей, детей, представителей образовательных организаций) – субъектов общего образования.</a:t>
            </a:r>
          </a:p>
          <a:p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Информационно-консультационная поддержка субъектов общего образования 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для встреч родителей и исследователей по вопросам воспитания и развития детей</a:t>
            </a:r>
          </a:p>
        </p:txBody>
      </p:sp>
    </p:spTree>
    <p:extLst>
      <p:ext uri="{BB962C8B-B14F-4D97-AF65-F5344CB8AC3E}">
        <p14:creationId xmlns:p14="http://schemas.microsoft.com/office/powerpoint/2010/main" val="44251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заключения Соглашения обращаться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r>
              <a:rPr lang="ru-RU" dirty="0"/>
              <a:t>Антонова Юлия Михайловна,</a:t>
            </a:r>
          </a:p>
          <a:p>
            <a:r>
              <a:rPr lang="ru-RU" dirty="0"/>
              <a:t>yuantonova@hse.ru</a:t>
            </a:r>
          </a:p>
          <a:p>
            <a:r>
              <a:rPr lang="ru-RU" dirty="0"/>
              <a:t>тел. раб. (495)772-95-90*22017, </a:t>
            </a:r>
          </a:p>
          <a:p>
            <a:r>
              <a:rPr lang="ru-RU" dirty="0"/>
              <a:t>тел. моб. 89258812961</a:t>
            </a:r>
          </a:p>
        </p:txBody>
      </p:sp>
    </p:spTree>
    <p:extLst>
      <p:ext uri="{BB962C8B-B14F-4D97-AF65-F5344CB8AC3E}">
        <p14:creationId xmlns:p14="http://schemas.microsoft.com/office/powerpoint/2010/main" val="25377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5557" y="2350318"/>
            <a:ext cx="80350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0059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Cambria Math" panose="02040503050406030204" pitchFamily="18" charset="0"/>
              </a:rPr>
              <a:t>https://</a:t>
            </a:r>
            <a:r>
              <a:rPr lang="en-US" sz="7200" b="1" dirty="0" smtClean="0">
                <a:solidFill>
                  <a:srgbClr val="0059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Cambria Math" panose="02040503050406030204" pitchFamily="18" charset="0"/>
              </a:rPr>
              <a:t>www.hse.ru</a:t>
            </a:r>
            <a:endParaRPr lang="ru-RU" sz="7200" b="1" dirty="0">
              <a:solidFill>
                <a:srgbClr val="0059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ea typeface="Cambria Math" panose="020405030504060302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-1368660" y="2332037"/>
            <a:ext cx="8229600" cy="4525963"/>
          </a:xfrm>
          <a:prstGeom prst="rect">
            <a:avLst/>
          </a:prstGeom>
        </p:spPr>
        <p:txBody>
          <a:bodyPr/>
          <a:lstStyle>
            <a:lvl1pPr marL="285739" indent="-285739" algn="l" defTabSz="3809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19100" indent="-238115" algn="l" defTabSz="3809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33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952462" indent="-190492" algn="l" defTabSz="3809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333447" indent="-190492" algn="l" defTabSz="3809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67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714431" indent="-190492" algn="l" defTabSz="3809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67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095416" indent="-190492" algn="l" defTabSz="380985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380985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380985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380985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24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2001" y="200055"/>
            <a:ext cx="75612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59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Cambria Math" panose="02040503050406030204" pitchFamily="18" charset="0"/>
              </a:rPr>
              <a:t>НИУ ВШЭ - школьникам</a:t>
            </a:r>
            <a:endParaRPr lang="ru-RU" b="1" dirty="0">
              <a:solidFill>
                <a:srgbClr val="0059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ea typeface="Cambria Math" panose="020405030504060302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-1368660" y="2332037"/>
            <a:ext cx="8229600" cy="4525963"/>
          </a:xfrm>
          <a:prstGeom prst="rect">
            <a:avLst/>
          </a:prstGeom>
        </p:spPr>
        <p:txBody>
          <a:bodyPr/>
          <a:lstStyle>
            <a:lvl1pPr marL="285739" indent="-285739" algn="l" defTabSz="3809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19100" indent="-238115" algn="l" defTabSz="3809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33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952462" indent="-190492" algn="l" defTabSz="3809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333447" indent="-190492" algn="l" defTabSz="3809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67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714431" indent="-190492" algn="l" defTabSz="3809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67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095416" indent="-190492" algn="l" defTabSz="380985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380985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380985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380985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3515410"/>
            <a:ext cx="1728192" cy="129614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165"/>
            <a:ext cx="9144000" cy="625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2001" y="0"/>
            <a:ext cx="75612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59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Cambria Math" panose="02040503050406030204" pitchFamily="18" charset="0"/>
              </a:rPr>
              <a:t>НИУ ВШЭ - школьникам</a:t>
            </a:r>
            <a:endParaRPr lang="ru-RU" b="1" dirty="0">
              <a:solidFill>
                <a:srgbClr val="0059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ea typeface="Cambria Math" panose="020405030504060302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-1368660" y="2332037"/>
            <a:ext cx="8229600" cy="4525963"/>
          </a:xfrm>
          <a:prstGeom prst="rect">
            <a:avLst/>
          </a:prstGeom>
        </p:spPr>
        <p:txBody>
          <a:bodyPr/>
          <a:lstStyle>
            <a:lvl1pPr marL="285739" indent="-285739" algn="l" defTabSz="3809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19100" indent="-238115" algn="l" defTabSz="3809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33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952462" indent="-190492" algn="l" defTabSz="3809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333447" indent="-190492" algn="l" defTabSz="3809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67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714431" indent="-190492" algn="l" defTabSz="3809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67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095416" indent="-190492" algn="l" defTabSz="380985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380985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380985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380985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3515410"/>
            <a:ext cx="1728192" cy="129614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76"/>
            <a:ext cx="9144000" cy="606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9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4663" y="3644900"/>
            <a:ext cx="4484687" cy="295275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dirty="0"/>
              <a:t>olymp@hse.ru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olymp.hse.ru</a:t>
            </a:r>
            <a:br>
              <a:rPr lang="en-US" dirty="0" smtClean="0"/>
            </a:br>
            <a:r>
              <a:rPr lang="en-US" dirty="0" smtClean="0"/>
              <a:t>talent.hse.ru</a:t>
            </a:r>
            <a:br>
              <a:rPr lang="en-US" dirty="0" smtClean="0"/>
            </a:br>
            <a:r>
              <a:rPr lang="ru-RU" dirty="0" smtClean="0"/>
              <a:t>	</a:t>
            </a:r>
            <a:r>
              <a:rPr lang="en-US" dirty="0" err="1" smtClean="0"/>
              <a:t>hseolymp</a:t>
            </a:r>
            <a:endParaRPr lang="ru-RU" dirty="0"/>
          </a:p>
        </p:txBody>
      </p:sp>
      <p:pic>
        <p:nvPicPr>
          <p:cNvPr id="4198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10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1988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8769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117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01613" y="635000"/>
            <a:ext cx="6224587" cy="812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>
              <a:lnSpc>
                <a:spcPct val="105000"/>
              </a:lnSpc>
              <a:defRPr/>
            </a:pPr>
            <a:r>
              <a:rPr lang="ru-RU" altLang="ru-RU" sz="2400" b="1" dirty="0"/>
              <a:t>Межрегиональная олимпиада школьников «Высшая проба</a:t>
            </a:r>
            <a:r>
              <a:rPr lang="ru-RU" altLang="ru-RU" sz="2400" b="1" dirty="0" smtClean="0"/>
              <a:t>»</a:t>
            </a:r>
            <a:endParaRPr lang="ru-RU" sz="2400" b="1" cap="all" dirty="0">
              <a:solidFill>
                <a:srgbClr val="ED1A3B"/>
              </a:solidFill>
            </a:endParaRPr>
          </a:p>
        </p:txBody>
      </p:sp>
      <p:pic>
        <p:nvPicPr>
          <p:cNvPr id="22531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871" r="16508"/>
          <a:stretch>
            <a:fillRect/>
          </a:stretch>
        </p:blipFill>
        <p:spPr>
          <a:xfrm>
            <a:off x="6286499" y="0"/>
            <a:ext cx="2862263" cy="6858000"/>
          </a:xfrm>
        </p:spPr>
      </p:pic>
      <p:sp>
        <p:nvSpPr>
          <p:cNvPr id="22532" name="Объект 2"/>
          <p:cNvSpPr txBox="1">
            <a:spLocks/>
          </p:cNvSpPr>
          <p:nvPr/>
        </p:nvSpPr>
        <p:spPr bwMode="auto">
          <a:xfrm>
            <a:off x="201613" y="1727200"/>
            <a:ext cx="5554662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/>
          <a:lstStyle/>
          <a:p>
            <a:pPr defTabSz="914400">
              <a:spcBef>
                <a:spcPct val="20000"/>
              </a:spcBef>
            </a:pPr>
            <a:endParaRPr lang="ru-RU" altLang="ru-RU" sz="2000" b="1" dirty="0">
              <a:solidFill>
                <a:prstClr val="black"/>
              </a:solidFill>
              <a:latin typeface="Trebuchet MS" pitchFamily="34" charset="0"/>
              <a:ea typeface="+mn-ea"/>
              <a:cs typeface="Arial" charset="0"/>
            </a:endParaRPr>
          </a:p>
          <a:p>
            <a:pPr marL="342900" indent="-342900" defTabSz="914400">
              <a:spcBef>
                <a:spcPct val="200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ru-RU" altLang="ru-RU" b="1" dirty="0">
                <a:solidFill>
                  <a:prstClr val="black"/>
                </a:solidFill>
                <a:latin typeface="Trebuchet MS" pitchFamily="34" charset="0"/>
                <a:ea typeface="+mn-ea"/>
                <a:cs typeface="Arial" charset="0"/>
              </a:rPr>
              <a:t>Проводится с </a:t>
            </a:r>
            <a:r>
              <a:rPr lang="ru-RU" altLang="ru-RU" b="1" dirty="0">
                <a:solidFill>
                  <a:srgbClr val="0070C0"/>
                </a:solidFill>
                <a:latin typeface="Trebuchet MS" pitchFamily="34" charset="0"/>
                <a:ea typeface="+mn-ea"/>
                <a:cs typeface="Arial" charset="0"/>
              </a:rPr>
              <a:t>1998</a:t>
            </a:r>
            <a:r>
              <a:rPr lang="ru-RU" altLang="ru-RU" b="1" dirty="0">
                <a:solidFill>
                  <a:prstClr val="black"/>
                </a:solidFill>
                <a:latin typeface="Trebuchet MS" pitchFamily="34" charset="0"/>
                <a:ea typeface="+mn-ea"/>
                <a:cs typeface="Arial" charset="0"/>
              </a:rPr>
              <a:t> года</a:t>
            </a:r>
          </a:p>
          <a:p>
            <a:pPr marL="342900" indent="-342900" defTabSz="914400">
              <a:spcBef>
                <a:spcPct val="200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ru-RU" altLang="ru-RU" b="1" dirty="0">
                <a:solidFill>
                  <a:prstClr val="black"/>
                </a:solidFill>
                <a:latin typeface="Trebuchet MS" pitchFamily="34" charset="0"/>
                <a:ea typeface="+mn-ea"/>
                <a:cs typeface="Arial" charset="0"/>
              </a:rPr>
              <a:t>С </a:t>
            </a:r>
            <a:r>
              <a:rPr lang="ru-RU" altLang="ru-RU" b="1" dirty="0">
                <a:solidFill>
                  <a:srgbClr val="0070C0"/>
                </a:solidFill>
                <a:latin typeface="Trebuchet MS" pitchFamily="34" charset="0"/>
                <a:ea typeface="+mn-ea"/>
                <a:cs typeface="Arial" charset="0"/>
              </a:rPr>
              <a:t>2010</a:t>
            </a:r>
            <a:r>
              <a:rPr lang="ru-RU" altLang="ru-RU" b="1" dirty="0">
                <a:solidFill>
                  <a:prstClr val="black"/>
                </a:solidFill>
                <a:latin typeface="Trebuchet MS" pitchFamily="34" charset="0"/>
                <a:ea typeface="+mn-ea"/>
                <a:cs typeface="Arial" charset="0"/>
              </a:rPr>
              <a:t> года проводится за пределами РФ</a:t>
            </a:r>
          </a:p>
          <a:p>
            <a:pPr marL="342900" indent="-342900" defTabSz="914400">
              <a:spcBef>
                <a:spcPct val="200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ru-RU" altLang="ru-RU" b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Arial" charset="0"/>
              </a:rPr>
              <a:t>22 </a:t>
            </a:r>
            <a:r>
              <a:rPr lang="ru-RU" altLang="ru-RU" b="1" dirty="0">
                <a:solidFill>
                  <a:prstClr val="black"/>
                </a:solidFill>
                <a:latin typeface="Trebuchet MS" pitchFamily="34" charset="0"/>
                <a:ea typeface="+mn-ea"/>
                <a:cs typeface="Arial" charset="0"/>
              </a:rPr>
              <a:t>направления</a:t>
            </a:r>
          </a:p>
          <a:p>
            <a:pPr marL="342900" indent="-342900" defTabSz="914400">
              <a:spcBef>
                <a:spcPct val="200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ru-RU" altLang="ru-RU" b="1" dirty="0">
                <a:solidFill>
                  <a:prstClr val="black"/>
                </a:solidFill>
                <a:latin typeface="Trebuchet MS" pitchFamily="34" charset="0"/>
                <a:ea typeface="+mn-ea"/>
                <a:cs typeface="Arial" charset="0"/>
              </a:rPr>
              <a:t>Для учащихся </a:t>
            </a:r>
            <a:r>
              <a:rPr lang="ru-RU" altLang="ru-RU" b="1" dirty="0">
                <a:solidFill>
                  <a:srgbClr val="0070C0"/>
                </a:solidFill>
                <a:latin typeface="Trebuchet MS" pitchFamily="34" charset="0"/>
                <a:ea typeface="+mn-ea"/>
                <a:cs typeface="Arial" charset="0"/>
              </a:rPr>
              <a:t>7-11-х классов</a:t>
            </a:r>
          </a:p>
          <a:p>
            <a:pPr marL="342900" indent="-342900" defTabSz="914400">
              <a:spcBef>
                <a:spcPct val="200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ru-RU" altLang="ru-RU" b="1" dirty="0">
                <a:solidFill>
                  <a:prstClr val="black"/>
                </a:solidFill>
                <a:latin typeface="Trebuchet MS" pitchFamily="34" charset="0"/>
                <a:ea typeface="+mn-ea"/>
                <a:cs typeface="Arial" charset="0"/>
              </a:rPr>
              <a:t>Проводится в </a:t>
            </a:r>
            <a:r>
              <a:rPr lang="ru-RU" altLang="ru-RU" b="1" dirty="0">
                <a:solidFill>
                  <a:srgbClr val="0070C0"/>
                </a:solidFill>
                <a:latin typeface="Trebuchet MS" pitchFamily="34" charset="0"/>
                <a:ea typeface="+mn-ea"/>
                <a:cs typeface="Arial" charset="0"/>
              </a:rPr>
              <a:t>2 этапа</a:t>
            </a:r>
            <a:r>
              <a:rPr lang="ru-RU" altLang="ru-RU" b="1" dirty="0">
                <a:solidFill>
                  <a:prstClr val="black"/>
                </a:solidFill>
                <a:latin typeface="Trebuchet MS" pitchFamily="34" charset="0"/>
                <a:ea typeface="+mn-ea"/>
                <a:cs typeface="Arial" charset="0"/>
              </a:rPr>
              <a:t>,</a:t>
            </a:r>
            <a:br>
              <a:rPr lang="ru-RU" altLang="ru-RU" b="1" dirty="0">
                <a:solidFill>
                  <a:prstClr val="black"/>
                </a:solidFill>
                <a:latin typeface="Trebuchet MS" pitchFamily="34" charset="0"/>
                <a:ea typeface="+mn-ea"/>
                <a:cs typeface="Arial" charset="0"/>
              </a:rPr>
            </a:br>
            <a:r>
              <a:rPr lang="ru-RU" altLang="ru-RU" b="1" dirty="0">
                <a:solidFill>
                  <a:prstClr val="black"/>
                </a:solidFill>
                <a:latin typeface="Trebuchet MS" pitchFamily="34" charset="0"/>
                <a:ea typeface="+mn-ea"/>
                <a:cs typeface="Arial" charset="0"/>
              </a:rPr>
              <a:t>отборочный — дистанционно</a:t>
            </a:r>
          </a:p>
          <a:p>
            <a:pPr marL="342900" indent="-342900" defTabSz="914400">
              <a:spcBef>
                <a:spcPct val="200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ru-RU" altLang="ru-RU" b="1" dirty="0">
                <a:solidFill>
                  <a:srgbClr val="0070C0"/>
                </a:solidFill>
                <a:latin typeface="Trebuchet MS" pitchFamily="34" charset="0"/>
                <a:ea typeface="+mn-ea"/>
                <a:cs typeface="Arial" charset="0"/>
              </a:rPr>
              <a:t>Льготы </a:t>
            </a:r>
            <a:r>
              <a:rPr lang="ru-RU" altLang="ru-RU" b="1" dirty="0">
                <a:solidFill>
                  <a:prstClr val="black"/>
                </a:solidFill>
                <a:latin typeface="Trebuchet MS" pitchFamily="34" charset="0"/>
                <a:ea typeface="+mn-ea"/>
                <a:cs typeface="Arial" charset="0"/>
              </a:rPr>
              <a:t>при приеме в вузы победителям и призерам</a:t>
            </a:r>
          </a:p>
          <a:p>
            <a:pPr marL="342900" indent="-342900" defTabSz="914400">
              <a:spcBef>
                <a:spcPct val="200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ru-RU" altLang="ru-RU" b="1" dirty="0">
                <a:solidFill>
                  <a:prstClr val="black"/>
                </a:solidFill>
                <a:latin typeface="Trebuchet MS" pitchFamily="34" charset="0"/>
                <a:ea typeface="+mn-ea"/>
                <a:cs typeface="Arial" charset="0"/>
              </a:rPr>
              <a:t>Проводится </a:t>
            </a:r>
            <a:r>
              <a:rPr lang="ru-RU" altLang="ru-RU" b="1" dirty="0">
                <a:solidFill>
                  <a:srgbClr val="0070C0"/>
                </a:solidFill>
                <a:latin typeface="Trebuchet MS" pitchFamily="34" charset="0"/>
                <a:ea typeface="+mn-ea"/>
                <a:cs typeface="Arial" charset="0"/>
              </a:rPr>
              <a:t>консорциумом вузов</a:t>
            </a:r>
          </a:p>
          <a:p>
            <a:pPr marL="342900" indent="-342900" defTabSz="914400">
              <a:spcBef>
                <a:spcPct val="200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ru-RU" altLang="ru-RU" b="1" dirty="0">
                <a:solidFill>
                  <a:prstClr val="black"/>
                </a:solidFill>
                <a:latin typeface="Trebuchet MS" pitchFamily="34" charset="0"/>
                <a:ea typeface="+mn-ea"/>
                <a:cs typeface="Arial" charset="0"/>
              </a:rPr>
              <a:t>Участие </a:t>
            </a:r>
            <a:r>
              <a:rPr lang="ru-RU" altLang="ru-RU" b="1" dirty="0">
                <a:solidFill>
                  <a:srgbClr val="0070C0"/>
                </a:solidFill>
                <a:latin typeface="Trebuchet MS" pitchFamily="34" charset="0"/>
                <a:ea typeface="+mn-ea"/>
                <a:cs typeface="Arial" charset="0"/>
              </a:rPr>
              <a:t>бесплатное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BC553-53BD-42CF-89DD-7CEE96663C16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42240" y="182880"/>
            <a:ext cx="8869680" cy="103124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Конкурс исследовательских и проектных работ</a:t>
            </a:r>
            <a:br>
              <a:rPr lang="ru-RU" sz="2400" b="1" dirty="0" smtClean="0"/>
            </a:br>
            <a:r>
              <a:rPr lang="ru-RU" sz="2400" b="1" dirty="0"/>
              <a:t> </a:t>
            </a:r>
            <a:r>
              <a:rPr lang="ru-RU" sz="2400" b="1" dirty="0" smtClean="0"/>
              <a:t>ВЫСШИЙ ПИЛОТАЖ  </a:t>
            </a:r>
            <a:r>
              <a:rPr lang="en-US" altLang="ru-RU" sz="2400" b="1" dirty="0" smtClean="0">
                <a:latin typeface="Trebuchet MS (Основной текст)"/>
              </a:rPr>
              <a:t>http</a:t>
            </a:r>
            <a:r>
              <a:rPr lang="en-US" altLang="ru-RU" sz="2400" b="1" dirty="0">
                <a:latin typeface="Trebuchet MS (Основной текст)"/>
              </a:rPr>
              <a:t>://olymp.hse.ru/projects</a:t>
            </a:r>
            <a:r>
              <a:rPr lang="ru-RU" altLang="ru-RU" sz="2400" b="1" dirty="0">
                <a:latin typeface="Trebuchet MS (Основной текст)"/>
              </a:rPr>
              <a:t/>
            </a:r>
            <a:br>
              <a:rPr lang="ru-RU" altLang="ru-RU" sz="2400" b="1" dirty="0">
                <a:latin typeface="Trebuchet MS (Основной текст)"/>
              </a:rPr>
            </a:br>
            <a:endParaRPr lang="ru-RU" sz="2400" b="1" dirty="0" smtClean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416560" y="1351280"/>
            <a:ext cx="8503920" cy="512572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4341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6553200" y="63563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smtClean="0">
                <a:solidFill>
                  <a:srgbClr val="FFFFFF"/>
                </a:solidFill>
                <a:latin typeface="Arial" pitchFamily="34" charset="0"/>
              </a:rPr>
              <a:t>http://olymp.hse.ru/junior</a:t>
            </a:r>
            <a:endParaRPr lang="ru-RU" altLang="ru-RU" sz="120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71524" y="5614194"/>
            <a:ext cx="7800975" cy="8651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defTabSz="914400">
              <a:defRPr/>
            </a:pPr>
            <a:r>
              <a:rPr lang="ru-RU" b="1" dirty="0">
                <a:solidFill>
                  <a:srgbClr val="1F497D"/>
                </a:solidFill>
              </a:rPr>
              <a:t>Учет индивидуальных достижений: </a:t>
            </a:r>
          </a:p>
          <a:p>
            <a:pPr defTabSz="914400">
              <a:defRPr/>
            </a:pPr>
            <a:r>
              <a:rPr lang="ru-RU" b="1" dirty="0">
                <a:solidFill>
                  <a:srgbClr val="1F497D"/>
                </a:solidFill>
              </a:rPr>
              <a:t>		победители – 4 балла, призеры – 3 балла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220818"/>
              </p:ext>
            </p:extLst>
          </p:nvPr>
        </p:nvGraphicFramePr>
        <p:xfrm>
          <a:off x="233679" y="1370980"/>
          <a:ext cx="8747760" cy="3180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86169"/>
                <a:gridCol w="3206174"/>
                <a:gridCol w="2555417"/>
              </a:tblGrid>
              <a:tr h="499450">
                <a:tc>
                  <a:txBody>
                    <a:bodyPr/>
                    <a:lstStyle/>
                    <a:p>
                      <a:pPr marL="0" marR="0" indent="0" algn="l" defTabSz="91430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Бизнес-информатика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b="1" kern="1200" dirty="0" err="1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Медиакоммуникации</a:t>
                      </a:r>
                      <a:endParaRPr lang="ru-RU" altLang="ru-RU" b="1" kern="1200" dirty="0" smtClean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52" marR="91452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Социология</a:t>
                      </a:r>
                    </a:p>
                  </a:txBody>
                  <a:tcPr marL="91452" marR="91452" marT="45750" marB="45750"/>
                </a:tc>
              </a:tr>
              <a:tr h="5981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Востоковедение</a:t>
                      </a:r>
                    </a:p>
                  </a:txBody>
                  <a:tcPr marL="91452" marR="91452" marT="45750" marB="4575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Право</a:t>
                      </a:r>
                    </a:p>
                  </a:txBody>
                  <a:tcPr marL="91452" marR="91452" marT="45750" marB="45750"/>
                </a:tc>
                <a:tc>
                  <a:txBody>
                    <a:bodyPr/>
                    <a:lstStyle/>
                    <a:p>
                      <a:pPr marL="0" marR="0" lvl="0" indent="0" algn="l" defTabSz="9143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Технические  и инженерные науки</a:t>
                      </a:r>
                    </a:p>
                  </a:txBody>
                  <a:tcPr marL="91452" marR="91452" marT="45750" marB="45750"/>
                </a:tc>
              </a:tr>
              <a:tr h="558830">
                <a:tc>
                  <a:txBody>
                    <a:bodyPr/>
                    <a:lstStyle/>
                    <a:p>
                      <a:pPr marL="0" marR="0" lvl="0" indent="0" algn="l" defTabSz="9143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Дизайн</a:t>
                      </a:r>
                    </a:p>
                  </a:txBody>
                  <a:tcPr marL="91452" marR="91452" marT="45750" marB="4575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Предпринимательство</a:t>
                      </a:r>
                    </a:p>
                  </a:txBody>
                  <a:tcPr marL="91452" marR="91452" marT="45750" marB="45750"/>
                </a:tc>
                <a:tc>
                  <a:txBody>
                    <a:bodyPr/>
                    <a:lstStyle/>
                    <a:p>
                      <a:pPr marL="0" marR="0" lvl="0" indent="0" algn="l" defTabSz="9143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Философия</a:t>
                      </a:r>
                    </a:p>
                  </a:txBody>
                  <a:tcPr marL="91452" marR="91452" marT="45750" marB="45750"/>
                </a:tc>
              </a:tr>
              <a:tr h="567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b="1" kern="1200" dirty="0" err="1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Культурология</a:t>
                      </a:r>
                      <a:endParaRPr lang="ru-RU" altLang="ru-RU" b="1" kern="1200" dirty="0" smtClean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52" marR="91452" marT="45750" marB="45750"/>
                </a:tc>
                <a:tc>
                  <a:txBody>
                    <a:bodyPr/>
                    <a:lstStyle/>
                    <a:p>
                      <a:pPr marL="0" marR="0" lvl="0" indent="0" algn="l" defTabSz="9143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Психология</a:t>
                      </a:r>
                    </a:p>
                  </a:txBody>
                  <a:tcPr marL="91452" marR="91452" marT="45750" marB="4575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Экономика</a:t>
                      </a:r>
                    </a:p>
                  </a:txBody>
                  <a:tcPr marL="91452" marR="91452" marT="45750" marB="45750"/>
                </a:tc>
              </a:tr>
              <a:tr h="798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Лингвистика</a:t>
                      </a:r>
                    </a:p>
                  </a:txBody>
                  <a:tcPr marL="91452" marR="91452" marT="45750" marB="4575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Реклама и связи с общественностью</a:t>
                      </a:r>
                    </a:p>
                  </a:txBody>
                  <a:tcPr marL="91452" marR="91452" marT="45750" marB="4575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 Управление в государстве и бизнесе</a:t>
                      </a:r>
                      <a:endParaRPr lang="ru-RU" altLang="ru-RU" b="1" kern="1200" dirty="0" smtClean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52" marR="91452" marT="45750" marB="45750"/>
                </a:tc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771525" y="4567510"/>
            <a:ext cx="7800975" cy="8651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defTabSz="914400">
              <a:defRPr/>
            </a:pPr>
            <a:r>
              <a:rPr lang="ru-RU" altLang="ru-RU" b="1" dirty="0" smtClean="0">
                <a:solidFill>
                  <a:srgbClr val="1F497D"/>
                </a:solidFill>
              </a:rPr>
              <a:t>П</a:t>
            </a:r>
            <a:r>
              <a:rPr lang="ru-RU" b="1" dirty="0" smtClean="0">
                <a:solidFill>
                  <a:srgbClr val="1F497D"/>
                </a:solidFill>
              </a:rPr>
              <a:t>ервый </a:t>
            </a:r>
            <a:r>
              <a:rPr lang="ru-RU" b="1" dirty="0">
                <a:solidFill>
                  <a:srgbClr val="1F497D"/>
                </a:solidFill>
              </a:rPr>
              <a:t>этап (заочный</a:t>
            </a:r>
            <a:r>
              <a:rPr lang="ru-RU" b="1" dirty="0" smtClean="0">
                <a:solidFill>
                  <a:srgbClr val="1F497D"/>
                </a:solidFill>
              </a:rPr>
              <a:t>)             -   январь-март </a:t>
            </a:r>
          </a:p>
          <a:p>
            <a:pPr defTabSz="914400">
              <a:defRPr/>
            </a:pPr>
            <a:r>
              <a:rPr lang="ru-RU" b="1" dirty="0" smtClean="0">
                <a:solidFill>
                  <a:srgbClr val="1F497D"/>
                </a:solidFill>
              </a:rPr>
              <a:t>Второй </a:t>
            </a:r>
            <a:r>
              <a:rPr lang="ru-RU" b="1" dirty="0">
                <a:solidFill>
                  <a:srgbClr val="1F497D"/>
                </a:solidFill>
              </a:rPr>
              <a:t>этап (очный в Москве</a:t>
            </a:r>
            <a:r>
              <a:rPr lang="ru-RU" b="1" dirty="0" smtClean="0">
                <a:solidFill>
                  <a:srgbClr val="1F497D"/>
                </a:solidFill>
              </a:rPr>
              <a:t>)  -   апрель</a:t>
            </a:r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4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Ясность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8DB3E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Ясность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8DB3E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Ясность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8DB3E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Ясность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8DB3E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548DD4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4F81BD"/>
    </a:hlink>
    <a:folHlink>
      <a:srgbClr val="8DB3E2"/>
    </a:folHlink>
  </a:clrScheme>
</a:themeOverride>
</file>

<file path=ppt/theme/themeOverride2.xml><?xml version="1.0" encoding="utf-8"?>
<a:themeOverride xmlns:a="http://schemas.openxmlformats.org/drawingml/2006/main">
  <a:clrScheme name="Другая 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548DD4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4F81BD"/>
    </a:hlink>
    <a:folHlink>
      <a:srgbClr val="8DB3E2"/>
    </a:folHlink>
  </a:clrScheme>
</a:themeOverride>
</file>

<file path=ppt/theme/themeOverride3.xml><?xml version="1.0" encoding="utf-8"?>
<a:themeOverride xmlns:a="http://schemas.openxmlformats.org/drawingml/2006/main">
  <a:clrScheme name="Другая 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548DD4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4F81BD"/>
    </a:hlink>
    <a:folHlink>
      <a:srgbClr val="8DB3E2"/>
    </a:folHlink>
  </a:clrScheme>
</a:themeOverride>
</file>

<file path=ppt/theme/themeOverride4.xml><?xml version="1.0" encoding="utf-8"?>
<a:themeOverride xmlns:a="http://schemas.openxmlformats.org/drawingml/2006/main">
  <a:clrScheme name="Другая 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548DD4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4F81BD"/>
    </a:hlink>
    <a:folHlink>
      <a:srgbClr val="8DB3E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6960</TotalTime>
  <Words>1387</Words>
  <Application>Microsoft Office PowerPoint</Application>
  <PresentationFormat>Экран (4:3)</PresentationFormat>
  <Paragraphs>265</Paragraphs>
  <Slides>33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Office Theme</vt:lpstr>
      <vt:lpstr>1_Office Theme</vt:lpstr>
      <vt:lpstr>Ясность</vt:lpstr>
      <vt:lpstr>1_Ясность</vt:lpstr>
      <vt:lpstr>2_Ясность</vt:lpstr>
      <vt:lpstr>3_Ясность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olymp@hse.ru olymp.hse.ru talent.hse.ru  hseolymp</vt:lpstr>
      <vt:lpstr>Межрегиональная олимпиада школьников «Высшая проба»</vt:lpstr>
      <vt:lpstr> Конкурс исследовательских и проектных работ  ВЫСШИЙ ПИЛОТАЖ  http://olymp.hse.ru/projects </vt:lpstr>
      <vt:lpstr>Проведи умное лето с Вышкой                   https://shkolnikam.hse.ru/summer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Расширение сети партнерских школ,  выпускники которых поступают в НИУ ВШЭ  2014-2017г.</vt:lpstr>
      <vt:lpstr>Возможности сотрудничества</vt:lpstr>
      <vt:lpstr>Презентация PowerPoint</vt:lpstr>
      <vt:lpstr>Презентация PowerPoint</vt:lpstr>
      <vt:lpstr>Презентация PowerPoint</vt:lpstr>
      <vt:lpstr>Проект «Базовая организация НИУ ВШЭ»  </vt:lpstr>
      <vt:lpstr>Презентация PowerPoint</vt:lpstr>
      <vt:lpstr> ПРОЕКТ  «Лаборатория  проектной  и исследовательской деятельности»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 «Дни С Вышкой»</vt:lpstr>
      <vt:lpstr>Презентация PowerPoint</vt:lpstr>
      <vt:lpstr>Проект «Онлайн родительское собрание»  </vt:lpstr>
      <vt:lpstr>Презентация PowerPoint</vt:lpstr>
      <vt:lpstr>Для заключения Соглашения обращаться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Пользователь Windows</cp:lastModifiedBy>
  <cp:revision>408</cp:revision>
  <cp:lastPrinted>2017-10-23T09:43:27Z</cp:lastPrinted>
  <dcterms:created xsi:type="dcterms:W3CDTF">2010-09-30T06:45:29Z</dcterms:created>
  <dcterms:modified xsi:type="dcterms:W3CDTF">2018-04-24T11:17:49Z</dcterms:modified>
</cp:coreProperties>
</file>