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19" autoAdjust="0"/>
  </p:normalViewPr>
  <p:slideViewPr>
    <p:cSldViewPr snapToGrid="0" snapToObjects="1">
      <p:cViewPr varScale="1">
        <p:scale>
          <a:sx n="88" d="100"/>
          <a:sy n="88" d="100"/>
        </p:scale>
        <p:origin x="-16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B679-9297-AE4A-AC51-082ECFEC4CB5}" type="datetimeFigureOut">
              <a:rPr lang="en-US" smtClean="0"/>
              <a:t>24/05/18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8A5F-A70C-A542-B3B5-F4A079A1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295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B679-9297-AE4A-AC51-082ECFEC4CB5}" type="datetimeFigureOut">
              <a:rPr lang="en-US" smtClean="0"/>
              <a:t>24/05/18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8A5F-A70C-A542-B3B5-F4A079A1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87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B679-9297-AE4A-AC51-082ECFEC4CB5}" type="datetimeFigureOut">
              <a:rPr lang="en-US" smtClean="0"/>
              <a:t>24/05/18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8A5F-A70C-A542-B3B5-F4A079A1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9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B679-9297-AE4A-AC51-082ECFEC4CB5}" type="datetimeFigureOut">
              <a:rPr lang="en-US" smtClean="0"/>
              <a:t>24/05/18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8A5F-A70C-A542-B3B5-F4A079A1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B679-9297-AE4A-AC51-082ECFEC4CB5}" type="datetimeFigureOut">
              <a:rPr lang="en-US" smtClean="0"/>
              <a:t>24/05/18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8A5F-A70C-A542-B3B5-F4A079A1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44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B679-9297-AE4A-AC51-082ECFEC4CB5}" type="datetimeFigureOut">
              <a:rPr lang="en-US" smtClean="0"/>
              <a:t>24/05/18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8A5F-A70C-A542-B3B5-F4A079A1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67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B679-9297-AE4A-AC51-082ECFEC4CB5}" type="datetimeFigureOut">
              <a:rPr lang="en-US" smtClean="0"/>
              <a:t>24/05/18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8A5F-A70C-A542-B3B5-F4A079A1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464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B679-9297-AE4A-AC51-082ECFEC4CB5}" type="datetimeFigureOut">
              <a:rPr lang="en-US" smtClean="0"/>
              <a:t>24/05/18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8A5F-A70C-A542-B3B5-F4A079A1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52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B679-9297-AE4A-AC51-082ECFEC4CB5}" type="datetimeFigureOut">
              <a:rPr lang="en-US" smtClean="0"/>
              <a:t>24/05/18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8A5F-A70C-A542-B3B5-F4A079A1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53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B679-9297-AE4A-AC51-082ECFEC4CB5}" type="datetimeFigureOut">
              <a:rPr lang="en-US" smtClean="0"/>
              <a:t>24/05/18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8A5F-A70C-A542-B3B5-F4A079A1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8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B679-9297-AE4A-AC51-082ECFEC4CB5}" type="datetimeFigureOut">
              <a:rPr lang="en-US" smtClean="0"/>
              <a:t>24/05/18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8A5F-A70C-A542-B3B5-F4A079A1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686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9B679-9297-AE4A-AC51-082ECFEC4CB5}" type="datetimeFigureOut">
              <a:rPr lang="en-US" smtClean="0"/>
              <a:t>24/05/18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C8A5F-A70C-A542-B3B5-F4A079A1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300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Этические нормативы научного исследования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Чумакова М.А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863604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555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Недопустимо ни при каких обстоятельствах произвольно изменять исходные экспериментальные данные</a:t>
            </a:r>
          </a:p>
          <a:p>
            <a:r>
              <a:rPr lang="ru-RU" dirty="0" smtClean="0"/>
              <a:t>Решения по обработки данных должны быть обоснованы и соответствовать имеющейся научной практике</a:t>
            </a:r>
          </a:p>
          <a:p>
            <a:r>
              <a:rPr lang="ru-RU" dirty="0" smtClean="0"/>
              <a:t>Исследователь должен представлять результаты в том виде, в котором они были изначально получены, и приводить все необходимые статистические показатели для подтверждения правомочности своих выводов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dirty="0" smtClean="0"/>
              <a:t>Этика представления результатов исследования: сфабрикованные данные и нечестная статистика</a:t>
            </a:r>
            <a:r>
              <a:rPr lang="ru-RU" sz="3000" dirty="0"/>
              <a:t/>
            </a:r>
            <a:br>
              <a:rPr lang="ru-RU" sz="3000" dirty="0"/>
            </a:br>
            <a:r>
              <a:rPr lang="en-US" sz="3000" dirty="0" smtClean="0"/>
              <a:t>(“publish or perish”)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535809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9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9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9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9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9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9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9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Нюрнбергский этический кодекс для исследований (</a:t>
            </a:r>
            <a:r>
              <a:rPr lang="en-US" dirty="0" err="1" smtClean="0"/>
              <a:t>Sasson&amp;Nelson</a:t>
            </a:r>
            <a:r>
              <a:rPr lang="en-US" dirty="0" smtClean="0"/>
              <a:t>, 1969)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73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Участники исследования должны знать, что их исследуют</a:t>
            </a:r>
          </a:p>
          <a:p>
            <a:r>
              <a:rPr lang="ru-RU" dirty="0" smtClean="0"/>
              <a:t>Участники исследования должны быть максимально полно проинформированы о проекте</a:t>
            </a:r>
          </a:p>
          <a:p>
            <a:r>
              <a:rPr lang="ru-RU" dirty="0" smtClean="0"/>
              <a:t>Необходимо при планировании исследования максимально избегать любые риски</a:t>
            </a:r>
          </a:p>
          <a:p>
            <a:r>
              <a:rPr lang="ru-RU" dirty="0" smtClean="0"/>
              <a:t>Участники исследования должны быть максимально защищены от возможных рисков</a:t>
            </a:r>
          </a:p>
          <a:p>
            <a:r>
              <a:rPr lang="ru-RU" dirty="0" smtClean="0"/>
              <a:t>Исследование должно проводиться квалифицированными сотрудниками</a:t>
            </a:r>
          </a:p>
          <a:p>
            <a:r>
              <a:rPr lang="ru-RU" dirty="0" smtClean="0"/>
              <a:t>Участники исследования в любой момент имеют право отказаться от участия в исследовании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465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Информированное согласие – предоставление информации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999" y="1600200"/>
            <a:ext cx="8683625" cy="50673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 целях исследования, длительности и необходимых действиях</a:t>
            </a:r>
            <a:r>
              <a:rPr lang="en-US" dirty="0" smtClean="0"/>
              <a:t>/</a:t>
            </a:r>
            <a:r>
              <a:rPr lang="ru-RU" dirty="0" smtClean="0"/>
              <a:t>процедурах</a:t>
            </a:r>
          </a:p>
          <a:p>
            <a:r>
              <a:rPr lang="ru-RU" dirty="0" smtClean="0"/>
              <a:t>о праве отказаться от участия в любой момент</a:t>
            </a:r>
          </a:p>
          <a:p>
            <a:r>
              <a:rPr lang="ru-RU" dirty="0" smtClean="0"/>
              <a:t>о возможных последствиях отказа от участия</a:t>
            </a:r>
          </a:p>
          <a:p>
            <a:r>
              <a:rPr lang="ru-RU" dirty="0" smtClean="0"/>
              <a:t>о возможных факторах, влияющих на согласие участвовать (потенциальный риск, дискомфорт и т.п.)</a:t>
            </a:r>
          </a:p>
          <a:p>
            <a:r>
              <a:rPr lang="ru-RU" dirty="0" smtClean="0"/>
              <a:t>о потенциальной пользе исследования</a:t>
            </a:r>
          </a:p>
          <a:p>
            <a:r>
              <a:rPr lang="ru-RU" dirty="0"/>
              <a:t>о</a:t>
            </a:r>
            <a:r>
              <a:rPr lang="ru-RU" dirty="0" smtClean="0"/>
              <a:t>б ограничениях конфиденциальности, если таковые имеются</a:t>
            </a:r>
          </a:p>
          <a:p>
            <a:r>
              <a:rPr lang="ru-RU" dirty="0" smtClean="0"/>
              <a:t>о вознаграждении за участие, если таковое имеется</a:t>
            </a:r>
          </a:p>
          <a:p>
            <a:r>
              <a:rPr lang="ru-RU" dirty="0"/>
              <a:t>п</a:t>
            </a:r>
            <a:r>
              <a:rPr lang="ru-RU" dirty="0" smtClean="0"/>
              <a:t>редоставление контактной информации для связи по вопросам, связанным с исследованием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712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Информированное согласие</a:t>
            </a:r>
            <a:r>
              <a:rPr lang="ru-RU" sz="3200" dirty="0"/>
              <a:t> </a:t>
            </a:r>
            <a:r>
              <a:rPr lang="ru-RU" sz="3200" dirty="0" smtClean="0"/>
              <a:t>при применении экспериментального лечения – дополнительная информация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об экспериментальном характере лечения</a:t>
            </a:r>
          </a:p>
          <a:p>
            <a:r>
              <a:rPr lang="ru-RU" dirty="0" smtClean="0"/>
              <a:t>о различиях между экспериментальным и контрольным условиями (если это возможно)</a:t>
            </a:r>
          </a:p>
          <a:p>
            <a:r>
              <a:rPr lang="ru-RU" dirty="0" smtClean="0"/>
              <a:t>о способе реализации экспериментального и контрольного условия</a:t>
            </a:r>
          </a:p>
          <a:p>
            <a:r>
              <a:rPr lang="ru-RU" dirty="0" smtClean="0"/>
              <a:t>об альтернативных способах получения необходимого лечения</a:t>
            </a:r>
          </a:p>
          <a:p>
            <a:r>
              <a:rPr lang="ru-RU" dirty="0" smtClean="0"/>
              <a:t>о стоимости лечения и условиях его оплаты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291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Информированное согласие об аудио- и видеозаписи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Получение согласия участника исследования на проведение аудио- и видеозаписи за исключением следующих случаев:</a:t>
            </a:r>
          </a:p>
          <a:p>
            <a:r>
              <a:rPr lang="ru-RU" dirty="0" smtClean="0"/>
              <a:t>Наблюдение в естественных условиях (публичные места) – записи не могут быть использованы для персональной идентификации</a:t>
            </a:r>
          </a:p>
          <a:p>
            <a:r>
              <a:rPr lang="ru-RU" dirty="0" smtClean="0"/>
              <a:t>Дизайн исследования предполагает «незнание» испытуемого о проведении исследования – использование записей обсуждается после проведения исследования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504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«Обман» участников исследования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38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Исследователь должен доказать, что использование «обманных» техник необходимо для получения значимых результатов, ценных для науки</a:t>
            </a:r>
            <a:r>
              <a:rPr lang="en-US" dirty="0" smtClean="0"/>
              <a:t>/</a:t>
            </a:r>
            <a:r>
              <a:rPr lang="ru-RU" dirty="0" smtClean="0"/>
              <a:t>образования</a:t>
            </a:r>
            <a:r>
              <a:rPr lang="en-US" dirty="0" smtClean="0"/>
              <a:t>/</a:t>
            </a:r>
            <a:r>
              <a:rPr lang="ru-RU" dirty="0" smtClean="0"/>
              <a:t>и т.п., и что другим способом эти результаты получить невозможно</a:t>
            </a:r>
          </a:p>
          <a:p>
            <a:r>
              <a:rPr lang="ru-RU" dirty="0" smtClean="0"/>
              <a:t>Исследователь не имеет право «утаивать» от потенциальных испытуемых информацию об исследовании, которое может включать в себя физическую боль или серьезный эмоциональный </a:t>
            </a:r>
            <a:r>
              <a:rPr lang="ru-RU" dirty="0" err="1" smtClean="0"/>
              <a:t>дистресс</a:t>
            </a:r>
            <a:endParaRPr lang="ru-RU" dirty="0" smtClean="0"/>
          </a:p>
          <a:p>
            <a:r>
              <a:rPr lang="ru-RU" dirty="0" smtClean="0"/>
              <a:t>Исследователь должен рассказать участникам исследования обо всех «обманах» в исследовании сразу после окончания всех этапов исследования, требующих «неосведомленности» испытуемого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514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Прояснение для участника</a:t>
            </a:r>
            <a:r>
              <a:rPr lang="en-US" dirty="0" smtClean="0"/>
              <a:t> (Debriefing</a:t>
            </a:r>
            <a:r>
              <a:rPr lang="ru-RU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12175" cy="50038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Исследователь после проведения предоставляет участникам любую информацию о целях, процедурах результатах и выводах исследования, которая не будет нарушать конфиденциальность</a:t>
            </a:r>
          </a:p>
          <a:p>
            <a:r>
              <a:rPr lang="ru-RU" dirty="0" smtClean="0"/>
              <a:t>Если исследовательские процедуры могли принести ущерб</a:t>
            </a:r>
            <a:r>
              <a:rPr lang="en-US" dirty="0" smtClean="0"/>
              <a:t>/</a:t>
            </a:r>
            <a:r>
              <a:rPr lang="ru-RU" dirty="0" smtClean="0"/>
              <a:t>дискомфорт</a:t>
            </a:r>
            <a:r>
              <a:rPr lang="ru-RU" dirty="0"/>
              <a:t> </a:t>
            </a:r>
            <a:r>
              <a:rPr lang="ru-RU" dirty="0" smtClean="0"/>
              <a:t>для участника, исследователь обязан предпринять все необходимые усилия, чтобы ликвидировать этот ущерб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137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Debriefing session</a:t>
            </a:r>
            <a:r>
              <a:rPr lang="ru-RU" sz="3200" dirty="0" smtClean="0"/>
              <a:t>: возврат участника исследования к тому состоянию, в котором он был до прохождения исследования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50" cy="5099050"/>
          </a:xfrm>
        </p:spPr>
        <p:txBody>
          <a:bodyPr>
            <a:noAutofit/>
          </a:bodyPr>
          <a:lstStyle/>
          <a:p>
            <a:r>
              <a:rPr lang="ru-RU" sz="1900" dirty="0" smtClean="0"/>
              <a:t>Участнику исследования необходимо продемонстрировать серьезное научное отношение к проведенному исследованию. Личная вера исследователя в научный метод является основанием объяснения, почему в исследовании было необходимо использовать «обманные» техники</a:t>
            </a:r>
          </a:p>
          <a:p>
            <a:r>
              <a:rPr lang="ru-RU" sz="1900" dirty="0" smtClean="0"/>
              <a:t>Если применялись «обманные» техники, исследователь должен убедить участника, что нет оснований чувствовать себя обманутым или глупым</a:t>
            </a:r>
          </a:p>
          <a:p>
            <a:r>
              <a:rPr lang="ru-RU" sz="1900" dirty="0" smtClean="0"/>
              <a:t>Все объяснения должны даваться доступным для участника способом, без спешки и пренебрежения</a:t>
            </a:r>
          </a:p>
          <a:p>
            <a:r>
              <a:rPr lang="ru-RU" sz="1900" dirty="0" smtClean="0"/>
              <a:t>Исследователь должен обращать внимание на проявления дискомфорта у участника, связанного с только что проведенным исследованием, и предпринимать соответствующие меры для снижения этого дискомфорта.</a:t>
            </a:r>
          </a:p>
          <a:p>
            <a:r>
              <a:rPr lang="ru-RU" sz="1900" dirty="0" smtClean="0"/>
              <a:t>Исследователь должен повторить гарантии конфиденциальности</a:t>
            </a:r>
          </a:p>
          <a:p>
            <a:r>
              <a:rPr lang="ru-RU" sz="1900" dirty="0" smtClean="0"/>
              <a:t>Недопустимо отказывать испытуемому в обсуждении его участия в исследовании</a:t>
            </a:r>
          </a:p>
          <a:p>
            <a:pPr marL="0" indent="0">
              <a:buNone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877428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9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9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9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9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9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9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9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9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9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9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9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9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9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13"/>
            <a:ext cx="8229600" cy="693737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Этика представления результатов исследования: плагиат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50" y="730250"/>
            <a:ext cx="8858250" cy="5969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700" dirty="0" smtClean="0"/>
              <a:t>Плагиат – использование результатов чужой работы без упоминания авторства</a:t>
            </a:r>
          </a:p>
          <a:p>
            <a:pPr marL="0" indent="0">
              <a:buNone/>
            </a:pPr>
            <a:r>
              <a:rPr lang="ru-RU" sz="1700" dirty="0" smtClean="0"/>
              <a:t>Как избежать плагиата:</a:t>
            </a:r>
          </a:p>
          <a:p>
            <a:r>
              <a:rPr lang="ru-RU" sz="1700" dirty="0" smtClean="0"/>
              <a:t>Любая часть текста, содержащая дословную цитату другого автора, должна оформляться кавычками и сопровождаться указанием имени автора, даты публикации и страниц, с которых взято данное высказывание (прямая цитата). Если в оригинальном тексте были сделаны минимальные изменения (изменение порядка предложений, слов, пропуск предложений), то такой текст не является авторским и также должен сопровождаться ссылкой</a:t>
            </a:r>
          </a:p>
          <a:p>
            <a:r>
              <a:rPr lang="ru-RU" sz="1700" dirty="0" smtClean="0"/>
              <a:t>Если часть текста является Вашими авторскими рассуждениями, основанными на фактах или идеях, высказанных кем-то другим, то такой текст должен сопровождаться ссылкой на другого автора (косвенная цитата) за исключением случаем использования общекультурного знания</a:t>
            </a:r>
          </a:p>
          <a:p>
            <a:r>
              <a:rPr lang="ru-RU" sz="1700" dirty="0" smtClean="0"/>
              <a:t>Любой текст представляется на профессиональную оценку только один раз. Недопустимо представлять один и тот же текст в разные инстанции</a:t>
            </a:r>
          </a:p>
          <a:p>
            <a:r>
              <a:rPr lang="ru-RU" sz="1700" dirty="0" smtClean="0"/>
              <a:t>Допустимо обращаться к кому-либо с просьбой оценить текст на предмет наличия логических или стилистических ошибок до его финального представления на оценку.</a:t>
            </a:r>
          </a:p>
          <a:p>
            <a:r>
              <a:rPr lang="ru-RU" sz="1700" dirty="0" smtClean="0"/>
              <a:t>Недопустимо использовать кого-либо для переписывания любых частей текста или для перевода текста на другой язык без указания авторства этого человека в финальной версии текста</a:t>
            </a:r>
          </a:p>
          <a:p>
            <a:r>
              <a:rPr lang="ru-RU" sz="1700" dirty="0" smtClean="0"/>
              <a:t>Храните все записи, черновики и фотокопии материалов не доступными для других с целью избежать использования Ваших результатов кем-то другим</a:t>
            </a:r>
          </a:p>
          <a:p>
            <a:endParaRPr lang="ru-RU" sz="1700" dirty="0" smtClean="0"/>
          </a:p>
          <a:p>
            <a:endParaRPr lang="ru-RU" sz="1700" dirty="0" smtClean="0"/>
          </a:p>
        </p:txBody>
      </p:sp>
    </p:spTree>
    <p:extLst>
      <p:ext uri="{BB962C8B-B14F-4D97-AF65-F5344CB8AC3E}">
        <p14:creationId xmlns:p14="http://schemas.microsoft.com/office/powerpoint/2010/main" val="3037290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9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9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9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9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9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9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9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9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9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9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9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9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9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9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9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9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9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777</Words>
  <Application>Microsoft Macintosh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Этические нормативы научного исследования</vt:lpstr>
      <vt:lpstr>Нюрнбергский этический кодекс для исследований (Sasson&amp;Nelson, 1969)</vt:lpstr>
      <vt:lpstr>Информированное согласие – предоставление информации</vt:lpstr>
      <vt:lpstr>Информированное согласие при применении экспериментального лечения – дополнительная информация</vt:lpstr>
      <vt:lpstr>Информированное согласие об аудио- и видеозаписи</vt:lpstr>
      <vt:lpstr>«Обман» участников исследования</vt:lpstr>
      <vt:lpstr>Прояснение для участника (Debriefing)</vt:lpstr>
      <vt:lpstr>Debriefing session: возврат участника исследования к тому состоянию, в котором он был до прохождения исследования</vt:lpstr>
      <vt:lpstr>Этика представления результатов исследования: плагиат</vt:lpstr>
      <vt:lpstr>Этика представления результатов исследования: сфабрикованные данные и нечестная статистика (“publish or perish”)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Экспериментальная психология 3 курс Лекция 9, 10</dc:title>
  <dc:creator>Maria Chumakova</dc:creator>
  <cp:lastModifiedBy>Maria Chumakova</cp:lastModifiedBy>
  <cp:revision>13</cp:revision>
  <dcterms:created xsi:type="dcterms:W3CDTF">2014-03-26T05:59:53Z</dcterms:created>
  <dcterms:modified xsi:type="dcterms:W3CDTF">2018-05-24T09:49:25Z</dcterms:modified>
</cp:coreProperties>
</file>