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  <p:sldId id="277" r:id="rId10"/>
    <p:sldId id="287" r:id="rId11"/>
    <p:sldId id="291" r:id="rId12"/>
    <p:sldId id="290" r:id="rId13"/>
    <p:sldId id="278" r:id="rId14"/>
    <p:sldId id="289" r:id="rId15"/>
    <p:sldId id="279" r:id="rId16"/>
    <p:sldId id="280" r:id="rId17"/>
    <p:sldId id="284" r:id="rId18"/>
    <p:sldId id="285" r:id="rId19"/>
    <p:sldId id="286" r:id="rId20"/>
    <p:sldId id="281" r:id="rId21"/>
    <p:sldId id="282" r:id="rId22"/>
    <p:sldId id="283" r:id="rId23"/>
    <p:sldId id="264" r:id="rId24"/>
    <p:sldId id="266" r:id="rId25"/>
    <p:sldId id="265" r:id="rId26"/>
    <p:sldId id="269" r:id="rId27"/>
    <p:sldId id="271" r:id="rId28"/>
    <p:sldId id="272" r:id="rId29"/>
    <p:sldId id="273" r:id="rId30"/>
    <p:sldId id="274" r:id="rId31"/>
    <p:sldId id="270" r:id="rId32"/>
    <p:sldId id="27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790" autoAdjust="0"/>
  </p:normalViewPr>
  <p:slideViewPr>
    <p:cSldViewPr snapToGrid="0">
      <p:cViewPr varScale="1">
        <p:scale>
          <a:sx n="89" d="100"/>
          <a:sy n="89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8CA7F-12E5-4CA4-B98F-D3D23784F485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A925A-370B-47BA-9AE4-BF7158A4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5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925A-370B-47BA-9AE4-BF7158A4A4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6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 inside and outside brackets are co-referent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925A-370B-47BA-9AE4-BF7158A4A4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8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</a:t>
            </a:r>
            <a:r>
              <a:rPr lang="ru-RU" baseline="0" dirty="0" smtClean="0"/>
              <a:t> здесь интересного? </a:t>
            </a:r>
            <a:r>
              <a:rPr lang="ru-RU" baseline="0" dirty="0" err="1" smtClean="0"/>
              <a:t>Морфологизированный</a:t>
            </a:r>
            <a:r>
              <a:rPr lang="ru-RU" baseline="0" dirty="0" smtClean="0"/>
              <a:t> предикат вводит свой собственный аргумент.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925A-370B-47BA-9AE4-BF7158A4A4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8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Почему </a:t>
            </a:r>
            <a:r>
              <a:rPr lang="en-US" dirty="0" smtClean="0"/>
              <a:t>adverb</a:t>
            </a:r>
            <a:r>
              <a:rPr lang="en-US" baseline="0" dirty="0" smtClean="0"/>
              <a:t> </a:t>
            </a:r>
            <a:r>
              <a:rPr lang="ru-RU" baseline="0" dirty="0" smtClean="0"/>
              <a:t>у причастия?</a:t>
            </a:r>
            <a:endParaRPr lang="en-US" baseline="0" dirty="0" smtClean="0"/>
          </a:p>
          <a:p>
            <a:r>
              <a:rPr lang="en-US" baseline="0" dirty="0" smtClean="0"/>
              <a:t>*predicate may agree with the subject but does not form constituent with it</a:t>
            </a:r>
          </a:p>
          <a:p>
            <a:r>
              <a:rPr lang="ru-RU" baseline="0" dirty="0" smtClean="0"/>
              <a:t>Почему </a:t>
            </a:r>
            <a:r>
              <a:rPr lang="en-US" baseline="0" dirty="0" smtClean="0"/>
              <a:t>same as indicative </a:t>
            </a:r>
            <a:r>
              <a:rPr lang="ru-RU" baseline="0" dirty="0" smtClean="0"/>
              <a:t>а не </a:t>
            </a:r>
            <a:r>
              <a:rPr lang="en-US" baseline="0" dirty="0" smtClean="0"/>
              <a:t>main </a:t>
            </a:r>
            <a:r>
              <a:rPr lang="ru-RU" baseline="0" dirty="0" smtClean="0"/>
              <a:t>в </a:t>
            </a:r>
            <a:r>
              <a:rPr lang="en-US" baseline="0" dirty="0" smtClean="0"/>
              <a:t> inflectional range</a:t>
            </a:r>
          </a:p>
          <a:p>
            <a:r>
              <a:rPr lang="en-US" baseline="0" dirty="0" smtClean="0"/>
              <a:t>Reduced* - Noonan says that infinitive cannot take subject verb agreement, but what about agreeing infinitives?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925A-370B-47BA-9AE4-BF7158A4A4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11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</a:t>
            </a:r>
            <a:r>
              <a:rPr lang="ru-RU" baseline="0" dirty="0" smtClean="0"/>
              <a:t> втором и третьем случае интересно то, что не </a:t>
            </a:r>
            <a:r>
              <a:rPr lang="ru-RU" baseline="0" dirty="0" err="1" smtClean="0"/>
              <a:t>кореференция</a:t>
            </a:r>
            <a:r>
              <a:rPr lang="ru-RU" baseline="0" dirty="0" smtClean="0"/>
              <a:t> подлежащему главной клаузы (если только третье не является неканоническим подлежащим)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925A-370B-47BA-9AE4-BF7158A4A4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09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Откуда мы знаем, что </a:t>
            </a:r>
            <a:r>
              <a:rPr lang="ru-RU" dirty="0" err="1" smtClean="0"/>
              <a:t>Харриэт</a:t>
            </a:r>
            <a:r>
              <a:rPr lang="ru-RU" dirty="0" smtClean="0"/>
              <a:t> поднялась?</a:t>
            </a:r>
            <a:r>
              <a:rPr lang="ru-RU" baseline="0" dirty="0" smtClean="0"/>
              <a:t> прономинализация</a:t>
            </a:r>
            <a:r>
              <a:rPr lang="en-US" baseline="0" dirty="0" smtClean="0"/>
              <a:t>. </a:t>
            </a:r>
            <a:r>
              <a:rPr lang="ru-RU" baseline="0" dirty="0" smtClean="0"/>
              <a:t>При этом </a:t>
            </a:r>
            <a:r>
              <a:rPr lang="ru-RU" baseline="0" dirty="0" err="1" smtClean="0"/>
              <a:t>Харриэт</a:t>
            </a:r>
            <a:r>
              <a:rPr lang="ru-RU" baseline="0" dirty="0" smtClean="0"/>
              <a:t> не является аргументом глагола верить (верить </a:t>
            </a:r>
            <a:r>
              <a:rPr lang="ru-RU" baseline="0" dirty="0" err="1" smtClean="0"/>
              <a:t>Харриэт</a:t>
            </a:r>
            <a:r>
              <a:rPr lang="ru-RU" baseline="0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925A-370B-47BA-9AE4-BF7158A4A4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8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чем разница между первой и второй парой примеров?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925A-370B-47BA-9AE4-BF7158A4A4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0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быть с сочинительными союзами?</a:t>
            </a:r>
            <a:r>
              <a:rPr lang="ru-RU" baseline="0" dirty="0" smtClean="0"/>
              <a:t> Клаузы с ними тоже либо невозможны независимо, либо выглядят странно. </a:t>
            </a:r>
          </a:p>
          <a:p>
            <a:r>
              <a:rPr lang="en-US" dirty="0" smtClean="0"/>
              <a:t>What about co-</a:t>
            </a:r>
            <a:r>
              <a:rPr lang="en-US" dirty="0" err="1" smtClean="0"/>
              <a:t>ordinative</a:t>
            </a:r>
            <a:r>
              <a:rPr lang="en-US" dirty="0" smtClean="0"/>
              <a:t> conjunctions?</a:t>
            </a:r>
          </a:p>
          <a:p>
            <a:r>
              <a:rPr lang="ru-RU" i="1" dirty="0" smtClean="0"/>
              <a:t>Или вы умрете, или я ослепну.</a:t>
            </a:r>
            <a:endParaRPr lang="en-US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925A-370B-47BA-9AE4-BF7158A4A4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4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410C02F-A371-49A2-88D4-50D7E2BBC2C1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A4AF-B52B-4FA2-9E54-2AD90E049B89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F463-D5CD-4C10-9A52-9D2346CB96F3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9C92-4C62-4683-8535-03D7C422FE0A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F402-D6CB-4CC6-9F3C-B33BE2461BB9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C608-EB61-442D-98D6-7161DB303C3C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C9EF-5CBB-4A87-95F7-6395FBA6CFCA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C358-D9AF-4CA2-BB71-3AB7A1542F0F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29FE-6557-4498-91D7-ECA0C4ED11FE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A851-9079-4B02-A74B-23F66B0D259F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8C1A-7C7E-4C51-AD4F-8068E5709E78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C482751-059F-4F83-9566-4FD15C510137}" type="datetime1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7EDEDC-E77D-45DF-BE2F-24040553B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Polypredicative</a:t>
            </a:r>
            <a:r>
              <a:rPr lang="en-US" dirty="0"/>
              <a:t> </a:t>
            </a:r>
            <a:r>
              <a:rPr lang="en-US" dirty="0" smtClean="0"/>
              <a:t>con</a:t>
            </a:r>
            <a:r>
              <a:rPr lang="en-US" dirty="0"/>
              <a:t>s</a:t>
            </a:r>
            <a:r>
              <a:rPr lang="en-US" dirty="0" smtClean="0"/>
              <a:t>tructions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E490D0C-A5C7-4CA3-AA43-64F0840EE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Typology </a:t>
            </a:r>
            <a:r>
              <a:rPr lang="en-US" sz="3200" dirty="0"/>
              <a:t>of “</a:t>
            </a:r>
            <a:r>
              <a:rPr lang="en-US" sz="3200" b="1" dirty="0"/>
              <a:t>S-likeness</a:t>
            </a:r>
            <a:r>
              <a:rPr lang="en-US" sz="3200" dirty="0" smtClean="0"/>
              <a:t>”</a:t>
            </a:r>
          </a:p>
          <a:p>
            <a:endParaRPr lang="en-US" sz="3200" dirty="0"/>
          </a:p>
          <a:p>
            <a:r>
              <a:rPr lang="en-US" sz="3200" b="1" dirty="0" smtClean="0"/>
              <a:t>Syntactic</a:t>
            </a:r>
            <a:r>
              <a:rPr lang="en-US" sz="3200" dirty="0"/>
              <a:t>: away from the syntactic structure of an independent </a:t>
            </a:r>
            <a:r>
              <a:rPr lang="en-US" sz="3200" dirty="0" smtClean="0"/>
              <a:t>clause </a:t>
            </a:r>
          </a:p>
          <a:p>
            <a:r>
              <a:rPr lang="en-US" sz="3200" b="1" dirty="0"/>
              <a:t>Formal</a:t>
            </a:r>
            <a:r>
              <a:rPr lang="en-US" sz="3200" dirty="0"/>
              <a:t>: away from the morphology of a finite verb form (see the table</a:t>
            </a:r>
          </a:p>
          <a:p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Typology of </a:t>
            </a:r>
            <a:r>
              <a:rPr lang="en-US" b="1" dirty="0" err="1" smtClean="0"/>
              <a:t>integratedness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S-like (non-reduced): finite predicate with its own set of arguments</a:t>
            </a:r>
          </a:p>
          <a:p>
            <a:r>
              <a:rPr lang="en-US" dirty="0" smtClean="0"/>
              <a:t>Simple clause reduction: non-finite predicate with its own set of arguments</a:t>
            </a:r>
          </a:p>
          <a:p>
            <a:r>
              <a:rPr lang="en-US" dirty="0" smtClean="0"/>
              <a:t>Clause union: a syntactic complex of several predicates sharing one set of arguments</a:t>
            </a:r>
          </a:p>
          <a:p>
            <a:r>
              <a:rPr lang="en-US" dirty="0" smtClean="0"/>
              <a:t>Lexical union: a morphological complex of several predicates sharing one set of arguments </a:t>
            </a:r>
          </a:p>
          <a:p>
            <a:r>
              <a:rPr lang="en-US" dirty="0" smtClean="0"/>
              <a:t>In each case, the set of arguments must comply with similar constraints (one subject, one DO, one IO, possibly multiple OO)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Typology </a:t>
            </a:r>
            <a:r>
              <a:rPr lang="en-US" sz="3200" dirty="0"/>
              <a:t>of “</a:t>
            </a:r>
            <a:r>
              <a:rPr lang="en-US" sz="3200" b="1" dirty="0"/>
              <a:t>S-likeness</a:t>
            </a:r>
            <a:r>
              <a:rPr lang="en-US" sz="3200" dirty="0" smtClean="0"/>
              <a:t>”</a:t>
            </a:r>
          </a:p>
          <a:p>
            <a:endParaRPr lang="en-US" sz="3200" dirty="0"/>
          </a:p>
          <a:p>
            <a:r>
              <a:rPr lang="en-US" sz="3200" b="1" dirty="0" smtClean="0"/>
              <a:t>Syntactic</a:t>
            </a:r>
            <a:r>
              <a:rPr lang="en-US" sz="3200" dirty="0"/>
              <a:t>: away from the syntactic structure of an independent </a:t>
            </a:r>
            <a:r>
              <a:rPr lang="en-US" sz="3200" dirty="0" smtClean="0"/>
              <a:t>clause </a:t>
            </a:r>
          </a:p>
          <a:p>
            <a:r>
              <a:rPr lang="en-US" sz="3200" b="1" dirty="0"/>
              <a:t>Formal</a:t>
            </a:r>
            <a:r>
              <a:rPr lang="en-US" sz="3200" dirty="0"/>
              <a:t>: away from the morphology of a finite verb form (see the table</a:t>
            </a:r>
          </a:p>
          <a:p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5109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&lt;after Noonan 2007 in </a:t>
            </a:r>
            <a:r>
              <a:rPr lang="en-US" sz="2800" dirty="0" err="1" smtClean="0"/>
              <a:t>Shopen</a:t>
            </a:r>
            <a:r>
              <a:rPr lang="en-US" sz="2800" dirty="0" smtClean="0"/>
              <a:t> ed.&gt; S-like vs. other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60425"/>
              </p:ext>
            </p:extLst>
          </p:nvPr>
        </p:nvGraphicFramePr>
        <p:xfrm>
          <a:off x="1024126" y="2796988"/>
          <a:ext cx="1046504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712"/>
                <a:gridCol w="1592131"/>
                <a:gridCol w="2774181"/>
                <a:gridCol w="2238883"/>
                <a:gridCol w="1947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SyntRel</a:t>
                      </a:r>
                      <a:r>
                        <a:rPr lang="en-US" dirty="0" smtClean="0"/>
                        <a:t> S to predicate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Inflectional range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main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main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Subjunctive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main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Typically reduced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Paratactic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indicative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</a:t>
                      </a:r>
                      <a:r>
                        <a:rPr lang="en-US" baseline="0" dirty="0" smtClean="0"/>
                        <a:t> form one constituent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Reduced*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Nominalization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Genitive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Reduced;</a:t>
                      </a:r>
                      <a:r>
                        <a:rPr lang="en-US" baseline="0" dirty="0" smtClean="0"/>
                        <a:t> may take nominal cats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 or</a:t>
                      </a:r>
                      <a:r>
                        <a:rPr lang="en-US" baseline="0" dirty="0" smtClean="0"/>
                        <a:t> Adverb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 to modifier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Reduced; may take </a:t>
                      </a:r>
                      <a:r>
                        <a:rPr lang="en-US" dirty="0" err="1" smtClean="0"/>
                        <a:t>adj</a:t>
                      </a:r>
                      <a:r>
                        <a:rPr lang="en-US" dirty="0" smtClean="0"/>
                        <a:t> cats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Semantics</a:t>
            </a:r>
            <a:r>
              <a:rPr lang="en-US" sz="3200" dirty="0" smtClean="0"/>
              <a:t>: utterance, propositional, </a:t>
            </a:r>
            <a:r>
              <a:rPr lang="en-US" sz="3200" dirty="0" err="1" smtClean="0"/>
              <a:t>pretence</a:t>
            </a:r>
            <a:r>
              <a:rPr lang="en-US" sz="3200" dirty="0" smtClean="0"/>
              <a:t>, </a:t>
            </a:r>
            <a:r>
              <a:rPr lang="en-US" sz="3200" dirty="0" err="1" smtClean="0"/>
              <a:t>commentative</a:t>
            </a:r>
            <a:r>
              <a:rPr lang="en-US" sz="3200" dirty="0" smtClean="0"/>
              <a:t>, knowledge, fear, desiderative, manipulative, modal, achievement, </a:t>
            </a:r>
            <a:r>
              <a:rPr lang="en-US" sz="3200" dirty="0" err="1" smtClean="0"/>
              <a:t>phasal</a:t>
            </a:r>
            <a:r>
              <a:rPr lang="en-US" sz="3200" dirty="0" smtClean="0"/>
              <a:t>, immediate perception, negative, conjunctive</a:t>
            </a:r>
          </a:p>
          <a:p>
            <a:r>
              <a:rPr lang="en-US" sz="3200" b="1" dirty="0" smtClean="0"/>
              <a:t>Matching form and semantics</a:t>
            </a:r>
            <a:r>
              <a:rPr lang="en-US" sz="3200" dirty="0" smtClean="0"/>
              <a:t>: predicates are usually distributed between e.g. finite, infinitival, participial, </a:t>
            </a:r>
            <a:r>
              <a:rPr lang="en-US" sz="3200" dirty="0" err="1" smtClean="0"/>
              <a:t>converbial</a:t>
            </a:r>
            <a:r>
              <a:rPr lang="en-US" sz="3200" dirty="0" smtClean="0"/>
              <a:t>, nominalizing subordination (see again table on the previous slide).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clauses: 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Syntactic processes occurring under subordination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Equi</a:t>
            </a:r>
            <a:r>
              <a:rPr lang="en-US" sz="2800" dirty="0" smtClean="0"/>
              <a:t>-deletion</a:t>
            </a:r>
          </a:p>
          <a:p>
            <a:r>
              <a:rPr lang="en-US" sz="2800" dirty="0" smtClean="0"/>
              <a:t>Argument raising</a:t>
            </a:r>
          </a:p>
          <a:p>
            <a:r>
              <a:rPr lang="en-US" sz="2800" dirty="0" smtClean="0"/>
              <a:t>Negative raising</a:t>
            </a:r>
          </a:p>
          <a:p>
            <a:r>
              <a:rPr lang="en-US" sz="2800" dirty="0" smtClean="0"/>
              <a:t>(Positional constraints) – see Noonan</a:t>
            </a:r>
          </a:p>
          <a:p>
            <a:r>
              <a:rPr lang="en-US" sz="2800" dirty="0" smtClean="0"/>
              <a:t>(Tense/mood constrains) – see Noonan on reported speech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 clauses: 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7" y="1882589"/>
            <a:ext cx="9720073" cy="4744122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/>
              <a:t>Equi</a:t>
            </a:r>
            <a:r>
              <a:rPr lang="en-US" sz="2800" b="1" dirty="0" smtClean="0"/>
              <a:t>-deletion</a:t>
            </a:r>
            <a:r>
              <a:rPr lang="en-US" sz="2800" dirty="0" smtClean="0"/>
              <a:t>:</a:t>
            </a:r>
          </a:p>
          <a:p>
            <a:endParaRPr lang="en-US" sz="2600" i="1" dirty="0" smtClean="0"/>
          </a:p>
          <a:p>
            <a:r>
              <a:rPr lang="en-US" sz="2600" i="1" dirty="0" smtClean="0"/>
              <a:t>Zeke wants Norma / *Zeke to plant the corn.</a:t>
            </a:r>
          </a:p>
          <a:p>
            <a:endParaRPr lang="en-US" sz="2600" i="1" dirty="0" smtClean="0"/>
          </a:p>
          <a:p>
            <a:r>
              <a:rPr lang="en-US" sz="2600" i="1" dirty="0"/>
              <a:t>The woman forced the man to winnow the millet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i="1" dirty="0" smtClean="0"/>
              <a:t>Ba 		</a:t>
            </a:r>
            <a:r>
              <a:rPr lang="en-US" sz="2600" i="1" dirty="0" err="1" smtClean="0"/>
              <a:t>mhaith</a:t>
            </a:r>
            <a:r>
              <a:rPr lang="en-US" sz="2600" i="1" dirty="0" smtClean="0"/>
              <a:t> 	</a:t>
            </a:r>
            <a:r>
              <a:rPr lang="en-US" sz="2600" i="1" dirty="0" err="1" smtClean="0"/>
              <a:t>liom</a:t>
            </a:r>
            <a:r>
              <a:rPr lang="en-US" sz="2600" i="1" dirty="0" smtClean="0"/>
              <a:t> 		</a:t>
            </a:r>
            <a:r>
              <a:rPr lang="en-US" sz="2600" i="1" dirty="0" err="1" smtClean="0"/>
              <a:t>theacht</a:t>
            </a:r>
            <a:endParaRPr lang="en-US" sz="2600" i="1" dirty="0" smtClean="0"/>
          </a:p>
          <a:p>
            <a:r>
              <a:rPr lang="en-US" sz="2600" dirty="0" smtClean="0"/>
              <a:t>would.be	good		with.me	</a:t>
            </a:r>
            <a:r>
              <a:rPr lang="en-US" sz="2600" dirty="0" err="1" smtClean="0"/>
              <a:t>come.Nmz</a:t>
            </a:r>
            <a:endParaRPr lang="en-US" sz="2600" dirty="0" smtClean="0"/>
          </a:p>
          <a:p>
            <a:r>
              <a:rPr lang="en-US" sz="2600" dirty="0" smtClean="0"/>
              <a:t>‘I want to come.’</a:t>
            </a:r>
          </a:p>
          <a:p>
            <a:endParaRPr lang="en-US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clauses: 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71831"/>
            <a:ext cx="9720073" cy="4437529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Argument raising (obligatory or optional)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Subj-</a:t>
            </a:r>
            <a:r>
              <a:rPr lang="en-US" sz="2800" dirty="0" err="1" smtClean="0"/>
              <a:t>Obj</a:t>
            </a:r>
            <a:r>
              <a:rPr lang="en-US" sz="2800" dirty="0" smtClean="0"/>
              <a:t>: </a:t>
            </a:r>
            <a:r>
              <a:rPr lang="en-US" sz="2800" i="1" dirty="0" smtClean="0"/>
              <a:t>Irv believes Harriet is a secret agent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r>
              <a:rPr lang="en-US" sz="2800" dirty="0" smtClean="0"/>
              <a:t>Subj-Subj: </a:t>
            </a:r>
            <a:r>
              <a:rPr lang="en-US" sz="2800" i="1" dirty="0" smtClean="0"/>
              <a:t>Boris seems to dislike vodka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Obj</a:t>
            </a:r>
            <a:r>
              <a:rPr lang="en-US" sz="2800" dirty="0" smtClean="0"/>
              <a:t>-Subj: </a:t>
            </a:r>
            <a:r>
              <a:rPr lang="en-US" sz="2800" i="1" dirty="0" smtClean="0"/>
              <a:t>Herb is tough for Norm to beat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Obj-Obj</a:t>
            </a:r>
            <a:r>
              <a:rPr lang="en-US" sz="2800" dirty="0" smtClean="0"/>
              <a:t>: (Irish)</a:t>
            </a:r>
          </a:p>
          <a:p>
            <a:endParaRPr lang="en-US" sz="2800" dirty="0" smtClean="0"/>
          </a:p>
          <a:p>
            <a:r>
              <a:rPr lang="en-US" sz="2800" dirty="0" smtClean="0"/>
              <a:t>Obligatory raising: In Irish, subject must be raised unless </a:t>
            </a:r>
            <a:r>
              <a:rPr lang="en-US" sz="2800" dirty="0" err="1" smtClean="0"/>
              <a:t>equi</a:t>
            </a:r>
            <a:r>
              <a:rPr lang="en-US" sz="2800" dirty="0" smtClean="0"/>
              <a:t>-deleted; if it is deleted, then the object is raised.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clauses: 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07285"/>
            <a:ext cx="10400493" cy="4819425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Negative raising</a:t>
            </a:r>
            <a:r>
              <a:rPr lang="en-US" sz="2800" dirty="0" smtClean="0"/>
              <a:t>: compare the following examples</a:t>
            </a:r>
          </a:p>
          <a:p>
            <a:endParaRPr lang="en-US" sz="2800" dirty="0" smtClean="0"/>
          </a:p>
          <a:p>
            <a:r>
              <a:rPr lang="en-US" sz="2800" dirty="0" smtClean="0"/>
              <a:t>(a) </a:t>
            </a:r>
            <a:r>
              <a:rPr lang="en-US" sz="2800" i="1" dirty="0" smtClean="0"/>
              <a:t>Hugh wants Mary Ann not to win.</a:t>
            </a:r>
          </a:p>
          <a:p>
            <a:r>
              <a:rPr lang="en-US" sz="2800" dirty="0" smtClean="0"/>
              <a:t>(b) </a:t>
            </a:r>
            <a:r>
              <a:rPr lang="en-US" sz="2800" i="1" dirty="0" smtClean="0"/>
              <a:t>Hugh does not want Mary Ann to win.</a:t>
            </a:r>
          </a:p>
          <a:p>
            <a:r>
              <a:rPr lang="en-US" sz="2800" dirty="0"/>
              <a:t>(a) </a:t>
            </a:r>
            <a:r>
              <a:rPr lang="en-US" sz="2800" i="1" dirty="0" smtClean="0"/>
              <a:t>I regret that Floyd didn’t hit Roscoe.</a:t>
            </a:r>
          </a:p>
          <a:p>
            <a:r>
              <a:rPr lang="en-US" sz="2800" dirty="0" smtClean="0"/>
              <a:t>(b) </a:t>
            </a:r>
            <a:r>
              <a:rPr lang="en-US" sz="2800" i="1" dirty="0" smtClean="0"/>
              <a:t>I don’t regret that Floyd hit Roscoe.</a:t>
            </a:r>
          </a:p>
          <a:p>
            <a:endParaRPr lang="en-US" sz="2800" i="1" dirty="0" smtClean="0"/>
          </a:p>
          <a:p>
            <a:r>
              <a:rPr lang="en-US" sz="2800" dirty="0" smtClean="0"/>
              <a:t>Verbs differ with respect to negative raising. In English, </a:t>
            </a:r>
            <a:r>
              <a:rPr lang="en-US" sz="2800" i="1" dirty="0" smtClean="0"/>
              <a:t>want</a:t>
            </a:r>
            <a:r>
              <a:rPr lang="en-US" sz="2800" dirty="0"/>
              <a:t> </a:t>
            </a:r>
            <a:r>
              <a:rPr lang="en-US" sz="2800" dirty="0" smtClean="0"/>
              <a:t>(as well as </a:t>
            </a:r>
            <a:r>
              <a:rPr lang="en-US" sz="2800" i="1" dirty="0" smtClean="0"/>
              <a:t>think</a:t>
            </a:r>
            <a:r>
              <a:rPr lang="en-US" sz="2800" dirty="0" smtClean="0"/>
              <a:t> and </a:t>
            </a:r>
            <a:r>
              <a:rPr lang="en-US" sz="2800" i="1" dirty="0" smtClean="0"/>
              <a:t>believe</a:t>
            </a:r>
            <a:r>
              <a:rPr lang="en-US" sz="2800" dirty="0" smtClean="0"/>
              <a:t>) allow for it, while </a:t>
            </a:r>
            <a:r>
              <a:rPr lang="en-US" sz="2800" i="1" dirty="0" smtClean="0"/>
              <a:t>regret</a:t>
            </a:r>
            <a:r>
              <a:rPr lang="en-US" sz="2800" dirty="0" smtClean="0"/>
              <a:t> (as well as many other verbs) does not.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9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clauses: 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</a:t>
            </a:r>
            <a:r>
              <a:rPr lang="en-US" sz="2800" b="1" dirty="0" smtClean="0"/>
              <a:t>ense / mood </a:t>
            </a:r>
            <a:r>
              <a:rPr lang="en-US" sz="2800" b="1" dirty="0" err="1" smtClean="0"/>
              <a:t>restictions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Relative tense in subordinate clause:</a:t>
            </a:r>
          </a:p>
          <a:p>
            <a:r>
              <a:rPr lang="ru-RU" sz="2800" i="1" dirty="0" smtClean="0"/>
              <a:t>Я увидел, что он строит плотину.</a:t>
            </a:r>
            <a:r>
              <a:rPr lang="ru-RU" sz="2800" dirty="0" smtClean="0"/>
              <a:t> (</a:t>
            </a:r>
            <a:r>
              <a:rPr lang="en-US" sz="2800" dirty="0" smtClean="0"/>
              <a:t>does not entail that ‘he is building a </a:t>
            </a:r>
            <a:r>
              <a:rPr lang="en-US" sz="2800" dirty="0" err="1" smtClean="0"/>
              <a:t>damb</a:t>
            </a:r>
            <a:r>
              <a:rPr lang="en-US" sz="2800" dirty="0" smtClean="0"/>
              <a:t>’)</a:t>
            </a:r>
          </a:p>
          <a:p>
            <a:r>
              <a:rPr lang="en-US" sz="2800" i="1" dirty="0" smtClean="0"/>
              <a:t>Example from Classical Greek: present is followed by indicative while past is followed by optative</a:t>
            </a:r>
            <a:endParaRPr lang="ru-RU" sz="2800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9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BCC0B0-41D3-4316-80B5-CAA93BB4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TOC: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F39915-98A7-4088-8E4F-C000EA8CD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Bi- and </a:t>
            </a:r>
            <a:r>
              <a:rPr lang="en-US" sz="3200" dirty="0" err="1"/>
              <a:t>monoclausality</a:t>
            </a:r>
            <a:endParaRPr lang="en-US" sz="3200" dirty="0"/>
          </a:p>
          <a:p>
            <a:pPr lvl="1"/>
            <a:r>
              <a:rPr lang="en-US" sz="2800" dirty="0" smtClean="0"/>
              <a:t>Some problematic cases</a:t>
            </a:r>
            <a:endParaRPr lang="en-US" sz="2800" dirty="0"/>
          </a:p>
          <a:p>
            <a:r>
              <a:rPr lang="en-US" sz="3200" dirty="0" smtClean="0"/>
              <a:t>Co-ordination of clauses (come next year)</a:t>
            </a:r>
            <a:endParaRPr lang="en-US" sz="3200" dirty="0"/>
          </a:p>
          <a:p>
            <a:r>
              <a:rPr lang="en-US" sz="3200" dirty="0" smtClean="0"/>
              <a:t>Subordination of clauses</a:t>
            </a:r>
          </a:p>
          <a:p>
            <a:pPr lvl="1"/>
            <a:r>
              <a:rPr lang="en-US" sz="2800" dirty="0" smtClean="0"/>
              <a:t>Adverbial clauses (come to the seminar)</a:t>
            </a:r>
          </a:p>
          <a:p>
            <a:pPr lvl="1"/>
            <a:r>
              <a:rPr lang="en-US" sz="2800" dirty="0" smtClean="0"/>
              <a:t>Complement </a:t>
            </a:r>
            <a:r>
              <a:rPr lang="en-US" sz="2800" dirty="0"/>
              <a:t>clauses</a:t>
            </a:r>
          </a:p>
          <a:p>
            <a:r>
              <a:rPr lang="en-US" sz="3200" dirty="0"/>
              <a:t>Co-ordination vs. subordination</a:t>
            </a:r>
          </a:p>
          <a:p>
            <a:endParaRPr lang="en-US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 clauses: 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Syntactic processes occurring under subordination:</a:t>
            </a:r>
          </a:p>
          <a:p>
            <a:r>
              <a:rPr lang="en-US" sz="2800" dirty="0" err="1" smtClean="0"/>
              <a:t>Equi</a:t>
            </a:r>
            <a:r>
              <a:rPr lang="en-US" sz="2800" dirty="0" smtClean="0"/>
              <a:t>-deletion</a:t>
            </a:r>
          </a:p>
          <a:p>
            <a:r>
              <a:rPr lang="en-US" sz="2800" dirty="0" smtClean="0"/>
              <a:t>Argument raising</a:t>
            </a:r>
          </a:p>
          <a:p>
            <a:r>
              <a:rPr lang="en-US" sz="2800" dirty="0" smtClean="0"/>
              <a:t>Negative raising</a:t>
            </a:r>
          </a:p>
          <a:p>
            <a:r>
              <a:rPr lang="en-US" sz="2800" dirty="0" smtClean="0"/>
              <a:t>Sequence of tense / mood </a:t>
            </a:r>
            <a:r>
              <a:rPr lang="en-US" sz="2800" dirty="0" err="1" smtClean="0"/>
              <a:t>restictions</a:t>
            </a:r>
            <a:endParaRPr lang="en-US" sz="2800" dirty="0" smtClean="0"/>
          </a:p>
          <a:p>
            <a:r>
              <a:rPr lang="en-US" sz="2800" dirty="0" smtClean="0"/>
              <a:t>Positional constraints</a:t>
            </a:r>
          </a:p>
          <a:p>
            <a:r>
              <a:rPr lang="en-US" sz="2800" dirty="0" smtClean="0"/>
              <a:t>Reduced complements incorporated into the matrix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 clauses: 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Syntactic processes occurring under subordination:</a:t>
            </a:r>
          </a:p>
          <a:p>
            <a:r>
              <a:rPr lang="en-US" sz="2800" dirty="0" err="1" smtClean="0"/>
              <a:t>Equi</a:t>
            </a:r>
            <a:r>
              <a:rPr lang="en-US" sz="2800" dirty="0" smtClean="0"/>
              <a:t>-deletion</a:t>
            </a:r>
          </a:p>
          <a:p>
            <a:r>
              <a:rPr lang="en-US" sz="2800" dirty="0" smtClean="0"/>
              <a:t>Argument raising</a:t>
            </a:r>
          </a:p>
          <a:p>
            <a:r>
              <a:rPr lang="en-US" sz="2800" dirty="0" smtClean="0"/>
              <a:t>Negative raising</a:t>
            </a:r>
          </a:p>
          <a:p>
            <a:r>
              <a:rPr lang="en-US" sz="2800" dirty="0" smtClean="0"/>
              <a:t>Sequence of tense / mood </a:t>
            </a:r>
            <a:r>
              <a:rPr lang="en-US" sz="2800" dirty="0" err="1" smtClean="0"/>
              <a:t>restictions</a:t>
            </a:r>
            <a:endParaRPr lang="en-US" sz="2800" dirty="0" smtClean="0"/>
          </a:p>
          <a:p>
            <a:r>
              <a:rPr lang="en-US" sz="2800" dirty="0" smtClean="0"/>
              <a:t>Positional constraints</a:t>
            </a:r>
          </a:p>
          <a:p>
            <a:r>
              <a:rPr lang="en-US" sz="2800" dirty="0" smtClean="0"/>
              <a:t>Reduced complements incorporated into the matrix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 clauses: 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Syntactic processes occurring under subordination:</a:t>
            </a:r>
          </a:p>
          <a:p>
            <a:r>
              <a:rPr lang="en-US" sz="2800" dirty="0" err="1" smtClean="0"/>
              <a:t>Equi</a:t>
            </a:r>
            <a:r>
              <a:rPr lang="en-US" sz="2800" dirty="0" smtClean="0"/>
              <a:t>-deletion</a:t>
            </a:r>
          </a:p>
          <a:p>
            <a:r>
              <a:rPr lang="en-US" sz="2800" dirty="0" smtClean="0"/>
              <a:t>Argument raising</a:t>
            </a:r>
          </a:p>
          <a:p>
            <a:r>
              <a:rPr lang="en-US" sz="2800" dirty="0" smtClean="0"/>
              <a:t>Negative raising</a:t>
            </a:r>
          </a:p>
          <a:p>
            <a:r>
              <a:rPr lang="en-US" sz="2800" dirty="0" smtClean="0"/>
              <a:t>Sequence of tense / mood </a:t>
            </a:r>
            <a:r>
              <a:rPr lang="en-US" sz="2800" dirty="0" err="1" smtClean="0"/>
              <a:t>restictions</a:t>
            </a:r>
            <a:endParaRPr lang="en-US" sz="2800" dirty="0" smtClean="0"/>
          </a:p>
          <a:p>
            <a:r>
              <a:rPr lang="en-US" sz="2800" dirty="0" smtClean="0"/>
              <a:t>Positional constraints</a:t>
            </a:r>
          </a:p>
          <a:p>
            <a:r>
              <a:rPr lang="en-US" sz="2800" dirty="0" smtClean="0"/>
              <a:t>Reduced complements incorporated into the matrix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8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056248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5999"/>
            <a:ext cx="10712465" cy="4394499"/>
          </a:xfrm>
        </p:spPr>
        <p:txBody>
          <a:bodyPr>
            <a:noAutofit/>
          </a:bodyPr>
          <a:lstStyle/>
          <a:p>
            <a:r>
              <a:rPr lang="en-US" sz="2600" dirty="0" smtClean="0"/>
              <a:t>(after </a:t>
            </a:r>
            <a:r>
              <a:rPr lang="en-US" sz="2600" dirty="0" err="1" smtClean="0"/>
              <a:t>Haspelmath</a:t>
            </a:r>
            <a:r>
              <a:rPr lang="en-US" sz="2600" dirty="0" smtClean="0"/>
              <a:t> 2007, Section 7.1): co-ordination is symmetrical, subordination is asymmetrical</a:t>
            </a:r>
          </a:p>
          <a:p>
            <a:r>
              <a:rPr lang="en-US" sz="2600" dirty="0" smtClean="0"/>
              <a:t>The most obvious criterion: subordinate clause cannot be used independently, it uses a </a:t>
            </a:r>
            <a:r>
              <a:rPr lang="en-US" sz="2600" dirty="0" err="1" smtClean="0"/>
              <a:t>complementizer</a:t>
            </a:r>
            <a:r>
              <a:rPr lang="en-US" sz="2600" dirty="0" smtClean="0"/>
              <a:t> or a non-finite verb form as its main predicate and/or has a special word order (etc.?)</a:t>
            </a:r>
            <a:r>
              <a:rPr lang="ru-RU" sz="2600" dirty="0" smtClean="0"/>
              <a:t> </a:t>
            </a:r>
            <a:endParaRPr lang="en-US" sz="2600" dirty="0" smtClean="0"/>
          </a:p>
          <a:p>
            <a:r>
              <a:rPr lang="ru-RU" sz="2800" i="1" dirty="0" smtClean="0"/>
              <a:t>Я знаю, что он уже пришел. *Что он уже пришел.</a:t>
            </a:r>
          </a:p>
          <a:p>
            <a:r>
              <a:rPr lang="ru-RU" sz="2800" i="1" dirty="0" smtClean="0"/>
              <a:t>Придя домой, я упал без сил. *Придя домой.</a:t>
            </a:r>
            <a:endParaRPr lang="en-US" sz="2800" i="1" dirty="0" smtClean="0"/>
          </a:p>
          <a:p>
            <a:r>
              <a:rPr lang="en-US" sz="2600" i="1" dirty="0" err="1"/>
              <a:t>Ich</a:t>
            </a:r>
            <a:r>
              <a:rPr lang="en-US" sz="2600" i="1" dirty="0"/>
              <a:t> </a:t>
            </a:r>
            <a:r>
              <a:rPr lang="en-US" sz="2600" i="1" dirty="0" err="1"/>
              <a:t>hoffe</a:t>
            </a:r>
            <a:r>
              <a:rPr lang="en-US" sz="2600" i="1" dirty="0"/>
              <a:t> </a:t>
            </a:r>
            <a:r>
              <a:rPr lang="en-US" sz="2600" i="1" dirty="0" err="1"/>
              <a:t>dass</a:t>
            </a:r>
            <a:r>
              <a:rPr lang="en-US" sz="2600" i="1" dirty="0"/>
              <a:t> du morgen </a:t>
            </a:r>
            <a:r>
              <a:rPr lang="en-US" sz="2600" i="1" dirty="0" err="1"/>
              <a:t>kommst</a:t>
            </a:r>
            <a:r>
              <a:rPr lang="en-US" sz="2600" i="1" dirty="0" smtClean="0"/>
              <a:t>. *Du morgen </a:t>
            </a:r>
            <a:r>
              <a:rPr lang="en-US" sz="2600" i="1" dirty="0" err="1" smtClean="0"/>
              <a:t>kommst</a:t>
            </a:r>
            <a:r>
              <a:rPr lang="en-US" sz="2600" dirty="0" smtClean="0"/>
              <a:t>.</a:t>
            </a:r>
            <a:endParaRPr lang="en-US" sz="26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056248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7" y="2286000"/>
            <a:ext cx="10658677" cy="402336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Haspelmath</a:t>
            </a:r>
            <a:r>
              <a:rPr lang="en-US" dirty="0" smtClean="0"/>
              <a:t>, formal asymmetry is not the definitional property of subordination but a reflection of semantic asymmetry.</a:t>
            </a:r>
            <a:endParaRPr lang="en-US" dirty="0"/>
          </a:p>
          <a:p>
            <a:r>
              <a:rPr lang="en-US" dirty="0" smtClean="0"/>
              <a:t>Mismatches: what looks like subordination may be semantic co-ordination – the problem of ‘</a:t>
            </a:r>
            <a:r>
              <a:rPr lang="en-US" dirty="0" err="1" smtClean="0"/>
              <a:t>converbial</a:t>
            </a:r>
            <a:r>
              <a:rPr lang="en-US" dirty="0" smtClean="0"/>
              <a:t> co-ordination’.</a:t>
            </a:r>
          </a:p>
          <a:p>
            <a:r>
              <a:rPr lang="en-US" dirty="0" smtClean="0"/>
              <a:t>Korean:</a:t>
            </a:r>
          </a:p>
          <a:p>
            <a:r>
              <a:rPr lang="en-US" i="1" dirty="0" err="1"/>
              <a:t>a</a:t>
            </a:r>
            <a:r>
              <a:rPr lang="en-US" i="1" dirty="0" err="1" smtClean="0"/>
              <a:t>chim</a:t>
            </a:r>
            <a:r>
              <a:rPr lang="en-US" i="1" dirty="0" smtClean="0"/>
              <a:t>		</a:t>
            </a:r>
            <a:r>
              <a:rPr lang="en-US" i="1" dirty="0" err="1" smtClean="0"/>
              <a:t>mek-ko</a:t>
            </a:r>
            <a:r>
              <a:rPr lang="en-US" i="1" dirty="0" smtClean="0"/>
              <a:t>	</a:t>
            </a:r>
            <a:r>
              <a:rPr lang="en-US" i="1" dirty="0" err="1" smtClean="0"/>
              <a:t>hakkuo</a:t>
            </a:r>
            <a:r>
              <a:rPr lang="en-US" i="1" dirty="0" smtClean="0"/>
              <a:t>	</a:t>
            </a:r>
            <a:r>
              <a:rPr lang="en-US" i="1" dirty="0" err="1" smtClean="0"/>
              <a:t>ka-ss-eyyo</a:t>
            </a:r>
            <a:endParaRPr lang="en-US" i="1" dirty="0" smtClean="0"/>
          </a:p>
          <a:p>
            <a:r>
              <a:rPr lang="en-US" dirty="0" smtClean="0"/>
              <a:t>breakfast 	eat-</a:t>
            </a:r>
            <a:r>
              <a:rPr lang="en-US" dirty="0" err="1" smtClean="0"/>
              <a:t>Cvb</a:t>
            </a:r>
            <a:r>
              <a:rPr lang="en-US" dirty="0" smtClean="0"/>
              <a:t>	school		go-</a:t>
            </a:r>
            <a:r>
              <a:rPr lang="en-US" dirty="0" err="1" smtClean="0"/>
              <a:t>Pst</a:t>
            </a:r>
            <a:r>
              <a:rPr lang="en-US" dirty="0" smtClean="0"/>
              <a:t>-</a:t>
            </a:r>
            <a:r>
              <a:rPr lang="en-US" dirty="0" err="1" smtClean="0"/>
              <a:t>Ind</a:t>
            </a:r>
            <a:endParaRPr lang="en-US" dirty="0" smtClean="0"/>
          </a:p>
          <a:p>
            <a:r>
              <a:rPr lang="en-US" dirty="0" smtClean="0"/>
              <a:t>‘I ate breakfast and went to school / After eating breakfast I went to school’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056248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For </a:t>
            </a:r>
            <a:r>
              <a:rPr lang="en-US" sz="2400" dirty="0" err="1" smtClean="0"/>
              <a:t>Haspelmath</a:t>
            </a:r>
            <a:r>
              <a:rPr lang="en-US" sz="2400" dirty="0" smtClean="0"/>
              <a:t>, formal asymmetry is not the definitional property of subordination but a reflection of semantic asymmetry. </a:t>
            </a:r>
          </a:p>
          <a:p>
            <a:r>
              <a:rPr lang="en-US" sz="2400" dirty="0" smtClean="0"/>
              <a:t>Mismatches: What looks like co-ordination may be semantic subordination:</a:t>
            </a:r>
          </a:p>
          <a:p>
            <a:r>
              <a:rPr lang="en-US" sz="2400" i="1" dirty="0" smtClean="0"/>
              <a:t>Try and catch me!</a:t>
            </a:r>
            <a:r>
              <a:rPr lang="en-US" sz="2400" dirty="0" smtClean="0"/>
              <a:t> (~‘Try to catch me!’)</a:t>
            </a:r>
          </a:p>
          <a:p>
            <a:r>
              <a:rPr lang="en-US" sz="2400" i="1" dirty="0" smtClean="0"/>
              <a:t>You drink another can of beer and I’m leaving!</a:t>
            </a:r>
            <a:r>
              <a:rPr lang="en-US" sz="2400" dirty="0" smtClean="0"/>
              <a:t> (‘If you… I…’)</a:t>
            </a:r>
            <a:endParaRPr lang="ru-RU" sz="2400" dirty="0" smtClean="0"/>
          </a:p>
          <a:p>
            <a:r>
              <a:rPr lang="ru-RU" sz="2800" i="1" dirty="0" smtClean="0"/>
              <a:t>Я сказала: Уйдешь, я умру.</a:t>
            </a:r>
            <a:endParaRPr lang="en-US" sz="2800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85340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Only subordinate clauses may be in internal position (inside the main clause)</a:t>
            </a:r>
          </a:p>
          <a:p>
            <a:r>
              <a:rPr lang="en-US" sz="2800" dirty="0" smtClean="0"/>
              <a:t>(ii) Only subordinate constructions allow extraction of </a:t>
            </a:r>
            <a:r>
              <a:rPr lang="en-US" sz="2800" i="1" dirty="0" err="1" smtClean="0"/>
              <a:t>wh</a:t>
            </a:r>
            <a:r>
              <a:rPr lang="en-US" sz="2800" dirty="0" smtClean="0"/>
              <a:t>-pronouns</a:t>
            </a:r>
          </a:p>
          <a:p>
            <a:r>
              <a:rPr lang="en-US" sz="2800" dirty="0" smtClean="0"/>
              <a:t>(iii) Only subordinate constructions may be focused</a:t>
            </a:r>
          </a:p>
          <a:p>
            <a:r>
              <a:rPr lang="en-US" sz="2800" dirty="0" smtClean="0"/>
              <a:t>(iv) Only subordinate constructions allow backward anaphora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85340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Only subordinate clauses may be in internal position (inside the main clause)</a:t>
            </a:r>
          </a:p>
          <a:p>
            <a:pPr lvl="1"/>
            <a:r>
              <a:rPr lang="en-US" sz="2400" i="1" dirty="0" smtClean="0"/>
              <a:t>At eight o’clock, after eating breakfast, I went to school.</a:t>
            </a:r>
          </a:p>
          <a:p>
            <a:r>
              <a:rPr lang="en-US" sz="2800" dirty="0" smtClean="0"/>
              <a:t>(ii) Only subordinate constructions allow extraction of </a:t>
            </a:r>
            <a:r>
              <a:rPr lang="en-US" sz="2800" i="1" dirty="0" err="1" smtClean="0"/>
              <a:t>wh</a:t>
            </a:r>
            <a:r>
              <a:rPr lang="en-US" sz="2800" dirty="0" smtClean="0"/>
              <a:t>-pronouns</a:t>
            </a:r>
          </a:p>
          <a:p>
            <a:r>
              <a:rPr lang="en-US" sz="2800" dirty="0" smtClean="0"/>
              <a:t>(iii) Only subordinate constructions may be focused</a:t>
            </a:r>
          </a:p>
          <a:p>
            <a:r>
              <a:rPr lang="en-US" sz="2800" dirty="0" smtClean="0"/>
              <a:t>(iv) Only subordinate constructions allow backward anaphora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85340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Only subordinate clauses may be in internal position (inside the main clause)</a:t>
            </a:r>
          </a:p>
          <a:p>
            <a:r>
              <a:rPr lang="en-US" sz="2800" dirty="0" smtClean="0"/>
              <a:t>(ii) Only subordinate constructions allow extraction of </a:t>
            </a:r>
            <a:r>
              <a:rPr lang="en-US" sz="2800" i="1" dirty="0" err="1" smtClean="0"/>
              <a:t>wh</a:t>
            </a:r>
            <a:r>
              <a:rPr lang="en-US" sz="2800" dirty="0" smtClean="0"/>
              <a:t>-pronouns</a:t>
            </a:r>
          </a:p>
          <a:p>
            <a:pPr lvl="1"/>
            <a:r>
              <a:rPr lang="en-US" sz="2400" i="1" dirty="0" smtClean="0"/>
              <a:t>Where did you go after eating breakfast?</a:t>
            </a:r>
          </a:p>
          <a:p>
            <a:r>
              <a:rPr lang="en-US" sz="2800" dirty="0" smtClean="0"/>
              <a:t>(iii) Only subordinate constructions may be focused</a:t>
            </a:r>
          </a:p>
          <a:p>
            <a:r>
              <a:rPr lang="en-US" sz="2800" dirty="0" smtClean="0"/>
              <a:t>(iv) Only subordinate constructions allow backward anaphora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85340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Only subordinate clauses may be in internal position (inside the main clause)</a:t>
            </a:r>
          </a:p>
          <a:p>
            <a:r>
              <a:rPr lang="en-US" sz="2800" dirty="0" smtClean="0"/>
              <a:t>(ii) Only subordinate constructions allow extraction of </a:t>
            </a:r>
            <a:r>
              <a:rPr lang="en-US" sz="2800" i="1" dirty="0" err="1" smtClean="0"/>
              <a:t>wh</a:t>
            </a:r>
            <a:r>
              <a:rPr lang="en-US" sz="2800" dirty="0" smtClean="0"/>
              <a:t>-pronouns</a:t>
            </a:r>
          </a:p>
          <a:p>
            <a:r>
              <a:rPr lang="en-US" sz="2800" dirty="0" smtClean="0"/>
              <a:t>(iii) Only subordinate constructions may be focused</a:t>
            </a:r>
          </a:p>
          <a:p>
            <a:pPr lvl="1"/>
            <a:r>
              <a:rPr lang="en-US" sz="2400" i="1" dirty="0" smtClean="0"/>
              <a:t>It was after eating breakfast that I went to school.</a:t>
            </a:r>
          </a:p>
          <a:p>
            <a:r>
              <a:rPr lang="en-US" sz="2800" dirty="0" smtClean="0"/>
              <a:t>(iv) Only subordinate constructions allow backward anaphora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A58FA2-9894-4EBE-8E0F-BB6ACC7D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Polypredication</a:t>
            </a:r>
            <a:r>
              <a:rPr lang="en-US" dirty="0"/>
              <a:t>: overview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5EBE55-8FAB-4A63-80C6-1C6D60589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Polypredicative</a:t>
            </a:r>
            <a:r>
              <a:rPr lang="en-US" dirty="0"/>
              <a:t> construction involves several clauses in a syntactic relation to each other. This means: </a:t>
            </a:r>
          </a:p>
          <a:p>
            <a:r>
              <a:rPr lang="en-US" dirty="0"/>
              <a:t>We may want to detect presence of several predications</a:t>
            </a:r>
            <a:r>
              <a:rPr lang="ru-RU" dirty="0"/>
              <a:t> </a:t>
            </a:r>
            <a:r>
              <a:rPr lang="en-US" dirty="0"/>
              <a:t>- diachronic typological perspective</a:t>
            </a:r>
          </a:p>
          <a:p>
            <a:pPr lvl="1"/>
            <a:r>
              <a:rPr lang="en-US" dirty="0"/>
              <a:t>Not always so obvious because of diachronic evolution (bi- or </a:t>
            </a:r>
            <a:r>
              <a:rPr lang="en-US" dirty="0" err="1"/>
              <a:t>monoclausal</a:t>
            </a:r>
            <a:r>
              <a:rPr lang="en-US" dirty="0"/>
              <a:t>?)</a:t>
            </a:r>
          </a:p>
          <a:p>
            <a:r>
              <a:rPr lang="en-US" dirty="0"/>
              <a:t>We may want to </a:t>
            </a:r>
            <a:r>
              <a:rPr lang="en-US" dirty="0" err="1"/>
              <a:t>typologize</a:t>
            </a:r>
            <a:r>
              <a:rPr lang="en-US" dirty="0"/>
              <a:t> syntactic relations between clauses – synchronic typological perspective</a:t>
            </a:r>
          </a:p>
          <a:p>
            <a:pPr lvl="1"/>
            <a:r>
              <a:rPr lang="en-US" dirty="0"/>
              <a:t>Typically based on a typology of syntactic relations of nouns (e.g. complement clauses – clauses in e.g. (?) DO position)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2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85340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Only subordinate clauses may be in internal position (inside the main clause)</a:t>
            </a:r>
          </a:p>
          <a:p>
            <a:r>
              <a:rPr lang="en-US" sz="2800" dirty="0" smtClean="0"/>
              <a:t>(ii) Only subordinate constructions allow extraction of </a:t>
            </a:r>
            <a:r>
              <a:rPr lang="en-US" sz="2800" i="1" dirty="0" err="1" smtClean="0"/>
              <a:t>wh</a:t>
            </a:r>
            <a:r>
              <a:rPr lang="en-US" sz="2800" dirty="0" smtClean="0"/>
              <a:t>-pronouns</a:t>
            </a:r>
          </a:p>
          <a:p>
            <a:r>
              <a:rPr lang="en-US" sz="2800" dirty="0" smtClean="0"/>
              <a:t>(iii) Only subordinate constructions may be focused</a:t>
            </a:r>
          </a:p>
          <a:p>
            <a:r>
              <a:rPr lang="en-US" sz="2800" dirty="0" smtClean="0"/>
              <a:t>(iv) Only subordinate constructions allow backward anaphora</a:t>
            </a:r>
          </a:p>
          <a:p>
            <a:pPr lvl="1"/>
            <a:r>
              <a:rPr lang="en-US" sz="2400" i="1" dirty="0" smtClean="0"/>
              <a:t>After meeting her again, I admired Joan even more.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76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85340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Only subordinate clauses may be in internal position (inside the main clause)</a:t>
            </a:r>
          </a:p>
          <a:p>
            <a:r>
              <a:rPr lang="en-US" sz="2800" dirty="0" smtClean="0"/>
              <a:t>(ii) Only subordinate constructions allow extraction of </a:t>
            </a:r>
            <a:r>
              <a:rPr lang="en-US" sz="2800" i="1" dirty="0" err="1" smtClean="0"/>
              <a:t>wh</a:t>
            </a:r>
            <a:r>
              <a:rPr lang="en-US" sz="2800" dirty="0" smtClean="0"/>
              <a:t>-pronouns</a:t>
            </a:r>
          </a:p>
          <a:p>
            <a:r>
              <a:rPr lang="en-US" sz="2800" dirty="0" smtClean="0"/>
              <a:t>(iii) Only subordinate constructions may be focused</a:t>
            </a:r>
          </a:p>
          <a:p>
            <a:r>
              <a:rPr lang="en-US" sz="2800" dirty="0" smtClean="0"/>
              <a:t>(iv) Only subordinate constructions allow backward anaphora</a:t>
            </a:r>
          </a:p>
          <a:p>
            <a:r>
              <a:rPr lang="en-US" sz="2800" dirty="0" smtClean="0"/>
              <a:t>But evidence may be mixed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35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85340" cy="1499616"/>
          </a:xfrm>
        </p:spPr>
        <p:txBody>
          <a:bodyPr/>
          <a:lstStyle/>
          <a:p>
            <a:r>
              <a:rPr lang="en-US" dirty="0" smtClean="0"/>
              <a:t>Subordination vs. coordination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But evidence may be mixed:</a:t>
            </a:r>
          </a:p>
          <a:p>
            <a:r>
              <a:rPr lang="en-US" sz="2800" dirty="0" smtClean="0"/>
              <a:t>Korean general converb in –</a:t>
            </a:r>
            <a:r>
              <a:rPr lang="en-US" sz="2800" dirty="0" err="1" smtClean="0"/>
              <a:t>ko</a:t>
            </a:r>
            <a:r>
              <a:rPr lang="en-US" sz="2800" dirty="0" smtClean="0"/>
              <a:t> cannot be inserted into the main clause if tensed.</a:t>
            </a:r>
          </a:p>
          <a:p>
            <a:r>
              <a:rPr lang="en-US" sz="2800" dirty="0" err="1" smtClean="0"/>
              <a:t>Tsakhur</a:t>
            </a:r>
            <a:r>
              <a:rPr lang="en-US" sz="2800" dirty="0" smtClean="0"/>
              <a:t> general converbs are re-interpreted if inserted into the main clause.</a:t>
            </a:r>
          </a:p>
          <a:p>
            <a:r>
              <a:rPr lang="en-US" sz="2800" dirty="0" smtClean="0"/>
              <a:t>See further under </a:t>
            </a:r>
            <a:r>
              <a:rPr lang="en-US" sz="2800" b="1" dirty="0" smtClean="0"/>
              <a:t>co-subordination</a:t>
            </a:r>
          </a:p>
          <a:p>
            <a:r>
              <a:rPr lang="en-US" sz="2800" b="1" dirty="0" smtClean="0"/>
              <a:t>Insubordination</a:t>
            </a:r>
            <a:r>
              <a:rPr lang="en-US" sz="2800" dirty="0" smtClean="0"/>
              <a:t> (independent uses of subordinate clauses?)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89A1A3-7488-4CBF-98DE-8CB48151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Biclausal</a:t>
            </a:r>
            <a:r>
              <a:rPr lang="en-US" dirty="0"/>
              <a:t> constructions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391210-135E-4EE9-8C85-9A2B7335E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Presence of two predications in a relation to each </a:t>
            </a:r>
            <a:r>
              <a:rPr lang="en-US" sz="2400" b="1" dirty="0" smtClean="0"/>
              <a:t>other</a:t>
            </a:r>
            <a:r>
              <a:rPr lang="en-US" sz="2400" b="1" dirty="0" smtClean="0"/>
              <a:t>:</a:t>
            </a:r>
          </a:p>
          <a:p>
            <a:endParaRPr lang="en-US" sz="2400" b="1" dirty="0"/>
          </a:p>
          <a:p>
            <a:pPr lvl="1"/>
            <a:r>
              <a:rPr lang="en-US" sz="2000" dirty="0"/>
              <a:t>Predicates are morphologically independent: each expressed by morphologically independent wordforms</a:t>
            </a:r>
          </a:p>
          <a:p>
            <a:pPr lvl="1"/>
            <a:r>
              <a:rPr lang="en-US" sz="2000" dirty="0"/>
              <a:t>Predicates are syntactically independent: each forms their own predicative domain</a:t>
            </a:r>
          </a:p>
          <a:p>
            <a:pPr lvl="1"/>
            <a:r>
              <a:rPr lang="en-US" sz="2000" dirty="0"/>
              <a:t>Predicates are semantically independent: each expresses their own lexical meaning</a:t>
            </a:r>
          </a:p>
          <a:p>
            <a:r>
              <a:rPr lang="en-US" sz="2400" dirty="0"/>
              <a:t>Unproblematic cases: presence of two finite (=used in independent clauses) predicative wordforms with independent time reference and argument </a:t>
            </a:r>
            <a:r>
              <a:rPr lang="en-US" sz="2400" dirty="0" smtClean="0"/>
              <a:t>structure</a:t>
            </a:r>
            <a:endParaRPr lang="en-US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5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A5291F-373A-4095-A72A-5757A26C1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9958099" cy="1499616"/>
          </a:xfrm>
        </p:spPr>
        <p:txBody>
          <a:bodyPr/>
          <a:lstStyle/>
          <a:p>
            <a:r>
              <a:rPr lang="en-US" dirty="0" err="1"/>
              <a:t>Biclausal</a:t>
            </a:r>
            <a:r>
              <a:rPr lang="en-US" dirty="0"/>
              <a:t> constructions: problematic cases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CA86AD-0AEE-4668-AA40-91944997C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551" y="2084832"/>
            <a:ext cx="11080375" cy="4224528"/>
          </a:xfrm>
        </p:spPr>
        <p:txBody>
          <a:bodyPr>
            <a:noAutofit/>
          </a:bodyPr>
          <a:lstStyle/>
          <a:p>
            <a:r>
              <a:rPr lang="en-US" sz="2400" dirty="0"/>
              <a:t>(from common to rare)</a:t>
            </a:r>
          </a:p>
          <a:p>
            <a:r>
              <a:rPr lang="en-US" sz="2400" dirty="0"/>
              <a:t>Auxiliary verb constructions: morphologically independent wordforms that have one predicative domain (argument structure, adverbials, do not have independent inflection, one lexical meaning) </a:t>
            </a:r>
          </a:p>
          <a:p>
            <a:pPr lvl="1"/>
            <a:r>
              <a:rPr lang="en-US" sz="2400" i="1" dirty="0"/>
              <a:t>I’ve always only did good things to you</a:t>
            </a:r>
            <a:endParaRPr lang="en-US" sz="2400" dirty="0"/>
          </a:p>
          <a:p>
            <a:r>
              <a:rPr lang="en-US" sz="2400" dirty="0"/>
              <a:t>Quasi-serialization: two finite or quasi-finite predicates forming a clause unit </a:t>
            </a:r>
            <a:r>
              <a:rPr lang="en-US" sz="2400" dirty="0" smtClean="0"/>
              <a:t>- </a:t>
            </a:r>
            <a:r>
              <a:rPr lang="ru-RU" sz="2400" i="1" dirty="0" smtClean="0"/>
              <a:t>сижу-курю</a:t>
            </a:r>
            <a:endParaRPr lang="en-US" sz="2400" i="1" dirty="0"/>
          </a:p>
          <a:p>
            <a:r>
              <a:rPr lang="en-US" sz="2400" i="1" dirty="0"/>
              <a:t>Causative constructions (including morphological causatives)</a:t>
            </a:r>
          </a:p>
          <a:p>
            <a:pPr lvl="1"/>
            <a:r>
              <a:rPr lang="en-US" sz="2400" i="1" dirty="0"/>
              <a:t>Independently negated or independently modified by adverbials</a:t>
            </a:r>
          </a:p>
          <a:p>
            <a:r>
              <a:rPr lang="en-US" sz="2400" i="1" dirty="0"/>
              <a:t>Univerbation of two predicates with preservation of partial predicative autonomy</a:t>
            </a:r>
          </a:p>
          <a:p>
            <a:endParaRPr lang="en-US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9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5DE7AB-166A-48B0-A45C-E806D40A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</a:t>
            </a:r>
            <a:r>
              <a:rPr lang="en-US" dirty="0" err="1"/>
              <a:t>Auxiliation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D80298-62EB-4FF1-B973-B74B2494C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489" y="1839558"/>
            <a:ext cx="11295530" cy="4469802"/>
          </a:xfrm>
        </p:spPr>
        <p:txBody>
          <a:bodyPr>
            <a:noAutofit/>
          </a:bodyPr>
          <a:lstStyle/>
          <a:p>
            <a:r>
              <a:rPr lang="en-US" sz="2600" dirty="0"/>
              <a:t>[</a:t>
            </a:r>
            <a:r>
              <a:rPr lang="en-US" sz="2600" dirty="0" smtClean="0"/>
              <a:t>Campbell </a:t>
            </a:r>
            <a:r>
              <a:rPr lang="en-US" sz="2600" dirty="0"/>
              <a:t>and Harris 1986: 172, 182ff</a:t>
            </a:r>
            <a:r>
              <a:rPr lang="en-US" sz="2600" dirty="0" smtClean="0"/>
              <a:t>.]</a:t>
            </a:r>
            <a:r>
              <a:rPr lang="en-US" sz="2600" dirty="0"/>
              <a:t> </a:t>
            </a:r>
            <a:r>
              <a:rPr lang="en-US" sz="2600" dirty="0" smtClean="0"/>
              <a:t>“</a:t>
            </a:r>
            <a:r>
              <a:rPr lang="en-US" sz="2600" dirty="0"/>
              <a:t>by clause fusion we mean a diachronic process which creates from a </a:t>
            </a:r>
            <a:r>
              <a:rPr lang="en-US" sz="2600" dirty="0" err="1"/>
              <a:t>biclausal</a:t>
            </a:r>
            <a:r>
              <a:rPr lang="en-US" sz="2600" dirty="0"/>
              <a:t> surface structure a </a:t>
            </a:r>
            <a:r>
              <a:rPr lang="en-US" sz="2600" dirty="0" err="1"/>
              <a:t>monoclausal</a:t>
            </a:r>
            <a:r>
              <a:rPr lang="en-US" sz="2600" dirty="0"/>
              <a:t> surface structure with an auxiliary and main verb”</a:t>
            </a:r>
          </a:p>
          <a:p>
            <a:r>
              <a:rPr lang="en-US" sz="2600" dirty="0"/>
              <a:t>Example: have-perfects evolve through (</a:t>
            </a:r>
            <a:r>
              <a:rPr lang="en-US" sz="2600" dirty="0" err="1"/>
              <a:t>i</a:t>
            </a:r>
            <a:r>
              <a:rPr lang="en-US" sz="2600" dirty="0"/>
              <a:t>) loss of a possibility of a distinct subject (ii) loss of agreement (iii) change of word order</a:t>
            </a:r>
          </a:p>
          <a:p>
            <a:endParaRPr lang="en-US" sz="2600" dirty="0" smtClean="0"/>
          </a:p>
          <a:p>
            <a:r>
              <a:rPr lang="en-US" sz="2600" b="1" dirty="0" smtClean="0"/>
              <a:t>From</a:t>
            </a:r>
            <a:r>
              <a:rPr lang="en-US" sz="2600" dirty="0"/>
              <a:t>: [Subject1 </a:t>
            </a:r>
            <a:r>
              <a:rPr lang="en-US" sz="2600" dirty="0" err="1"/>
              <a:t>habe:re</a:t>
            </a:r>
            <a:r>
              <a:rPr lang="en-US" sz="2600" dirty="0"/>
              <a:t> Object [Subject2 Verb Object]] </a:t>
            </a:r>
          </a:p>
          <a:p>
            <a:r>
              <a:rPr lang="en-US" sz="2600" dirty="0"/>
              <a:t>(a type of [Subject </a:t>
            </a:r>
            <a:r>
              <a:rPr lang="en-US" sz="2600" dirty="0" err="1"/>
              <a:t>habe:re</a:t>
            </a:r>
            <a:r>
              <a:rPr lang="en-US" sz="2600" dirty="0"/>
              <a:t> Object</a:t>
            </a:r>
            <a:r>
              <a:rPr lang="en-US" sz="2600" dirty="0" smtClean="0"/>
              <a:t>]) ‘</a:t>
            </a:r>
            <a:r>
              <a:rPr lang="en-US" sz="2600" dirty="0"/>
              <a:t>I have a letter written by Cicero.’</a:t>
            </a:r>
          </a:p>
          <a:p>
            <a:r>
              <a:rPr lang="en-US" sz="2600" b="1" dirty="0"/>
              <a:t>To</a:t>
            </a:r>
            <a:r>
              <a:rPr lang="en-US" sz="2600" dirty="0"/>
              <a:t>: [Subject </a:t>
            </a:r>
            <a:r>
              <a:rPr lang="en-US" sz="2600" dirty="0" err="1"/>
              <a:t>hab:ere</a:t>
            </a:r>
            <a:r>
              <a:rPr lang="en-US" sz="2600" dirty="0"/>
              <a:t> Verb Object</a:t>
            </a:r>
            <a:r>
              <a:rPr lang="en-US" sz="2600" dirty="0" smtClean="0"/>
              <a:t>] ‘</a:t>
            </a:r>
            <a:r>
              <a:rPr lang="en-US" sz="2600" dirty="0"/>
              <a:t>I’ve written a letter’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A0719F-90FE-4E20-A3F0-2DD550C8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causatives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6EC647-DE50-481E-ADF8-0DA8390FC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03" y="5174324"/>
            <a:ext cx="9720073" cy="1296296"/>
          </a:xfrm>
        </p:spPr>
        <p:txBody>
          <a:bodyPr>
            <a:normAutofit/>
          </a:bodyPr>
          <a:lstStyle/>
          <a:p>
            <a:r>
              <a:rPr lang="en-US" dirty="0" smtClean="0"/>
              <a:t>In the first case, the adverb is under the scope of CAUSE, in the second, CAUSE is under the scope of the adverb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436496"/>
            <a:ext cx="9982200" cy="11620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" y="3795885"/>
            <a:ext cx="100774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4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8CCAEE-82F8-4A00-BCDF-92FB4B782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Univerbation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CE76F6-D9CF-423D-9B90-40AB7966F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86000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better, partial predicative autonomy may be preserved in wordforms that combine two predicative elements, one more lexical, the other more grammatical</a:t>
            </a:r>
          </a:p>
          <a:p>
            <a:r>
              <a:rPr lang="en-US" dirty="0"/>
              <a:t>Causative suffixes behaving as causative auxiliaries </a:t>
            </a:r>
            <a:r>
              <a:rPr lang="en-US" dirty="0" smtClean="0"/>
              <a:t>above with respect to adverbs and negation. More </a:t>
            </a:r>
            <a:r>
              <a:rPr lang="en-US" dirty="0"/>
              <a:t>elegant and rare cases discussed in (</a:t>
            </a:r>
            <a:r>
              <a:rPr lang="en-US" dirty="0" err="1"/>
              <a:t>Maisak</a:t>
            </a:r>
            <a:r>
              <a:rPr lang="en-US" dirty="0"/>
              <a:t> 2016, </a:t>
            </a:r>
            <a:r>
              <a:rPr lang="en-US" dirty="0" err="1"/>
              <a:t>Panova</a:t>
            </a:r>
            <a:r>
              <a:rPr lang="en-US" dirty="0"/>
              <a:t> 2018); cf</a:t>
            </a:r>
            <a:r>
              <a:rPr lang="en-US" dirty="0" smtClean="0"/>
              <a:t>.: Archi </a:t>
            </a:r>
            <a:r>
              <a:rPr lang="en-US" dirty="0" err="1"/>
              <a:t>verificative</a:t>
            </a:r>
            <a:r>
              <a:rPr lang="en-US" dirty="0"/>
              <a:t>: morphological category that means ‘to check whether P is true’; grammaticalized from ‘see’ (cf. </a:t>
            </a:r>
            <a:r>
              <a:rPr lang="en-US" i="1" dirty="0"/>
              <a:t>see whether P</a:t>
            </a:r>
            <a:r>
              <a:rPr lang="en-US" dirty="0"/>
              <a:t>). Also present in </a:t>
            </a:r>
            <a:r>
              <a:rPr lang="en-US" dirty="0" err="1"/>
              <a:t>Aghul</a:t>
            </a:r>
            <a:r>
              <a:rPr lang="en-US" dirty="0"/>
              <a:t>, </a:t>
            </a:r>
            <a:r>
              <a:rPr lang="en-US" dirty="0" err="1"/>
              <a:t>Mehweb</a:t>
            </a:r>
            <a:r>
              <a:rPr lang="en-US" dirty="0"/>
              <a:t> and Chirag. </a:t>
            </a:r>
          </a:p>
          <a:p>
            <a:r>
              <a:rPr lang="en-US" i="1" dirty="0" err="1"/>
              <a:t>tu</a:t>
            </a:r>
            <a:r>
              <a:rPr lang="ru-RU" i="1" dirty="0"/>
              <a:t>-</a:t>
            </a:r>
            <a:r>
              <a:rPr lang="en-US" i="1" dirty="0"/>
              <a:t>w</a:t>
            </a:r>
            <a:r>
              <a:rPr lang="ru-RU" i="1" dirty="0"/>
              <a:t>-</a:t>
            </a:r>
            <a:r>
              <a:rPr lang="en-US" i="1" dirty="0"/>
              <a:t>mu 	</a:t>
            </a:r>
            <a:r>
              <a:rPr lang="en-US" i="1" dirty="0" err="1"/>
              <a:t>ba</a:t>
            </a:r>
            <a:r>
              <a:rPr lang="ru-RU" i="1" dirty="0"/>
              <a:t>ˁ</a:t>
            </a:r>
            <a:r>
              <a:rPr lang="en-US" i="1" dirty="0"/>
              <a:t>k</a:t>
            </a:r>
            <a:r>
              <a:rPr lang="ru-RU" i="1" dirty="0"/>
              <a:t>’ </a:t>
            </a:r>
            <a:r>
              <a:rPr lang="en-US" i="1" dirty="0"/>
              <a:t>	</a:t>
            </a:r>
            <a:r>
              <a:rPr lang="en-US" i="1" dirty="0" err="1"/>
              <a:t>bu</a:t>
            </a:r>
            <a:r>
              <a:rPr lang="ru-RU" i="1" dirty="0"/>
              <a:t>-ʟ’</a:t>
            </a:r>
            <a:r>
              <a:rPr lang="en-US" i="1" dirty="0"/>
              <a:t>u</a:t>
            </a:r>
            <a:r>
              <a:rPr lang="ru-RU" i="1" dirty="0"/>
              <a:t>-</a:t>
            </a:r>
            <a:r>
              <a:rPr lang="en-US" i="1" dirty="0"/>
              <a:t>r</a:t>
            </a:r>
            <a:r>
              <a:rPr lang="ru-RU" i="1" dirty="0"/>
              <a:t>-</a:t>
            </a:r>
            <a:r>
              <a:rPr lang="en-US" i="1" dirty="0"/>
              <a:t>k</a:t>
            </a:r>
            <a:r>
              <a:rPr lang="ru-RU" i="1" dirty="0"/>
              <a:t>ː</a:t>
            </a:r>
            <a:r>
              <a:rPr lang="en-US" i="1" dirty="0"/>
              <a:t>u</a:t>
            </a:r>
            <a:r>
              <a:rPr lang="ru-RU" i="1" dirty="0"/>
              <a:t>-</a:t>
            </a:r>
            <a:r>
              <a:rPr lang="en-US" i="1" dirty="0"/>
              <a:t>qi 				</a:t>
            </a:r>
            <a:r>
              <a:rPr lang="en-US" i="1" dirty="0" err="1"/>
              <a:t>zari</a:t>
            </a:r>
            <a:endParaRPr lang="en-US" i="1" dirty="0"/>
          </a:p>
          <a:p>
            <a:r>
              <a:rPr lang="en-US" dirty="0"/>
              <a:t>that-1-ERG 	ram 	3-slaughter-IPF.INTRG-VERIF-FUT 	I.ERG</a:t>
            </a:r>
          </a:p>
          <a:p>
            <a:r>
              <a:rPr lang="en-US" dirty="0"/>
              <a:t>‘I will check whether he will slaughter a ram’</a:t>
            </a:r>
            <a:endParaRPr lang="ru-RU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Subordinate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794" y="1818042"/>
            <a:ext cx="10540343" cy="46526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Adverbial subordination</a:t>
            </a:r>
            <a:r>
              <a:rPr lang="en-US" sz="2800" dirty="0" smtClean="0"/>
              <a:t> (Thompson, Longacre, Hwang in </a:t>
            </a:r>
            <a:r>
              <a:rPr lang="en-US" sz="2800" dirty="0" err="1" smtClean="0"/>
              <a:t>Shopen</a:t>
            </a:r>
            <a:r>
              <a:rPr lang="en-US" sz="2800" dirty="0" smtClean="0"/>
              <a:t> ed.): clauses used as adverbial modifiers of the even in the main clause.</a:t>
            </a:r>
          </a:p>
          <a:p>
            <a:r>
              <a:rPr lang="en-US" sz="2400" i="1" dirty="0" smtClean="0"/>
              <a:t>He came back home </a:t>
            </a:r>
            <a:r>
              <a:rPr lang="en-US" sz="2400" dirty="0" smtClean="0"/>
              <a:t>[</a:t>
            </a:r>
            <a:r>
              <a:rPr lang="en-US" sz="2400" i="1" dirty="0" smtClean="0"/>
              <a:t>at noon</a:t>
            </a:r>
            <a:r>
              <a:rPr lang="en-US" sz="2400" dirty="0" smtClean="0"/>
              <a:t>]</a:t>
            </a:r>
            <a:r>
              <a:rPr lang="en-US" sz="2400" i="1" dirty="0" smtClean="0"/>
              <a:t> / </a:t>
            </a:r>
            <a:r>
              <a:rPr lang="en-US" sz="2400" dirty="0" smtClean="0"/>
              <a:t>[</a:t>
            </a:r>
            <a:r>
              <a:rPr lang="en-US" sz="2400" i="1" dirty="0" smtClean="0"/>
              <a:t>when he saw it was raining outside</a:t>
            </a:r>
            <a:r>
              <a:rPr lang="en-US" sz="2400" dirty="0" smtClean="0"/>
              <a:t>]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r>
              <a:rPr lang="en-US" sz="2800" b="1" dirty="0" smtClean="0"/>
              <a:t>Complement clauses</a:t>
            </a:r>
            <a:r>
              <a:rPr lang="en-US" sz="2800" dirty="0" smtClean="0"/>
              <a:t> (Noonan in </a:t>
            </a:r>
            <a:r>
              <a:rPr lang="en-US" sz="2800" dirty="0" err="1" smtClean="0"/>
              <a:t>Shopen</a:t>
            </a:r>
            <a:r>
              <a:rPr lang="en-US" sz="2800" dirty="0" smtClean="0"/>
              <a:t> ed. 2007):</a:t>
            </a:r>
          </a:p>
          <a:p>
            <a:r>
              <a:rPr lang="en-US" sz="2800" dirty="0" smtClean="0"/>
              <a:t>clauses used in argument position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8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298</TotalTime>
  <Words>2003</Words>
  <Application>Microsoft Office PowerPoint</Application>
  <PresentationFormat>Широкоэкранный</PresentationFormat>
  <Paragraphs>277</Paragraphs>
  <Slides>32</Slides>
  <Notes>8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Calibri</vt:lpstr>
      <vt:lpstr>Tw Cen MT</vt:lpstr>
      <vt:lpstr>Tw Cen MT Condensed</vt:lpstr>
      <vt:lpstr>Wingdings 3</vt:lpstr>
      <vt:lpstr>Интеграл</vt:lpstr>
      <vt:lpstr>Polypredicative constructions</vt:lpstr>
      <vt:lpstr>TOC:</vt:lpstr>
      <vt:lpstr>Polypredication: overview</vt:lpstr>
      <vt:lpstr>Biclausal constructions</vt:lpstr>
      <vt:lpstr>Biclausal constructions: problematic cases</vt:lpstr>
      <vt:lpstr>Issues with Auxiliation</vt:lpstr>
      <vt:lpstr>Issues with causatives</vt:lpstr>
      <vt:lpstr>Issues with Univerbation </vt:lpstr>
      <vt:lpstr>Subordinate clauses</vt:lpstr>
      <vt:lpstr>Complement clauses</vt:lpstr>
      <vt:lpstr>Complement clauses</vt:lpstr>
      <vt:lpstr>Complement clauses</vt:lpstr>
      <vt:lpstr>Complement clause</vt:lpstr>
      <vt:lpstr>Complement clauses</vt:lpstr>
      <vt:lpstr>Complement clauses: syntax</vt:lpstr>
      <vt:lpstr>Complement clauses: syntax</vt:lpstr>
      <vt:lpstr>Complement clauses: syntax</vt:lpstr>
      <vt:lpstr>Complement clauses: syntax</vt:lpstr>
      <vt:lpstr>Complement clauses: syntax</vt:lpstr>
      <vt:lpstr>Complement clauses: syntax</vt:lpstr>
      <vt:lpstr>Complement clauses: syntax</vt:lpstr>
      <vt:lpstr>Complement clauses: syntax</vt:lpstr>
      <vt:lpstr>Subordination vs. coordination</vt:lpstr>
      <vt:lpstr>Subordination vs. coordination</vt:lpstr>
      <vt:lpstr>Subordination vs. coordination</vt:lpstr>
      <vt:lpstr>Subordination vs. coordination</vt:lpstr>
      <vt:lpstr>Subordination vs. coordination</vt:lpstr>
      <vt:lpstr>Subordination vs. coordination</vt:lpstr>
      <vt:lpstr>Subordination vs. coordination</vt:lpstr>
      <vt:lpstr>Subordination vs. coordination</vt:lpstr>
      <vt:lpstr>Subordination vs. coordination</vt:lpstr>
      <vt:lpstr>Subordination vs. coordination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Polypredicative cosntructions</dc:title>
  <dc:creator>Nina Dobrushina</dc:creator>
  <cp:lastModifiedBy>Даниэль Михаил Александрович</cp:lastModifiedBy>
  <cp:revision>30</cp:revision>
  <dcterms:created xsi:type="dcterms:W3CDTF">2018-06-04T03:40:43Z</dcterms:created>
  <dcterms:modified xsi:type="dcterms:W3CDTF">2018-06-04T10:22:44Z</dcterms:modified>
</cp:coreProperties>
</file>