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45"/>
  </p:notesMasterIdLst>
  <p:sldIdLst>
    <p:sldId id="256" r:id="rId2"/>
    <p:sldId id="293" r:id="rId3"/>
    <p:sldId id="292" r:id="rId4"/>
    <p:sldId id="290" r:id="rId5"/>
    <p:sldId id="294" r:id="rId6"/>
    <p:sldId id="295" r:id="rId7"/>
    <p:sldId id="296" r:id="rId8"/>
    <p:sldId id="297" r:id="rId9"/>
    <p:sldId id="298" r:id="rId10"/>
    <p:sldId id="299" r:id="rId11"/>
    <p:sldId id="257" r:id="rId12"/>
    <p:sldId id="258" r:id="rId13"/>
    <p:sldId id="300" r:id="rId14"/>
    <p:sldId id="259" r:id="rId15"/>
    <p:sldId id="260" r:id="rId16"/>
    <p:sldId id="262" r:id="rId17"/>
    <p:sldId id="261" r:id="rId18"/>
    <p:sldId id="263" r:id="rId19"/>
    <p:sldId id="265" r:id="rId20"/>
    <p:sldId id="266" r:id="rId21"/>
    <p:sldId id="267" r:id="rId22"/>
    <p:sldId id="268" r:id="rId23"/>
    <p:sldId id="269" r:id="rId24"/>
    <p:sldId id="270" r:id="rId25"/>
    <p:sldId id="302" r:id="rId26"/>
    <p:sldId id="271" r:id="rId27"/>
    <p:sldId id="272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/>
    <p:restoredTop sz="94665"/>
  </p:normalViewPr>
  <p:slideViewPr>
    <p:cSldViewPr snapToGrid="0" snapToObjects="1">
      <p:cViewPr varScale="1">
        <p:scale>
          <a:sx n="110" d="100"/>
          <a:sy n="110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E618-3791-494A-AE7A-96A694C46FB7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88E63-A581-7142-8F70-2A4FEFD7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88E63-A581-7142-8F70-2A4FEFD745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6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 thought he should love me unconditionally to the rest of my life” /desire is different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88E63-A581-7142-8F70-2A4FEFD745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1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Ether doesn’t like</a:t>
            </a:r>
            <a:r>
              <a:rPr lang="en-US" baseline="0" dirty="0" smtClean="0"/>
              <a:t> 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88E63-A581-7142-8F70-2A4FEFD745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5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4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0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7342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5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02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1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79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8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9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2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8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4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9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7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BB10C-C2A8-AC42-9224-9D959FA7C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006" y="1376987"/>
            <a:ext cx="9947550" cy="359877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Современное </a:t>
            </a:r>
            <a:r>
              <a:rPr lang="ru-RU" dirty="0"/>
              <a:t>состояние сексуальной терапии в США и искусство эротической </a:t>
            </a:r>
            <a:r>
              <a:rPr lang="ru-RU" dirty="0" smtClean="0"/>
              <a:t>коммуникации</a:t>
            </a:r>
            <a:r>
              <a:rPr lang="ru-RU" dirty="0"/>
              <a:t> </a:t>
            </a:r>
            <a:br>
              <a:rPr lang="ru-RU" dirty="0"/>
            </a:br>
            <a:r>
              <a:rPr lang="en-US" sz="1600" dirty="0" smtClean="0"/>
              <a:t>National Research university of Higher school of economics</a:t>
            </a:r>
            <a:br>
              <a:rPr lang="en-US" sz="1600" dirty="0" smtClean="0"/>
            </a:br>
            <a:r>
              <a:rPr lang="en-US" sz="1600" dirty="0" err="1" smtClean="0"/>
              <a:t>nataliya</a:t>
            </a:r>
            <a:r>
              <a:rPr lang="en-US" sz="1600" dirty="0" smtClean="0"/>
              <a:t> </a:t>
            </a:r>
            <a:r>
              <a:rPr lang="en-US" sz="1600" dirty="0" err="1" smtClean="0"/>
              <a:t>rusetskaya</a:t>
            </a:r>
            <a:r>
              <a:rPr lang="en-US" sz="1600" dirty="0" smtClean="0"/>
              <a:t> </a:t>
            </a:r>
            <a:r>
              <a:rPr lang="en-US" sz="1600" dirty="0" err="1" smtClean="0"/>
              <a:t>phd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june</a:t>
            </a:r>
            <a:r>
              <a:rPr lang="en-US" sz="1600" dirty="0" smtClean="0"/>
              <a:t> 13,2018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cap="none" dirty="0"/>
              <a:t>Э</a:t>
            </a:r>
            <a:r>
              <a:rPr lang="ru-RU" cap="none" dirty="0" smtClean="0"/>
              <a:t>мили </a:t>
            </a:r>
            <a:r>
              <a:rPr lang="ru-RU" cap="none" dirty="0" err="1" smtClean="0"/>
              <a:t>Нагоски</a:t>
            </a:r>
            <a:r>
              <a:rPr lang="en-US" cap="none" dirty="0" smtClean="0"/>
              <a:t>,Ph.D.</a:t>
            </a:r>
            <a:r>
              <a:rPr lang="ru-RU" cap="none" dirty="0" smtClean="0"/>
              <a:t> </a:t>
            </a:r>
          </a:p>
          <a:p>
            <a:pPr marL="0" indent="0">
              <a:buNone/>
            </a:pPr>
            <a:r>
              <a:rPr lang="en-US" cap="none" dirty="0" smtClean="0"/>
              <a:t>“</a:t>
            </a:r>
            <a:r>
              <a:rPr lang="ru-RU" cap="none" dirty="0"/>
              <a:t>С</a:t>
            </a:r>
            <a:r>
              <a:rPr lang="ru-RU" cap="none" dirty="0" smtClean="0"/>
              <a:t>ексуальные </a:t>
            </a:r>
            <a:r>
              <a:rPr lang="ru-RU" cap="none" dirty="0"/>
              <a:t>У</a:t>
            </a:r>
            <a:r>
              <a:rPr lang="ru-RU" cap="none" dirty="0" smtClean="0"/>
              <a:t>скорители</a:t>
            </a:r>
            <a:r>
              <a:rPr lang="en-US" cap="none" dirty="0" smtClean="0"/>
              <a:t>”</a:t>
            </a:r>
            <a:r>
              <a:rPr lang="ru-RU" cap="none" dirty="0" smtClean="0"/>
              <a:t> и </a:t>
            </a:r>
            <a:r>
              <a:rPr lang="en-US" cap="none" dirty="0" smtClean="0"/>
              <a:t>“</a:t>
            </a:r>
            <a:r>
              <a:rPr lang="ru-RU" cap="none" dirty="0"/>
              <a:t>С</a:t>
            </a:r>
            <a:r>
              <a:rPr lang="ru-RU" cap="none" dirty="0" smtClean="0"/>
              <a:t>ексуальные </a:t>
            </a:r>
            <a:r>
              <a:rPr lang="ru-RU" cap="none" dirty="0"/>
              <a:t>Т</a:t>
            </a:r>
            <a:r>
              <a:rPr lang="ru-RU" cap="none" dirty="0" smtClean="0"/>
              <a:t>ормоза</a:t>
            </a:r>
            <a:r>
              <a:rPr lang="en-US" cap="none" dirty="0" smtClean="0"/>
              <a:t>”</a:t>
            </a:r>
            <a:r>
              <a:rPr lang="ru-RU" cap="none" dirty="0" smtClean="0"/>
              <a:t> также как в автомобиле, у нашего мозга существуют сексуальные ускорители, которые отвечают на сексуальные стимулы - это может быть все, что угодно - то, что мы видим , вдыхаем, трогаем, пробуем на вкус и то что наш мозг научился ассоциировать с сексуальным возбуждением. </a:t>
            </a:r>
            <a:r>
              <a:rPr lang="ru-RU" cap="none" dirty="0"/>
              <a:t>У</a:t>
            </a:r>
            <a:r>
              <a:rPr lang="ru-RU" cap="none" dirty="0" smtClean="0"/>
              <a:t>скорители -это то что нас возбуждает.</a:t>
            </a:r>
            <a:br>
              <a:rPr lang="ru-RU" cap="none" dirty="0" smtClean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8974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37FFF-C0C3-2844-B5EA-071003B9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4D049A-0986-7343-A2EE-FDDF188BFD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err="1" smtClean="0"/>
              <a:t>Ses</a:t>
            </a:r>
            <a:r>
              <a:rPr lang="en-US" dirty="0" smtClean="0"/>
              <a:t>=turn- </a:t>
            </a:r>
            <a:r>
              <a:rPr lang="en-US" dirty="0" err="1" smtClean="0"/>
              <a:t>ons</a:t>
            </a:r>
            <a:r>
              <a:rPr lang="ru-RU" dirty="0" smtClean="0"/>
              <a:t> или « Включатели» </a:t>
            </a:r>
            <a:r>
              <a:rPr lang="ru-RU" dirty="0" err="1" smtClean="0"/>
              <a:t>желаниЯ</a:t>
            </a:r>
            <a:endParaRPr lang="en-US" dirty="0" smtClean="0"/>
          </a:p>
          <a:p>
            <a:r>
              <a:rPr lang="ru-RU" cap="none" dirty="0" smtClean="0"/>
              <a:t>запах вашего партнёра</a:t>
            </a:r>
          </a:p>
          <a:p>
            <a:r>
              <a:rPr lang="ru-RU" cap="none" dirty="0" smtClean="0"/>
              <a:t>он/она в красивом нижнем белье</a:t>
            </a:r>
          </a:p>
          <a:p>
            <a:r>
              <a:rPr lang="ru-RU" cap="none" dirty="0" smtClean="0"/>
              <a:t>когда вы влюблены</a:t>
            </a:r>
          </a:p>
          <a:p>
            <a:r>
              <a:rPr lang="ru-RU" cap="none" dirty="0" smtClean="0"/>
              <a:t>вы слышите соседей, занимающихся сексом</a:t>
            </a:r>
          </a:p>
          <a:p>
            <a:r>
              <a:rPr lang="ru-RU" cap="none" dirty="0" smtClean="0"/>
              <a:t>когда нужно подчиняться партнёру</a:t>
            </a:r>
          </a:p>
          <a:p>
            <a:r>
              <a:rPr lang="ru-RU" cap="none" dirty="0" smtClean="0"/>
              <a:t>секс в новых неожиданных местах</a:t>
            </a:r>
          </a:p>
          <a:p>
            <a:r>
              <a:rPr lang="ru-RU" cap="none" dirty="0" smtClean="0"/>
              <a:t>Длинные- предлинные предварительные ласки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645" y="3393262"/>
            <a:ext cx="3839581" cy="23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1765D0-A180-174E-940A-08B3A5A7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D65C83-F9E3-444E-BB76-DF1F96E57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781298"/>
            <a:ext cx="10363826" cy="4061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Sis=turn-offs </a:t>
            </a:r>
            <a:r>
              <a:rPr lang="ru-RU" dirty="0" smtClean="0"/>
              <a:t>или « Выключатели» желания </a:t>
            </a:r>
            <a:endParaRPr lang="en-US" dirty="0"/>
          </a:p>
          <a:p>
            <a:pPr marL="0" indent="0">
              <a:buNone/>
            </a:pPr>
            <a:r>
              <a:rPr lang="ru-RU" cap="none" dirty="0"/>
              <a:t>У</a:t>
            </a:r>
            <a:r>
              <a:rPr lang="ru-RU" cap="none" dirty="0" smtClean="0"/>
              <a:t> вашего мозга также есть сексуальные  «тормоза» которые срабатывают в случае потенциальной опасности – это может быть какой-то запах или что-то, то что вы видите, слышите ,трогаете,  либо пробуете на вкус, или даже представляете себе в вашем воображении, что ваш мозг интерпретирует, как хорошую причину ,чтобы не возбуждаться в этот момент. Это может быть что угодно начиная с сексуально передающихся заболеваний(ЗППП) до нежелательной беременности</a:t>
            </a:r>
            <a:r>
              <a:rPr lang="en-US" cap="none" dirty="0" smtClean="0"/>
              <a:t>/</a:t>
            </a:r>
            <a:r>
              <a:rPr lang="ru-RU" cap="none" dirty="0" smtClean="0"/>
              <a:t> до проблем во взаимоотношениях</a:t>
            </a:r>
            <a:r>
              <a:rPr lang="en-US" cap="none" dirty="0"/>
              <a:t>,</a:t>
            </a:r>
            <a:r>
              <a:rPr lang="ru-RU" cap="none" dirty="0" smtClean="0"/>
              <a:t> либо что-то негативное относительно вашей репутации в обществе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7898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Sis=turnoffs </a:t>
            </a:r>
            <a:r>
              <a:rPr lang="ru-RU" dirty="0"/>
              <a:t>или « Выключатели» желания </a:t>
            </a:r>
            <a:endParaRPr lang="en-US" dirty="0"/>
          </a:p>
          <a:p>
            <a:pPr marL="0" indent="0">
              <a:buNone/>
            </a:pPr>
            <a:r>
              <a:rPr lang="en-US" cap="none" dirty="0" smtClean="0"/>
              <a:t>-</a:t>
            </a:r>
            <a:r>
              <a:rPr lang="ru-RU" cap="none" dirty="0" smtClean="0"/>
              <a:t>дети</a:t>
            </a:r>
            <a:br>
              <a:rPr lang="ru-RU" cap="none" dirty="0" smtClean="0"/>
            </a:br>
            <a:r>
              <a:rPr lang="en-US" cap="none" dirty="0" smtClean="0"/>
              <a:t>-</a:t>
            </a:r>
            <a:r>
              <a:rPr lang="ru-RU" cap="none" dirty="0" smtClean="0"/>
              <a:t>то, как выглядит тело</a:t>
            </a:r>
            <a:br>
              <a:rPr lang="ru-RU" cap="none" dirty="0" smtClean="0"/>
            </a:br>
            <a:r>
              <a:rPr lang="en-US" cap="none" dirty="0" smtClean="0"/>
              <a:t>-</a:t>
            </a:r>
            <a:r>
              <a:rPr lang="ru-RU" cap="none" dirty="0" smtClean="0"/>
              <a:t>история сексуальной травмы</a:t>
            </a:r>
            <a:br>
              <a:rPr lang="ru-RU" cap="none" dirty="0" smtClean="0"/>
            </a:br>
            <a:r>
              <a:rPr lang="en-US" cap="none" dirty="0" smtClean="0"/>
              <a:t>-</a:t>
            </a:r>
            <a:r>
              <a:rPr lang="ru-RU" cap="none" dirty="0" smtClean="0"/>
              <a:t>недостаток сна</a:t>
            </a:r>
            <a:br>
              <a:rPr lang="ru-RU" cap="none" dirty="0" smtClean="0"/>
            </a:br>
            <a:r>
              <a:rPr lang="en-US" cap="none" dirty="0" smtClean="0"/>
              <a:t>-</a:t>
            </a:r>
            <a:r>
              <a:rPr lang="ru-RU" cap="none" dirty="0" smtClean="0"/>
              <a:t>депрессия, тревога, стресс</a:t>
            </a:r>
            <a:br>
              <a:rPr lang="ru-RU" cap="none" dirty="0" smtClean="0"/>
            </a:br>
            <a:r>
              <a:rPr lang="en-US" cap="none" dirty="0" smtClean="0"/>
              <a:t>-</a:t>
            </a:r>
            <a:r>
              <a:rPr lang="ru-RU" cap="none" dirty="0" err="1" smtClean="0"/>
              <a:t>performance</a:t>
            </a:r>
            <a:r>
              <a:rPr lang="ru-RU" cap="none" dirty="0" smtClean="0"/>
              <a:t> </a:t>
            </a:r>
            <a:r>
              <a:rPr lang="ru-RU" cap="none" dirty="0" err="1" smtClean="0"/>
              <a:t>anxiety</a:t>
            </a:r>
            <a:r>
              <a:rPr lang="ru-RU" cap="none" dirty="0" smtClean="0"/>
              <a:t> 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886" y="2999506"/>
            <a:ext cx="6335102" cy="34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1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238B6-4D04-4B4B-A83E-4EB5A37C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7C9D2-0916-924C-ABBC-F446E1654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11928"/>
            <a:ext cx="10363826" cy="3879272"/>
          </a:xfrm>
        </p:spPr>
        <p:txBody>
          <a:bodyPr>
            <a:normAutofit fontScale="77500" lnSpcReduction="20000"/>
          </a:bodyPr>
          <a:lstStyle/>
          <a:p>
            <a:r>
              <a:rPr lang="ru-RU" sz="2600" cap="none" dirty="0" smtClean="0"/>
              <a:t>спонтанное желание или  желание которое возникает при определённых условиях</a:t>
            </a:r>
          </a:p>
          <a:p>
            <a:r>
              <a:rPr lang="ru-RU" sz="2600" cap="none" dirty="0" smtClean="0"/>
              <a:t>приблизительно 70 % мужчин испытывают спонтанное сексуальное желание и только 10 – 20 % женщин попадает в эту категорию.</a:t>
            </a:r>
          </a:p>
          <a:p>
            <a:r>
              <a:rPr lang="ru-RU" sz="2600" cap="none" dirty="0" smtClean="0"/>
              <a:t>приблизительно 70 % женщин 20 – 30 % мужчин испытывают нечто другое: условное желание. что же это означает? при каких условиях возникает условное сексуальное желание? Сексуальное желание не всегда появляется изначально (?) …но мы всегда хотим надеется на то</a:t>
            </a:r>
            <a:r>
              <a:rPr lang="en-US" sz="2600" cap="none" dirty="0" smtClean="0"/>
              <a:t>,</a:t>
            </a:r>
            <a:r>
              <a:rPr lang="ru-RU" sz="2600" cap="none" dirty="0" smtClean="0"/>
              <a:t> что оно всегда будет постоянно присутствующим</a:t>
            </a:r>
            <a:r>
              <a:rPr lang="en-US" sz="2600" cap="none" dirty="0" smtClean="0"/>
              <a:t> </a:t>
            </a:r>
            <a:r>
              <a:rPr lang="ru-RU" sz="2600" cap="none" dirty="0" smtClean="0"/>
              <a:t>компонентом того, как «они жили дальше долго и счастливо» </a:t>
            </a:r>
          </a:p>
          <a:p>
            <a:r>
              <a:rPr lang="ru-RU" sz="2600" cap="none" dirty="0" smtClean="0"/>
              <a:t>«У каждой истории есть свое начало середина и конец. Но не обязательно именно в в такой последовательности». </a:t>
            </a:r>
            <a:r>
              <a:rPr lang="ru-RU" sz="2600" cap="none" dirty="0"/>
              <a:t>Ж</a:t>
            </a:r>
            <a:r>
              <a:rPr lang="ru-RU" sz="2600" cap="none" dirty="0" smtClean="0"/>
              <a:t>ан </a:t>
            </a:r>
            <a:r>
              <a:rPr lang="ru-RU" sz="2600" cap="none" dirty="0"/>
              <a:t>Л</a:t>
            </a:r>
            <a:r>
              <a:rPr lang="ru-RU" sz="2600" cap="none" dirty="0" smtClean="0"/>
              <a:t>уг </a:t>
            </a:r>
            <a:r>
              <a:rPr lang="ru-RU" sz="2600" cap="none" dirty="0" err="1" smtClean="0"/>
              <a:t>Годдар</a:t>
            </a:r>
            <a:endParaRPr lang="ru-RU" sz="2600" cap="none" dirty="0" smtClean="0"/>
          </a:p>
        </p:txBody>
      </p:sp>
    </p:spTree>
    <p:extLst>
      <p:ext uri="{BB962C8B-B14F-4D97-AF65-F5344CB8AC3E}">
        <p14:creationId xmlns:p14="http://schemas.microsoft.com/office/powerpoint/2010/main" val="168692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8CDF1-7ACE-644D-A3EE-48420B0B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</a:t>
            </a:r>
            <a:r>
              <a:rPr lang="ru-RU" dirty="0" err="1" smtClean="0"/>
              <a:t>америке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E7551-8105-B44A-86F5-8BC01E0287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cap="none" dirty="0"/>
              <a:t>П</a:t>
            </a:r>
            <a:r>
              <a:rPr lang="ru-RU" cap="none" dirty="0" smtClean="0"/>
              <a:t>егги </a:t>
            </a:r>
            <a:r>
              <a:rPr lang="ru-RU" cap="none" dirty="0" err="1"/>
              <a:t>К</a:t>
            </a:r>
            <a:r>
              <a:rPr lang="ru-RU" cap="none" dirty="0" err="1" smtClean="0"/>
              <a:t>ляйнплатц</a:t>
            </a:r>
            <a:r>
              <a:rPr lang="ru-RU" cap="none" dirty="0" smtClean="0"/>
              <a:t>,</a:t>
            </a:r>
            <a:r>
              <a:rPr lang="en-US" cap="none" dirty="0" smtClean="0"/>
              <a:t> Ph.D.-</a:t>
            </a:r>
            <a:r>
              <a:rPr lang="ru-RU" cap="none" dirty="0" smtClean="0"/>
              <a:t> психолог и научный исследователь, Канада</a:t>
            </a:r>
          </a:p>
          <a:p>
            <a:pPr marL="0" indent="0">
              <a:buNone/>
            </a:pPr>
            <a:r>
              <a:rPr lang="ru-RU" cap="none" dirty="0" smtClean="0"/>
              <a:t>а)</a:t>
            </a:r>
            <a:r>
              <a:rPr lang="en-US" cap="none" dirty="0" smtClean="0"/>
              <a:t> </a:t>
            </a:r>
            <a:r>
              <a:rPr lang="ru-RU" cap="none" dirty="0" smtClean="0"/>
              <a:t>Исследование</a:t>
            </a:r>
            <a:r>
              <a:rPr lang="en-US" cap="none" dirty="0" smtClean="0"/>
              <a:t>,</a:t>
            </a:r>
            <a:r>
              <a:rPr lang="ru-RU" cap="none" dirty="0" smtClean="0"/>
              <a:t> посвящённое </a:t>
            </a:r>
            <a:r>
              <a:rPr lang="en-US" cap="none" dirty="0"/>
              <a:t> </a:t>
            </a:r>
            <a:r>
              <a:rPr lang="en-US" cap="none" dirty="0" smtClean="0"/>
              <a:t>“</a:t>
            </a:r>
            <a:r>
              <a:rPr lang="ru-RU" cap="none" dirty="0" smtClean="0"/>
              <a:t>оптимальному сексу</a:t>
            </a:r>
            <a:r>
              <a:rPr lang="en-US" cap="none" dirty="0" smtClean="0"/>
              <a:t>”</a:t>
            </a:r>
            <a:r>
              <a:rPr lang="ru-RU" cap="none" dirty="0" smtClean="0"/>
              <a:t>, интервью с 64 участниками, которые заявили,  что у них великолепный секс и идентифицировали, что именно  делает их сексуальную  жизнь не просто удовлетворительной, а по-настоящему неординарной и запоминающейся </a:t>
            </a:r>
          </a:p>
          <a:p>
            <a:pPr marL="0" indent="0">
              <a:buNone/>
            </a:pPr>
            <a:r>
              <a:rPr lang="ru-RU" cap="none" dirty="0" smtClean="0"/>
              <a:t>б) 8 компонентов отличного секса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82037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49B98-BD9A-AC4E-8FE8-7A1B2AB5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51BF24-2029-5E44-A20F-14713B4547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cap="none" dirty="0"/>
              <a:t>Д</a:t>
            </a:r>
            <a:r>
              <a:rPr lang="ru-RU" cap="none" dirty="0" smtClean="0"/>
              <a:t>жек </a:t>
            </a:r>
            <a:r>
              <a:rPr lang="ru-RU" cap="none" dirty="0" err="1"/>
              <a:t>М</a:t>
            </a:r>
            <a:r>
              <a:rPr lang="ru-RU" cap="none" dirty="0" err="1" smtClean="0"/>
              <a:t>орин</a:t>
            </a:r>
            <a:r>
              <a:rPr lang="en-US" cap="none" dirty="0" smtClean="0"/>
              <a:t>,Ph.D.  </a:t>
            </a:r>
            <a:r>
              <a:rPr lang="ru-RU" cap="none" dirty="0" smtClean="0"/>
              <a:t> – сексолог  и писатель</a:t>
            </a:r>
            <a:endParaRPr lang="ru-RU" dirty="0"/>
          </a:p>
          <a:p>
            <a:pPr marL="0" indent="0">
              <a:buNone/>
            </a:pPr>
            <a:r>
              <a:rPr lang="ru-RU" cap="none" dirty="0"/>
              <a:t>а</a:t>
            </a:r>
            <a:r>
              <a:rPr lang="ru-RU" dirty="0" smtClean="0"/>
              <a:t>) </a:t>
            </a:r>
            <a:r>
              <a:rPr lang="ru-RU" cap="none" dirty="0"/>
              <a:t>Г</a:t>
            </a:r>
            <a:r>
              <a:rPr lang="ru-RU" cap="none" dirty="0" smtClean="0"/>
              <a:t>лубинные эротические темы </a:t>
            </a:r>
            <a:r>
              <a:rPr lang="en-US" cap="none" dirty="0" smtClean="0"/>
              <a:t>– </a:t>
            </a:r>
          </a:p>
          <a:p>
            <a:pPr marL="0" indent="0">
              <a:buNone/>
            </a:pPr>
            <a:r>
              <a:rPr lang="en-US" cap="none" dirty="0" smtClean="0"/>
              <a:t>     </a:t>
            </a:r>
            <a:r>
              <a:rPr lang="ru-RU" cap="none" dirty="0" smtClean="0"/>
              <a:t>исследование их с помощью определения и записывания самых памятных и сильных эротических воспоминаний/ ощущений/фантазий </a:t>
            </a:r>
          </a:p>
          <a:p>
            <a:pPr marL="0" indent="0">
              <a:buNone/>
            </a:pPr>
            <a:r>
              <a:rPr lang="ru-RU" cap="none" dirty="0"/>
              <a:t>б) Ч</a:t>
            </a:r>
            <a:r>
              <a:rPr lang="ru-RU" cap="none" dirty="0" smtClean="0"/>
              <a:t>то делать и чего не делать во время эротической коммуникации</a:t>
            </a:r>
          </a:p>
          <a:p>
            <a:pPr marL="0" indent="0">
              <a:buNone/>
            </a:pPr>
            <a:r>
              <a:rPr lang="ru-RU" cap="none" dirty="0" smtClean="0"/>
              <a:t>         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88013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1286D-ADA0-284F-9522-41662ED8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217053-DB34-9C42-93EB-687640AEA4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9496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000" dirty="0"/>
              <a:t>8 Компонентов великолепного секса:</a:t>
            </a:r>
          </a:p>
          <a:p>
            <a:r>
              <a:rPr lang="ru-RU" sz="4200" cap="none" dirty="0" smtClean="0"/>
              <a:t>умение находиться в настоящем моменте</a:t>
            </a:r>
          </a:p>
          <a:p>
            <a:r>
              <a:rPr lang="ru-RU" sz="4200" cap="none" dirty="0" smtClean="0"/>
              <a:t>отличная эмоциональная связь</a:t>
            </a:r>
          </a:p>
          <a:p>
            <a:r>
              <a:rPr lang="ru-RU" sz="4200" cap="none" dirty="0" smtClean="0"/>
              <a:t>глубокая сексуальная и эротическая интимность</a:t>
            </a:r>
          </a:p>
          <a:p>
            <a:r>
              <a:rPr lang="ru-RU" sz="4200" cap="none" dirty="0" smtClean="0"/>
              <a:t>отличная коммуникация между партнёрами</a:t>
            </a:r>
          </a:p>
          <a:p>
            <a:r>
              <a:rPr lang="ru-RU" sz="4200" cap="none" dirty="0" smtClean="0"/>
              <a:t>способность пробовать разные новые вещи в отношениях , идти на риск</a:t>
            </a:r>
          </a:p>
          <a:p>
            <a:r>
              <a:rPr lang="ru-RU" sz="4200" cap="none" dirty="0" smtClean="0"/>
              <a:t>не боятся быть уязвимым и уметь открываться другому</a:t>
            </a:r>
          </a:p>
          <a:p>
            <a:r>
              <a:rPr lang="ru-RU" sz="4200" cap="none" dirty="0" smtClean="0"/>
              <a:t>способность быть настоящим</a:t>
            </a:r>
            <a:r>
              <a:rPr lang="en-US" sz="4200" cap="none" dirty="0" smtClean="0"/>
              <a:t>, </a:t>
            </a:r>
            <a:r>
              <a:rPr lang="ru-RU" sz="4200" cap="none" dirty="0" smtClean="0"/>
              <a:t>быть самим собой</a:t>
            </a:r>
          </a:p>
          <a:p>
            <a:r>
              <a:rPr lang="en-US" sz="4200" cap="none" dirty="0" smtClean="0"/>
              <a:t>transcendence ,</a:t>
            </a:r>
            <a:r>
              <a:rPr lang="ru-RU" sz="4200" cap="none" dirty="0" smtClean="0"/>
              <a:t>исцеление</a:t>
            </a:r>
            <a:r>
              <a:rPr lang="en-US" sz="4200" cap="none" dirty="0" smtClean="0"/>
              <a:t>,</a:t>
            </a:r>
            <a:r>
              <a:rPr lang="ru-RU" sz="4200" cap="none" dirty="0" smtClean="0"/>
              <a:t> перевоплощение</a:t>
            </a:r>
            <a:endParaRPr lang="en-US" sz="4200" cap="none" dirty="0"/>
          </a:p>
        </p:txBody>
      </p:sp>
    </p:spTree>
    <p:extLst>
      <p:ext uri="{BB962C8B-B14F-4D97-AF65-F5344CB8AC3E}">
        <p14:creationId xmlns:p14="http://schemas.microsoft.com/office/powerpoint/2010/main" val="179452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8D28E-C27E-3242-92FB-DFB735A7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85F2CA-BD20-7741-8160-338C30E9F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CET </a:t>
            </a:r>
            <a:r>
              <a:rPr lang="en-US" cap="none" dirty="0" smtClean="0"/>
              <a:t>(core erotic themes)</a:t>
            </a:r>
          </a:p>
          <a:p>
            <a:r>
              <a:rPr lang="en-US" cap="none" dirty="0" err="1" smtClean="0"/>
              <a:t>С</a:t>
            </a:r>
            <a:r>
              <a:rPr lang="ru-RU" cap="none" dirty="0" err="1" smtClean="0"/>
              <a:t>огласно</a:t>
            </a:r>
            <a:r>
              <a:rPr lang="en-US" cap="none" dirty="0" smtClean="0"/>
              <a:t> </a:t>
            </a:r>
            <a:r>
              <a:rPr lang="ru-RU" cap="none" dirty="0" smtClean="0"/>
              <a:t>книге </a:t>
            </a:r>
            <a:r>
              <a:rPr lang="ru-RU" cap="none" dirty="0"/>
              <a:t>Д</a:t>
            </a:r>
            <a:r>
              <a:rPr lang="ru-RU" cap="none" dirty="0" smtClean="0"/>
              <a:t>жека Морина « </a:t>
            </a:r>
            <a:r>
              <a:rPr lang="en-US" cap="none" dirty="0" smtClean="0"/>
              <a:t>Erotic Mind</a:t>
            </a:r>
            <a:r>
              <a:rPr lang="ru-RU" cap="none" dirty="0" smtClean="0"/>
              <a:t>», у каждого из нас есть свои глубинные эротические темы, </a:t>
            </a:r>
            <a:r>
              <a:rPr lang="en-US" cap="none" dirty="0"/>
              <a:t> </a:t>
            </a:r>
            <a:r>
              <a:rPr lang="en-US" cap="none" dirty="0" smtClean="0"/>
              <a:t>“</a:t>
            </a:r>
            <a:r>
              <a:rPr lang="ru-RU" cap="none" dirty="0" smtClean="0"/>
              <a:t>карты любви</a:t>
            </a:r>
            <a:r>
              <a:rPr lang="en-US" cap="none" dirty="0" smtClean="0"/>
              <a:t>»/blueprints . </a:t>
            </a:r>
            <a:endParaRPr lang="ru-RU" cap="none" dirty="0" smtClean="0"/>
          </a:p>
          <a:p>
            <a:r>
              <a:rPr lang="ru-RU" cap="none" dirty="0" smtClean="0"/>
              <a:t>Некоторым из нас знакомы наши собственные ключевые эротические темы</a:t>
            </a:r>
            <a:r>
              <a:rPr lang="en-US" cap="none" dirty="0" smtClean="0"/>
              <a:t>, </a:t>
            </a:r>
            <a:r>
              <a:rPr lang="ru-RU" cap="none" dirty="0" smtClean="0"/>
              <a:t> для некоторых из нас это что-то неизвестное. У некоторых есть желание исследовать эту тему для себя, для некоторых из нас эти глубинные сексуальные темы представляют проблему либо для нас самих</a:t>
            </a:r>
            <a:r>
              <a:rPr lang="en-US" cap="none" dirty="0" smtClean="0"/>
              <a:t>,</a:t>
            </a:r>
            <a:r>
              <a:rPr lang="ru-RU" cap="none" dirty="0" smtClean="0"/>
              <a:t> либо для нашего партнёра, некоторые —особо нельзя поменять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55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988DA-36B5-A24E-A5C6-5B387C21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DB5D8F-60B0-B549-90C3-0257B03ABD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cap="none" dirty="0"/>
              <a:t>К</a:t>
            </a:r>
            <a:r>
              <a:rPr lang="ru-RU" cap="none" dirty="0" smtClean="0"/>
              <a:t>огда он исследует самые запоминающиеся сексуальные переживания</a:t>
            </a:r>
            <a:r>
              <a:rPr lang="en-US" cap="none" dirty="0" smtClean="0"/>
              <a:t>,</a:t>
            </a:r>
            <a:r>
              <a:rPr lang="ru-RU" cap="none" dirty="0" smtClean="0"/>
              <a:t> часто в их число попадают: </a:t>
            </a:r>
          </a:p>
          <a:p>
            <a:r>
              <a:rPr lang="ru-RU" cap="none" dirty="0" smtClean="0"/>
              <a:t>первый сексуальный опыт с кем-то</a:t>
            </a:r>
          </a:p>
          <a:p>
            <a:r>
              <a:rPr lang="ru-RU" cap="none" dirty="0" smtClean="0"/>
              <a:t>сексуальные сюрпризы</a:t>
            </a:r>
          </a:p>
          <a:p>
            <a:r>
              <a:rPr lang="ru-RU" cap="none" dirty="0" smtClean="0"/>
              <a:t>что-то спонтанное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16034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cap="none" dirty="0"/>
              <a:t>Н</a:t>
            </a:r>
            <a:r>
              <a:rPr lang="ru-RU" cap="none" dirty="0" smtClean="0"/>
              <a:t>аталья </a:t>
            </a:r>
            <a:r>
              <a:rPr lang="ru-RU" cap="none" dirty="0" err="1"/>
              <a:t>Р</a:t>
            </a:r>
            <a:r>
              <a:rPr lang="ru-RU" cap="none" dirty="0" err="1" smtClean="0"/>
              <a:t>усецкая</a:t>
            </a:r>
            <a:r>
              <a:rPr lang="ru-RU" cap="none" dirty="0" smtClean="0"/>
              <a:t> </a:t>
            </a:r>
            <a:r>
              <a:rPr lang="en-US" cap="none" dirty="0" smtClean="0"/>
              <a:t>PhD</a:t>
            </a:r>
            <a:r>
              <a:rPr lang="ru-RU" dirty="0" smtClean="0"/>
              <a:t>– </a:t>
            </a:r>
            <a:r>
              <a:rPr lang="ru-RU" cap="none" dirty="0" smtClean="0"/>
              <a:t>клинический сексолог</a:t>
            </a:r>
            <a:r>
              <a:rPr lang="en-US" cap="none" dirty="0"/>
              <a:t>,</a:t>
            </a:r>
            <a:r>
              <a:rPr lang="ru-RU" cap="none" dirty="0" smtClean="0"/>
              <a:t> лицензированный психотерапевт в штатах Нью-Йорк и Нью</a:t>
            </a:r>
            <a:r>
              <a:rPr lang="en-US" cap="none" dirty="0" smtClean="0"/>
              <a:t>-</a:t>
            </a:r>
            <a:r>
              <a:rPr lang="ru-RU" cap="none" dirty="0" smtClean="0"/>
              <a:t>Джерси</a:t>
            </a:r>
            <a:r>
              <a:rPr lang="en-US" cap="none" dirty="0" smtClean="0"/>
              <a:t>,</a:t>
            </a:r>
            <a:r>
              <a:rPr lang="ru-RU" cap="none" dirty="0" smtClean="0"/>
              <a:t> и сертифицированный супружеский Имаго терапевт</a:t>
            </a:r>
            <a:r>
              <a:rPr lang="en-US" cap="none" dirty="0"/>
              <a:t>.</a:t>
            </a:r>
            <a:r>
              <a:rPr lang="ru-RU" cap="none" dirty="0" smtClean="0"/>
              <a:t> Ее докторская степень из Академии Американских Сексологов и степень Магистра из </a:t>
            </a:r>
            <a:r>
              <a:rPr lang="ru-RU" cap="none" dirty="0" err="1" smtClean="0"/>
              <a:t>Фордхэм</a:t>
            </a:r>
            <a:r>
              <a:rPr lang="ru-RU" cap="none" dirty="0" smtClean="0"/>
              <a:t> Университета</a:t>
            </a:r>
            <a:r>
              <a:rPr lang="en-US" cap="none" dirty="0" smtClean="0"/>
              <a:t>.</a:t>
            </a:r>
            <a:r>
              <a:rPr lang="ru-RU" cap="none" dirty="0" smtClean="0"/>
              <a:t> Она специализируется в работе с парами и индивидуальной терапии с различного рода сексуальными сложностями и другими проблемами во взаимоотношениях-</a:t>
            </a:r>
          </a:p>
        </p:txBody>
      </p:sp>
      <p:pic>
        <p:nvPicPr>
          <p:cNvPr id="1026" name="Picture 2" descr="https://mail.google.com/mail/u/0/?ui=2&amp;ik=72d9f575fc&amp;view=fimg&amp;th=163c59165af53a90&amp;attid=0.1.1&amp;disp=emb&amp;attbid=ANGjdJ9ZowAMH8_XwTLjodGu5W1Q-9uuKf2evZ3AXApzFsXks8RdNWZYft9At8HNFq5cREbmjJ2OEvsmpz2FIbxpghsBx8XBLzGHoSrqbzFvBKx0CHJ1vSINniFxb90&amp;sz=s0-l75-ft&amp;ats=1528399549103&amp;rm=163c59165af53a90&amp;zw&amp;atsh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75" y="4383960"/>
            <a:ext cx="43910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7F669-660E-034D-AB0C-FD190C48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9F8C72-9934-434C-975C-ED7EEFE202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чего не Следует </a:t>
            </a:r>
            <a:r>
              <a:rPr lang="ru-RU" dirty="0" smtClean="0"/>
              <a:t>делать во </a:t>
            </a:r>
            <a:r>
              <a:rPr lang="ru-RU" dirty="0"/>
              <a:t>время эротической коммуникации: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cap="none" dirty="0"/>
              <a:t>Н</a:t>
            </a:r>
            <a:r>
              <a:rPr lang="ru-RU" cap="none" dirty="0" smtClean="0"/>
              <a:t>икогда не унижайте достоинства своего сексуального партнёра и не обижайте в сексуальном плане его/её. Более эффективным всегда будет успокоиться, а потом поговорить о проблеме откровенно, так как сексуальные обиды очень сложно разрешить безболезненно</a:t>
            </a:r>
          </a:p>
          <a:p>
            <a:pPr marL="0" indent="0">
              <a:buNone/>
            </a:pPr>
            <a:r>
              <a:rPr lang="ru-RU" cap="none" dirty="0" smtClean="0"/>
              <a:t>2) Никогда не сравнивайте своего партнёра с предыдущими любовниками. Это очень болезненно и может сделать еще сложнее для вашего партнёра расслабиться и быть менее зажатым, и чтобы он/она могли как можно больше открыться вам  в сексе – что  просто необходимо для максимального сексуального удовлетворения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62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BF5C6-A37C-524E-9357-8ECC011A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E3D83-66B3-BE48-9F31-E84E160D82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3) </a:t>
            </a:r>
            <a:r>
              <a:rPr lang="ru-RU" cap="none" dirty="0" smtClean="0"/>
              <a:t>никогда не делитесь своими сексуальными проблемами с вашим общим другом. поделитесь с кем-то у кого нет близкой связи с вашим партнёром и попросите,  чтобы эта информация осталась конфиденциальной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21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746C3-2DD2-F242-BE38-E16E606C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</a:t>
            </a:r>
            <a:r>
              <a:rPr lang="ru-RU" dirty="0" smtClean="0"/>
              <a:t>США И искусство  </a:t>
            </a:r>
            <a:r>
              <a:rPr lang="ru-RU" dirty="0"/>
              <a:t>эротической коммуникации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893D93-91F2-434E-8BFA-986985C63C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Что следует делать для утончённого ЭротическоГо общения: 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cap="none" dirty="0"/>
              <a:t>В</a:t>
            </a:r>
            <a:r>
              <a:rPr lang="ru-RU" cap="none" dirty="0" smtClean="0"/>
              <a:t>озьмите себе в привычку делиться с вашим партнёром положительным вербальным и невербальным </a:t>
            </a:r>
            <a:r>
              <a:rPr lang="ru-RU" cap="none" dirty="0" err="1" smtClean="0"/>
              <a:t>фидбэком</a:t>
            </a:r>
            <a:r>
              <a:rPr lang="ru-RU" cap="none" dirty="0" smtClean="0"/>
              <a:t> относительно того,  что вам нравится в сексуальном плане. Таким образом вы  увеличите свои шансы получать то, что вам хочется как можно более часто . </a:t>
            </a:r>
          </a:p>
          <a:p>
            <a:pPr marL="0" indent="0">
              <a:buNone/>
            </a:pPr>
            <a:r>
              <a:rPr lang="ru-RU" cap="none" dirty="0" smtClean="0"/>
              <a:t>2) Начинаете обсуждать темы того, что вам не понравилось в сексе только тогда, когда вы чувствуйте особую близость, а не  тогда, когда вы оба уставшие либо не в самом хорошем настроении. Таким образом вы увеличите взаимосвязь между тем как «чувствовать себя хорошо и говорить о сексе».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069782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53B95-FB45-2747-B939-6DE05913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искусство  эротической коммуникации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1B1732-E147-2546-B92F-7F3970B056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42556"/>
            <a:ext cx="10363826" cy="3748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3) </a:t>
            </a:r>
            <a:r>
              <a:rPr lang="ru-RU" cap="none" dirty="0"/>
              <a:t>И</a:t>
            </a:r>
            <a:r>
              <a:rPr lang="ru-RU" cap="none" dirty="0" smtClean="0"/>
              <a:t>ногда пишите записки либо письма друг другу вместо того, чтобы разговаривать, если говорить о сексе слишком сложно. Таким образом вы можете сами подумать над тем как выразить лучше  свои чувства и также дать вашему партнёру время поразмыслить, прежде чем он ответит  </a:t>
            </a:r>
          </a:p>
          <a:p>
            <a:pPr marL="0" indent="0">
              <a:buNone/>
            </a:pPr>
            <a:r>
              <a:rPr lang="ru-RU" cap="none" dirty="0" smtClean="0"/>
              <a:t>4) Внимательно слушайте</a:t>
            </a:r>
          </a:p>
          <a:p>
            <a:pPr marL="0" indent="0">
              <a:buNone/>
            </a:pPr>
            <a:r>
              <a:rPr lang="ru-RU" cap="none" dirty="0" smtClean="0"/>
              <a:t>5) Научитесь легко пользоваться языком эмоций </a:t>
            </a:r>
          </a:p>
          <a:p>
            <a:pPr marL="0" indent="0">
              <a:buNone/>
            </a:pPr>
            <a:r>
              <a:rPr lang="ru-RU" cap="none" dirty="0" smtClean="0"/>
              <a:t>6) Знайте когда лучше промолчать: иногда слишком много обсуждений  могут стать врагом коммуникации</a:t>
            </a:r>
          </a:p>
          <a:p>
            <a:pPr marL="0" indent="0">
              <a:buNone/>
            </a:pPr>
            <a:r>
              <a:rPr lang="ru-RU" cap="none" dirty="0" smtClean="0"/>
              <a:t>7) </a:t>
            </a:r>
            <a:r>
              <a:rPr lang="ru-RU" cap="none" dirty="0"/>
              <a:t>Р</a:t>
            </a:r>
            <a:r>
              <a:rPr lang="ru-RU" cap="none" dirty="0" smtClean="0"/>
              <a:t>асширяйте понимание того</a:t>
            </a:r>
            <a:r>
              <a:rPr lang="en-US" cap="none" dirty="0" smtClean="0"/>
              <a:t>,</a:t>
            </a:r>
            <a:r>
              <a:rPr lang="ru-RU" cap="none" dirty="0" smtClean="0"/>
              <a:t> что доставляет вам сексуальное удовольствия, напоминая друг другу, о том ,что было приятно совсем недавно  вам вместе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28720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9023A-E2F4-A34F-955F-09152412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62D420-EE8C-F047-B0D6-29DFE9B107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« Эротическая формулА»</a:t>
            </a:r>
          </a:p>
          <a:p>
            <a:pPr marL="0" indent="0" algn="ctr">
              <a:buNone/>
            </a:pPr>
            <a:r>
              <a:rPr lang="ru-RU" sz="2800" b="1" dirty="0"/>
              <a:t>вЛечение +препятствия = возбуждениЮ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68621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H.A.T. </a:t>
            </a:r>
            <a:r>
              <a:rPr lang="en-US" cap="none" dirty="0" smtClean="0"/>
              <a:t>encourages practitioners to work holistically (by taking the overall well-being and context of life of the client into account) and as a part of a team to make sure thorough investigation of client’s sexual concern. It also stands for various “hats” that a practitioner wears during the whole process of working clients through 5 stages of the clinical journey. This takes the previously suggested model of bio-psycho-social model and adds 5 practical dimensions to it: addressing, assessment, diagnosis, management/treatment and follow up (</a:t>
            </a:r>
            <a:r>
              <a:rPr lang="en-US" cap="none" dirty="0" err="1"/>
              <a:t>N</a:t>
            </a:r>
            <a:r>
              <a:rPr lang="en-US" cap="none" dirty="0" err="1" smtClean="0"/>
              <a:t>asserzadeh</a:t>
            </a:r>
            <a:r>
              <a:rPr lang="en-US" cap="none" dirty="0" smtClean="0"/>
              <a:t>, 2013).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96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4F05F-FB26-5F4B-A742-C9FE2D3B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ECE95E-79E4-7248-9BCC-A2122ED37C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Новые модные веяния – тренды:
</a:t>
            </a:r>
            <a:r>
              <a:rPr lang="ru-RU" cap="none" dirty="0" smtClean="0"/>
              <a:t>виртуальная секс терапия
пары вместе смотрят этическое   порно
открытие  брака </a:t>
            </a:r>
            <a:r>
              <a:rPr lang="en-US" cap="none" dirty="0" smtClean="0"/>
              <a:t>( opening marriages  to consensual non</a:t>
            </a:r>
            <a:r>
              <a:rPr lang="en-US" cap="none" dirty="0"/>
              <a:t>-</a:t>
            </a:r>
            <a:r>
              <a:rPr lang="en-US" cap="none" dirty="0" smtClean="0"/>
              <a:t>monogamy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46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4F095-77E6-D240-B74A-4AF1DDE8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 взаимоотношений ИМАГО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02458-DD98-994D-B96A-1610C1767B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cap="none" dirty="0" err="1" smtClean="0"/>
              <a:t>Харвиль</a:t>
            </a:r>
            <a:r>
              <a:rPr lang="ru-RU" cap="none" dirty="0" smtClean="0"/>
              <a:t> </a:t>
            </a:r>
            <a:r>
              <a:rPr lang="ru-RU" cap="none" dirty="0" err="1" smtClean="0"/>
              <a:t>Хендрикс</a:t>
            </a:r>
            <a:r>
              <a:rPr lang="ru-RU" cap="none" dirty="0" smtClean="0"/>
              <a:t> и </a:t>
            </a:r>
            <a:r>
              <a:rPr lang="ru-RU" cap="none" dirty="0"/>
              <a:t>Х</a:t>
            </a:r>
            <a:r>
              <a:rPr lang="ru-RU" cap="none" dirty="0" smtClean="0"/>
              <a:t>елен </a:t>
            </a:r>
            <a:r>
              <a:rPr lang="ru-RU" cap="none" dirty="0"/>
              <a:t>Х</a:t>
            </a:r>
            <a:r>
              <a:rPr lang="ru-RU" cap="none" dirty="0" smtClean="0"/>
              <a:t>ант
</a:t>
            </a:r>
            <a:r>
              <a:rPr lang="ru-RU" cap="none" dirty="0" err="1" smtClean="0"/>
              <a:t>Хендрикс</a:t>
            </a:r>
            <a:r>
              <a:rPr lang="ru-RU" cap="none" dirty="0" smtClean="0"/>
              <a:t> ( 1988 г.) описывает цель Имаго терапии – более осознанно смотреть на свое собственное поведение, стать вести себя осознанно во взаимоотношениях, находиться в дифференцированных отношениях и принятия того</a:t>
            </a:r>
            <a:r>
              <a:rPr lang="en-US" cap="none" dirty="0" smtClean="0"/>
              <a:t>,</a:t>
            </a:r>
            <a:r>
              <a:rPr lang="ru-RU" cap="none" dirty="0" smtClean="0"/>
              <a:t> что другой человек тоже полагается на тебя в каких-то моментах. В тоже самое время человек должен осознавать</a:t>
            </a:r>
            <a:r>
              <a:rPr lang="en-US" cap="none" dirty="0" smtClean="0"/>
              <a:t>,</a:t>
            </a:r>
            <a:r>
              <a:rPr lang="ru-RU" cap="none" dirty="0" smtClean="0"/>
              <a:t> что</a:t>
            </a:r>
            <a:r>
              <a:rPr lang="en-US" cap="none" dirty="0" smtClean="0"/>
              <a:t> </a:t>
            </a:r>
            <a:r>
              <a:rPr lang="ru-RU" cap="none" dirty="0" smtClean="0"/>
              <a:t>если какая-то боль прибыла причинена человеку во взаимоотношениях</a:t>
            </a:r>
            <a:r>
              <a:rPr lang="en-US" cap="none" dirty="0" smtClean="0"/>
              <a:t> </a:t>
            </a:r>
            <a:r>
              <a:rPr lang="ru-RU" cap="none" dirty="0" smtClean="0"/>
              <a:t>в детстве, исцеление и рост могут произойти только в контексте взаимоотношений</a:t>
            </a:r>
            <a:r>
              <a:rPr lang="en-US" cap="none" dirty="0" smtClean="0"/>
              <a:t>.</a:t>
            </a:r>
            <a:r>
              <a:rPr lang="ru-RU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48" y="4830181"/>
            <a:ext cx="2340141" cy="19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33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6D3F4-636A-4442-9859-7E82271C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Диалог </a:t>
            </a:r>
            <a:r>
              <a:rPr lang="ru-RU" dirty="0" smtClean="0"/>
              <a:t>благодарности имаго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2FA3AD-114E-BA41-ADFC-BAC328AE46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—</a:t>
            </a:r>
            <a:r>
              <a:rPr lang="ru-RU" cap="none" dirty="0"/>
              <a:t>Я</a:t>
            </a:r>
            <a:r>
              <a:rPr lang="ru-RU" cap="none" dirty="0" smtClean="0"/>
              <a:t> хотел(а) бы тебя сегодня поблагодарить за ….                зеркальное отражение</a:t>
            </a:r>
          </a:p>
          <a:p>
            <a:pPr marL="0" indent="0">
              <a:buNone/>
            </a:pPr>
            <a:r>
              <a:rPr lang="ru-RU" cap="none" dirty="0" smtClean="0"/>
              <a:t>—</a:t>
            </a:r>
            <a:r>
              <a:rPr lang="en-US" cap="none" dirty="0" smtClean="0"/>
              <a:t> </a:t>
            </a:r>
            <a:r>
              <a:rPr lang="ru-RU" cap="none" dirty="0"/>
              <a:t>К</a:t>
            </a:r>
            <a:r>
              <a:rPr lang="ru-RU" cap="none" dirty="0" smtClean="0"/>
              <a:t>огда ты сделал(а)  это для меня , я почувствовал(а) себя…. </a:t>
            </a:r>
          </a:p>
          <a:p>
            <a:pPr marL="0" indent="0">
              <a:buNone/>
            </a:pPr>
            <a:r>
              <a:rPr lang="ru-RU" cap="none" dirty="0" smtClean="0"/>
              <a:t>— Что мне это напоминает о моем детстве (то что у вас было в  детстве или этого никогда не было и теперь вы испытали это с партнером)  </a:t>
            </a:r>
          </a:p>
          <a:p>
            <a:pPr marL="0" indent="0">
              <a:buNone/>
            </a:pPr>
            <a:r>
              <a:rPr lang="ru-RU" cap="none" dirty="0" smtClean="0"/>
              <a:t>— Спасибо тебе за то, что ты мне помог ( помогла) почувствовать это в отношениях с тобой! 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969735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7D435-0A5B-7C48-95F5-CCD85294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Корреляция между эротическим общением и удовлетворением а в сексе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78FB89-820A-3C43-980C-3474AB3E6E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Теория и исследование:
</a:t>
            </a:r>
            <a:r>
              <a:rPr lang="ru-RU" cap="none" dirty="0"/>
              <a:t>В</a:t>
            </a:r>
            <a:r>
              <a:rPr lang="ru-RU" cap="none" dirty="0" smtClean="0"/>
              <a:t> моей диссертации я использовала примеры нескольких пар с которыми за время короткой</a:t>
            </a:r>
            <a:r>
              <a:rPr lang="en-US" cap="none" dirty="0" smtClean="0"/>
              <a:t> </a:t>
            </a:r>
            <a:r>
              <a:rPr lang="ru-RU" cap="none" dirty="0" smtClean="0"/>
              <a:t>терапии я  попробовала свой инструмент для улучшения эротической коммуникации для того</a:t>
            </a:r>
            <a:r>
              <a:rPr lang="en-US" cap="none" dirty="0" smtClean="0"/>
              <a:t>, </a:t>
            </a:r>
            <a:r>
              <a:rPr lang="ru-RU" cap="none" dirty="0" smtClean="0"/>
              <a:t>чтобы помочь парам </a:t>
            </a:r>
            <a:r>
              <a:rPr lang="ru-RU" cap="none" dirty="0" err="1" smtClean="0"/>
              <a:t>вербализовать</a:t>
            </a:r>
            <a:r>
              <a:rPr lang="ru-RU" cap="none" dirty="0" smtClean="0"/>
              <a:t> их сексуальные предпочтения друг с другом </a:t>
            </a:r>
          </a:p>
          <a:p>
            <a:r>
              <a:rPr lang="ru-RU" cap="none" dirty="0"/>
              <a:t>Т</a:t>
            </a:r>
            <a:r>
              <a:rPr lang="ru-RU" cap="none" dirty="0" smtClean="0"/>
              <a:t>еоретически на меня повлияли психотерапия для пар Имаго и ее структура, работа </a:t>
            </a:r>
            <a:r>
              <a:rPr lang="ru-RU" cap="none" dirty="0" err="1"/>
              <a:t>Э</a:t>
            </a:r>
            <a:r>
              <a:rPr lang="ru-RU" cap="none" dirty="0" err="1" smtClean="0"/>
              <a:t>стер</a:t>
            </a:r>
            <a:r>
              <a:rPr lang="ru-RU" cap="none" dirty="0" smtClean="0"/>
              <a:t> </a:t>
            </a:r>
            <a:r>
              <a:rPr lang="ru-RU" cap="none" dirty="0" err="1"/>
              <a:t>П</a:t>
            </a:r>
            <a:r>
              <a:rPr lang="ru-RU" cap="none" dirty="0" err="1" smtClean="0"/>
              <a:t>ерель</a:t>
            </a:r>
            <a:r>
              <a:rPr lang="ru-RU" cap="none" dirty="0" smtClean="0"/>
              <a:t>, </a:t>
            </a:r>
            <a:r>
              <a:rPr lang="ru-RU" cap="none" dirty="0" err="1"/>
              <a:t>К</a:t>
            </a:r>
            <a:r>
              <a:rPr lang="ru-RU" cap="none" dirty="0" err="1" smtClean="0"/>
              <a:t>ляйнплац</a:t>
            </a:r>
            <a:r>
              <a:rPr lang="ru-RU" cap="none" dirty="0" smtClean="0"/>
              <a:t>, Морина,  и Сары </a:t>
            </a:r>
            <a:r>
              <a:rPr lang="ru-RU" cap="none" dirty="0" err="1"/>
              <a:t>Н</a:t>
            </a:r>
            <a:r>
              <a:rPr lang="ru-RU" cap="none" dirty="0" err="1" smtClean="0"/>
              <a:t>ассерзаде</a:t>
            </a:r>
            <a:r>
              <a:rPr lang="ru-RU" cap="none" dirty="0" smtClean="0"/>
              <a:t> в создании моего инструмента
В основном, это  было использование сексуальных  упражнений с пятью  чувствами от </a:t>
            </a:r>
            <a:r>
              <a:rPr lang="ru-RU" cap="none" dirty="0" err="1"/>
              <a:t>Н</a:t>
            </a:r>
            <a:r>
              <a:rPr lang="ru-RU" cap="none" dirty="0" err="1" smtClean="0"/>
              <a:t>ассерзаде</a:t>
            </a:r>
            <a:r>
              <a:rPr lang="ru-RU" cap="none" dirty="0" smtClean="0"/>
              <a:t> для  создания здоровых сексуальных отношений и сбора информации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4192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90005"/>
            <a:ext cx="10364451" cy="1140031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Современное </a:t>
            </a:r>
            <a:r>
              <a:rPr lang="ru-RU" dirty="0"/>
              <a:t>состояние сексуальной терапии в </a:t>
            </a:r>
            <a:r>
              <a:rPr lang="ru-RU" dirty="0" smtClean="0"/>
              <a:t>США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30036"/>
            <a:ext cx="10363826" cy="4461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cap="none" dirty="0"/>
              <a:t>В</a:t>
            </a:r>
            <a:r>
              <a:rPr lang="ru-RU" sz="1400" cap="none" dirty="0" smtClean="0"/>
              <a:t> течение этой презентации мы будем рассматривать следующее:</a:t>
            </a:r>
          </a:p>
          <a:p>
            <a:pPr marL="0" indent="0">
              <a:buNone/>
            </a:pPr>
            <a:r>
              <a:rPr lang="ru-RU" sz="1400" cap="none" dirty="0" smtClean="0"/>
              <a:t> Часть</a:t>
            </a:r>
            <a:r>
              <a:rPr lang="ru-RU" sz="1400" cap="none" dirty="0"/>
              <a:t> </a:t>
            </a:r>
            <a:r>
              <a:rPr lang="en-US" sz="1400" cap="none" dirty="0" smtClean="0"/>
              <a:t>I</a:t>
            </a:r>
            <a:r>
              <a:rPr lang="ru-RU" sz="1400" cap="none" dirty="0" smtClean="0"/>
              <a:t>)</a:t>
            </a:r>
          </a:p>
          <a:p>
            <a:pPr lvl="1"/>
            <a:r>
              <a:rPr lang="ru-RU" sz="1400" cap="none" dirty="0" smtClean="0"/>
              <a:t>Состояние современной сексуальной терапии в США и краткий обзор научных исследователей и секс терапевтов</a:t>
            </a:r>
            <a:r>
              <a:rPr lang="en-US" sz="1400" cap="none" dirty="0"/>
              <a:t>,</a:t>
            </a:r>
            <a:r>
              <a:rPr lang="ru-RU" sz="1400" cap="none" dirty="0" smtClean="0"/>
              <a:t> которые наиболее известны сейчас с сфере секс терапии.</a:t>
            </a:r>
          </a:p>
          <a:p>
            <a:pPr lvl="1"/>
            <a:r>
              <a:rPr lang="ru-RU" sz="1400" cap="none" dirty="0" smtClean="0"/>
              <a:t> </a:t>
            </a:r>
            <a:r>
              <a:rPr lang="en-US" sz="1400" cap="none" dirty="0" smtClean="0"/>
              <a:t>K</a:t>
            </a:r>
            <a:r>
              <a:rPr lang="ru-RU" sz="1400" cap="none" dirty="0" err="1" smtClean="0"/>
              <a:t>оротко</a:t>
            </a:r>
            <a:r>
              <a:rPr lang="ru-RU" sz="1400" cap="none" dirty="0" smtClean="0"/>
              <a:t> о теории Имаго и Имаго диалоге.  </a:t>
            </a:r>
            <a:endParaRPr lang="en-US" sz="1400" cap="none" dirty="0" smtClean="0"/>
          </a:p>
          <a:p>
            <a:pPr marL="0" indent="0">
              <a:buNone/>
            </a:pPr>
            <a:r>
              <a:rPr lang="ru-RU" sz="1400" cap="none" dirty="0"/>
              <a:t>Ч</a:t>
            </a:r>
            <a:r>
              <a:rPr lang="ru-RU" sz="1400" cap="none" dirty="0" smtClean="0"/>
              <a:t>асть </a:t>
            </a:r>
            <a:r>
              <a:rPr lang="en-US" sz="1400" cap="none" dirty="0" smtClean="0"/>
              <a:t>II</a:t>
            </a:r>
            <a:r>
              <a:rPr lang="ru-RU" sz="1400" cap="none" dirty="0" smtClean="0"/>
              <a:t>) Взгляд на проблему того, как сложно говорить о сексе и эротизме в парах </a:t>
            </a:r>
          </a:p>
          <a:p>
            <a:pPr lvl="1"/>
            <a:r>
              <a:rPr lang="ru-RU" sz="1400" cap="none" dirty="0"/>
              <a:t>понимание того откуда возникла необходимость создать инструмент для улучшения эротической коммуникации</a:t>
            </a:r>
          </a:p>
          <a:p>
            <a:pPr lvl="1"/>
            <a:r>
              <a:rPr lang="en-US" sz="1400" cap="none" dirty="0"/>
              <a:t>S</a:t>
            </a:r>
            <a:r>
              <a:rPr lang="ru-RU" sz="1400" cap="none" dirty="0" err="1"/>
              <a:t>exual</a:t>
            </a:r>
            <a:r>
              <a:rPr lang="ru-RU" sz="1400" cap="none" dirty="0"/>
              <a:t> </a:t>
            </a:r>
            <a:r>
              <a:rPr lang="en-US" sz="1400" cap="none" dirty="0"/>
              <a:t>S</a:t>
            </a:r>
            <a:r>
              <a:rPr lang="ru-RU" sz="1400" cap="none" dirty="0" err="1"/>
              <a:t>entence</a:t>
            </a:r>
            <a:r>
              <a:rPr lang="ru-RU" sz="1400" cap="none" dirty="0"/>
              <a:t> </a:t>
            </a:r>
            <a:r>
              <a:rPr lang="en-US" sz="1400" cap="none" dirty="0"/>
              <a:t>S</a:t>
            </a:r>
            <a:r>
              <a:rPr lang="ru-RU" sz="1400" cap="none" dirty="0" err="1"/>
              <a:t>tems</a:t>
            </a:r>
            <a:r>
              <a:rPr lang="ru-RU" sz="1400" cap="none" dirty="0"/>
              <a:t> (</a:t>
            </a:r>
            <a:r>
              <a:rPr lang="en-US" sz="1400" cap="none" dirty="0"/>
              <a:t>SSS</a:t>
            </a:r>
            <a:r>
              <a:rPr lang="ru-RU" sz="1400" cap="none" dirty="0"/>
              <a:t>)- терапевтический инструмент для эротической коммуникации</a:t>
            </a:r>
            <a:r>
              <a:rPr lang="en-US" sz="1400" cap="none" dirty="0"/>
              <a:t> -</a:t>
            </a:r>
            <a:r>
              <a:rPr lang="ru-RU" sz="1400" cap="none" dirty="0"/>
              <a:t>создание и применение</a:t>
            </a:r>
          </a:p>
          <a:p>
            <a:pPr lvl="2"/>
            <a:r>
              <a:rPr lang="ru-RU" sz="1400" cap="none" dirty="0"/>
              <a:t>Упражнения с пятью чувствами</a:t>
            </a:r>
          </a:p>
          <a:p>
            <a:pPr lvl="2"/>
            <a:r>
              <a:rPr lang="ru-RU" sz="1400" cap="none" dirty="0"/>
              <a:t>создание инструмента с незаконченными эротическими предложениями (</a:t>
            </a:r>
            <a:r>
              <a:rPr lang="en-US" sz="1400" cap="none" dirty="0"/>
              <a:t>SSS</a:t>
            </a:r>
            <a:r>
              <a:rPr lang="ru-RU" sz="1400" cap="none" dirty="0"/>
              <a:t>)</a:t>
            </a:r>
          </a:p>
          <a:p>
            <a:pPr lvl="2"/>
            <a:r>
              <a:rPr lang="ru-RU" sz="1400" cap="none" dirty="0" smtClean="0"/>
              <a:t>Использование его </a:t>
            </a:r>
            <a:r>
              <a:rPr lang="ru-RU" sz="1400" cap="none" dirty="0"/>
              <a:t>для обратной реакции после 5 </a:t>
            </a:r>
            <a:r>
              <a:rPr lang="en-US" sz="1400" cap="none" dirty="0"/>
              <a:t>S</a:t>
            </a:r>
            <a:r>
              <a:rPr lang="ru-RU" sz="1400" cap="none" dirty="0" err="1" smtClean="0"/>
              <a:t>enses</a:t>
            </a:r>
            <a:r>
              <a:rPr lang="en-US" sz="1400" cap="none" dirty="0" smtClean="0"/>
              <a:t> </a:t>
            </a:r>
            <a:r>
              <a:rPr lang="en-US" sz="1400" cap="none" dirty="0" err="1" smtClean="0"/>
              <a:t>Sexercises</a:t>
            </a:r>
            <a:r>
              <a:rPr lang="en-US" sz="1400" cap="none" dirty="0" smtClean="0"/>
              <a:t>- </a:t>
            </a:r>
            <a:r>
              <a:rPr lang="ru-RU" sz="1400" cap="none" dirty="0" smtClean="0"/>
              <a:t>упражнений </a:t>
            </a:r>
            <a:r>
              <a:rPr lang="ru-RU" sz="1400" cap="none" dirty="0"/>
              <a:t>с пятью чувствами </a:t>
            </a:r>
            <a:endParaRPr lang="ru-RU" sz="1400" cap="none" dirty="0" smtClean="0"/>
          </a:p>
          <a:p>
            <a:pPr lvl="1"/>
            <a:r>
              <a:rPr lang="ru-RU" sz="1600" cap="none" dirty="0" err="1"/>
              <a:t>case</a:t>
            </a:r>
            <a:r>
              <a:rPr lang="ru-RU" sz="1600" cap="none" dirty="0"/>
              <a:t> </a:t>
            </a:r>
            <a:r>
              <a:rPr lang="ru-RU" sz="1600" cap="none" dirty="0" err="1" smtClean="0"/>
              <a:t>study</a:t>
            </a:r>
            <a:endParaRPr lang="ru-RU" sz="1600" cap="none" dirty="0" smtClean="0"/>
          </a:p>
          <a:p>
            <a:pPr lvl="1"/>
            <a:r>
              <a:rPr lang="ru-RU" sz="1600" cap="none" dirty="0" smtClean="0"/>
              <a:t>Диалог сексуальной благодарности</a:t>
            </a:r>
          </a:p>
        </p:txBody>
      </p:sp>
      <p:pic>
        <p:nvPicPr>
          <p:cNvPr id="3074" name="Picture 2" descr="https://mail.google.com/mail/u/0/?ui=2&amp;ik=72d9f575fc&amp;view=fimg&amp;th=163c14c5890a79ed&amp;attid=0.1.2&amp;disp=emb&amp;attbid=ANGjdJ9kfo0ReerXPPaOhxVJXYhYXuiZDVsDv6C4g6xUPCw4kVL4BMdTjwP9Qd6rDwVD_vlGmRrkU6mi629b-qW4t4RTh2oipe27M1CZZWfjv3b9fprvUNWcgqyRAFI&amp;sz=s0-l75-ft&amp;ats=1528460303932&amp;rm=163c14c5890a79ed&amp;zw&amp;atsh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73" y="4635328"/>
            <a:ext cx="1731871" cy="172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6A1303-9766-6941-AF00-34912594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искусство эротической коммуникации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F063ED-998D-9247-9B13-657DE47EAB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cap="none" dirty="0" smtClean="0"/>
              <a:t>и во вторых</a:t>
            </a:r>
            <a:r>
              <a:rPr lang="en-US" cap="none" dirty="0" smtClean="0"/>
              <a:t>,</a:t>
            </a:r>
            <a:r>
              <a:rPr lang="ru-RU" cap="none" dirty="0" smtClean="0"/>
              <a:t> использование и инициирование эротической коммуникации с помощью моего инструмента включающего в себя начало предложений</a:t>
            </a:r>
            <a:r>
              <a:rPr lang="en-US" cap="none" dirty="0" smtClean="0"/>
              <a:t> -Sexual </a:t>
            </a:r>
            <a:r>
              <a:rPr lang="en-US" cap="none" dirty="0"/>
              <a:t>S</a:t>
            </a:r>
            <a:r>
              <a:rPr lang="en-US" cap="none" dirty="0" smtClean="0"/>
              <a:t>entence </a:t>
            </a:r>
            <a:r>
              <a:rPr lang="en-US" cap="none" dirty="0"/>
              <a:t>S</a:t>
            </a:r>
            <a:r>
              <a:rPr lang="en-US" cap="none" dirty="0" smtClean="0"/>
              <a:t>tems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SSS)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039" y="3322749"/>
            <a:ext cx="4024433" cy="33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06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21FFE-919E-324F-A6A7-BEE4D2B5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искусство эротической коммуникации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C0867-267E-E148-8B15-B8C9975CA2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— </a:t>
            </a:r>
            <a:r>
              <a:rPr lang="ru-RU" cap="none" dirty="0" smtClean="0"/>
              <a:t>как ее инициировать и отсутствие специфических методов для этого в </a:t>
            </a:r>
            <a:r>
              <a:rPr lang="ru-RU" cap="none" dirty="0"/>
              <a:t>А</a:t>
            </a:r>
            <a:r>
              <a:rPr lang="ru-RU" cap="none" dirty="0" smtClean="0"/>
              <a:t>мерике</a:t>
            </a:r>
          </a:p>
          <a:p>
            <a:pPr marL="0" indent="0">
              <a:buNone/>
            </a:pPr>
            <a:r>
              <a:rPr lang="ru-RU" cap="none" dirty="0" smtClean="0"/>
              <a:t>—многочисленные социальные табу относительно сексуальных тем</a:t>
            </a:r>
          </a:p>
          <a:p>
            <a:pPr marL="0" indent="0">
              <a:buNone/>
            </a:pPr>
            <a:r>
              <a:rPr lang="ru-RU" cap="none" dirty="0" smtClean="0"/>
              <a:t>—психотерапевтам, медицинским докторам,  супружеским терапевтам </a:t>
            </a:r>
          </a:p>
          <a:p>
            <a:pPr marL="0" indent="0">
              <a:buNone/>
            </a:pPr>
            <a:r>
              <a:rPr lang="ru-RU" cap="none" dirty="0" smtClean="0"/>
              <a:t> сложно начинать говорить с пациентами на сексуальные темы </a:t>
            </a:r>
          </a:p>
          <a:p>
            <a:pPr marL="0" indent="0">
              <a:buNone/>
            </a:pPr>
            <a:endParaRPr lang="ru-RU" cap="none" dirty="0" smtClean="0"/>
          </a:p>
          <a:p>
            <a:pPr marL="0" indent="0">
              <a:buNone/>
            </a:pPr>
            <a:endParaRPr lang="ru-RU" cap="none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30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1E32C-0D32-8448-A86A-0853824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Эротическая коммуникация: сексуальные упражнения «по рецепту»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AC5004-5422-AD46-8EC9-5DC15DC12C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cap="none" dirty="0" smtClean="0"/>
              <a:t>Цель сексуальных упражнений ( </a:t>
            </a:r>
            <a:r>
              <a:rPr lang="en-US" cap="none" dirty="0" err="1" smtClean="0"/>
              <a:t>sexercises</a:t>
            </a:r>
            <a:r>
              <a:rPr lang="en-US" cap="none" dirty="0" smtClean="0"/>
              <a:t>): </a:t>
            </a:r>
            <a:r>
              <a:rPr lang="ru-RU" cap="none" dirty="0" smtClean="0"/>
              <a:t>собрать информацию относительно сексуальных предпочтений, показать паре взаимосвязь между мозгом и телом(</a:t>
            </a:r>
            <a:r>
              <a:rPr lang="en-US" cap="none" dirty="0" smtClean="0"/>
              <a:t>mind and body)</a:t>
            </a:r>
            <a:r>
              <a:rPr lang="ru-RU" cap="none" dirty="0" smtClean="0"/>
              <a:t>,  лечение разных сексуальных проблем  </a:t>
            </a:r>
          </a:p>
          <a:p>
            <a:r>
              <a:rPr lang="en-US" cap="none" dirty="0" err="1" smtClean="0"/>
              <a:t>sexercises</a:t>
            </a:r>
            <a:r>
              <a:rPr lang="en-US" cap="none" dirty="0" smtClean="0"/>
              <a:t> </a:t>
            </a:r>
            <a:r>
              <a:rPr lang="en-US" cap="none" dirty="0"/>
              <a:t>C</a:t>
            </a:r>
            <a:r>
              <a:rPr lang="en-US" cap="none" dirty="0" smtClean="0"/>
              <a:t>ap</a:t>
            </a:r>
            <a:r>
              <a:rPr lang="ru-RU" cap="none" dirty="0" smtClean="0"/>
              <a:t>ы </a:t>
            </a:r>
            <a:r>
              <a:rPr lang="ru-RU" cap="none" dirty="0" err="1" smtClean="0"/>
              <a:t>Нассерзаде</a:t>
            </a:r>
            <a:r>
              <a:rPr lang="ru-RU" cap="none" dirty="0" smtClean="0"/>
              <a:t> фокусируются на пяти чувствах( </a:t>
            </a:r>
            <a:r>
              <a:rPr lang="en-US" cap="none" dirty="0" smtClean="0"/>
              <a:t>sensate focus with 5 senses):     </a:t>
            </a:r>
            <a:r>
              <a:rPr lang="ru-RU" cap="none" dirty="0" smtClean="0"/>
              <a:t> запах, вкус, прикосновение, звук, и зрение)    </a:t>
            </a:r>
          </a:p>
          <a:p>
            <a:r>
              <a:rPr lang="ru-RU" cap="none" dirty="0" smtClean="0"/>
              <a:t>пять чувств рассматриваются как каналы восприятия, дают больше понимания того</a:t>
            </a:r>
            <a:r>
              <a:rPr lang="en-US" cap="none" dirty="0" smtClean="0"/>
              <a:t>,</a:t>
            </a:r>
            <a:r>
              <a:rPr lang="ru-RU" cap="none" dirty="0" smtClean="0"/>
              <a:t> что сексуально привлекает нас 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852" y="4815009"/>
            <a:ext cx="2034012" cy="19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51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10722-E97C-744F-BA99-9E21C1BF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искусство эротической коммуникации : 5 </a:t>
            </a:r>
            <a:r>
              <a:rPr lang="en-US" dirty="0"/>
              <a:t>senses </a:t>
            </a:r>
            <a:r>
              <a:rPr lang="en-US" dirty="0" err="1"/>
              <a:t>sexercises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7BDA0B-F252-7B48-A313-8DB10334B9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cap="none" dirty="0" smtClean="0"/>
              <a:t>Обычно инициирует «свидание» тот человек в паре ,который либо чувствует себя отвергнутым либо тот</a:t>
            </a:r>
            <a:r>
              <a:rPr lang="en-US" cap="none" dirty="0" smtClean="0"/>
              <a:t>,</a:t>
            </a:r>
            <a:r>
              <a:rPr lang="ru-RU" cap="none" dirty="0" smtClean="0"/>
              <a:t> кто никогда обычно не проявляет инициативу. Он/ она создает атмосферу с помощью пяти чувств на его/её выбор. Мы побуждаем клиентов исследовать тела друга и не думать о половом акте. Следует  уделять особое внимание тому ,какой вид прикосновений они используют ,какой запах их волнует, выбор музыки, что они хотят попробовать с тела партнёра, и какая визуальная стимуляция их будет расслаблять. В это время нельзя говорить друг с другом и нужно обращать внимание на внутренние ощущения. После этого 10 – 15 минут уходит на обратную реакцию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494236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2E706-7569-D942-9AF0-6252FA2F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искусство эротической коммуникации : использование собранной информации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0A1AAC-94CF-2A46-A5FA-830A840345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cap="none" dirty="0"/>
              <a:t>Ц</a:t>
            </a:r>
            <a:r>
              <a:rPr lang="ru-RU" cap="none" dirty="0" smtClean="0"/>
              <a:t>ель моего инструмента сексуальной терапии </a:t>
            </a:r>
            <a:r>
              <a:rPr lang="en-US" cap="none" dirty="0" smtClean="0"/>
              <a:t>SSS : </a:t>
            </a:r>
            <a:r>
              <a:rPr lang="ru-RU" cap="none" dirty="0" smtClean="0"/>
              <a:t>начать либо улучшить сексуальную коммуникацию между партнёрами, увеличить сексуальное удовлетворение в паре, и также использовать инструмент</a:t>
            </a:r>
            <a:r>
              <a:rPr lang="en-US" cap="none" dirty="0"/>
              <a:t>,</a:t>
            </a:r>
            <a:r>
              <a:rPr lang="ru-RU" cap="none" dirty="0" smtClean="0"/>
              <a:t> как часть лечебного процесса при низком сексуальном желани</a:t>
            </a:r>
            <a:r>
              <a:rPr lang="ru-RU" cap="none" dirty="0"/>
              <a:t>и</a:t>
            </a:r>
            <a:r>
              <a:rPr lang="ru-RU" cap="none" dirty="0" smtClean="0"/>
              <a:t>, и других сексуальных проблемах</a:t>
            </a:r>
            <a:r>
              <a:rPr lang="en-US" cap="none" dirty="0"/>
              <a:t>.</a:t>
            </a:r>
            <a:endParaRPr lang="ru-RU" cap="none" dirty="0" smtClean="0"/>
          </a:p>
          <a:p>
            <a:r>
              <a:rPr lang="ru-RU" cap="none" dirty="0" smtClean="0"/>
              <a:t>Фокус</a:t>
            </a:r>
            <a:r>
              <a:rPr lang="en-US" cap="none" dirty="0" smtClean="0"/>
              <a:t>:</a:t>
            </a:r>
            <a:r>
              <a:rPr lang="ru-RU" cap="none" dirty="0" smtClean="0"/>
              <a:t> использование незаконченных сексуальных предложений- </a:t>
            </a:r>
            <a:r>
              <a:rPr lang="en-US" cap="none" dirty="0" smtClean="0"/>
              <a:t>SSS, </a:t>
            </a:r>
            <a:r>
              <a:rPr lang="ru-RU" cap="none" dirty="0" smtClean="0"/>
              <a:t>для того</a:t>
            </a:r>
            <a:r>
              <a:rPr lang="en-US" cap="none" dirty="0" smtClean="0"/>
              <a:t>, </a:t>
            </a:r>
            <a:r>
              <a:rPr lang="ru-RU" cap="none" dirty="0" smtClean="0"/>
              <a:t> чтобы дать парам возможность эротического общения</a:t>
            </a:r>
          </a:p>
          <a:p>
            <a:r>
              <a:rPr lang="ru-RU" cap="none" dirty="0"/>
              <a:t>П</a:t>
            </a:r>
            <a:r>
              <a:rPr lang="ru-RU" cap="none" dirty="0" smtClean="0"/>
              <a:t>римеры незаконченных сексуальных предложений (</a:t>
            </a:r>
            <a:r>
              <a:rPr lang="en-US" cap="none" dirty="0" smtClean="0"/>
              <a:t>SSS) 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956" y="4417453"/>
            <a:ext cx="1780270" cy="22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88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90549-2DF0-2D4A-909F-A0EA05B1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эротического общения с помощью инструмента </a:t>
            </a:r>
            <a:r>
              <a:rPr lang="en-US" dirty="0" err="1"/>
              <a:t>sss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185821-8755-DE4F-9688-AE70AA9DFD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Запах:
</a:t>
            </a:r>
            <a:r>
              <a:rPr lang="en-US" dirty="0" smtClean="0"/>
              <a:t>-</a:t>
            </a:r>
            <a:r>
              <a:rPr lang="ru-RU" cap="none" dirty="0" smtClean="0"/>
              <a:t>Я возбуждаюсь</a:t>
            </a:r>
            <a:r>
              <a:rPr lang="en-US" cap="none" dirty="0" smtClean="0"/>
              <a:t>,</a:t>
            </a:r>
            <a:r>
              <a:rPr lang="ru-RU" cap="none" dirty="0" smtClean="0"/>
              <a:t> когда чувствую запах…
</a:t>
            </a:r>
            <a:r>
              <a:rPr lang="en-US" cap="none" dirty="0" smtClean="0"/>
              <a:t>-</a:t>
            </a:r>
            <a:r>
              <a:rPr lang="ru-RU" cap="none" dirty="0" smtClean="0"/>
              <a:t>Когда я вдыхаю запах твоего пота,…
</a:t>
            </a:r>
            <a:r>
              <a:rPr lang="en-US" cap="none" dirty="0" smtClean="0"/>
              <a:t>-</a:t>
            </a:r>
            <a:r>
              <a:rPr lang="ru-RU" cap="none" dirty="0" smtClean="0"/>
              <a:t>Когда ты пользуешься духами с запахом…</a:t>
            </a:r>
          </a:p>
          <a:p>
            <a:pPr marL="0" indent="0">
              <a:buNone/>
            </a:pPr>
            <a:r>
              <a:rPr lang="en-US" cap="none" dirty="0" smtClean="0"/>
              <a:t>-</a:t>
            </a:r>
            <a:r>
              <a:rPr lang="ru-RU" cap="none" dirty="0" smtClean="0"/>
              <a:t>Запах который меня возбуждает… /от которого я теряю желание…</a:t>
            </a:r>
          </a:p>
          <a:p>
            <a:pPr marL="0" indent="0">
              <a:buNone/>
            </a:pPr>
            <a:r>
              <a:rPr lang="en-US" cap="none" dirty="0" smtClean="0"/>
              <a:t>-</a:t>
            </a:r>
            <a:r>
              <a:rPr lang="ru-RU" cap="none" dirty="0" smtClean="0"/>
              <a:t>Я обожаю запах… на твоей коже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87" y="1697485"/>
            <a:ext cx="2674513" cy="29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34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C0BF1-6B94-4E49-AE98-9B1268A0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эротический коммуникации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8BF2A8-EACC-AD43-AE3B-9DE2BBD7BC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Визуальная стимуляция:</a:t>
            </a:r>
          </a:p>
          <a:p>
            <a:pPr marL="0" indent="0">
              <a:buNone/>
            </a:pPr>
            <a:r>
              <a:rPr lang="en-US" cap="none" dirty="0" smtClean="0"/>
              <a:t>-</a:t>
            </a:r>
            <a:r>
              <a:rPr lang="ru-RU" cap="none" dirty="0" smtClean="0"/>
              <a:t>Когда я вижу</a:t>
            </a:r>
            <a:r>
              <a:rPr lang="en-US" cap="none" dirty="0"/>
              <a:t>,</a:t>
            </a:r>
            <a:r>
              <a:rPr lang="ru-RU" cap="none" dirty="0" smtClean="0"/>
              <a:t> как ты танцуешь передо мной…
</a:t>
            </a:r>
            <a:r>
              <a:rPr lang="en-US" cap="none" dirty="0" smtClean="0"/>
              <a:t>-</a:t>
            </a:r>
            <a:r>
              <a:rPr lang="ru-RU" cap="none" dirty="0" smtClean="0"/>
              <a:t>Когда я смотрю на твою грудь, соски, попку, длинную шею… это создает внутри меня…</a:t>
            </a:r>
          </a:p>
          <a:p>
            <a:pPr marL="0" indent="0">
              <a:buNone/>
            </a:pPr>
            <a:r>
              <a:rPr lang="en-US" cap="none" dirty="0" smtClean="0"/>
              <a:t>-</a:t>
            </a:r>
            <a:r>
              <a:rPr lang="ru-RU" cap="none" dirty="0" smtClean="0"/>
              <a:t>Когда я вижу твое тело при свете свечей…
</a:t>
            </a:r>
            <a:r>
              <a:rPr lang="en-US" cap="none" dirty="0" smtClean="0"/>
              <a:t>-</a:t>
            </a:r>
            <a:r>
              <a:rPr lang="ru-RU" cap="none" dirty="0" smtClean="0"/>
              <a:t>Когда смотрю на тебя полностью обнаженного,… </a:t>
            </a:r>
          </a:p>
          <a:p>
            <a:pPr marL="0" indent="0">
              <a:buNone/>
            </a:pPr>
            <a:r>
              <a:rPr lang="en-US" cap="none" dirty="0" smtClean="0"/>
              <a:t>-</a:t>
            </a:r>
            <a:r>
              <a:rPr lang="ru-RU" cap="none" dirty="0" smtClean="0"/>
              <a:t>Когда я вижу изгибы твоей фигуры, я ….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010448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6C929-C290-1B4E-9410-A2075AC1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</a:t>
            </a:r>
            <a:r>
              <a:rPr lang="ru-RU" dirty="0"/>
              <a:t>эротической коммуникации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E009B0-B370-AF4D-B6F9-352752270D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Прикосновение:
</a:t>
            </a:r>
            <a:r>
              <a:rPr lang="en-US" dirty="0" smtClean="0"/>
              <a:t>-</a:t>
            </a:r>
            <a:r>
              <a:rPr lang="ru-RU" cap="none" dirty="0" smtClean="0"/>
              <a:t>Мне бы хотелось ощутить с тобой… с помощью твоих прикосновений
</a:t>
            </a:r>
            <a:r>
              <a:rPr lang="en-US" cap="none" dirty="0" smtClean="0"/>
              <a:t>-</a:t>
            </a:r>
            <a:r>
              <a:rPr lang="ru-RU" cap="none" dirty="0" smtClean="0"/>
              <a:t>Когда ты трогаешь меня очень нежно с помощью кружева</a:t>
            </a:r>
            <a:r>
              <a:rPr lang="en-US" cap="none" dirty="0" smtClean="0"/>
              <a:t>/</a:t>
            </a:r>
            <a:r>
              <a:rPr lang="ru-RU" cap="none" dirty="0" smtClean="0"/>
              <a:t> используя мех/ кожу, я…</a:t>
            </a:r>
          </a:p>
          <a:p>
            <a:pPr marL="0" indent="0">
              <a:buNone/>
            </a:pPr>
            <a:r>
              <a:rPr lang="en-US" cap="none" dirty="0" smtClean="0"/>
              <a:t>-</a:t>
            </a:r>
            <a:r>
              <a:rPr lang="ru-RU" cap="none" dirty="0" smtClean="0"/>
              <a:t>Прикосновения которые меня возбуждают,…
</a:t>
            </a:r>
            <a:r>
              <a:rPr lang="en-US" cap="none" dirty="0" smtClean="0"/>
              <a:t>-</a:t>
            </a:r>
            <a:r>
              <a:rPr lang="ru-RU" cap="none" dirty="0" smtClean="0"/>
              <a:t>Я предпочитаю, чтобы ты трогал</a:t>
            </a:r>
            <a:r>
              <a:rPr lang="en-US" cap="none" dirty="0" smtClean="0"/>
              <a:t>(</a:t>
            </a:r>
            <a:r>
              <a:rPr lang="ru-RU" cap="none" dirty="0" smtClean="0"/>
              <a:t>а) меня…(определённым образом, используя определённый уровень нажима)
</a:t>
            </a:r>
            <a:r>
              <a:rPr lang="en-US" cap="none" dirty="0" smtClean="0"/>
              <a:t>-</a:t>
            </a:r>
            <a:r>
              <a:rPr lang="ru-RU" cap="none" dirty="0" smtClean="0"/>
              <a:t>Мой/моя (определённая часть тела)/очень чувствителен(на) когда до него/неё дотрагиваетс</a:t>
            </a:r>
            <a:r>
              <a:rPr lang="ru-RU" cap="none" dirty="0"/>
              <a:t>я</a:t>
            </a:r>
            <a:r>
              <a:rPr lang="en-US" cap="none" dirty="0" smtClean="0"/>
              <a:t>…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95794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525F4-42A8-AE47-94E4-81516E1F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</a:t>
            </a:r>
            <a:r>
              <a:rPr lang="ru-RU" dirty="0"/>
              <a:t>эротической </a:t>
            </a:r>
            <a:r>
              <a:rPr lang="ru-RU" dirty="0" smtClean="0"/>
              <a:t>коммуникации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452B8-4C70-AB4F-93D2-8C34D4F760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Слух:
</a:t>
            </a:r>
            <a:r>
              <a:rPr lang="en-US" dirty="0" smtClean="0"/>
              <a:t>-</a:t>
            </a:r>
            <a:r>
              <a:rPr lang="ru-RU" cap="none" dirty="0" smtClean="0"/>
              <a:t>Когда ты стонешь во время секса, я чувствую…
</a:t>
            </a:r>
            <a:r>
              <a:rPr lang="en-US" cap="none" dirty="0" smtClean="0"/>
              <a:t>-</a:t>
            </a:r>
            <a:r>
              <a:rPr lang="ru-RU" cap="none" dirty="0" smtClean="0"/>
              <a:t>Мне помогают расслабиться звуки…
</a:t>
            </a:r>
            <a:r>
              <a:rPr lang="en-US" cap="none" dirty="0" smtClean="0"/>
              <a:t>-</a:t>
            </a:r>
            <a:r>
              <a:rPr lang="ru-RU" cap="none" dirty="0" smtClean="0"/>
              <a:t>Я люблю заниматься любовью под музыку…
</a:t>
            </a:r>
            <a:r>
              <a:rPr lang="en-US" cap="none" dirty="0" smtClean="0"/>
              <a:t>-</a:t>
            </a:r>
            <a:r>
              <a:rPr lang="ru-RU" cap="none" dirty="0" smtClean="0"/>
              <a:t>Когда ты флиртуешь со мной я… </a:t>
            </a:r>
          </a:p>
          <a:p>
            <a:pPr marL="0" indent="0">
              <a:buNone/>
            </a:pPr>
            <a:r>
              <a:rPr lang="en-US" cap="none" dirty="0" smtClean="0"/>
              <a:t>-</a:t>
            </a:r>
            <a:r>
              <a:rPr lang="ru-RU" cap="none" dirty="0" smtClean="0"/>
              <a:t>Когда ты делишься со мной своими сексуальными фантазиями, я…        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700" y="2060148"/>
            <a:ext cx="2839900" cy="29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60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72A6E-4F2B-E34D-B84D-39A9D24B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эротической </a:t>
            </a:r>
            <a:r>
              <a:rPr lang="ru-RU" dirty="0" smtClean="0"/>
              <a:t>коммуникации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A60D77-6656-DD46-9974-4D22B94F70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Вкус:
</a:t>
            </a:r>
            <a:r>
              <a:rPr lang="en-US" dirty="0" smtClean="0"/>
              <a:t>-</a:t>
            </a:r>
            <a:r>
              <a:rPr lang="ru-RU" cap="none" dirty="0" smtClean="0"/>
              <a:t>Вкус твоей кожи…
</a:t>
            </a:r>
            <a:r>
              <a:rPr lang="en-US" cap="none" dirty="0" smtClean="0"/>
              <a:t>-</a:t>
            </a:r>
            <a:r>
              <a:rPr lang="ru-RU" cap="none" dirty="0" smtClean="0"/>
              <a:t>Когда я слизываю взбитые сливки с твоего тела, я…</a:t>
            </a:r>
          </a:p>
          <a:p>
            <a:pPr marL="0" indent="0">
              <a:buNone/>
            </a:pPr>
            <a:r>
              <a:rPr lang="en-US" cap="none" dirty="0" smtClean="0"/>
              <a:t>-</a:t>
            </a:r>
            <a:r>
              <a:rPr lang="ru-RU" cap="none" dirty="0" smtClean="0"/>
              <a:t>Когда ты слизываешь… с меня, я…</a:t>
            </a:r>
          </a:p>
          <a:p>
            <a:pPr marL="0" indent="0">
              <a:buNone/>
            </a:pPr>
            <a:r>
              <a:rPr lang="en-US" cap="none" dirty="0" smtClean="0"/>
              <a:t>-</a:t>
            </a:r>
            <a:r>
              <a:rPr lang="ru-RU" cap="none" dirty="0" smtClean="0"/>
              <a:t>Когда ты даешь мне глоток вина из твоих губ в мои губы…
</a:t>
            </a:r>
            <a:r>
              <a:rPr lang="en-US" cap="none" dirty="0" smtClean="0"/>
              <a:t>-</a:t>
            </a:r>
            <a:r>
              <a:rPr lang="ru-RU" cap="none" dirty="0" smtClean="0"/>
              <a:t>Ты для меня особенно вкусный/вкусная, когда…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44860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/>
              <a:t>O</a:t>
            </a:r>
            <a:r>
              <a:rPr lang="ru-RU" cap="none" dirty="0" err="1" smtClean="0"/>
              <a:t>сновные</a:t>
            </a:r>
            <a:r>
              <a:rPr lang="ru-RU" cap="none" dirty="0" smtClean="0"/>
              <a:t> научные исследователи, практики в сфере сексуальной терапии:</a:t>
            </a:r>
            <a:endParaRPr lang="en-US" cap="none" dirty="0" smtClean="0"/>
          </a:p>
          <a:p>
            <a:pPr marL="0" indent="0">
              <a:buNone/>
            </a:pPr>
            <a:r>
              <a:rPr lang="ru-RU" cap="none" dirty="0" smtClean="0"/>
              <a:t>1)</a:t>
            </a:r>
            <a:r>
              <a:rPr lang="en-US" cap="none" dirty="0" smtClean="0"/>
              <a:t> </a:t>
            </a:r>
            <a:r>
              <a:rPr lang="ru-RU" cap="none" dirty="0" err="1" smtClean="0"/>
              <a:t>Эстер</a:t>
            </a:r>
            <a:r>
              <a:rPr lang="ru-RU" cap="none" dirty="0" smtClean="0"/>
              <a:t> </a:t>
            </a:r>
            <a:r>
              <a:rPr lang="ru-RU" cap="none" dirty="0" err="1" smtClean="0"/>
              <a:t>Перель</a:t>
            </a:r>
            <a:endParaRPr lang="en-US" cap="none" dirty="0" smtClean="0"/>
          </a:p>
          <a:p>
            <a:pPr marL="0" indent="0">
              <a:buNone/>
            </a:pPr>
            <a:r>
              <a:rPr lang="ru-RU" cap="none" dirty="0" smtClean="0"/>
              <a:t> 2) </a:t>
            </a:r>
            <a:r>
              <a:rPr lang="ru-RU" cap="none" dirty="0" err="1"/>
              <a:t>И</a:t>
            </a:r>
            <a:r>
              <a:rPr lang="ru-RU" cap="none" dirty="0" err="1" smtClean="0"/>
              <a:t>ан</a:t>
            </a:r>
            <a:r>
              <a:rPr lang="ru-RU" cap="none" dirty="0" smtClean="0"/>
              <a:t> </a:t>
            </a:r>
            <a:r>
              <a:rPr lang="ru-RU" cap="none" dirty="0" err="1"/>
              <a:t>К</a:t>
            </a:r>
            <a:r>
              <a:rPr lang="ru-RU" cap="none" dirty="0" err="1" smtClean="0"/>
              <a:t>ёрнер</a:t>
            </a:r>
            <a:endParaRPr lang="en-US" cap="none" dirty="0" smtClean="0"/>
          </a:p>
          <a:p>
            <a:pPr marL="0" indent="0">
              <a:buNone/>
            </a:pPr>
            <a:r>
              <a:rPr lang="ru-RU" cap="none" dirty="0" smtClean="0"/>
              <a:t> 3) </a:t>
            </a:r>
            <a:r>
              <a:rPr lang="ru-RU" cap="none" dirty="0"/>
              <a:t>Э</a:t>
            </a:r>
            <a:r>
              <a:rPr lang="ru-RU" cap="none" dirty="0" smtClean="0"/>
              <a:t>мили </a:t>
            </a:r>
            <a:r>
              <a:rPr lang="ru-RU" cap="none" dirty="0" err="1"/>
              <a:t>Н</a:t>
            </a:r>
            <a:r>
              <a:rPr lang="ru-RU" cap="none" dirty="0" err="1" smtClean="0"/>
              <a:t>агоски</a:t>
            </a:r>
            <a:r>
              <a:rPr lang="ru-RU" cap="none" dirty="0" smtClean="0"/>
              <a:t> </a:t>
            </a:r>
            <a:endParaRPr lang="en-US" cap="none" dirty="0" smtClean="0"/>
          </a:p>
          <a:p>
            <a:pPr marL="0" indent="0">
              <a:buNone/>
            </a:pPr>
            <a:r>
              <a:rPr lang="ru-RU" cap="none" dirty="0" smtClean="0"/>
              <a:t>4) </a:t>
            </a:r>
            <a:r>
              <a:rPr lang="ru-RU" cap="none" dirty="0"/>
              <a:t>П</a:t>
            </a:r>
            <a:r>
              <a:rPr lang="ru-RU" cap="none" dirty="0" smtClean="0"/>
              <a:t>егги </a:t>
            </a:r>
            <a:r>
              <a:rPr lang="ru-RU" cap="none" dirty="0" err="1"/>
              <a:t>К</a:t>
            </a:r>
            <a:r>
              <a:rPr lang="ru-RU" cap="none" dirty="0" err="1" smtClean="0"/>
              <a:t>ляйнплац</a:t>
            </a:r>
            <a:r>
              <a:rPr lang="ru-RU" cap="none" dirty="0" smtClean="0"/>
              <a:t> </a:t>
            </a:r>
            <a:endParaRPr lang="en-US" cap="none" dirty="0" smtClean="0"/>
          </a:p>
          <a:p>
            <a:pPr marL="0" indent="0">
              <a:buNone/>
            </a:pPr>
            <a:r>
              <a:rPr lang="ru-RU" cap="none" dirty="0" smtClean="0"/>
              <a:t>5) Джек </a:t>
            </a:r>
            <a:r>
              <a:rPr lang="ru-RU" cap="none" dirty="0" err="1"/>
              <a:t>М</a:t>
            </a:r>
            <a:r>
              <a:rPr lang="ru-RU" cap="none" dirty="0" err="1" smtClean="0"/>
              <a:t>орин</a:t>
            </a:r>
            <a:r>
              <a:rPr lang="ru-RU" cap="none" dirty="0" smtClean="0"/>
              <a:t> </a:t>
            </a:r>
            <a:endParaRPr lang="en-US" cap="none" dirty="0" smtClean="0"/>
          </a:p>
          <a:p>
            <a:pPr marL="0" indent="0">
              <a:buNone/>
            </a:pPr>
            <a:r>
              <a:rPr lang="ru-RU" cap="none" dirty="0" smtClean="0"/>
              <a:t>6) Сара </a:t>
            </a:r>
            <a:r>
              <a:rPr lang="ru-RU" cap="none" dirty="0" err="1" smtClean="0"/>
              <a:t>Нассерзаде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6115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4F6D4-6D8B-374A-B171-C658070E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искусство эротической </a:t>
            </a:r>
            <a:r>
              <a:rPr lang="ru-RU" dirty="0" smtClean="0"/>
              <a:t>коммуникации</a:t>
            </a:r>
            <a:br>
              <a:rPr lang="ru-RU" dirty="0" smtClean="0"/>
            </a:br>
            <a:r>
              <a:rPr lang="en-US" dirty="0" smtClean="0"/>
              <a:t>Case </a:t>
            </a:r>
            <a:r>
              <a:rPr lang="en-US" dirty="0"/>
              <a:t>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C60B0C-03CC-FA4C-B877-0ADD4E77BA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cap="none" dirty="0"/>
              <a:t>А</a:t>
            </a:r>
            <a:r>
              <a:rPr lang="ru-RU" cap="none" dirty="0" smtClean="0"/>
              <a:t>ня – 26 лет и Миша – 30 лет  </a:t>
            </a:r>
            <a:endParaRPr lang="en-US" cap="none" dirty="0" smtClean="0"/>
          </a:p>
          <a:p>
            <a:pPr marL="0" indent="0">
              <a:buNone/>
            </a:pPr>
            <a:r>
              <a:rPr lang="ru-RU" cap="none" dirty="0"/>
              <a:t>А</a:t>
            </a:r>
            <a:r>
              <a:rPr lang="ru-RU" cap="none" dirty="0" smtClean="0"/>
              <a:t>ня хотела более частого секса и хотела, чтобы партнёр её постоянно убеждал в том, что он её желает. В свою очередь, Миша заявил, что он хочет быть  более компетентным в сексуальным плане, быть более расслабленным и уверенным в своих эротических отношениях с Аней. Также он хотел чувствовать меньше уровень стресса в общем -в своей профессиональной жизни и в отношениях. Он также хотел адресовать проблемы с низким сексуальным желанием и </a:t>
            </a:r>
            <a:r>
              <a:rPr lang="ru-RU" cap="none" dirty="0" err="1" smtClean="0"/>
              <a:t>delayed</a:t>
            </a:r>
            <a:r>
              <a:rPr lang="ru-RU" cap="none" dirty="0" smtClean="0"/>
              <a:t> </a:t>
            </a:r>
            <a:r>
              <a:rPr lang="ru-RU" cap="none" dirty="0" err="1" smtClean="0"/>
              <a:t>ejaculation</a:t>
            </a:r>
            <a:r>
              <a:rPr lang="ru-RU" dirty="0" smtClean="0"/>
              <a:t>.</a:t>
            </a:r>
            <a:r>
              <a:rPr lang="ru-RU" dirty="0"/>
              <a:t>  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631" y="4796306"/>
            <a:ext cx="2813583" cy="19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66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2451AD-36F2-5E4A-808A-B14F935F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B902B9-073C-C04F-9E1D-1F0122B5EA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cap="none" dirty="0" smtClean="0"/>
              <a:t>неоконченные сексуальные  предложения, которые я использовала  на сессии номер пять для более детального </a:t>
            </a:r>
            <a:r>
              <a:rPr lang="ru-RU" cap="none" dirty="0" err="1" smtClean="0"/>
              <a:t>фидбэка</a:t>
            </a:r>
            <a:r>
              <a:rPr lang="ru-RU" cap="none" dirty="0" smtClean="0"/>
              <a:t> : </a:t>
            </a:r>
          </a:p>
          <a:p>
            <a:pPr marL="0" indent="0">
              <a:buNone/>
            </a:pPr>
            <a:r>
              <a:rPr lang="ru-RU" cap="none" dirty="0" smtClean="0"/>
              <a:t>1) я чувствую себя более открытым в сексе когда я слышу/ ощущаю запах/ ощущаю прикосновение/ вижу/ или  когда ты…  </a:t>
            </a:r>
          </a:p>
          <a:p>
            <a:pPr marL="0" indent="0">
              <a:buNone/>
            </a:pPr>
            <a:r>
              <a:rPr lang="ru-RU" cap="none" dirty="0" smtClean="0"/>
              <a:t>2) меня больше всего сексуально стимулирует… (какое из пяти чувств?) </a:t>
            </a:r>
          </a:p>
          <a:p>
            <a:pPr marL="0" indent="0">
              <a:buNone/>
            </a:pPr>
            <a:r>
              <a:rPr lang="ru-RU" cap="none" dirty="0" smtClean="0"/>
              <a:t>3) если ты хочешь чтобы я растаяла в твоих руках, мне необходимо…
4) звуки, которые помогают  мне расслабиться…   </a:t>
            </a:r>
          </a:p>
          <a:p>
            <a:pPr marL="0" indent="0">
              <a:buNone/>
            </a:pPr>
            <a:r>
              <a:rPr lang="ru-RU" cap="none" dirty="0" smtClean="0"/>
              <a:t>5) когда пробую на вкус  твою кожу, я…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61671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6491E-8049-AA4D-A93F-835B7FD8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искусство эротической коммуникации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F10877-FE4F-7D4A-A01E-08228684C7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cap="none" dirty="0"/>
              <a:t>П</a:t>
            </a:r>
            <a:r>
              <a:rPr lang="ru-RU" cap="none" dirty="0" smtClean="0"/>
              <a:t>рактика диалога сексуальной  благодарности</a:t>
            </a:r>
          </a:p>
          <a:p>
            <a:pPr algn="ctr"/>
            <a:endParaRPr lang="ru-RU" cap="none" dirty="0" smtClean="0"/>
          </a:p>
          <a:p>
            <a:pPr algn="ctr"/>
            <a:endParaRPr lang="ru-RU" cap="none" dirty="0" smtClean="0"/>
          </a:p>
          <a:p>
            <a:pPr algn="ctr"/>
            <a:r>
              <a:rPr lang="ru-RU" cap="none" dirty="0"/>
              <a:t>В</a:t>
            </a:r>
            <a:r>
              <a:rPr lang="ru-RU" cap="none" dirty="0" smtClean="0"/>
              <a:t>ыражение благодарности за что либо чувственное  или сексуальное, то что вы испытали недавно друг с другом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30329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D8285-D6AB-EB47-A823-6FC22FB3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71F80-2D60-C445-B840-8BBC796387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cap="none" dirty="0"/>
              <a:t>У</a:t>
            </a:r>
            <a:r>
              <a:rPr lang="ru-RU" cap="none" dirty="0" smtClean="0"/>
              <a:t> результатов этого исследования есть важная практическая ценность, так как они могут быть использованы  для образования / примера того</a:t>
            </a:r>
            <a:r>
              <a:rPr lang="en-US" cap="none" dirty="0"/>
              <a:t>,</a:t>
            </a:r>
            <a:r>
              <a:rPr lang="ru-RU" cap="none" dirty="0" smtClean="0"/>
              <a:t> </a:t>
            </a:r>
            <a:r>
              <a:rPr lang="ru-RU" cap="none" dirty="0"/>
              <a:t>как улучшить сексуальное и  эротическое  </a:t>
            </a:r>
            <a:r>
              <a:rPr lang="ru-RU" cap="none" dirty="0" smtClean="0"/>
              <a:t>общение</a:t>
            </a:r>
            <a:r>
              <a:rPr lang="en-US" cap="none" dirty="0" smtClean="0"/>
              <a:t>,</a:t>
            </a:r>
            <a:r>
              <a:rPr lang="ru-RU" cap="none" dirty="0" smtClean="0"/>
              <a:t> </a:t>
            </a:r>
            <a:r>
              <a:rPr lang="ru-RU" cap="none" dirty="0"/>
              <a:t>используя наши пять чувств и неоконченные сексуальные </a:t>
            </a:r>
            <a:r>
              <a:rPr lang="ru-RU" cap="none" dirty="0" smtClean="0"/>
              <a:t>фразы</a:t>
            </a:r>
            <a:r>
              <a:rPr lang="en-US" cap="none" dirty="0" smtClean="0"/>
              <a:t>-</a:t>
            </a:r>
            <a:r>
              <a:rPr lang="ru-RU" cap="none" dirty="0" smtClean="0"/>
              <a:t> </a:t>
            </a:r>
            <a:r>
              <a:rPr lang="ru-RU" cap="none" dirty="0"/>
              <a:t>как </a:t>
            </a:r>
            <a:r>
              <a:rPr lang="ru-RU" cap="none" dirty="0" smtClean="0"/>
              <a:t>для клиентов</a:t>
            </a:r>
            <a:r>
              <a:rPr lang="en-US" cap="none" dirty="0" smtClean="0"/>
              <a:t>,</a:t>
            </a:r>
            <a:r>
              <a:rPr lang="ru-RU" cap="none" dirty="0" smtClean="0"/>
              <a:t> так и практикующих психологов и супружеских терапевтов. </a:t>
            </a:r>
          </a:p>
          <a:p>
            <a:r>
              <a:rPr lang="en-US" cap="none" dirty="0" smtClean="0"/>
              <a:t>five senses </a:t>
            </a:r>
            <a:r>
              <a:rPr lang="en-US" cap="none" dirty="0" err="1" smtClean="0"/>
              <a:t>sexercises</a:t>
            </a:r>
            <a:r>
              <a:rPr lang="en-US" cap="none" dirty="0" smtClean="0"/>
              <a:t> </a:t>
            </a:r>
            <a:r>
              <a:rPr lang="ru-RU" cap="none" dirty="0" smtClean="0"/>
              <a:t> и неоконченные  сексуальные фразы</a:t>
            </a:r>
            <a:r>
              <a:rPr lang="en-US" cap="none" dirty="0" smtClean="0"/>
              <a:t> (SSS)</a:t>
            </a:r>
            <a:r>
              <a:rPr lang="ru-RU" cap="none" dirty="0" smtClean="0"/>
              <a:t> пробуждают большее осознание / </a:t>
            </a:r>
            <a:r>
              <a:rPr lang="en-US" cap="none" dirty="0" smtClean="0"/>
              <a:t>mindfulness </a:t>
            </a:r>
            <a:r>
              <a:rPr lang="ru-RU" cap="none" dirty="0" smtClean="0"/>
              <a:t>… и демонстрируют парам,  как установить больший эротический и эмоциональный  контакт  друг с другом</a:t>
            </a:r>
            <a:r>
              <a:rPr lang="en-US" cap="none" dirty="0" smtClean="0"/>
              <a:t>,</a:t>
            </a:r>
            <a:r>
              <a:rPr lang="ru-RU" cap="none" dirty="0" smtClean="0"/>
              <a:t> начать коммуникацию с партнёром используя все  пять чувств</a:t>
            </a:r>
            <a:r>
              <a:rPr lang="en-US" cap="none" dirty="0"/>
              <a:t>,</a:t>
            </a:r>
            <a:r>
              <a:rPr lang="ru-RU" cap="none" dirty="0" smtClean="0"/>
              <a:t> и дают разрешение говорить о свои сексуальных предпочтениях/вкусах</a:t>
            </a:r>
            <a:r>
              <a:rPr lang="en-US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89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Современное состояние сексуальной терапии в США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8764" y="1582341"/>
            <a:ext cx="104740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212121"/>
                </a:solidFill>
              </a:rPr>
              <a:t>Эстер</a:t>
            </a:r>
            <a:r>
              <a:rPr lang="ru-RU" dirty="0" smtClean="0">
                <a:solidFill>
                  <a:srgbClr val="212121"/>
                </a:solidFill>
              </a:rPr>
              <a:t> </a:t>
            </a:r>
            <a:r>
              <a:rPr lang="ru-RU" dirty="0" err="1" smtClean="0">
                <a:solidFill>
                  <a:srgbClr val="212121"/>
                </a:solidFill>
              </a:rPr>
              <a:t>Перель</a:t>
            </a:r>
            <a:r>
              <a:rPr lang="en-US" dirty="0" smtClean="0">
                <a:solidFill>
                  <a:srgbClr val="212121"/>
                </a:solidFill>
              </a:rPr>
              <a:t>, M.A., LMFT</a:t>
            </a:r>
            <a:endParaRPr lang="ru-RU" dirty="0" smtClean="0">
              <a:solidFill>
                <a:srgbClr val="21212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212121"/>
                </a:solidFill>
              </a:rPr>
              <a:t>Почему чудесный секс уходит в никуда с годами</a:t>
            </a:r>
            <a:r>
              <a:rPr lang="en-US" dirty="0" smtClean="0">
                <a:solidFill>
                  <a:srgbClr val="212121"/>
                </a:solidFill>
              </a:rPr>
              <a:t>,</a:t>
            </a:r>
            <a:r>
              <a:rPr lang="ru-RU" dirty="0" smtClean="0">
                <a:solidFill>
                  <a:srgbClr val="212121"/>
                </a:solidFill>
              </a:rPr>
              <a:t> когда при этом пары любят друг друга также как  прежде</a:t>
            </a:r>
            <a:r>
              <a:rPr lang="en-US" dirty="0" smtClean="0">
                <a:solidFill>
                  <a:srgbClr val="212121"/>
                </a:solidFill>
              </a:rPr>
              <a:t>, c </a:t>
            </a:r>
            <a:r>
              <a:rPr lang="ru-RU" dirty="0" smtClean="0">
                <a:solidFill>
                  <a:srgbClr val="212121"/>
                </a:solidFill>
              </a:rPr>
              <a:t>самого начала?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212121"/>
                </a:solidFill>
              </a:rPr>
              <a:t>Почему присутствие </a:t>
            </a:r>
            <a:r>
              <a:rPr lang="ru-RU" dirty="0">
                <a:solidFill>
                  <a:srgbClr val="212121"/>
                </a:solidFill>
              </a:rPr>
              <a:t>хорошего интима не гарантирует хорошего секса? 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212121"/>
                </a:solidFill>
              </a:rPr>
              <a:t>Почему </a:t>
            </a:r>
            <a:r>
              <a:rPr lang="ru-RU" dirty="0">
                <a:solidFill>
                  <a:srgbClr val="212121"/>
                </a:solidFill>
              </a:rPr>
              <a:t>когда мы становимся родителями, за этим  часто следует полное отсутствие секса? 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212121"/>
                </a:solidFill>
              </a:rPr>
              <a:t>Можем </a:t>
            </a:r>
            <a:r>
              <a:rPr lang="ru-RU" dirty="0">
                <a:solidFill>
                  <a:srgbClr val="212121"/>
                </a:solidFill>
              </a:rPr>
              <a:t>ли </a:t>
            </a:r>
            <a:r>
              <a:rPr lang="ru-RU" dirty="0" smtClean="0">
                <a:solidFill>
                  <a:srgbClr val="212121"/>
                </a:solidFill>
              </a:rPr>
              <a:t>мы желать то/того </a:t>
            </a:r>
            <a:r>
              <a:rPr lang="ru-RU" dirty="0">
                <a:solidFill>
                  <a:srgbClr val="212121"/>
                </a:solidFill>
              </a:rPr>
              <a:t>, </a:t>
            </a:r>
            <a:r>
              <a:rPr lang="ru-RU" dirty="0" smtClean="0">
                <a:solidFill>
                  <a:srgbClr val="212121"/>
                </a:solidFill>
              </a:rPr>
              <a:t>что/кто </a:t>
            </a:r>
            <a:r>
              <a:rPr lang="ru-RU" dirty="0">
                <a:solidFill>
                  <a:srgbClr val="212121"/>
                </a:solidFill>
              </a:rPr>
              <a:t>у нас ещё уже есть? </a:t>
            </a:r>
            <a:endParaRPr lang="ru-RU" dirty="0" smtClean="0">
              <a:solidFill>
                <a:srgbClr val="21212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212121"/>
                </a:solidFill>
              </a:rPr>
              <a:t>Почему </a:t>
            </a:r>
            <a:r>
              <a:rPr lang="ru-RU" dirty="0">
                <a:solidFill>
                  <a:srgbClr val="212121"/>
                </a:solidFill>
              </a:rPr>
              <a:t>запретный плод является настолько эротичным и сладким? </a:t>
            </a:r>
            <a:endParaRPr lang="ru-RU" dirty="0" smtClean="0">
              <a:solidFill>
                <a:srgbClr val="21212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212121"/>
                </a:solidFill>
              </a:rPr>
              <a:t>Что </a:t>
            </a:r>
            <a:r>
              <a:rPr lang="ru-RU" dirty="0">
                <a:solidFill>
                  <a:srgbClr val="212121"/>
                </a:solidFill>
              </a:rPr>
              <a:t>мы чувствуем когда мы любим? </a:t>
            </a:r>
            <a:endParaRPr lang="ru-RU" dirty="0" smtClean="0">
              <a:solidFill>
                <a:srgbClr val="21212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212121"/>
                </a:solidFill>
              </a:rPr>
              <a:t>И </a:t>
            </a:r>
            <a:r>
              <a:rPr lang="ru-RU" dirty="0">
                <a:solidFill>
                  <a:srgbClr val="212121"/>
                </a:solidFill>
              </a:rPr>
              <a:t>что мы чувствуем когда мы желаем кого-то и в чем разница?   </a:t>
            </a:r>
            <a:r>
              <a:rPr lang="ru-RU" dirty="0">
                <a:solidFill>
                  <a:srgbClr val="212121"/>
                </a:solidFill>
                <a:latin typeface="wf_segoe-ui_normal" charset="0"/>
              </a:rPr>
              <a:t> 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60" y="3178518"/>
            <a:ext cx="2472743" cy="30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cap="none" dirty="0" smtClean="0">
                <a:solidFill>
                  <a:srgbClr val="212121"/>
                </a:solidFill>
              </a:rPr>
              <a:t>Вторая книга </a:t>
            </a:r>
            <a:r>
              <a:rPr lang="ru-RU" cap="none" dirty="0" err="1">
                <a:solidFill>
                  <a:srgbClr val="212121"/>
                </a:solidFill>
              </a:rPr>
              <a:t>Э</a:t>
            </a:r>
            <a:r>
              <a:rPr lang="ru-RU" cap="none" dirty="0" err="1" smtClean="0">
                <a:solidFill>
                  <a:srgbClr val="212121"/>
                </a:solidFill>
              </a:rPr>
              <a:t>стер</a:t>
            </a:r>
            <a:r>
              <a:rPr lang="ru-RU" cap="none" dirty="0" smtClean="0">
                <a:solidFill>
                  <a:srgbClr val="212121"/>
                </a:solidFill>
              </a:rPr>
              <a:t> </a:t>
            </a:r>
            <a:r>
              <a:rPr lang="ru-RU" cap="none" dirty="0" err="1">
                <a:solidFill>
                  <a:srgbClr val="212121"/>
                </a:solidFill>
              </a:rPr>
              <a:t>П</a:t>
            </a:r>
            <a:r>
              <a:rPr lang="ru-RU" cap="none" dirty="0" err="1" smtClean="0">
                <a:solidFill>
                  <a:srgbClr val="212121"/>
                </a:solidFill>
              </a:rPr>
              <a:t>ерель</a:t>
            </a:r>
            <a:r>
              <a:rPr lang="ru-RU" cap="none" dirty="0" smtClean="0">
                <a:solidFill>
                  <a:srgbClr val="212121"/>
                </a:solidFill>
              </a:rPr>
              <a:t> </a:t>
            </a:r>
            <a:r>
              <a:rPr lang="en-US" cap="none" dirty="0">
                <a:solidFill>
                  <a:srgbClr val="212121"/>
                </a:solidFill>
              </a:rPr>
              <a:t> </a:t>
            </a:r>
            <a:r>
              <a:rPr lang="en-US" cap="none" dirty="0" smtClean="0">
                <a:solidFill>
                  <a:srgbClr val="212121"/>
                </a:solidFill>
              </a:rPr>
              <a:t>“S</a:t>
            </a:r>
            <a:r>
              <a:rPr lang="ru-RU" cap="none" dirty="0" err="1" smtClean="0">
                <a:solidFill>
                  <a:srgbClr val="212121"/>
                </a:solidFill>
              </a:rPr>
              <a:t>tate</a:t>
            </a:r>
            <a:r>
              <a:rPr lang="ru-RU" cap="none" dirty="0" smtClean="0">
                <a:solidFill>
                  <a:srgbClr val="212121"/>
                </a:solidFill>
              </a:rPr>
              <a:t> </a:t>
            </a:r>
            <a:r>
              <a:rPr lang="ru-RU" cap="none" dirty="0" err="1" smtClean="0">
                <a:solidFill>
                  <a:srgbClr val="212121"/>
                </a:solidFill>
              </a:rPr>
              <a:t>of</a:t>
            </a:r>
            <a:r>
              <a:rPr lang="ru-RU" cap="none" dirty="0" smtClean="0">
                <a:solidFill>
                  <a:srgbClr val="212121"/>
                </a:solidFill>
              </a:rPr>
              <a:t> </a:t>
            </a:r>
            <a:r>
              <a:rPr lang="en-US" cap="none" dirty="0">
                <a:solidFill>
                  <a:srgbClr val="212121"/>
                </a:solidFill>
              </a:rPr>
              <a:t>A</a:t>
            </a:r>
            <a:r>
              <a:rPr lang="ru-RU" cap="none" dirty="0" err="1" smtClean="0">
                <a:solidFill>
                  <a:srgbClr val="212121"/>
                </a:solidFill>
              </a:rPr>
              <a:t>ffairs</a:t>
            </a:r>
            <a:r>
              <a:rPr lang="en-US" cap="none" dirty="0" smtClean="0">
                <a:solidFill>
                  <a:srgbClr val="212121"/>
                </a:solidFill>
              </a:rPr>
              <a:t>”</a:t>
            </a:r>
            <a:r>
              <a:rPr lang="ru-RU" cap="none" dirty="0" smtClean="0">
                <a:solidFill>
                  <a:srgbClr val="212121"/>
                </a:solidFill>
              </a:rPr>
              <a:t>.  </a:t>
            </a:r>
            <a:r>
              <a:rPr lang="en-US" cap="none" dirty="0">
                <a:solidFill>
                  <a:srgbClr val="212121"/>
                </a:solidFill>
              </a:rPr>
              <a:t>B</a:t>
            </a:r>
            <a:r>
              <a:rPr lang="ru-RU" cap="none" dirty="0" err="1" smtClean="0">
                <a:solidFill>
                  <a:srgbClr val="212121"/>
                </a:solidFill>
              </a:rPr>
              <a:t>згляд</a:t>
            </a:r>
            <a:r>
              <a:rPr lang="ru-RU" cap="none" dirty="0" smtClean="0">
                <a:solidFill>
                  <a:srgbClr val="212121"/>
                </a:solidFill>
              </a:rPr>
              <a:t> на измену</a:t>
            </a:r>
            <a:r>
              <a:rPr lang="en-US" cap="none" dirty="0" smtClean="0">
                <a:solidFill>
                  <a:srgbClr val="212121"/>
                </a:solidFill>
              </a:rPr>
              <a:t> </a:t>
            </a:r>
            <a:r>
              <a:rPr lang="ru-RU" cap="none" dirty="0" smtClean="0">
                <a:solidFill>
                  <a:srgbClr val="212121"/>
                </a:solidFill>
              </a:rPr>
              <a:t>по другому. </a:t>
            </a:r>
            <a:r>
              <a:rPr lang="ru-RU" cap="none" dirty="0">
                <a:solidFill>
                  <a:srgbClr val="212121"/>
                </a:solidFill>
              </a:rPr>
              <a:t>Д</a:t>
            </a:r>
            <a:r>
              <a:rPr lang="ru-RU" cap="none" dirty="0" smtClean="0">
                <a:solidFill>
                  <a:srgbClr val="212121"/>
                </a:solidFill>
              </a:rPr>
              <a:t>о этого фокус был на то</a:t>
            </a:r>
            <a:r>
              <a:rPr lang="en-US" cap="none" dirty="0" smtClean="0">
                <a:solidFill>
                  <a:srgbClr val="212121"/>
                </a:solidFill>
              </a:rPr>
              <a:t>,</a:t>
            </a:r>
            <a:r>
              <a:rPr lang="ru-RU" cap="none" dirty="0" smtClean="0">
                <a:solidFill>
                  <a:srgbClr val="212121"/>
                </a:solidFill>
              </a:rPr>
              <a:t> как измена подействовал</a:t>
            </a:r>
            <a:r>
              <a:rPr lang="en-US" cap="none" dirty="0">
                <a:solidFill>
                  <a:srgbClr val="212121"/>
                </a:solidFill>
              </a:rPr>
              <a:t>a</a:t>
            </a:r>
            <a:r>
              <a:rPr lang="ru-RU" cap="none" dirty="0" smtClean="0">
                <a:solidFill>
                  <a:srgbClr val="212121"/>
                </a:solidFill>
              </a:rPr>
              <a:t> на пару, при этом забывались тонкости любви и сексуального желания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56" y="3164218"/>
            <a:ext cx="2682529" cy="35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 Фазы терапии при работе с изменой </a:t>
            </a:r>
          </a:p>
          <a:p>
            <a:pPr marL="0" indent="0">
              <a:buNone/>
            </a:pPr>
            <a:r>
              <a:rPr lang="ru-RU" cap="none" dirty="0" smtClean="0"/>
              <a:t>после измены</a:t>
            </a:r>
            <a:r>
              <a:rPr lang="en-US" cap="none" dirty="0" smtClean="0"/>
              <a:t>,</a:t>
            </a:r>
            <a:r>
              <a:rPr lang="ru-RU" cap="none" dirty="0" smtClean="0"/>
              <a:t> в супружеской терапии</a:t>
            </a:r>
            <a:r>
              <a:rPr lang="en-US" cap="none" dirty="0" smtClean="0"/>
              <a:t>,</a:t>
            </a:r>
            <a:r>
              <a:rPr lang="ru-RU" cap="none" dirty="0" smtClean="0"/>
              <a:t> пары должны определить не только свое будущее но и чётко понимать все что произошло с</a:t>
            </a:r>
            <a:r>
              <a:rPr lang="en-US" cap="none" dirty="0" smtClean="0"/>
              <a:t> </a:t>
            </a:r>
            <a:r>
              <a:rPr lang="ru-RU" cap="none" dirty="0" smtClean="0"/>
              <a:t>ними в прошлом. </a:t>
            </a:r>
          </a:p>
          <a:p>
            <a:pPr marL="0" indent="0" algn="ctr">
              <a:buNone/>
            </a:pPr>
            <a:r>
              <a:rPr lang="ru-RU" cap="none" dirty="0" smtClean="0"/>
              <a:t>ФАЗА  НОМЕР ОДИН: СОСТОЯНИЕ КРИЗИСА</a:t>
            </a:r>
          </a:p>
          <a:p>
            <a:pPr marL="0" indent="0">
              <a:buNone/>
            </a:pPr>
            <a:r>
              <a:rPr lang="ru-RU" cap="none" dirty="0" smtClean="0"/>
              <a:t>Установить атмосферу безопасности, являться  примером стабильности, находиться в состоянии личного баланса, иметь внутреннюю ясность и быть терпеливым с парой. Терапевт держит пространство для пары и предоставляет собственное спокойствие</a:t>
            </a:r>
            <a:r>
              <a:rPr lang="en-US" cap="none" dirty="0" smtClean="0"/>
              <a:t>,</a:t>
            </a:r>
            <a:r>
              <a:rPr lang="ru-RU" cap="none" dirty="0" smtClean="0"/>
              <a:t> поддержку и структуру. Исследовать</a:t>
            </a:r>
            <a:r>
              <a:rPr lang="en-US" cap="none" dirty="0" smtClean="0"/>
              <a:t>,</a:t>
            </a:r>
            <a:r>
              <a:rPr lang="ru-RU" cap="none" dirty="0" smtClean="0"/>
              <a:t> почему и как  обнаружился факт измены. Помочь стабилизировать обстановку в семье</a:t>
            </a:r>
            <a:r>
              <a:rPr lang="en-US" cap="none" dirty="0" smtClean="0"/>
              <a:t>,</a:t>
            </a:r>
            <a:r>
              <a:rPr lang="ru-RU" cap="none" dirty="0" smtClean="0"/>
              <a:t> особенно если есть дети. Разделить  для пары их реакцию на измену от потенциальных причин развода. Это могут быть две разные вещи. </a:t>
            </a:r>
            <a:r>
              <a:rPr lang="ru-RU" cap="none" dirty="0"/>
              <a:t>О</a:t>
            </a:r>
            <a:r>
              <a:rPr lang="ru-RU" cap="none" dirty="0" smtClean="0"/>
              <a:t>бъяснить паре, что измена- это кризис двух людей. терапевт должен занять позицию , с которой будут рассматриваться два разных взгляда на ситуацию. Пара сама для себя этого не может сделать в момент кризиса.</a:t>
            </a:r>
            <a:r>
              <a:rPr lang="ru-RU" dirty="0" smtClean="0"/>
              <a:t> (</a:t>
            </a:r>
            <a:r>
              <a:rPr lang="ru-RU" cap="none" dirty="0"/>
              <a:t>М</a:t>
            </a:r>
            <a:r>
              <a:rPr lang="ru-RU" cap="none" dirty="0" smtClean="0"/>
              <a:t>ишель </a:t>
            </a:r>
            <a:r>
              <a:rPr lang="ru-RU" cap="none" dirty="0"/>
              <a:t>Ш</a:t>
            </a:r>
            <a:r>
              <a:rPr lang="ru-RU" cap="none" dirty="0" smtClean="0"/>
              <a:t>ейнкман</a:t>
            </a:r>
            <a:r>
              <a:rPr lang="ru-R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Современное состояние сексуальной терапии в США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Вторая фаза: </a:t>
            </a:r>
            <a:r>
              <a:rPr lang="ru-RU" dirty="0" smtClean="0"/>
              <a:t>осознание</a:t>
            </a:r>
            <a:r>
              <a:rPr lang="ru-RU" dirty="0"/>
              <a:t> 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cap="none" dirty="0" smtClean="0"/>
              <a:t>Тот</a:t>
            </a:r>
            <a:r>
              <a:rPr lang="en-US" cap="none" dirty="0" smtClean="0"/>
              <a:t>,</a:t>
            </a:r>
            <a:r>
              <a:rPr lang="ru-RU" cap="none" dirty="0" smtClean="0"/>
              <a:t> кто изменил, должен продемонстрировать партнёру</a:t>
            </a:r>
            <a:r>
              <a:rPr lang="en-US" cap="none" dirty="0" smtClean="0"/>
              <a:t>,</a:t>
            </a:r>
            <a:r>
              <a:rPr lang="ru-RU" cap="none" dirty="0" smtClean="0"/>
              <a:t> что у него есть чувство вины и сожаления. он должен стать </a:t>
            </a:r>
            <a:r>
              <a:rPr lang="en-US" cap="none" dirty="0" smtClean="0"/>
              <a:t>the vigilante</a:t>
            </a:r>
            <a:r>
              <a:rPr lang="ru-RU" cap="none" dirty="0" smtClean="0"/>
              <a:t> во взаимоотношениях. Нужно прояснить значение ,мотивы и чувства связанные с изменой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0761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7949" y="2214694"/>
            <a:ext cx="104740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121"/>
                </a:solidFill>
              </a:rPr>
              <a:t>Третья фаза: </a:t>
            </a:r>
            <a:r>
              <a:rPr lang="ru-RU" dirty="0" smtClean="0">
                <a:solidFill>
                  <a:srgbClr val="212121"/>
                </a:solidFill>
              </a:rPr>
              <a:t>Видение</a:t>
            </a:r>
            <a:r>
              <a:rPr lang="en-US" dirty="0" smtClean="0">
                <a:solidFill>
                  <a:srgbClr val="212121"/>
                </a:solidFill>
              </a:rPr>
              <a:t>/</a:t>
            </a:r>
            <a:r>
              <a:rPr lang="ru-RU" dirty="0" smtClean="0">
                <a:solidFill>
                  <a:srgbClr val="212121"/>
                </a:solidFill>
              </a:rPr>
              <a:t>Пересмотр Отношений </a:t>
            </a:r>
          </a:p>
          <a:p>
            <a:endParaRPr lang="en-US" dirty="0">
              <a:solidFill>
                <a:srgbClr val="212121"/>
              </a:solidFill>
            </a:endParaRPr>
          </a:p>
          <a:p>
            <a:r>
              <a:rPr lang="ru-RU" dirty="0" smtClean="0">
                <a:solidFill>
                  <a:srgbClr val="212121"/>
                </a:solidFill>
              </a:rPr>
              <a:t>Создать </a:t>
            </a:r>
            <a:r>
              <a:rPr lang="ru-RU" dirty="0">
                <a:solidFill>
                  <a:srgbClr val="212121"/>
                </a:solidFill>
              </a:rPr>
              <a:t>видение  </a:t>
            </a:r>
            <a:r>
              <a:rPr lang="ru-RU" dirty="0" smtClean="0">
                <a:solidFill>
                  <a:srgbClr val="212121"/>
                </a:solidFill>
              </a:rPr>
              <a:t>того</a:t>
            </a:r>
            <a:r>
              <a:rPr lang="ru-RU" dirty="0">
                <a:solidFill>
                  <a:srgbClr val="212121"/>
                </a:solidFill>
              </a:rPr>
              <a:t>, какими будут отношения после измены: после того как произошла измена , каждой паре нужно сделать переоценку ценностей в их взаимоотношениях, но каждые взаимоотношения определят ,в тоже время , </a:t>
            </a:r>
            <a:r>
              <a:rPr lang="ru-RU" dirty="0" smtClean="0">
                <a:solidFill>
                  <a:srgbClr val="212121"/>
                </a:solidFill>
              </a:rPr>
              <a:t>историческую значимость измены для пары</a:t>
            </a:r>
            <a:r>
              <a:rPr lang="en-US" dirty="0" smtClean="0">
                <a:solidFill>
                  <a:srgbClr val="212121"/>
                </a:solidFill>
              </a:rPr>
              <a:t>.</a:t>
            </a:r>
            <a:r>
              <a:rPr lang="ru-RU" dirty="0" smtClean="0">
                <a:solidFill>
                  <a:srgbClr val="212121"/>
                </a:solidFill>
              </a:rPr>
              <a:t> </a:t>
            </a:r>
            <a:r>
              <a:rPr lang="ru-RU" dirty="0">
                <a:solidFill>
                  <a:srgbClr val="212121"/>
                </a:solidFill>
              </a:rPr>
              <a:t>Измена может привести к смерти </a:t>
            </a:r>
            <a:r>
              <a:rPr lang="ru-RU" dirty="0" smtClean="0">
                <a:solidFill>
                  <a:srgbClr val="212121"/>
                </a:solidFill>
              </a:rPr>
              <a:t>взаимоотношений</a:t>
            </a:r>
            <a:r>
              <a:rPr lang="en-US" dirty="0">
                <a:solidFill>
                  <a:srgbClr val="212121"/>
                </a:solidFill>
              </a:rPr>
              <a:t>,</a:t>
            </a:r>
            <a:r>
              <a:rPr lang="ru-RU" dirty="0" smtClean="0">
                <a:solidFill>
                  <a:srgbClr val="212121"/>
                </a:solidFill>
              </a:rPr>
              <a:t> </a:t>
            </a:r>
            <a:r>
              <a:rPr lang="ru-RU" dirty="0">
                <a:solidFill>
                  <a:srgbClr val="212121"/>
                </a:solidFill>
              </a:rPr>
              <a:t>либо она может подтолкнуть пару к новым возможностям. Если </a:t>
            </a:r>
            <a:r>
              <a:rPr lang="ru-RU" dirty="0" smtClean="0">
                <a:solidFill>
                  <a:srgbClr val="212121"/>
                </a:solidFill>
              </a:rPr>
              <a:t>пара </a:t>
            </a:r>
            <a:r>
              <a:rPr lang="ru-RU" dirty="0">
                <a:solidFill>
                  <a:srgbClr val="212121"/>
                </a:solidFill>
              </a:rPr>
              <a:t>решит остаться вместе, им нужно будет обсудить новые границы и новые условия их отношений. </a:t>
            </a:r>
            <a:r>
              <a:rPr lang="ru-RU" dirty="0" smtClean="0">
                <a:solidFill>
                  <a:srgbClr val="212121"/>
                </a:solidFill>
              </a:rPr>
              <a:t>Диалоги</a:t>
            </a:r>
            <a:r>
              <a:rPr lang="en-US" dirty="0" smtClean="0">
                <a:solidFill>
                  <a:srgbClr val="212121"/>
                </a:solidFill>
              </a:rPr>
              <a:t>/</a:t>
            </a:r>
            <a:r>
              <a:rPr lang="ru-RU" dirty="0">
                <a:solidFill>
                  <a:srgbClr val="212121"/>
                </a:solidFill>
              </a:rPr>
              <a:t>в</a:t>
            </a:r>
            <a:r>
              <a:rPr lang="ru-RU" dirty="0" smtClean="0">
                <a:solidFill>
                  <a:srgbClr val="212121"/>
                </a:solidFill>
              </a:rPr>
              <a:t>опросы </a:t>
            </a:r>
            <a:r>
              <a:rPr lang="ru-RU" dirty="0">
                <a:solidFill>
                  <a:srgbClr val="212121"/>
                </a:solidFill>
              </a:rPr>
              <a:t>которых следует ожидать: </a:t>
            </a:r>
            <a:r>
              <a:rPr lang="ru-RU" dirty="0" smtClean="0">
                <a:solidFill>
                  <a:srgbClr val="212121"/>
                </a:solidFill>
              </a:rPr>
              <a:t>«</a:t>
            </a:r>
            <a:r>
              <a:rPr lang="ru-RU" dirty="0">
                <a:solidFill>
                  <a:srgbClr val="212121"/>
                </a:solidFill>
              </a:rPr>
              <a:t>Ты по-прежнему думаешь об </a:t>
            </a:r>
            <a:r>
              <a:rPr lang="ru-RU" dirty="0" smtClean="0">
                <a:solidFill>
                  <a:srgbClr val="212121"/>
                </a:solidFill>
              </a:rPr>
              <a:t>этом?» </a:t>
            </a:r>
            <a:r>
              <a:rPr lang="ru-RU" dirty="0">
                <a:solidFill>
                  <a:srgbClr val="212121"/>
                </a:solidFill>
              </a:rPr>
              <a:t>«Ты рад/рада, что мы </a:t>
            </a:r>
            <a:r>
              <a:rPr lang="ru-RU" dirty="0" smtClean="0">
                <a:solidFill>
                  <a:srgbClr val="212121"/>
                </a:solidFill>
              </a:rPr>
              <a:t>все-таки прошли </a:t>
            </a:r>
            <a:r>
              <a:rPr lang="ru-RU" dirty="0">
                <a:solidFill>
                  <a:srgbClr val="212121"/>
                </a:solidFill>
              </a:rPr>
              <a:t>через это?» </a:t>
            </a:r>
            <a:r>
              <a:rPr lang="en-US" dirty="0" smtClean="0">
                <a:solidFill>
                  <a:srgbClr val="212121"/>
                </a:solidFill>
              </a:rPr>
              <a:t>“</a:t>
            </a:r>
            <a:r>
              <a:rPr lang="ru-RU" dirty="0" smtClean="0">
                <a:solidFill>
                  <a:srgbClr val="212121"/>
                </a:solidFill>
              </a:rPr>
              <a:t>Ты </a:t>
            </a:r>
            <a:r>
              <a:rPr lang="ru-RU" dirty="0">
                <a:solidFill>
                  <a:srgbClr val="212121"/>
                </a:solidFill>
              </a:rPr>
              <a:t>думал что у нас получится пройти через это и</a:t>
            </a:r>
            <a:r>
              <a:rPr lang="ru-RU" dirty="0" smtClean="0">
                <a:solidFill>
                  <a:srgbClr val="212121"/>
                </a:solidFill>
              </a:rPr>
              <a:t> </a:t>
            </a:r>
            <a:r>
              <a:rPr lang="ru-RU" dirty="0">
                <a:solidFill>
                  <a:srgbClr val="212121"/>
                </a:solidFill>
              </a:rPr>
              <a:t>остаться </a:t>
            </a:r>
            <a:r>
              <a:rPr lang="ru-RU" dirty="0" smtClean="0">
                <a:solidFill>
                  <a:srgbClr val="212121"/>
                </a:solidFill>
              </a:rPr>
              <a:t>вместе?</a:t>
            </a:r>
            <a:r>
              <a:rPr lang="en-US" dirty="0" smtClean="0">
                <a:solidFill>
                  <a:srgbClr val="212121"/>
                </a:solidFill>
              </a:rPr>
              <a:t>”</a:t>
            </a:r>
            <a:r>
              <a:rPr lang="ru-RU" dirty="0" smtClean="0">
                <a:solidFill>
                  <a:srgbClr val="212121"/>
                </a:solidFill>
              </a:rPr>
              <a:t> </a:t>
            </a:r>
            <a:r>
              <a:rPr lang="ru-RU" dirty="0">
                <a:solidFill>
                  <a:srgbClr val="212121"/>
                </a:solidFill>
              </a:rPr>
              <a:t>«Ты думаешь, для это для нас было в итоге чем-то положительным для наших отношений или </a:t>
            </a:r>
            <a:r>
              <a:rPr lang="ru-RU" dirty="0" smtClean="0">
                <a:solidFill>
                  <a:srgbClr val="212121"/>
                </a:solidFill>
              </a:rPr>
              <a:t>мы </a:t>
            </a:r>
            <a:r>
              <a:rPr lang="ru-RU" dirty="0">
                <a:solidFill>
                  <a:srgbClr val="212121"/>
                </a:solidFill>
              </a:rPr>
              <a:t>нанесли им непоправимый вред?» </a:t>
            </a:r>
            <a:r>
              <a:rPr lang="ru-RU" dirty="0" smtClean="0">
                <a:solidFill>
                  <a:srgbClr val="212121"/>
                </a:solidFill>
              </a:rPr>
              <a:t> </a:t>
            </a:r>
            <a:r>
              <a:rPr lang="en-US" dirty="0" smtClean="0">
                <a:solidFill>
                  <a:srgbClr val="212121"/>
                </a:solidFill>
              </a:rPr>
              <a:t>“</a:t>
            </a:r>
            <a:r>
              <a:rPr lang="ru-RU" dirty="0" smtClean="0">
                <a:solidFill>
                  <a:srgbClr val="212121"/>
                </a:solidFill>
              </a:rPr>
              <a:t>Мне </a:t>
            </a:r>
            <a:r>
              <a:rPr lang="ru-RU" dirty="0">
                <a:solidFill>
                  <a:srgbClr val="212121"/>
                </a:solidFill>
              </a:rPr>
              <a:t>по-прежнему очень больно, но это помогло нам”.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7949" y="770274"/>
            <a:ext cx="1026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Современное состояние сексуальной терапии в США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4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7254</TotalTime>
  <Words>2126</Words>
  <Application>Microsoft Office PowerPoint</Application>
  <PresentationFormat>Широкоэкранный</PresentationFormat>
  <Paragraphs>195</Paragraphs>
  <Slides>43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Tw Cen MT</vt:lpstr>
      <vt:lpstr>wf_segoe-ui_normal</vt:lpstr>
      <vt:lpstr>Droplet</vt:lpstr>
      <vt:lpstr>Современное состояние сексуальной терапии в США и искусство эротической коммуникации  National Research university of Higher school of economics nataliya rusetskaya phd june 13,2018</vt:lpstr>
      <vt:lpstr>Современное состояние сексуальной терапии в США</vt:lpstr>
      <vt:lpstr>Современное состояние сексуальной терапии в США</vt:lpstr>
      <vt:lpstr>Современное состояние сексуальной терапии в США </vt:lpstr>
      <vt:lpstr>Современное состояние сексуальной терапии в США   </vt:lpstr>
      <vt:lpstr>Современное состояние сексуальной терапии в США </vt:lpstr>
      <vt:lpstr>Современное состояние сексуальной терапии в США</vt:lpstr>
      <vt:lpstr>Современное состояние сексуальной терапии в США</vt:lpstr>
      <vt:lpstr>     </vt:lpstr>
      <vt:lpstr>Современное состояние сексуальной терапии в США</vt:lpstr>
      <vt:lpstr>Современное состояние сексуальной терапии в США</vt:lpstr>
      <vt:lpstr>Современное состояние сексуальной терапии в США</vt:lpstr>
      <vt:lpstr>Современное состояние сексуальной терапии в США</vt:lpstr>
      <vt:lpstr>Современное состояние сексуальной терапии в США</vt:lpstr>
      <vt:lpstr>Современное состояние сексуальной терапии в америке</vt:lpstr>
      <vt:lpstr>Современное состояние сексуальной терапии в США</vt:lpstr>
      <vt:lpstr>Современное состояние сексуальной терапии в США</vt:lpstr>
      <vt:lpstr>Современное состояние сексуальной терапии в США</vt:lpstr>
      <vt:lpstr>Современное состояние сексуальной терапии в США</vt:lpstr>
      <vt:lpstr>Современное состояние сексуальной терапии в США</vt:lpstr>
      <vt:lpstr>Современное состояние сексуальной терапии в США</vt:lpstr>
      <vt:lpstr>Современное состояние сексуальной терапии в США И искусство  эротической коммуникации</vt:lpstr>
      <vt:lpstr>искусство  эротической коммуникации</vt:lpstr>
      <vt:lpstr>Современное состояние сексуальной терапии в США</vt:lpstr>
      <vt:lpstr>Современное состояние сексуальной терапии в США</vt:lpstr>
      <vt:lpstr>Современное состояние сексуальной терапии в США</vt:lpstr>
      <vt:lpstr>Теория взаимоотношений ИМАГО</vt:lpstr>
      <vt:lpstr>Диалог благодарности имаго </vt:lpstr>
      <vt:lpstr>Корреляция между эротическим общением и удовлетворением а в сексе</vt:lpstr>
      <vt:lpstr>искусство эротической коммуникации</vt:lpstr>
      <vt:lpstr>искусство эротической коммуникации</vt:lpstr>
      <vt:lpstr>Эротическая коммуникация: сексуальные упражнения «по рецепту»</vt:lpstr>
      <vt:lpstr>искусство эротической коммуникации : 5 senses sexercises </vt:lpstr>
      <vt:lpstr>искусство эротической коммуникации : использование собранной информации</vt:lpstr>
      <vt:lpstr>Примеры эротического общения с помощью инструмента sss</vt:lpstr>
      <vt:lpstr>Примеры эротический коммуникации  </vt:lpstr>
      <vt:lpstr>Примеры эротической коммуникации</vt:lpstr>
      <vt:lpstr>Примеры эротической коммуникации</vt:lpstr>
      <vt:lpstr>Примеры эротической коммуникации</vt:lpstr>
      <vt:lpstr>искусство эротической коммуникации Case study</vt:lpstr>
      <vt:lpstr>Case study</vt:lpstr>
      <vt:lpstr>искусство эротической коммуникации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</dc:title>
  <dc:creator>Robertson, Ameer</dc:creator>
  <cp:lastModifiedBy>user</cp:lastModifiedBy>
  <cp:revision>83</cp:revision>
  <dcterms:modified xsi:type="dcterms:W3CDTF">2018-06-28T17:28:15Z</dcterms:modified>
</cp:coreProperties>
</file>