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.jpeg" ContentType="image/jpeg"/>
  <Override PartName="/ppt/notesSlides/notesSlide5.xml" ContentType="application/vnd.openxmlformats-officedocument.presentationml.notesSlide+xml"/>
  <Override PartName="/ppt/media/image2.jpeg" ContentType="image/jpeg"/>
  <Override PartName="/ppt/notesSlides/notesSlide6.xml" ContentType="application/vnd.openxmlformats-officedocument.presentationml.notesSlide+xml"/>
  <Override PartName="/ppt/media/image3.jpe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4.jpeg" ContentType="image/jpeg"/>
  <Override PartName="/ppt/media/image5.jpe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6.jpeg" ContentType="image/jpeg"/>
  <Override PartName="/ppt/media/image7.jpeg" ContentType="image/jpe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3366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ECEC"/>
          </a:solidFill>
        </a:fill>
      </a:tcStyle>
    </a:wholeTbl>
    <a:band2H>
      <a:tcTxStyle b="def" i="def"/>
      <a:tcStyle>
        <a:tcBdr/>
        <a:fill>
          <a:solidFill>
            <a:srgbClr val="E7F6F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2"/>
          </a:solidFill>
        </a:fill>
      </a:tcStyle>
    </a:wholeTbl>
    <a:band2H>
      <a:tcTxStyle b="def" i="def"/>
      <a:tcStyle>
        <a:tcBdr/>
        <a:fill>
          <a:solidFill>
            <a:srgbClr val="E6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3366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solidFill>
            <a:srgbClr val="003366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50800" cap="flat">
              <a:solidFill>
                <a:srgbClr val="003366"/>
              </a:solidFill>
              <a:prstDash val="solid"/>
              <a:round/>
            </a:ln>
          </a:top>
          <a:bottom>
            <a:ln w="127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3366"/>
      </a:tcTxStyle>
      <a:tcStyle>
        <a:tcBdr>
          <a:left>
            <a:ln w="12700" cap="flat">
              <a:solidFill>
                <a:srgbClr val="003366"/>
              </a:solidFill>
              <a:prstDash val="solid"/>
              <a:round/>
            </a:ln>
          </a:left>
          <a:right>
            <a:ln w="12700" cap="flat">
              <a:solidFill>
                <a:srgbClr val="003366"/>
              </a:solidFill>
              <a:prstDash val="solid"/>
              <a:round/>
            </a:ln>
          </a:right>
          <a:top>
            <a:ln w="12700" cap="flat">
              <a:solidFill>
                <a:srgbClr val="003366"/>
              </a:solidFill>
              <a:prstDash val="solid"/>
              <a:round/>
            </a:ln>
          </a:top>
          <a:bottom>
            <a:ln w="25400" cap="flat">
              <a:solidFill>
                <a:srgbClr val="003366"/>
              </a:solidFill>
              <a:prstDash val="solid"/>
              <a:round/>
            </a:ln>
          </a:bottom>
          <a:insideH>
            <a:ln w="12700" cap="flat">
              <a:solidFill>
                <a:srgbClr val="003366"/>
              </a:solidFill>
              <a:prstDash val="solid"/>
              <a:round/>
            </a:ln>
          </a:insideH>
          <a:insideV>
            <a:ln w="12700" cap="flat">
              <a:solidFill>
                <a:srgbClr val="003366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8" name="Shape 3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ключевое понятие - регулярные соответствия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98" name="Shape 4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При реконструкции мы можем опираться на самые разные данные – внешние данные, типичность переходов, географическое положение языков и проч.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4" name="Shape 5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NB: под замещением имеется в виду не замена на заимствование, а внутриязыковая замена (типа слова око на слово глаз). В глоттохронологии считается, что заимствования не подчиняются правилу “постоянной скорости изменения” и могут зависеть от внелингвистических исторических обстоятельств - языковых контактов - которые в разные периоды времени могут быть более или менее интенсивными. Поэтому заимствования при глоттохронологических подсчетах отсеиваются.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19" name="Shape 5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Что значит сохранившихся? Не «неизменившихся»!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64" name="Shape 5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Слово уже покрылось патиной языковой истории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Тем нее менее, компартивисты по крайней мере в части случаев могут отличить его от исконного. Как?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73" name="Shape 57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Здесь этот метод уже не действует – слишком много общих изменений в исконной и «заимствованной» лексики.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01" name="Shape 60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Если мы реконструируем </a:t>
            </a:r>
            <a:r>
              <a:t>t, </a:t>
            </a:r>
            <a:r>
              <a:t>то языки слева – не обязательно составляют одну группу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8" name="Shape 6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Карта показывает гипотетическую карту расселения австронезийцев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Shape 6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32" name="Shape 6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под неустановленным здесь имеется в виду не считающееся широко признанным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2" name="Shape 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Также из важных источников Фасмер по русской этимологии, словарь Трубачева по славянской этимологии.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7" name="Shape 8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Старостин: </a:t>
            </a:r>
            <a:r>
              <a:t>Языки Африки. Опыт построения лексикостатистической классификации. Методология. </a:t>
            </a:r>
            <a:r>
              <a:rPr i="1"/>
              <a:t>Койсанские языки</a:t>
            </a:r>
            <a:r>
              <a:t>. Том 1.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Здесь мы знаем, из других источников, что в этом отношении русский и санскрит более архаичны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Почему называется передвижение? можно сказать, это такая метафора – ср. рисунок по клику.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все ли понимают, почему и та, и та форма под звездочкой?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потому что обе пары форм – реконструкции, левые формы праиндоевропейского, правые – прагерманского уровня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Shape 1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Здесь поговорим о деревьях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8" name="Shape 4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Из предыдущего обсуждения может складываться впечатление, что дивергенция приводит к увеличению языкового разнообразия - языки множатся и множатся. На самом деле, скорее наоборот - распространение некоторых семей происходит за счет поглощения других языков - и сейчас, и ранее.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По крайней мере начиная с какого-то момента человеческой истории, разнообразие не увеличивалось, а сокращалось.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64" name="Shape 4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Если мы реконструируем </a:t>
            </a:r>
            <a:r>
              <a:t>t, </a:t>
            </a:r>
            <a:r>
              <a:t>то языки слева – не обязательно составляют одну группу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81" name="Shape 4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t>Если мы реконструируем </a:t>
            </a:r>
            <a:r>
              <a:t>t, </a:t>
            </a:r>
            <a:r>
              <a:t>то языки слева – не обязательно составляют одну группу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"/>
          <p:cNvGrpSpPr/>
          <p:nvPr/>
        </p:nvGrpSpPr>
        <p:grpSpPr>
          <a:xfrm>
            <a:off x="-1" y="0"/>
            <a:ext cx="5867401" cy="6858000"/>
            <a:chOff x="0" y="0"/>
            <a:chExt cx="5867400" cy="6858000"/>
          </a:xfrm>
        </p:grpSpPr>
        <p:sp>
          <p:nvSpPr>
            <p:cNvPr id="25" name="Rectangle"/>
            <p:cNvSpPr/>
            <p:nvPr/>
          </p:nvSpPr>
          <p:spPr>
            <a:xfrm>
              <a:off x="-1" y="0"/>
              <a:ext cx="4572002" cy="6858000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  <p:sp>
          <p:nvSpPr>
            <p:cNvPr id="26" name="Rounded Rectangle"/>
            <p:cNvSpPr/>
            <p:nvPr/>
          </p:nvSpPr>
          <p:spPr>
            <a:xfrm>
              <a:off x="685800" y="990600"/>
              <a:ext cx="5181600" cy="1905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</a:p>
          </p:txBody>
        </p:sp>
      </p:grpSp>
      <p:grpSp>
        <p:nvGrpSpPr>
          <p:cNvPr id="30" name="Group"/>
          <p:cNvGrpSpPr/>
          <p:nvPr/>
        </p:nvGrpSpPr>
        <p:grpSpPr>
          <a:xfrm>
            <a:off x="3632200" y="4889500"/>
            <a:ext cx="4876800" cy="319088"/>
            <a:chOff x="0" y="0"/>
            <a:chExt cx="4876800" cy="319087"/>
          </a:xfrm>
        </p:grpSpPr>
        <p:sp>
          <p:nvSpPr>
            <p:cNvPr id="28" name="Rectangle"/>
            <p:cNvSpPr/>
            <p:nvPr/>
          </p:nvSpPr>
          <p:spPr>
            <a:xfrm flipH="1">
              <a:off x="0" y="0"/>
              <a:ext cx="4625975" cy="3175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  <p:sp>
          <p:nvSpPr>
            <p:cNvPr id="29" name="Shape"/>
            <p:cNvSpPr/>
            <p:nvPr/>
          </p:nvSpPr>
          <p:spPr>
            <a:xfrm>
              <a:off x="4616450" y="0"/>
              <a:ext cx="260350" cy="319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/>
              </a:pPr>
            </a:p>
          </p:txBody>
        </p:sp>
      </p:grpSp>
      <p:sp>
        <p:nvSpPr>
          <p:cNvPr id="31" name="Slide Number"/>
          <p:cNvSpPr txBox="1"/>
          <p:nvPr>
            <p:ph type="sldNum" sz="quarter" idx="2"/>
          </p:nvPr>
        </p:nvSpPr>
        <p:spPr>
          <a:xfrm>
            <a:off x="76200" y="6263012"/>
            <a:ext cx="471424" cy="474338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4" name="Group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" name="Rectangle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</a:p>
            </p:txBody>
          </p:sp>
          <p:sp>
            <p:nvSpPr>
              <p:cNvPr id="3" name="Shape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" name="Group"/>
            <p:cNvGrpSpPr/>
            <p:nvPr/>
          </p:nvGrpSpPr>
          <p:grpSpPr>
            <a:xfrm>
              <a:off x="228600" y="1981200"/>
              <a:ext cx="7391400" cy="319088"/>
              <a:chOff x="0" y="0"/>
              <a:chExt cx="7391400" cy="319087"/>
            </a:xfrm>
          </p:grpSpPr>
          <p:sp>
            <p:nvSpPr>
              <p:cNvPr id="5" name="Rectangle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</a:p>
            </p:txBody>
          </p:sp>
          <p:sp>
            <p:nvSpPr>
              <p:cNvPr id="6" name="Shape"/>
              <p:cNvSpPr/>
              <p:nvPr/>
            </p:nvSpPr>
            <p:spPr>
              <a:xfrm flipH="1">
                <a:off x="0" y="0"/>
                <a:ext cx="393700" cy="319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1800"/>
                </a:pPr>
              </a:p>
            </p:txBody>
          </p:sp>
        </p:grpSp>
      </p:grpSp>
      <p:sp>
        <p:nvSpPr>
          <p:cNvPr id="9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10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" name="Slide Number"/>
          <p:cNvSpPr txBox="1"/>
          <p:nvPr>
            <p:ph type="sldNum" sz="quarter" idx="2"/>
          </p:nvPr>
        </p:nvSpPr>
        <p:spPr>
          <a:xfrm>
            <a:off x="142113" y="6256662"/>
            <a:ext cx="471424" cy="47433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ctr">
              <a:defRPr b="1" sz="2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006666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75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1pPr>
      <a:lvl2pPr marL="790575" marR="0" indent="-333375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75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75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80000"/>
        <a:buFontTx/>
        <a:buChar char="–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Tx/>
        <a:buChar char="●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 typeface="Wingdings"/>
        <a:buChar char="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 typeface="Wingdings"/>
        <a:buChar char="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 typeface="Wingdings"/>
        <a:buChar char="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rgbClr val="003366"/>
        </a:buClr>
        <a:buSzPct val="65000"/>
        <a:buFont typeface="Wingdings"/>
        <a:buChar char=""/>
        <a:tabLst/>
        <a:defRPr b="0" baseline="0" cap="none" i="0" spc="0" strike="noStrike" sz="2800" u="none">
          <a:ln>
            <a:noFill/>
          </a:ln>
          <a:solidFill>
            <a:srgbClr val="0033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en.wikipedia.org/wiki/Historical_linguistics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сновы сравнительно-исторического языкознания"/>
          <p:cNvSpPr txBox="1"/>
          <p:nvPr>
            <p:ph type="title" idx="4294967295"/>
          </p:nvPr>
        </p:nvSpPr>
        <p:spPr>
          <a:xfrm>
            <a:off x="964758" y="1269559"/>
            <a:ext cx="7671684" cy="1347082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defRPr>
                <a:solidFill>
                  <a:srgbClr val="003366"/>
                </a:solidFill>
              </a:defRPr>
            </a:lvl1pPr>
          </a:lstStyle>
          <a:p>
            <a:pPr/>
            <a:r>
              <a:t>Основы сравнительно-исторического языкознания</a:t>
            </a:r>
          </a:p>
        </p:txBody>
      </p:sp>
      <p:sp>
        <p:nvSpPr>
          <p:cNvPr id="41" name="Лингвистическая компаративистика"/>
          <p:cNvSpPr txBox="1"/>
          <p:nvPr>
            <p:ph type="body" sz="quarter" idx="4294967295"/>
          </p:nvPr>
        </p:nvSpPr>
        <p:spPr>
          <a:xfrm>
            <a:off x="4673600" y="2927350"/>
            <a:ext cx="4013200" cy="182245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marL="0" indent="0">
              <a:buSzTx/>
              <a:buFont typeface="Wingdings"/>
              <a:buNone/>
              <a:defRPr>
                <a:solidFill>
                  <a:srgbClr val="006666"/>
                </a:solidFill>
              </a:defRPr>
            </a:lvl1pPr>
          </a:lstStyle>
          <a:p>
            <a:pPr/>
            <a:r>
              <a:t>Лингвистическая компаративистика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Методы реконструкц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Методы реконструкции</a:t>
            </a:r>
          </a:p>
        </p:txBody>
      </p:sp>
      <p:sp>
        <p:nvSpPr>
          <p:cNvPr id="90" name="язык постоянно меняется…"/>
          <p:cNvSpPr txBox="1"/>
          <p:nvPr>
            <p:ph type="body" idx="4294967295"/>
          </p:nvPr>
        </p:nvSpPr>
        <p:spPr>
          <a:xfrm>
            <a:off x="838200" y="2362200"/>
            <a:ext cx="8305800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defRPr sz="2700"/>
            </a:pPr>
            <a:r>
              <a:t>язык постоянно меняется</a:t>
            </a:r>
          </a:p>
          <a:p>
            <a:pPr>
              <a:lnSpc>
                <a:spcPct val="90000"/>
              </a:lnSpc>
              <a:defRPr sz="2700"/>
            </a:pPr>
            <a:r>
              <a:t>в одинаковых условиях происходят одинаковые изменения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 </a:t>
            </a:r>
            <a:r>
              <a:t>	</a:t>
            </a:r>
            <a:r>
              <a:rPr sz="2300"/>
              <a:t>если звук </a:t>
            </a:r>
            <a:r>
              <a:rPr sz="2300"/>
              <a:t>V</a:t>
            </a:r>
            <a:r>
              <a:rPr baseline="-25000" sz="2300"/>
              <a:t>1</a:t>
            </a:r>
            <a:r>
              <a:rPr sz="2300"/>
              <a:t> </a:t>
            </a:r>
            <a:r>
              <a:rPr sz="2300"/>
              <a:t>в слове </a:t>
            </a:r>
            <a:r>
              <a:rPr sz="2300"/>
              <a:t>W </a:t>
            </a:r>
            <a:r>
              <a:rPr sz="2300"/>
              <a:t>изменился в звук </a:t>
            </a:r>
            <a:r>
              <a:rPr sz="2300"/>
              <a:t>V</a:t>
            </a:r>
            <a:r>
              <a:rPr baseline="-25000" sz="2300"/>
              <a:t>2</a:t>
            </a:r>
            <a:r>
              <a:rPr sz="2300"/>
              <a:t>, во всех словах </a:t>
            </a:r>
            <a:r>
              <a:rPr sz="2300"/>
              <a:t>W</a:t>
            </a:r>
            <a:r>
              <a:rPr baseline="-25000" sz="2300"/>
              <a:t>1</a:t>
            </a:r>
            <a:r>
              <a:rPr sz="2300"/>
              <a:t>,</a:t>
            </a:r>
            <a:r>
              <a:rPr sz="2300"/>
              <a:t> W</a:t>
            </a:r>
            <a:r>
              <a:rPr baseline="-25000" sz="2300"/>
              <a:t>2</a:t>
            </a:r>
            <a:r>
              <a:rPr sz="2300"/>
              <a:t>... </a:t>
            </a:r>
            <a:r>
              <a:rPr sz="2300"/>
              <a:t>W</a:t>
            </a:r>
            <a:r>
              <a:rPr baseline="-25000" sz="2300"/>
              <a:t>n</a:t>
            </a:r>
            <a:r>
              <a:rPr sz="2300"/>
              <a:t>, </a:t>
            </a:r>
            <a:r>
              <a:rPr sz="2300"/>
              <a:t>в которых он находится в таком же окружении, произошло аналогичное изменение</a:t>
            </a:r>
            <a:endParaRPr baseline="-25000" sz="2300"/>
          </a:p>
          <a:p>
            <a:pPr>
              <a:lnSpc>
                <a:spcPct val="90000"/>
              </a:lnSpc>
              <a:defRPr sz="2700"/>
            </a:pPr>
            <a:r>
              <a:t>следовательно, с т.зр. наблюдаемых фактов...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300"/>
            </a:pPr>
            <a:r>
              <a:t>	между родственными языками должны наблюдаться регулярные соответствия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300"/>
            </a:pPr>
            <a:r>
              <a:t>	если мы не можем сформулировать правила изменения, следовательно, мы чего-то не учитываем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Закон Гримма"/>
          <p:cNvSpPr txBox="1"/>
          <p:nvPr>
            <p:ph type="title" idx="4294967295"/>
          </p:nvPr>
        </p:nvSpPr>
        <p:spPr>
          <a:xfrm>
            <a:off x="811424" y="820949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Закон Гримма</a:t>
            </a:r>
          </a:p>
        </p:txBody>
      </p:sp>
      <p:sp>
        <p:nvSpPr>
          <p:cNvPr id="93" name="«Передвижение согласных»…"/>
          <p:cNvSpPr txBox="1"/>
          <p:nvPr>
            <p:ph type="body" idx="4294967295"/>
          </p:nvPr>
        </p:nvSpPr>
        <p:spPr>
          <a:xfrm>
            <a:off x="827087" y="2349500"/>
            <a:ext cx="7693026" cy="4235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  <a:r>
              <a:t>«Передвижение согласных» 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  <a:r>
              <a:t>                           </a:t>
            </a:r>
            <a:r>
              <a:t>(</a:t>
            </a:r>
            <a:r>
              <a:t>аналогично другие ряды)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  <a:r>
              <a:t>Примеры из современных языков: 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  <a:r>
              <a:t>madhu </a:t>
            </a:r>
            <a:r>
              <a:t>(санскр. </a:t>
            </a:r>
            <a:r>
              <a:t>‘</a:t>
            </a:r>
            <a:r>
              <a:t>мёд</a:t>
            </a:r>
            <a:r>
              <a:t>’</a:t>
            </a:r>
            <a:r>
              <a:t>) </a:t>
            </a:r>
            <a:r>
              <a:t>~ mead (</a:t>
            </a:r>
            <a:r>
              <a:t>напиток)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</a:pPr>
            <a:r>
              <a:t>десять </a:t>
            </a:r>
            <a:r>
              <a:t>~ ten, </a:t>
            </a:r>
            <a:r>
              <a:t>три </a:t>
            </a:r>
            <a:r>
              <a:t>~ three</a:t>
            </a:r>
          </a:p>
        </p:txBody>
      </p:sp>
      <p:sp>
        <p:nvSpPr>
          <p:cNvPr id="94" name="dʰ → d → t → θ"/>
          <p:cNvSpPr txBox="1"/>
          <p:nvPr/>
        </p:nvSpPr>
        <p:spPr>
          <a:xfrm>
            <a:off x="1225550" y="3846512"/>
            <a:ext cx="2592125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spcBef>
                <a:spcPts val="600"/>
              </a:spcBef>
            </a:lvl1pPr>
          </a:lstStyle>
          <a:p>
            <a:pPr/>
            <a:r>
              <a:t>dʰ → d → t → θ</a:t>
            </a:r>
          </a:p>
        </p:txBody>
      </p:sp>
      <p:sp>
        <p:nvSpPr>
          <p:cNvPr id="95" name="*dʰ  *d    *t"/>
          <p:cNvSpPr txBox="1"/>
          <p:nvPr/>
        </p:nvSpPr>
        <p:spPr>
          <a:xfrm>
            <a:off x="2051050" y="2997200"/>
            <a:ext cx="174271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marL="342900" indent="-342900">
              <a:spcBef>
                <a:spcPts val="600"/>
              </a:spcBef>
            </a:lvl1pPr>
          </a:lstStyle>
          <a:p>
            <a:pPr/>
            <a:r>
              <a:t>*dʰ  *d    *t</a:t>
            </a:r>
          </a:p>
        </p:txBody>
      </p:sp>
      <p:sp>
        <p:nvSpPr>
          <p:cNvPr id="96" name="Line"/>
          <p:cNvSpPr/>
          <p:nvPr/>
        </p:nvSpPr>
        <p:spPr>
          <a:xfrm>
            <a:off x="2308225" y="3517900"/>
            <a:ext cx="0" cy="360363"/>
          </a:xfrm>
          <a:prstGeom prst="line">
            <a:avLst/>
          </a:prstGeom>
          <a:ln w="25400">
            <a:solidFill>
              <a:srgbClr val="003366"/>
            </a:solidFill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97" name="Line"/>
          <p:cNvSpPr/>
          <p:nvPr/>
        </p:nvSpPr>
        <p:spPr>
          <a:xfrm>
            <a:off x="2955925" y="3533775"/>
            <a:ext cx="0" cy="360363"/>
          </a:xfrm>
          <a:prstGeom prst="line">
            <a:avLst/>
          </a:prstGeom>
          <a:ln w="25400">
            <a:solidFill>
              <a:srgbClr val="003366"/>
            </a:solidFill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98" name="Line"/>
          <p:cNvSpPr/>
          <p:nvPr/>
        </p:nvSpPr>
        <p:spPr>
          <a:xfrm>
            <a:off x="3635375" y="3532187"/>
            <a:ext cx="0" cy="360363"/>
          </a:xfrm>
          <a:prstGeom prst="line">
            <a:avLst/>
          </a:prstGeom>
          <a:ln w="25400">
            <a:solidFill>
              <a:srgbClr val="003366"/>
            </a:solidFill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99" name="Rectangle"/>
          <p:cNvSpPr/>
          <p:nvPr/>
        </p:nvSpPr>
        <p:spPr>
          <a:xfrm>
            <a:off x="1042987" y="3789362"/>
            <a:ext cx="1081088" cy="8636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600"/>
              </a:spcBef>
            </a:pPr>
          </a:p>
        </p:txBody>
      </p:sp>
      <p:sp>
        <p:nvSpPr>
          <p:cNvPr id="100" name="Rectangle"/>
          <p:cNvSpPr/>
          <p:nvPr/>
        </p:nvSpPr>
        <p:spPr>
          <a:xfrm>
            <a:off x="2411412" y="3789362"/>
            <a:ext cx="431801" cy="792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600"/>
              </a:spcBef>
            </a:pPr>
          </a:p>
        </p:txBody>
      </p:sp>
      <p:sp>
        <p:nvSpPr>
          <p:cNvPr id="101" name="Rectangle"/>
          <p:cNvSpPr/>
          <p:nvPr/>
        </p:nvSpPr>
        <p:spPr>
          <a:xfrm>
            <a:off x="3060700" y="3860800"/>
            <a:ext cx="431800" cy="7921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600"/>
              </a:spcBef>
            </a:pPr>
          </a:p>
        </p:txBody>
      </p:sp>
      <p:pic>
        <p:nvPicPr>
          <p:cNvPr id="102" name="Jacob Grimm.jpg" descr="Jacob Grim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56487" y="0"/>
            <a:ext cx="1687513" cy="2060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0" grpId="6"/>
      <p:bldP build="whole" bldLvl="1" animBg="1" rev="0" advAuto="0" spid="96" grpId="2"/>
      <p:bldP build="whole" bldLvl="1" animBg="1" rev="0" advAuto="0" spid="101" grpId="7"/>
      <p:bldP build="whole" bldLvl="1" animBg="1" rev="0" advAuto="0" spid="95" grpId="1"/>
      <p:bldP build="whole" bldLvl="1" animBg="1" rev="0" advAuto="0" spid="98" grpId="4"/>
      <p:bldP build="whole" bldLvl="1" animBg="1" rev="0" advAuto="0" spid="97" grpId="3"/>
      <p:bldP build="whole" bldLvl="1" animBg="1" rev="0" advAuto="0" spid="99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Исключение из законы Гримма?"/>
          <p:cNvSpPr txBox="1"/>
          <p:nvPr>
            <p:ph type="title" idx="4294967295"/>
          </p:nvPr>
        </p:nvSpPr>
        <p:spPr>
          <a:xfrm>
            <a:off x="811424" y="820949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Исключение из законы Гримма?</a:t>
            </a:r>
          </a:p>
        </p:txBody>
      </p:sp>
      <p:sp>
        <p:nvSpPr>
          <p:cNvPr id="107" name="в ряде слов по негерманским данным реконструируется ПИЕ глухой, но, вопреки закону Гримма, в германских языках появляется не фрикативный, а звонкий!…"/>
          <p:cNvSpPr txBox="1"/>
          <p:nvPr>
            <p:ph type="body" idx="4294967295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в ряде слов по негерманским данным реконструируется ПИЕ глухой, но, вопреки закону Гримма, в германских языках появляется не фрикативный, а звонкий!</a:t>
            </a:r>
          </a:p>
          <a:p>
            <a:pPr>
              <a:buSzTx/>
              <a:buFont typeface="Wingdings"/>
              <a:buNone/>
            </a:pPr>
          </a:p>
          <a:p>
            <a:pPr>
              <a:buSzTx/>
              <a:buFont typeface="Wingdings"/>
              <a:buNone/>
            </a:pPr>
            <a:r>
              <a:t>Ср. </a:t>
            </a:r>
            <a:r>
              <a:rPr>
                <a:latin typeface="Charis SIL"/>
                <a:ea typeface="Charis SIL"/>
                <a:cs typeface="Charis SIL"/>
                <a:sym typeface="Charis SIL"/>
              </a:rPr>
              <a:t>*bhrā</a:t>
            </a:r>
            <a:r>
              <a:rPr b="1">
                <a:solidFill>
                  <a:srgbClr val="FF3300"/>
                </a:solidFill>
                <a:latin typeface="Charis SIL"/>
                <a:ea typeface="Charis SIL"/>
                <a:cs typeface="Charis SIL"/>
                <a:sym typeface="Charis SIL"/>
              </a:rPr>
              <a:t>t</a:t>
            </a:r>
            <a:r>
              <a:rPr>
                <a:latin typeface="Charis SIL"/>
                <a:ea typeface="Charis SIL"/>
                <a:cs typeface="Charis SIL"/>
                <a:sym typeface="Charis SIL"/>
              </a:rPr>
              <a:t>er &gt; </a:t>
            </a:r>
            <a:r>
              <a:rPr>
                <a:latin typeface="Charis SIL"/>
                <a:ea typeface="Charis SIL"/>
                <a:cs typeface="Charis SIL"/>
                <a:sym typeface="Charis SIL"/>
              </a:rPr>
              <a:t>*</a:t>
            </a:r>
            <a:r>
              <a:rPr i="1">
                <a:latin typeface="Charis SIL"/>
                <a:ea typeface="Charis SIL"/>
                <a:cs typeface="Charis SIL"/>
                <a:sym typeface="Charis SIL"/>
              </a:rPr>
              <a:t>brō</a:t>
            </a:r>
            <a:r>
              <a:rPr b="1" i="1">
                <a:solidFill>
                  <a:srgbClr val="FF3300"/>
                </a:solidFill>
                <a:latin typeface="Charis SIL"/>
                <a:ea typeface="Charis SIL"/>
                <a:cs typeface="Charis SIL"/>
                <a:sym typeface="Charis SIL"/>
              </a:rPr>
              <a:t>ɵ</a:t>
            </a:r>
            <a:r>
              <a:rPr i="1">
                <a:latin typeface="Charis SIL"/>
                <a:ea typeface="Charis SIL"/>
                <a:cs typeface="Charis SIL"/>
                <a:sym typeface="Charis SIL"/>
              </a:rPr>
              <a:t>ēr</a:t>
            </a:r>
            <a:r>
              <a:t>    (</a:t>
            </a:r>
            <a:r>
              <a:t>&gt;</a:t>
            </a:r>
            <a:r>
              <a:rPr>
                <a:latin typeface="Charis SIL"/>
                <a:ea typeface="Charis SIL"/>
                <a:cs typeface="Charis SIL"/>
                <a:sym typeface="Charis SIL"/>
              </a:rPr>
              <a:t> Bruder, brother</a:t>
            </a:r>
            <a:r>
              <a:rPr>
                <a:latin typeface="Charis SIL"/>
                <a:ea typeface="Charis SIL"/>
                <a:cs typeface="Charis SIL"/>
                <a:sym typeface="Charis SIL"/>
              </a:rPr>
              <a:t>)</a:t>
            </a:r>
            <a:endParaRPr>
              <a:latin typeface="Charis SIL"/>
              <a:ea typeface="Charis SIL"/>
              <a:cs typeface="Charis SIL"/>
              <a:sym typeface="Charis SIL"/>
            </a:endParaRPr>
          </a:p>
          <a:p>
            <a:pPr>
              <a:buSzTx/>
              <a:buFont typeface="Wingdings"/>
              <a:buNone/>
              <a:defRPr>
                <a:latin typeface="Charis SIL"/>
                <a:ea typeface="Charis SIL"/>
                <a:cs typeface="Charis SIL"/>
                <a:sym typeface="Charis SIL"/>
              </a:defRPr>
            </a:pPr>
            <a:r>
              <a:t>но: </a:t>
            </a:r>
            <a:r>
              <a:t>*pa</a:t>
            </a:r>
            <a:r>
              <a:rPr b="1">
                <a:solidFill>
                  <a:srgbClr val="FF3300"/>
                </a:solidFill>
              </a:rPr>
              <a:t>t</a:t>
            </a:r>
            <a:r>
              <a:t>er &gt; *</a:t>
            </a:r>
            <a:r>
              <a:rPr i="1"/>
              <a:t>fa</a:t>
            </a:r>
            <a:r>
              <a:rPr b="1" i="1">
                <a:solidFill>
                  <a:srgbClr val="FF3300"/>
                </a:solidFill>
              </a:rPr>
              <a:t>d</a:t>
            </a:r>
            <a:r>
              <a:rPr i="1"/>
              <a:t>ēr</a:t>
            </a:r>
            <a:r>
              <a:rPr i="1"/>
              <a:t> </a:t>
            </a:r>
            <a:r>
              <a:rPr i="1"/>
              <a:t>	    </a:t>
            </a:r>
            <a:r>
              <a:t>(</a:t>
            </a:r>
            <a:r>
              <a:t>&gt;</a:t>
            </a:r>
            <a:r>
              <a:t> </a:t>
            </a:r>
            <a:r>
              <a:t>Vater, father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Закон Вернера"/>
          <p:cNvSpPr txBox="1"/>
          <p:nvPr>
            <p:ph type="title" idx="4294967295"/>
          </p:nvPr>
        </p:nvSpPr>
        <p:spPr>
          <a:xfrm>
            <a:off x="811424" y="820949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Закон Вернера</a:t>
            </a:r>
          </a:p>
        </p:txBody>
      </p:sp>
      <p:sp>
        <p:nvSpPr>
          <p:cNvPr id="112" name="В позиции после безударного гласного глухой смычный озвончается; вместо соответствия ПИЕ глухой ~ ПГ фрикативный наблюдается соответствие ПИЕ глухой ~ ПГ звонкий Следовательно:…"/>
          <p:cNvSpPr txBox="1"/>
          <p:nvPr>
            <p:ph type="body" idx="4294967295"/>
          </p:nvPr>
        </p:nvSpPr>
        <p:spPr>
          <a:xfrm>
            <a:off x="838200" y="2349500"/>
            <a:ext cx="8305800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В позиции после безударного гласного глухой смычный </a:t>
            </a:r>
            <a:r>
              <a:rPr b="1"/>
              <a:t>озвончается</a:t>
            </a:r>
            <a:r>
              <a:t>; вместо соответствия ПИЕ глухой </a:t>
            </a:r>
            <a:r>
              <a:t>~ </a:t>
            </a:r>
            <a:r>
              <a:t>ПГ фрикативный наблюдается соответствие ПИЕ глухой </a:t>
            </a:r>
            <a:r>
              <a:t>~ </a:t>
            </a:r>
            <a:r>
              <a:t>ПГ звонкий Следовательно: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000"/>
            </a:pPr>
            <a:r>
              <a:t>неверно, что закон Гримма то срабатывает, то не срабатывает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000"/>
            </a:pPr>
            <a:r>
              <a:t>он “не срабатывает” во вполне определенных условиях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endParaRPr sz="2000"/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NB</a:t>
            </a:r>
            <a:r>
              <a:t>: в германских языках ударение пало, поэтому пришлось довольствоваться сведениями из других ветвей</a:t>
            </a:r>
          </a:p>
        </p:txBody>
      </p:sp>
      <p:pic>
        <p:nvPicPr>
          <p:cNvPr id="113" name="Karl_Verner" descr="Karl_Verner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5562" y="0"/>
            <a:ext cx="1468438" cy="2276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Соссюр: ларингальная теория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Соссюр: ларингальная теория</a:t>
            </a:r>
          </a:p>
        </p:txBody>
      </p:sp>
      <p:sp>
        <p:nvSpPr>
          <p:cNvPr id="116" name="Чтобы объяснить странные соответствия в индо-европейских долготах, Соссюр в 1879 г. постулировал в некоторых позициях специальные удлиняющие гласные фонемы - «сонантические коэффициенты»…"/>
          <p:cNvSpPr txBox="1"/>
          <p:nvPr>
            <p:ph type="body" idx="4294967295"/>
          </p:nvPr>
        </p:nvSpPr>
        <p:spPr>
          <a:xfrm>
            <a:off x="838200" y="2362199"/>
            <a:ext cx="8305800" cy="4306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400"/>
            </a:pPr>
            <a:r>
              <a:t>Чтобы объяснить странные соответствия в индо-европейских долготах, Соссюр в 1879 г. постулировал в некоторых позициях специальные удлиняющие гласные фонемы - «сонантические коэффициенты»</a:t>
            </a:r>
          </a:p>
          <a:p>
            <a:pPr>
              <a:spcBef>
                <a:spcPts val="500"/>
              </a:spcBef>
              <a:defRPr sz="2400"/>
            </a:pPr>
            <a:r>
              <a:t>Эти фонемы не сохранились ни в каких известных ему и-е языках! Они постулируются по чисто системным соображениям (правило закрытого слога)</a:t>
            </a:r>
          </a:p>
          <a:p>
            <a:pPr>
              <a:spcBef>
                <a:spcPts val="500"/>
              </a:spcBef>
              <a:defRPr sz="2400"/>
            </a:pPr>
            <a:r>
              <a:t>В 1927 г. Е. Курилович связывает с сонантическими коэффициентами ларингальную фонему незадолго до того расшифрованного хеттского языка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Что такое праязык? Соответствия или *язык?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200"/>
            </a:pPr>
            <a:r>
              <a:t>Что такое праязык? Соответствия или </a:t>
            </a:r>
            <a:r>
              <a:t>*</a:t>
            </a:r>
            <a:r>
              <a:t>язык?</a:t>
            </a:r>
          </a:p>
        </p:txBody>
      </p:sp>
      <p:sp>
        <p:nvSpPr>
          <p:cNvPr id="119" name="Басня Шлейхера (1868)…"/>
          <p:cNvSpPr txBox="1"/>
          <p:nvPr>
            <p:ph type="body" idx="4294967295"/>
          </p:nvPr>
        </p:nvSpPr>
        <p:spPr>
          <a:xfrm>
            <a:off x="785812" y="2362200"/>
            <a:ext cx="8459788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b="1" sz="2000"/>
            </a:pPr>
            <a:r>
              <a:t>Басня Шлейхера (1868)</a:t>
            </a: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Avis, jasmin varnā na ā ast, dadarka akvams, tam, vāgham garum vaghantam, tam, bhāram magham, tam, manum āku bharantam. Avis akvabhjams ā vavakat: kard aghnutai mai vidanti manum akvams agantam. Akvāsas ā vavakant: krudhi avai, kard aghnutai vividvant-svas: manus patis varnām avisāms karnauti svabhjam gharmam vastram avibhjams ka varnā na asti. Tat kukruvants avis agram ā bhugat.</a:t>
            </a:r>
          </a:p>
          <a:p>
            <a:pPr marL="0" indent="0">
              <a:lnSpc>
                <a:spcPct val="90000"/>
              </a:lnSpc>
              <a:buSzTx/>
              <a:buFont typeface="Wingdings"/>
              <a:buNone/>
              <a:defRPr sz="2000"/>
            </a:pPr>
          </a:p>
          <a:p>
            <a:pPr marL="0" indent="0">
              <a:lnSpc>
                <a:spcPct val="90000"/>
              </a:lnSpc>
              <a:spcBef>
                <a:spcPts val="400"/>
              </a:spcBef>
              <a:buSzTx/>
              <a:buFont typeface="Wingdings"/>
              <a:buNone/>
              <a:defRPr i="1" sz="2000"/>
            </a:pPr>
            <a:r>
              <a:t>Овца, [на] которой не было шерсти, увидела коней, везущих тяжелую повозку [с] большим грузом, быстро несущих человека. Овца сказала коням: сердце теснится [во] мне (сердце мое печалится), видя коней, везущих человека. Кони сказали: послушай, овца, сердце теснится [от] увиденного: человек — господин, делает шерсть овцы теплой одеждой [для] себя и [у] овец нет шерсти. Услышав это, овца повернула [в] поле.</a:t>
            </a:r>
            <a:r>
              <a:rPr i="0"/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Индоевропейская семья"/>
          <p:cNvSpPr txBox="1"/>
          <p:nvPr>
            <p:ph type="title" idx="4294967295"/>
          </p:nvPr>
        </p:nvSpPr>
        <p:spPr>
          <a:xfrm>
            <a:off x="3134279" y="38654"/>
            <a:ext cx="5971067" cy="71485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Индоевропейская семья</a:t>
            </a:r>
          </a:p>
        </p:txBody>
      </p:sp>
      <p:pic>
        <p:nvPicPr>
          <p:cNvPr id="122" name="С-котиками" descr="С-котиками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3350" y="925512"/>
            <a:ext cx="7740650" cy="5932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Разнообразие vs. реконструкция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Разнообразие </a:t>
            </a:r>
            <a:r>
              <a:t>vs. </a:t>
            </a:r>
            <a:r>
              <a:t>реконструкция</a:t>
            </a:r>
          </a:p>
        </p:txBody>
      </p:sp>
      <p:sp>
        <p:nvSpPr>
          <p:cNvPr id="127" name="Line"/>
          <p:cNvSpPr/>
          <p:nvPr/>
        </p:nvSpPr>
        <p:spPr>
          <a:xfrm flipV="1">
            <a:off x="8604250" y="2708275"/>
            <a:ext cx="0" cy="3889375"/>
          </a:xfrm>
          <a:prstGeom prst="line">
            <a:avLst/>
          </a:prstGeom>
          <a:ln w="38100">
            <a:solidFill>
              <a:srgbClr val="003366"/>
            </a:solidFill>
            <a:tail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128" name="time depth"/>
          <p:cNvSpPr txBox="1"/>
          <p:nvPr/>
        </p:nvSpPr>
        <p:spPr>
          <a:xfrm rot="16200000">
            <a:off x="7088403" y="4368584"/>
            <a:ext cx="1933576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600"/>
              </a:spcBef>
            </a:lvl1pPr>
          </a:lstStyle>
          <a:p>
            <a:pPr/>
            <a:r>
              <a:t>time depth</a:t>
            </a:r>
          </a:p>
        </p:txBody>
      </p:sp>
      <p:grpSp>
        <p:nvGrpSpPr>
          <p:cNvPr id="160" name="Group"/>
          <p:cNvGrpSpPr/>
          <p:nvPr/>
        </p:nvGrpSpPr>
        <p:grpSpPr>
          <a:xfrm>
            <a:off x="2198578" y="3072653"/>
            <a:ext cx="5030490" cy="3405939"/>
            <a:chOff x="10974" y="14378"/>
            <a:chExt cx="5030489" cy="3405937"/>
          </a:xfrm>
        </p:grpSpPr>
        <p:sp>
          <p:nvSpPr>
            <p:cNvPr id="129" name="Line"/>
            <p:cNvSpPr/>
            <p:nvPr/>
          </p:nvSpPr>
          <p:spPr>
            <a:xfrm flipH="1">
              <a:off x="1735801" y="21474"/>
              <a:ext cx="429521" cy="787982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0" name="Line"/>
            <p:cNvSpPr/>
            <p:nvPr/>
          </p:nvSpPr>
          <p:spPr>
            <a:xfrm flipH="1">
              <a:off x="1288126" y="827924"/>
              <a:ext cx="429521" cy="787982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1" name="Line"/>
            <p:cNvSpPr/>
            <p:nvPr/>
          </p:nvSpPr>
          <p:spPr>
            <a:xfrm>
              <a:off x="1755746" y="837449"/>
              <a:ext cx="407915" cy="1095675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2" name="Line"/>
            <p:cNvSpPr/>
            <p:nvPr/>
          </p:nvSpPr>
          <p:spPr>
            <a:xfrm flipH="1">
              <a:off x="1877798" y="1974099"/>
              <a:ext cx="262124" cy="851112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3" name="Line"/>
            <p:cNvSpPr/>
            <p:nvPr/>
          </p:nvSpPr>
          <p:spPr>
            <a:xfrm flipH="1">
              <a:off x="1520138" y="2829761"/>
              <a:ext cx="356259" cy="572221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4" name="Line"/>
            <p:cNvSpPr/>
            <p:nvPr/>
          </p:nvSpPr>
          <p:spPr>
            <a:xfrm>
              <a:off x="1876396" y="2829761"/>
              <a:ext cx="286792" cy="572007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5" name="Line"/>
            <p:cNvSpPr/>
            <p:nvPr/>
          </p:nvSpPr>
          <p:spPr>
            <a:xfrm>
              <a:off x="2198659" y="1988386"/>
              <a:ext cx="468402" cy="1413118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6" name="Line"/>
            <p:cNvSpPr/>
            <p:nvPr/>
          </p:nvSpPr>
          <p:spPr>
            <a:xfrm flipH="1">
              <a:off x="913721" y="1648661"/>
              <a:ext cx="357839" cy="572226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7" name="Line"/>
            <p:cNvSpPr/>
            <p:nvPr/>
          </p:nvSpPr>
          <p:spPr>
            <a:xfrm flipH="1">
              <a:off x="439249" y="2239211"/>
              <a:ext cx="457661" cy="659663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8" name="Line"/>
            <p:cNvSpPr/>
            <p:nvPr/>
          </p:nvSpPr>
          <p:spPr>
            <a:xfrm>
              <a:off x="917546" y="2237624"/>
              <a:ext cx="23643" cy="660404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39" name="Line"/>
            <p:cNvSpPr/>
            <p:nvPr/>
          </p:nvSpPr>
          <p:spPr>
            <a:xfrm flipH="1">
              <a:off x="654805" y="2902786"/>
              <a:ext cx="286555" cy="499109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0" name="Line"/>
            <p:cNvSpPr/>
            <p:nvPr/>
          </p:nvSpPr>
          <p:spPr>
            <a:xfrm flipH="1">
              <a:off x="950929" y="2910724"/>
              <a:ext cx="4718" cy="498476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1" name="Line"/>
            <p:cNvSpPr/>
            <p:nvPr/>
          </p:nvSpPr>
          <p:spPr>
            <a:xfrm>
              <a:off x="969934" y="2902786"/>
              <a:ext cx="242431" cy="510050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2" name="Line"/>
            <p:cNvSpPr/>
            <p:nvPr/>
          </p:nvSpPr>
          <p:spPr>
            <a:xfrm flipH="1">
              <a:off x="10974" y="2902787"/>
              <a:ext cx="425561" cy="505943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3" name="Line"/>
            <p:cNvSpPr/>
            <p:nvPr/>
          </p:nvSpPr>
          <p:spPr>
            <a:xfrm flipH="1">
              <a:off x="436621" y="2888499"/>
              <a:ext cx="9439" cy="512764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4" name="Line"/>
            <p:cNvSpPr/>
            <p:nvPr/>
          </p:nvSpPr>
          <p:spPr>
            <a:xfrm flipH="1" flipV="1">
              <a:off x="2152006" y="14378"/>
              <a:ext cx="502266" cy="788147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5" name="Line"/>
            <p:cNvSpPr/>
            <p:nvPr/>
          </p:nvSpPr>
          <p:spPr>
            <a:xfrm flipH="1" flipV="1">
              <a:off x="2674549" y="834941"/>
              <a:ext cx="419461" cy="572422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6" name="Line"/>
            <p:cNvSpPr/>
            <p:nvPr/>
          </p:nvSpPr>
          <p:spPr>
            <a:xfrm flipH="1" flipV="1">
              <a:off x="3112866" y="1425362"/>
              <a:ext cx="781244" cy="972600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3059084" y="1424820"/>
              <a:ext cx="26795" cy="660405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8" name="Line"/>
            <p:cNvSpPr/>
            <p:nvPr/>
          </p:nvSpPr>
          <p:spPr>
            <a:xfrm flipH="1" flipV="1">
              <a:off x="3061740" y="2089177"/>
              <a:ext cx="335482" cy="499286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49" name="Line"/>
            <p:cNvSpPr/>
            <p:nvPr/>
          </p:nvSpPr>
          <p:spPr>
            <a:xfrm flipH="1" flipV="1">
              <a:off x="3070256" y="2097924"/>
              <a:ext cx="6291" cy="498476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0" name="Line"/>
            <p:cNvSpPr/>
            <p:nvPr/>
          </p:nvSpPr>
          <p:spPr>
            <a:xfrm flipH="1" flipV="1">
              <a:off x="3896747" y="2401926"/>
              <a:ext cx="284700" cy="427837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1" name="Line"/>
            <p:cNvSpPr/>
            <p:nvPr/>
          </p:nvSpPr>
          <p:spPr>
            <a:xfrm flipH="1" flipV="1">
              <a:off x="3380364" y="2556177"/>
              <a:ext cx="438528" cy="845620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2" name="Line"/>
            <p:cNvSpPr/>
            <p:nvPr/>
          </p:nvSpPr>
          <p:spPr>
            <a:xfrm flipH="1">
              <a:off x="2885572" y="2585155"/>
              <a:ext cx="196212" cy="816239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3" name="Line"/>
            <p:cNvSpPr/>
            <p:nvPr/>
          </p:nvSpPr>
          <p:spPr>
            <a:xfrm>
              <a:off x="3089311" y="2601161"/>
              <a:ext cx="10984" cy="809627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4" name="Line"/>
            <p:cNvSpPr/>
            <p:nvPr/>
          </p:nvSpPr>
          <p:spPr>
            <a:xfrm>
              <a:off x="3088856" y="2604184"/>
              <a:ext cx="208744" cy="803581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5" name="Line"/>
            <p:cNvSpPr/>
            <p:nvPr/>
          </p:nvSpPr>
          <p:spPr>
            <a:xfrm>
              <a:off x="3388508" y="2566167"/>
              <a:ext cx="144428" cy="835165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6" name="Line"/>
            <p:cNvSpPr/>
            <p:nvPr/>
          </p:nvSpPr>
          <p:spPr>
            <a:xfrm flipH="1">
              <a:off x="3987724" y="2834268"/>
              <a:ext cx="192183" cy="562488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7" name="Line"/>
            <p:cNvSpPr/>
            <p:nvPr/>
          </p:nvSpPr>
          <p:spPr>
            <a:xfrm>
              <a:off x="4184060" y="2833743"/>
              <a:ext cx="367836" cy="560363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8" name="Line"/>
            <p:cNvSpPr/>
            <p:nvPr/>
          </p:nvSpPr>
          <p:spPr>
            <a:xfrm>
              <a:off x="3897691" y="2401099"/>
              <a:ext cx="1143774" cy="1001788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59" name="Line"/>
            <p:cNvSpPr/>
            <p:nvPr/>
          </p:nvSpPr>
          <p:spPr>
            <a:xfrm>
              <a:off x="1301721" y="1677237"/>
              <a:ext cx="68078" cy="1743079"/>
            </a:xfrm>
            <a:prstGeom prst="line">
              <a:avLst/>
            </a:prstGeom>
            <a:noFill/>
            <a:ln w="9525" cap="flat">
              <a:solidFill>
                <a:srgbClr val="003366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192" name="Group"/>
          <p:cNvGrpSpPr/>
          <p:nvPr/>
        </p:nvGrpSpPr>
        <p:grpSpPr>
          <a:xfrm>
            <a:off x="972817" y="3069913"/>
            <a:ext cx="4315624" cy="2518089"/>
            <a:chOff x="4537" y="4568"/>
            <a:chExt cx="4315623" cy="2518088"/>
          </a:xfrm>
        </p:grpSpPr>
        <p:sp>
          <p:nvSpPr>
            <p:cNvPr id="161" name="Line"/>
            <p:cNvSpPr/>
            <p:nvPr/>
          </p:nvSpPr>
          <p:spPr>
            <a:xfrm>
              <a:off x="2471865" y="11496"/>
              <a:ext cx="369305" cy="58348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2" name="Line"/>
            <p:cNvSpPr/>
            <p:nvPr/>
          </p:nvSpPr>
          <p:spPr>
            <a:xfrm>
              <a:off x="2855626" y="606867"/>
              <a:ext cx="369305" cy="58348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3" name="Line"/>
            <p:cNvSpPr/>
            <p:nvPr/>
          </p:nvSpPr>
          <p:spPr>
            <a:xfrm flipH="1">
              <a:off x="2472494" y="613899"/>
              <a:ext cx="350473" cy="81073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4" name="Line"/>
            <p:cNvSpPr/>
            <p:nvPr/>
          </p:nvSpPr>
          <p:spPr>
            <a:xfrm>
              <a:off x="2493638" y="1453043"/>
              <a:ext cx="225369" cy="63020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5" name="Line"/>
            <p:cNvSpPr/>
            <p:nvPr/>
          </p:nvSpPr>
          <p:spPr>
            <a:xfrm>
              <a:off x="2719540" y="2084746"/>
              <a:ext cx="306625" cy="42414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6" name="Line"/>
            <p:cNvSpPr/>
            <p:nvPr/>
          </p:nvSpPr>
          <p:spPr>
            <a:xfrm flipH="1">
              <a:off x="2472663" y="2084746"/>
              <a:ext cx="246879" cy="42406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7" name="Line"/>
            <p:cNvSpPr/>
            <p:nvPr/>
          </p:nvSpPr>
          <p:spPr>
            <a:xfrm flipH="1">
              <a:off x="2041043" y="1463591"/>
              <a:ext cx="402244" cy="104510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8" name="Line"/>
            <p:cNvSpPr/>
            <p:nvPr/>
          </p:nvSpPr>
          <p:spPr>
            <a:xfrm>
              <a:off x="3238027" y="1212785"/>
              <a:ext cx="307983" cy="4241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69" name="Line"/>
            <p:cNvSpPr/>
            <p:nvPr/>
          </p:nvSpPr>
          <p:spPr>
            <a:xfrm>
              <a:off x="3559190" y="1648766"/>
              <a:ext cx="393653" cy="48865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0" name="Line"/>
            <p:cNvSpPr/>
            <p:nvPr/>
          </p:nvSpPr>
          <p:spPr>
            <a:xfrm flipH="1">
              <a:off x="3521151" y="1647594"/>
              <a:ext cx="20348" cy="4894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1" name="Line"/>
            <p:cNvSpPr/>
            <p:nvPr/>
          </p:nvSpPr>
          <p:spPr>
            <a:xfrm>
              <a:off x="3521086" y="2138657"/>
              <a:ext cx="246796" cy="37020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2" name="Line"/>
            <p:cNvSpPr/>
            <p:nvPr/>
          </p:nvSpPr>
          <p:spPr>
            <a:xfrm>
              <a:off x="3508838" y="2144517"/>
              <a:ext cx="4066" cy="36993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3" name="Line"/>
            <p:cNvSpPr/>
            <p:nvPr/>
          </p:nvSpPr>
          <p:spPr>
            <a:xfrm flipH="1">
              <a:off x="3287785" y="2138657"/>
              <a:ext cx="208806" cy="37833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4" name="Line"/>
            <p:cNvSpPr/>
            <p:nvPr/>
          </p:nvSpPr>
          <p:spPr>
            <a:xfrm>
              <a:off x="3953838" y="2138657"/>
              <a:ext cx="366323" cy="37507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5" name="Line"/>
            <p:cNvSpPr/>
            <p:nvPr/>
          </p:nvSpPr>
          <p:spPr>
            <a:xfrm>
              <a:off x="3945673" y="2128109"/>
              <a:ext cx="8132" cy="38048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6" name="Line"/>
            <p:cNvSpPr/>
            <p:nvPr/>
          </p:nvSpPr>
          <p:spPr>
            <a:xfrm flipV="1">
              <a:off x="2052721" y="4568"/>
              <a:ext cx="431809" cy="58354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7" name="Line"/>
            <p:cNvSpPr/>
            <p:nvPr/>
          </p:nvSpPr>
          <p:spPr>
            <a:xfrm flipV="1">
              <a:off x="1675763" y="610420"/>
              <a:ext cx="360960" cy="42422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8" name="Line"/>
            <p:cNvSpPr/>
            <p:nvPr/>
          </p:nvSpPr>
          <p:spPr>
            <a:xfrm flipV="1">
              <a:off x="989891" y="1046352"/>
              <a:ext cx="671182" cy="71961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79" name="Line"/>
            <p:cNvSpPr/>
            <p:nvPr/>
          </p:nvSpPr>
          <p:spPr>
            <a:xfrm flipH="1" flipV="1">
              <a:off x="1682642" y="1045605"/>
              <a:ext cx="23061" cy="48947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0" name="Line"/>
            <p:cNvSpPr/>
            <p:nvPr/>
          </p:nvSpPr>
          <p:spPr>
            <a:xfrm flipV="1">
              <a:off x="1415839" y="1536334"/>
              <a:ext cx="288887" cy="37027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1" name="Line"/>
            <p:cNvSpPr/>
            <p:nvPr/>
          </p:nvSpPr>
          <p:spPr>
            <a:xfrm flipV="1">
              <a:off x="1690732" y="1542530"/>
              <a:ext cx="5422" cy="36993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2" name="Line"/>
            <p:cNvSpPr/>
            <p:nvPr/>
          </p:nvSpPr>
          <p:spPr>
            <a:xfrm flipV="1">
              <a:off x="743576" y="1767221"/>
              <a:ext cx="245345" cy="31752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3" name="Line"/>
            <p:cNvSpPr/>
            <p:nvPr/>
          </p:nvSpPr>
          <p:spPr>
            <a:xfrm flipV="1">
              <a:off x="1053309" y="1881008"/>
              <a:ext cx="378043" cy="62781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4" name="Line"/>
            <p:cNvSpPr/>
            <p:nvPr/>
          </p:nvSpPr>
          <p:spPr>
            <a:xfrm>
              <a:off x="1685716" y="1902272"/>
              <a:ext cx="169254" cy="6063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5" name="Line"/>
            <p:cNvSpPr/>
            <p:nvPr/>
          </p:nvSpPr>
          <p:spPr>
            <a:xfrm flipH="1">
              <a:off x="1670345" y="1914051"/>
              <a:ext cx="9477" cy="60157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6" name="Line"/>
            <p:cNvSpPr/>
            <p:nvPr/>
          </p:nvSpPr>
          <p:spPr>
            <a:xfrm flipH="1">
              <a:off x="1500671" y="1916327"/>
              <a:ext cx="180078" cy="59702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7" name="Line"/>
            <p:cNvSpPr/>
            <p:nvPr/>
          </p:nvSpPr>
          <p:spPr>
            <a:xfrm flipH="1">
              <a:off x="1299118" y="1888236"/>
              <a:ext cx="124575" cy="62038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8" name="Line"/>
            <p:cNvSpPr/>
            <p:nvPr/>
          </p:nvSpPr>
          <p:spPr>
            <a:xfrm>
              <a:off x="744161" y="2086221"/>
              <a:ext cx="166216" cy="41896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89" name="Line"/>
            <p:cNvSpPr/>
            <p:nvPr/>
          </p:nvSpPr>
          <p:spPr>
            <a:xfrm flipH="1">
              <a:off x="424737" y="2086008"/>
              <a:ext cx="317877" cy="4170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0" name="Line"/>
            <p:cNvSpPr/>
            <p:nvPr/>
          </p:nvSpPr>
          <p:spPr>
            <a:xfrm flipH="1">
              <a:off x="4537" y="1766920"/>
              <a:ext cx="984088" cy="74230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1" name="Line"/>
            <p:cNvSpPr/>
            <p:nvPr/>
          </p:nvSpPr>
          <p:spPr>
            <a:xfrm flipH="1">
              <a:off x="3153726" y="1233881"/>
              <a:ext cx="58446" cy="128877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24" name="Group"/>
          <p:cNvGrpSpPr/>
          <p:nvPr/>
        </p:nvGrpSpPr>
        <p:grpSpPr>
          <a:xfrm>
            <a:off x="3709509" y="3069913"/>
            <a:ext cx="4315624" cy="2518089"/>
            <a:chOff x="3970" y="4568"/>
            <a:chExt cx="4315623" cy="2518088"/>
          </a:xfrm>
        </p:grpSpPr>
        <p:sp>
          <p:nvSpPr>
            <p:cNvPr id="193" name="Line"/>
            <p:cNvSpPr/>
            <p:nvPr/>
          </p:nvSpPr>
          <p:spPr>
            <a:xfrm flipH="1">
              <a:off x="1482962" y="11496"/>
              <a:ext cx="369305" cy="58348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4" name="Line"/>
            <p:cNvSpPr/>
            <p:nvPr/>
          </p:nvSpPr>
          <p:spPr>
            <a:xfrm flipH="1">
              <a:off x="1099200" y="606867"/>
              <a:ext cx="369306" cy="58348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5" name="Line"/>
            <p:cNvSpPr/>
            <p:nvPr/>
          </p:nvSpPr>
          <p:spPr>
            <a:xfrm>
              <a:off x="1501165" y="613899"/>
              <a:ext cx="350473" cy="81073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6" name="Line"/>
            <p:cNvSpPr/>
            <p:nvPr/>
          </p:nvSpPr>
          <p:spPr>
            <a:xfrm flipH="1">
              <a:off x="1605125" y="1453043"/>
              <a:ext cx="225369" cy="63020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7" name="Line"/>
            <p:cNvSpPr/>
            <p:nvPr/>
          </p:nvSpPr>
          <p:spPr>
            <a:xfrm flipH="1">
              <a:off x="1297967" y="2084746"/>
              <a:ext cx="306624" cy="42414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8" name="Line"/>
            <p:cNvSpPr/>
            <p:nvPr/>
          </p:nvSpPr>
          <p:spPr>
            <a:xfrm>
              <a:off x="1604590" y="2084746"/>
              <a:ext cx="246879" cy="42406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199" name="Line"/>
            <p:cNvSpPr/>
            <p:nvPr/>
          </p:nvSpPr>
          <p:spPr>
            <a:xfrm>
              <a:off x="1880844" y="1463591"/>
              <a:ext cx="402245" cy="104510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0" name="Line"/>
            <p:cNvSpPr/>
            <p:nvPr/>
          </p:nvSpPr>
          <p:spPr>
            <a:xfrm flipH="1">
              <a:off x="778122" y="1212785"/>
              <a:ext cx="307983" cy="4241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" name="Line"/>
            <p:cNvSpPr/>
            <p:nvPr/>
          </p:nvSpPr>
          <p:spPr>
            <a:xfrm flipH="1">
              <a:off x="371289" y="1648766"/>
              <a:ext cx="393653" cy="48865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" name="Line"/>
            <p:cNvSpPr/>
            <p:nvPr/>
          </p:nvSpPr>
          <p:spPr>
            <a:xfrm>
              <a:off x="782632" y="1647594"/>
              <a:ext cx="20348" cy="4894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3" name="Line"/>
            <p:cNvSpPr/>
            <p:nvPr/>
          </p:nvSpPr>
          <p:spPr>
            <a:xfrm flipH="1">
              <a:off x="556250" y="2138657"/>
              <a:ext cx="246796" cy="37020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4" name="Line"/>
            <p:cNvSpPr/>
            <p:nvPr/>
          </p:nvSpPr>
          <p:spPr>
            <a:xfrm flipH="1">
              <a:off x="811228" y="2144517"/>
              <a:ext cx="4066" cy="36993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5" name="Line"/>
            <p:cNvSpPr/>
            <p:nvPr/>
          </p:nvSpPr>
          <p:spPr>
            <a:xfrm>
              <a:off x="827541" y="2138657"/>
              <a:ext cx="208806" cy="37833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6" name="Line"/>
            <p:cNvSpPr/>
            <p:nvPr/>
          </p:nvSpPr>
          <p:spPr>
            <a:xfrm flipH="1">
              <a:off x="3970" y="2138657"/>
              <a:ext cx="366324" cy="37507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7" name="Line"/>
            <p:cNvSpPr/>
            <p:nvPr/>
          </p:nvSpPr>
          <p:spPr>
            <a:xfrm flipH="1">
              <a:off x="370327" y="2128109"/>
              <a:ext cx="8132" cy="38048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8" name="Line"/>
            <p:cNvSpPr/>
            <p:nvPr/>
          </p:nvSpPr>
          <p:spPr>
            <a:xfrm flipH="1" flipV="1">
              <a:off x="1839602" y="4568"/>
              <a:ext cx="431809" cy="58354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9" name="Line"/>
            <p:cNvSpPr/>
            <p:nvPr/>
          </p:nvSpPr>
          <p:spPr>
            <a:xfrm flipH="1" flipV="1">
              <a:off x="2287408" y="610420"/>
              <a:ext cx="360961" cy="42422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0" name="Line"/>
            <p:cNvSpPr/>
            <p:nvPr/>
          </p:nvSpPr>
          <p:spPr>
            <a:xfrm flipH="1" flipV="1">
              <a:off x="2663059" y="1046352"/>
              <a:ext cx="671182" cy="71961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1" name="Line"/>
            <p:cNvSpPr/>
            <p:nvPr/>
          </p:nvSpPr>
          <p:spPr>
            <a:xfrm flipV="1">
              <a:off x="2618429" y="1045605"/>
              <a:ext cx="23061" cy="48947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2" name="Line"/>
            <p:cNvSpPr/>
            <p:nvPr/>
          </p:nvSpPr>
          <p:spPr>
            <a:xfrm flipH="1" flipV="1">
              <a:off x="2619406" y="1536334"/>
              <a:ext cx="288887" cy="37027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3" name="Line"/>
            <p:cNvSpPr/>
            <p:nvPr/>
          </p:nvSpPr>
          <p:spPr>
            <a:xfrm flipH="1" flipV="1">
              <a:off x="2627978" y="1542530"/>
              <a:ext cx="5421" cy="36993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4" name="Line"/>
            <p:cNvSpPr/>
            <p:nvPr/>
          </p:nvSpPr>
          <p:spPr>
            <a:xfrm flipH="1" flipV="1">
              <a:off x="3335210" y="1767221"/>
              <a:ext cx="245346" cy="31752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5" name="Line"/>
            <p:cNvSpPr/>
            <p:nvPr/>
          </p:nvSpPr>
          <p:spPr>
            <a:xfrm flipH="1" flipV="1">
              <a:off x="2892780" y="1881008"/>
              <a:ext cx="378042" cy="62781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6" name="Line"/>
            <p:cNvSpPr/>
            <p:nvPr/>
          </p:nvSpPr>
          <p:spPr>
            <a:xfrm flipH="1">
              <a:off x="2469161" y="1902272"/>
              <a:ext cx="169255" cy="6063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7" name="Line"/>
            <p:cNvSpPr/>
            <p:nvPr/>
          </p:nvSpPr>
          <p:spPr>
            <a:xfrm>
              <a:off x="2644310" y="1914051"/>
              <a:ext cx="9477" cy="60157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8" name="Line"/>
            <p:cNvSpPr/>
            <p:nvPr/>
          </p:nvSpPr>
          <p:spPr>
            <a:xfrm>
              <a:off x="2643383" y="1916327"/>
              <a:ext cx="180078" cy="59702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19" name="Line"/>
            <p:cNvSpPr/>
            <p:nvPr/>
          </p:nvSpPr>
          <p:spPr>
            <a:xfrm>
              <a:off x="2900439" y="1888236"/>
              <a:ext cx="124575" cy="62038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0" name="Line"/>
            <p:cNvSpPr/>
            <p:nvPr/>
          </p:nvSpPr>
          <p:spPr>
            <a:xfrm flipH="1">
              <a:off x="3413755" y="2086221"/>
              <a:ext cx="166216" cy="41896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1" name="Line"/>
            <p:cNvSpPr/>
            <p:nvPr/>
          </p:nvSpPr>
          <p:spPr>
            <a:xfrm>
              <a:off x="3581517" y="2086008"/>
              <a:ext cx="317878" cy="4170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2" name="Line"/>
            <p:cNvSpPr/>
            <p:nvPr/>
          </p:nvSpPr>
          <p:spPr>
            <a:xfrm>
              <a:off x="3335507" y="1766920"/>
              <a:ext cx="984088" cy="74230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3" name="Line"/>
            <p:cNvSpPr/>
            <p:nvPr/>
          </p:nvSpPr>
          <p:spPr>
            <a:xfrm>
              <a:off x="1111960" y="1233881"/>
              <a:ext cx="58446" cy="128877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56" name="Group"/>
          <p:cNvGrpSpPr/>
          <p:nvPr/>
        </p:nvGrpSpPr>
        <p:grpSpPr>
          <a:xfrm>
            <a:off x="2269525" y="3069997"/>
            <a:ext cx="4315849" cy="3094267"/>
            <a:chOff x="3536" y="4868"/>
            <a:chExt cx="4315847" cy="3094266"/>
          </a:xfrm>
        </p:grpSpPr>
        <p:sp>
          <p:nvSpPr>
            <p:cNvPr id="225" name="Line"/>
            <p:cNvSpPr/>
            <p:nvPr/>
          </p:nvSpPr>
          <p:spPr>
            <a:xfrm flipH="1">
              <a:off x="1482527" y="13587"/>
              <a:ext cx="369427" cy="71709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6" name="Line"/>
            <p:cNvSpPr/>
            <p:nvPr/>
          </p:nvSpPr>
          <p:spPr>
            <a:xfrm flipH="1">
              <a:off x="1098765" y="745054"/>
              <a:ext cx="369427" cy="71709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7" name="Line"/>
            <p:cNvSpPr/>
            <p:nvPr/>
          </p:nvSpPr>
          <p:spPr>
            <a:xfrm>
              <a:off x="1500852" y="753693"/>
              <a:ext cx="350575" cy="99635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8" name="Line"/>
            <p:cNvSpPr/>
            <p:nvPr/>
          </p:nvSpPr>
          <p:spPr>
            <a:xfrm flipH="1">
              <a:off x="1604721" y="1784657"/>
              <a:ext cx="225460" cy="77458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29" name="Line"/>
            <p:cNvSpPr/>
            <p:nvPr/>
          </p:nvSpPr>
          <p:spPr>
            <a:xfrm flipH="1">
              <a:off x="1297529" y="2560760"/>
              <a:ext cx="306749" cy="52131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0" name="Line"/>
            <p:cNvSpPr/>
            <p:nvPr/>
          </p:nvSpPr>
          <p:spPr>
            <a:xfrm>
              <a:off x="1604277" y="2560760"/>
              <a:ext cx="246997" cy="52124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1" name="Line"/>
            <p:cNvSpPr/>
            <p:nvPr/>
          </p:nvSpPr>
          <p:spPr>
            <a:xfrm>
              <a:off x="1880531" y="1797616"/>
              <a:ext cx="402341" cy="128431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2" name="Line"/>
            <p:cNvSpPr/>
            <p:nvPr/>
          </p:nvSpPr>
          <p:spPr>
            <a:xfrm flipH="1">
              <a:off x="777684" y="1489479"/>
              <a:ext cx="308108" cy="52131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" name="Line"/>
            <p:cNvSpPr/>
            <p:nvPr/>
          </p:nvSpPr>
          <p:spPr>
            <a:xfrm flipH="1">
              <a:off x="370850" y="2025120"/>
              <a:ext cx="393779" cy="6005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" name="Line"/>
            <p:cNvSpPr/>
            <p:nvPr/>
          </p:nvSpPr>
          <p:spPr>
            <a:xfrm>
              <a:off x="782319" y="2023680"/>
              <a:ext cx="20361" cy="60173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" name="Line"/>
            <p:cNvSpPr/>
            <p:nvPr/>
          </p:nvSpPr>
          <p:spPr>
            <a:xfrm flipH="1">
              <a:off x="555813" y="2626995"/>
              <a:ext cx="246920" cy="45505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" name="Line"/>
            <p:cNvSpPr/>
            <p:nvPr/>
          </p:nvSpPr>
          <p:spPr>
            <a:xfrm flipH="1">
              <a:off x="810912" y="2634195"/>
              <a:ext cx="4069" cy="45486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7" name="Line"/>
            <p:cNvSpPr/>
            <p:nvPr/>
          </p:nvSpPr>
          <p:spPr>
            <a:xfrm>
              <a:off x="827228" y="2626995"/>
              <a:ext cx="208922" cy="46507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8" name="Line"/>
            <p:cNvSpPr/>
            <p:nvPr/>
          </p:nvSpPr>
          <p:spPr>
            <a:xfrm flipH="1">
              <a:off x="3536" y="2626995"/>
              <a:ext cx="366445" cy="46096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9" name="Line"/>
            <p:cNvSpPr/>
            <p:nvPr/>
          </p:nvSpPr>
          <p:spPr>
            <a:xfrm flipH="1">
              <a:off x="370007" y="2614036"/>
              <a:ext cx="8139" cy="46781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0" name="Line"/>
            <p:cNvSpPr/>
            <p:nvPr/>
          </p:nvSpPr>
          <p:spPr>
            <a:xfrm flipH="1" flipV="1">
              <a:off x="1839164" y="4868"/>
              <a:ext cx="431934" cy="71714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1" name="Line"/>
            <p:cNvSpPr/>
            <p:nvPr/>
          </p:nvSpPr>
          <p:spPr>
            <a:xfrm flipH="1" flipV="1">
              <a:off x="2286971" y="749238"/>
              <a:ext cx="361085" cy="5213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2" name="Line"/>
            <p:cNvSpPr/>
            <p:nvPr/>
          </p:nvSpPr>
          <p:spPr>
            <a:xfrm flipH="1" flipV="1">
              <a:off x="2662623" y="1284838"/>
              <a:ext cx="671305" cy="88427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3" name="Line"/>
            <p:cNvSpPr/>
            <p:nvPr/>
          </p:nvSpPr>
          <p:spPr>
            <a:xfrm flipV="1">
              <a:off x="2618116" y="1283720"/>
              <a:ext cx="23075" cy="60173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4" name="Line"/>
            <p:cNvSpPr/>
            <p:nvPr/>
          </p:nvSpPr>
          <p:spPr>
            <a:xfrm flipH="1" flipV="1">
              <a:off x="2618967" y="1886790"/>
              <a:ext cx="289012" cy="45510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5" name="Line"/>
            <p:cNvSpPr/>
            <p:nvPr/>
          </p:nvSpPr>
          <p:spPr>
            <a:xfrm flipH="1" flipV="1">
              <a:off x="2627661" y="1894237"/>
              <a:ext cx="5425" cy="45486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6" name="Line"/>
            <p:cNvSpPr/>
            <p:nvPr/>
          </p:nvSpPr>
          <p:spPr>
            <a:xfrm flipH="1" flipV="1">
              <a:off x="3334772" y="2170453"/>
              <a:ext cx="245471" cy="39030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7" name="Line"/>
            <p:cNvSpPr/>
            <p:nvPr/>
          </p:nvSpPr>
          <p:spPr>
            <a:xfrm flipH="1" flipV="1">
              <a:off x="2892347" y="2310204"/>
              <a:ext cx="378283" cy="77181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8" name="Line"/>
            <p:cNvSpPr/>
            <p:nvPr/>
          </p:nvSpPr>
          <p:spPr>
            <a:xfrm flipH="1">
              <a:off x="2468773" y="2336245"/>
              <a:ext cx="169405" cy="74565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49" name="Line"/>
            <p:cNvSpPr/>
            <p:nvPr/>
          </p:nvSpPr>
          <p:spPr>
            <a:xfrm>
              <a:off x="2643993" y="2350683"/>
              <a:ext cx="9486" cy="73981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0" name="Line"/>
            <p:cNvSpPr/>
            <p:nvPr/>
          </p:nvSpPr>
          <p:spPr>
            <a:xfrm>
              <a:off x="2642990" y="2353517"/>
              <a:ext cx="180238" cy="73414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1" name="Line"/>
            <p:cNvSpPr/>
            <p:nvPr/>
          </p:nvSpPr>
          <p:spPr>
            <a:xfrm>
              <a:off x="2900069" y="2318985"/>
              <a:ext cx="124688" cy="76289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2" name="Line"/>
            <p:cNvSpPr/>
            <p:nvPr/>
          </p:nvSpPr>
          <p:spPr>
            <a:xfrm flipH="1">
              <a:off x="3413344" y="2562271"/>
              <a:ext cx="166411" cy="51534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3" name="Line"/>
            <p:cNvSpPr/>
            <p:nvPr/>
          </p:nvSpPr>
          <p:spPr>
            <a:xfrm>
              <a:off x="3581079" y="2562109"/>
              <a:ext cx="318129" cy="51278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4" name="Line"/>
            <p:cNvSpPr/>
            <p:nvPr/>
          </p:nvSpPr>
          <p:spPr>
            <a:xfrm>
              <a:off x="3335091" y="2170188"/>
              <a:ext cx="984294" cy="91217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5" name="Line"/>
            <p:cNvSpPr/>
            <p:nvPr/>
          </p:nvSpPr>
          <p:spPr>
            <a:xfrm>
              <a:off x="1111647" y="1515397"/>
              <a:ext cx="58459" cy="158373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88" name="Group"/>
          <p:cNvGrpSpPr/>
          <p:nvPr/>
        </p:nvGrpSpPr>
        <p:grpSpPr>
          <a:xfrm>
            <a:off x="2991959" y="3069913"/>
            <a:ext cx="4315624" cy="2518089"/>
            <a:chOff x="3970" y="4568"/>
            <a:chExt cx="4315623" cy="2518088"/>
          </a:xfrm>
        </p:grpSpPr>
        <p:sp>
          <p:nvSpPr>
            <p:cNvPr id="257" name="Line"/>
            <p:cNvSpPr/>
            <p:nvPr/>
          </p:nvSpPr>
          <p:spPr>
            <a:xfrm flipH="1">
              <a:off x="1482962" y="11496"/>
              <a:ext cx="369305" cy="58348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8" name="Line"/>
            <p:cNvSpPr/>
            <p:nvPr/>
          </p:nvSpPr>
          <p:spPr>
            <a:xfrm flipH="1">
              <a:off x="1099200" y="606867"/>
              <a:ext cx="369306" cy="58348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59" name="Line"/>
            <p:cNvSpPr/>
            <p:nvPr/>
          </p:nvSpPr>
          <p:spPr>
            <a:xfrm>
              <a:off x="1501165" y="613899"/>
              <a:ext cx="350473" cy="81073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0" name="Line"/>
            <p:cNvSpPr/>
            <p:nvPr/>
          </p:nvSpPr>
          <p:spPr>
            <a:xfrm flipH="1">
              <a:off x="1605125" y="1453043"/>
              <a:ext cx="225369" cy="63020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1" name="Line"/>
            <p:cNvSpPr/>
            <p:nvPr/>
          </p:nvSpPr>
          <p:spPr>
            <a:xfrm flipH="1">
              <a:off x="1297967" y="2084746"/>
              <a:ext cx="306624" cy="42414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2" name="Line"/>
            <p:cNvSpPr/>
            <p:nvPr/>
          </p:nvSpPr>
          <p:spPr>
            <a:xfrm>
              <a:off x="1604590" y="2084746"/>
              <a:ext cx="246879" cy="42406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3" name="Line"/>
            <p:cNvSpPr/>
            <p:nvPr/>
          </p:nvSpPr>
          <p:spPr>
            <a:xfrm>
              <a:off x="1880844" y="1463591"/>
              <a:ext cx="402245" cy="104510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4" name="Line"/>
            <p:cNvSpPr/>
            <p:nvPr/>
          </p:nvSpPr>
          <p:spPr>
            <a:xfrm flipH="1">
              <a:off x="778122" y="1212785"/>
              <a:ext cx="307983" cy="4241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5" name="Line"/>
            <p:cNvSpPr/>
            <p:nvPr/>
          </p:nvSpPr>
          <p:spPr>
            <a:xfrm flipH="1">
              <a:off x="371289" y="1648766"/>
              <a:ext cx="393653" cy="48865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6" name="Line"/>
            <p:cNvSpPr/>
            <p:nvPr/>
          </p:nvSpPr>
          <p:spPr>
            <a:xfrm>
              <a:off x="782632" y="1647594"/>
              <a:ext cx="20348" cy="4894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7" name="Line"/>
            <p:cNvSpPr/>
            <p:nvPr/>
          </p:nvSpPr>
          <p:spPr>
            <a:xfrm flipH="1">
              <a:off x="556250" y="2138657"/>
              <a:ext cx="246796" cy="37020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8" name="Line"/>
            <p:cNvSpPr/>
            <p:nvPr/>
          </p:nvSpPr>
          <p:spPr>
            <a:xfrm flipH="1">
              <a:off x="811228" y="2144517"/>
              <a:ext cx="4066" cy="36993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69" name="Line"/>
            <p:cNvSpPr/>
            <p:nvPr/>
          </p:nvSpPr>
          <p:spPr>
            <a:xfrm>
              <a:off x="827541" y="2138657"/>
              <a:ext cx="208806" cy="37833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0" name="Line"/>
            <p:cNvSpPr/>
            <p:nvPr/>
          </p:nvSpPr>
          <p:spPr>
            <a:xfrm flipH="1">
              <a:off x="3970" y="2138657"/>
              <a:ext cx="366324" cy="37507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1" name="Line"/>
            <p:cNvSpPr/>
            <p:nvPr/>
          </p:nvSpPr>
          <p:spPr>
            <a:xfrm flipH="1">
              <a:off x="370327" y="2128109"/>
              <a:ext cx="8132" cy="38048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2" name="Line"/>
            <p:cNvSpPr/>
            <p:nvPr/>
          </p:nvSpPr>
          <p:spPr>
            <a:xfrm flipH="1" flipV="1">
              <a:off x="1839602" y="4568"/>
              <a:ext cx="431809" cy="58354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3" name="Line"/>
            <p:cNvSpPr/>
            <p:nvPr/>
          </p:nvSpPr>
          <p:spPr>
            <a:xfrm flipH="1" flipV="1">
              <a:off x="2287408" y="610420"/>
              <a:ext cx="360961" cy="42422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4" name="Line"/>
            <p:cNvSpPr/>
            <p:nvPr/>
          </p:nvSpPr>
          <p:spPr>
            <a:xfrm flipH="1" flipV="1">
              <a:off x="2663059" y="1046352"/>
              <a:ext cx="671182" cy="71961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5" name="Line"/>
            <p:cNvSpPr/>
            <p:nvPr/>
          </p:nvSpPr>
          <p:spPr>
            <a:xfrm flipV="1">
              <a:off x="2618429" y="1045605"/>
              <a:ext cx="23061" cy="48947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6" name="Line"/>
            <p:cNvSpPr/>
            <p:nvPr/>
          </p:nvSpPr>
          <p:spPr>
            <a:xfrm flipH="1" flipV="1">
              <a:off x="2619406" y="1536334"/>
              <a:ext cx="288887" cy="37027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7" name="Line"/>
            <p:cNvSpPr/>
            <p:nvPr/>
          </p:nvSpPr>
          <p:spPr>
            <a:xfrm flipH="1" flipV="1">
              <a:off x="2627978" y="1542530"/>
              <a:ext cx="5421" cy="36993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8" name="Line"/>
            <p:cNvSpPr/>
            <p:nvPr/>
          </p:nvSpPr>
          <p:spPr>
            <a:xfrm flipH="1" flipV="1">
              <a:off x="3335210" y="1767221"/>
              <a:ext cx="245346" cy="31752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79" name="Line"/>
            <p:cNvSpPr/>
            <p:nvPr/>
          </p:nvSpPr>
          <p:spPr>
            <a:xfrm flipH="1" flipV="1">
              <a:off x="2892780" y="1881008"/>
              <a:ext cx="378042" cy="62781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0" name="Line"/>
            <p:cNvSpPr/>
            <p:nvPr/>
          </p:nvSpPr>
          <p:spPr>
            <a:xfrm flipH="1">
              <a:off x="2469161" y="1902272"/>
              <a:ext cx="169255" cy="6063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1" name="Line"/>
            <p:cNvSpPr/>
            <p:nvPr/>
          </p:nvSpPr>
          <p:spPr>
            <a:xfrm>
              <a:off x="2644310" y="1914051"/>
              <a:ext cx="9477" cy="60157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2" name="Line"/>
            <p:cNvSpPr/>
            <p:nvPr/>
          </p:nvSpPr>
          <p:spPr>
            <a:xfrm>
              <a:off x="2643383" y="1916327"/>
              <a:ext cx="180078" cy="59702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3" name="Line"/>
            <p:cNvSpPr/>
            <p:nvPr/>
          </p:nvSpPr>
          <p:spPr>
            <a:xfrm>
              <a:off x="2900439" y="1888236"/>
              <a:ext cx="124575" cy="62038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4" name="Line"/>
            <p:cNvSpPr/>
            <p:nvPr/>
          </p:nvSpPr>
          <p:spPr>
            <a:xfrm flipH="1">
              <a:off x="3413755" y="2086221"/>
              <a:ext cx="166216" cy="41896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5" name="Line"/>
            <p:cNvSpPr/>
            <p:nvPr/>
          </p:nvSpPr>
          <p:spPr>
            <a:xfrm>
              <a:off x="3581517" y="2086008"/>
              <a:ext cx="317878" cy="4170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6" name="Line"/>
            <p:cNvSpPr/>
            <p:nvPr/>
          </p:nvSpPr>
          <p:spPr>
            <a:xfrm>
              <a:off x="3335507" y="1766920"/>
              <a:ext cx="984088" cy="74230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87" name="Line"/>
            <p:cNvSpPr/>
            <p:nvPr/>
          </p:nvSpPr>
          <p:spPr>
            <a:xfrm>
              <a:off x="1111960" y="1233881"/>
              <a:ext cx="58446" cy="128877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20" name="Group"/>
          <p:cNvGrpSpPr/>
          <p:nvPr/>
        </p:nvGrpSpPr>
        <p:grpSpPr>
          <a:xfrm>
            <a:off x="828154" y="3070053"/>
            <a:ext cx="2447564" cy="2086148"/>
            <a:chOff x="3819" y="5069"/>
            <a:chExt cx="2447563" cy="2086147"/>
          </a:xfrm>
        </p:grpSpPr>
        <p:sp>
          <p:nvSpPr>
            <p:cNvPr id="289" name="Line"/>
            <p:cNvSpPr/>
            <p:nvPr/>
          </p:nvSpPr>
          <p:spPr>
            <a:xfrm>
              <a:off x="1403135" y="10452"/>
              <a:ext cx="209350" cy="48319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0" name="Line"/>
            <p:cNvSpPr/>
            <p:nvPr/>
          </p:nvSpPr>
          <p:spPr>
            <a:xfrm>
              <a:off x="1620835" y="503845"/>
              <a:ext cx="209350" cy="48319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1" name="Line"/>
            <p:cNvSpPr/>
            <p:nvPr/>
          </p:nvSpPr>
          <p:spPr>
            <a:xfrm flipH="1">
              <a:off x="1403586" y="509672"/>
              <a:ext cx="198723" cy="67155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2" name="Line"/>
            <p:cNvSpPr/>
            <p:nvPr/>
          </p:nvSpPr>
          <p:spPr>
            <a:xfrm>
              <a:off x="1415487" y="1205085"/>
              <a:ext cx="127773" cy="52196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3" name="Line"/>
            <p:cNvSpPr/>
            <p:nvPr/>
          </p:nvSpPr>
          <p:spPr>
            <a:xfrm>
              <a:off x="1543637" y="1728586"/>
              <a:ext cx="173765" cy="35114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4" name="Line"/>
            <p:cNvSpPr/>
            <p:nvPr/>
          </p:nvSpPr>
          <p:spPr>
            <a:xfrm flipH="1">
              <a:off x="1403723" y="1728586"/>
              <a:ext cx="139915" cy="35108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5" name="Line"/>
            <p:cNvSpPr/>
            <p:nvPr/>
          </p:nvSpPr>
          <p:spPr>
            <a:xfrm flipH="1">
              <a:off x="1158820" y="1213826"/>
              <a:ext cx="228104" cy="86578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6" name="Line"/>
            <p:cNvSpPr/>
            <p:nvPr/>
          </p:nvSpPr>
          <p:spPr>
            <a:xfrm>
              <a:off x="1837763" y="1005979"/>
              <a:ext cx="174536" cy="35114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7" name="Line"/>
            <p:cNvSpPr/>
            <p:nvPr/>
          </p:nvSpPr>
          <p:spPr>
            <a:xfrm>
              <a:off x="2019952" y="1367283"/>
              <a:ext cx="223110" cy="40459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8" name="Line"/>
            <p:cNvSpPr/>
            <p:nvPr/>
          </p:nvSpPr>
          <p:spPr>
            <a:xfrm flipH="1">
              <a:off x="1998382" y="1366311"/>
              <a:ext cx="11535" cy="40536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99" name="Line"/>
            <p:cNvSpPr/>
            <p:nvPr/>
          </p:nvSpPr>
          <p:spPr>
            <a:xfrm>
              <a:off x="1998336" y="1773263"/>
              <a:ext cx="139844" cy="30644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0" name="Line"/>
            <p:cNvSpPr/>
            <p:nvPr/>
          </p:nvSpPr>
          <p:spPr>
            <a:xfrm>
              <a:off x="1991389" y="1778120"/>
              <a:ext cx="2305" cy="30629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1" name="Line"/>
            <p:cNvSpPr/>
            <p:nvPr/>
          </p:nvSpPr>
          <p:spPr>
            <a:xfrm flipH="1">
              <a:off x="1866116" y="1773263"/>
              <a:ext cx="118326" cy="31320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2" name="Line"/>
            <p:cNvSpPr/>
            <p:nvPr/>
          </p:nvSpPr>
          <p:spPr>
            <a:xfrm>
              <a:off x="2243828" y="1773263"/>
              <a:ext cx="207555" cy="31045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3" name="Line"/>
            <p:cNvSpPr/>
            <p:nvPr/>
          </p:nvSpPr>
          <p:spPr>
            <a:xfrm>
              <a:off x="2239196" y="1764522"/>
              <a:ext cx="4610" cy="31504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4" name="Line"/>
            <p:cNvSpPr/>
            <p:nvPr/>
          </p:nvSpPr>
          <p:spPr>
            <a:xfrm flipV="1">
              <a:off x="1165363" y="5069"/>
              <a:ext cx="244776" cy="48323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5" name="Line"/>
            <p:cNvSpPr/>
            <p:nvPr/>
          </p:nvSpPr>
          <p:spPr>
            <a:xfrm flipV="1">
              <a:off x="951523" y="507159"/>
              <a:ext cx="204550" cy="35119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6" name="Line"/>
            <p:cNvSpPr/>
            <p:nvPr/>
          </p:nvSpPr>
          <p:spPr>
            <a:xfrm flipV="1">
              <a:off x="562442" y="868429"/>
              <a:ext cx="380508" cy="59597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7" name="Line"/>
            <p:cNvSpPr/>
            <p:nvPr/>
          </p:nvSpPr>
          <p:spPr>
            <a:xfrm flipH="1" flipV="1">
              <a:off x="955434" y="867706"/>
              <a:ext cx="13074" cy="40536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8" name="Line"/>
            <p:cNvSpPr/>
            <p:nvPr/>
          </p:nvSpPr>
          <p:spPr>
            <a:xfrm flipV="1">
              <a:off x="804074" y="1274472"/>
              <a:ext cx="163686" cy="30648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09" name="Line"/>
            <p:cNvSpPr/>
            <p:nvPr/>
          </p:nvSpPr>
          <p:spPr>
            <a:xfrm flipV="1">
              <a:off x="960015" y="1279515"/>
              <a:ext cx="3073" cy="30629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0" name="Line"/>
            <p:cNvSpPr/>
            <p:nvPr/>
          </p:nvSpPr>
          <p:spPr>
            <a:xfrm flipV="1">
              <a:off x="422712" y="1465810"/>
              <a:ext cx="138989" cy="26277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1" name="Line"/>
            <p:cNvSpPr/>
            <p:nvPr/>
          </p:nvSpPr>
          <p:spPr>
            <a:xfrm flipV="1">
              <a:off x="598558" y="1560086"/>
              <a:ext cx="214176" cy="51959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2" name="Line"/>
            <p:cNvSpPr/>
            <p:nvPr/>
          </p:nvSpPr>
          <p:spPr>
            <a:xfrm>
              <a:off x="957225" y="1577660"/>
              <a:ext cx="95903" cy="50193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3" name="Line"/>
            <p:cNvSpPr/>
            <p:nvPr/>
          </p:nvSpPr>
          <p:spPr>
            <a:xfrm flipH="1">
              <a:off x="948452" y="1587400"/>
              <a:ext cx="5371" cy="49798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4" name="Line"/>
            <p:cNvSpPr/>
            <p:nvPr/>
          </p:nvSpPr>
          <p:spPr>
            <a:xfrm flipH="1">
              <a:off x="852258" y="1589310"/>
              <a:ext cx="102033" cy="49417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5" name="Line"/>
            <p:cNvSpPr/>
            <p:nvPr/>
          </p:nvSpPr>
          <p:spPr>
            <a:xfrm flipH="1">
              <a:off x="737899" y="1566018"/>
              <a:ext cx="70591" cy="51355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6" name="Line"/>
            <p:cNvSpPr/>
            <p:nvPr/>
          </p:nvSpPr>
          <p:spPr>
            <a:xfrm>
              <a:off x="423129" y="1730118"/>
              <a:ext cx="94123" cy="34658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7" name="Line"/>
            <p:cNvSpPr/>
            <p:nvPr/>
          </p:nvSpPr>
          <p:spPr>
            <a:xfrm flipH="1">
              <a:off x="242030" y="1729994"/>
              <a:ext cx="179949" cy="34489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8" name="Line"/>
            <p:cNvSpPr/>
            <p:nvPr/>
          </p:nvSpPr>
          <p:spPr>
            <a:xfrm flipH="1">
              <a:off x="3819" y="1465583"/>
              <a:ext cx="557557" cy="61439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19" name="Line"/>
            <p:cNvSpPr/>
            <p:nvPr/>
          </p:nvSpPr>
          <p:spPr>
            <a:xfrm flipH="1">
              <a:off x="1789950" y="1023462"/>
              <a:ext cx="33147" cy="106775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52" name="Group"/>
          <p:cNvGrpSpPr/>
          <p:nvPr/>
        </p:nvGrpSpPr>
        <p:grpSpPr>
          <a:xfrm>
            <a:off x="1332816" y="3070118"/>
            <a:ext cx="2447888" cy="2733783"/>
            <a:chOff x="3236" y="5300"/>
            <a:chExt cx="2447886" cy="2733782"/>
          </a:xfrm>
        </p:grpSpPr>
        <p:sp>
          <p:nvSpPr>
            <p:cNvPr id="321" name="Line"/>
            <p:cNvSpPr/>
            <p:nvPr/>
          </p:nvSpPr>
          <p:spPr>
            <a:xfrm>
              <a:off x="1402715" y="12726"/>
              <a:ext cx="209483" cy="63340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2" name="Line"/>
            <p:cNvSpPr/>
            <p:nvPr/>
          </p:nvSpPr>
          <p:spPr>
            <a:xfrm>
              <a:off x="1620415" y="659086"/>
              <a:ext cx="209483" cy="63340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3" name="Line"/>
            <p:cNvSpPr/>
            <p:nvPr/>
          </p:nvSpPr>
          <p:spPr>
            <a:xfrm flipH="1">
              <a:off x="1403065" y="666720"/>
              <a:ext cx="198823" cy="88019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4" name="Line"/>
            <p:cNvSpPr/>
            <p:nvPr/>
          </p:nvSpPr>
          <p:spPr>
            <a:xfrm>
              <a:off x="1415067" y="1577731"/>
              <a:ext cx="127859" cy="68424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5" name="Line"/>
            <p:cNvSpPr/>
            <p:nvPr/>
          </p:nvSpPr>
          <p:spPr>
            <a:xfrm>
              <a:off x="1543216" y="2263534"/>
              <a:ext cx="173909" cy="46038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6" name="Line"/>
            <p:cNvSpPr/>
            <p:nvPr/>
          </p:nvSpPr>
          <p:spPr>
            <a:xfrm flipH="1">
              <a:off x="1403177" y="2263534"/>
              <a:ext cx="140040" cy="46035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7" name="Line"/>
            <p:cNvSpPr/>
            <p:nvPr/>
          </p:nvSpPr>
          <p:spPr>
            <a:xfrm flipH="1">
              <a:off x="1158308" y="1589182"/>
              <a:ext cx="228196" cy="113466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8" name="Line"/>
            <p:cNvSpPr/>
            <p:nvPr/>
          </p:nvSpPr>
          <p:spPr>
            <a:xfrm>
              <a:off x="1837343" y="1316897"/>
              <a:ext cx="174679" cy="46038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29" name="Line"/>
            <p:cNvSpPr/>
            <p:nvPr/>
          </p:nvSpPr>
          <p:spPr>
            <a:xfrm>
              <a:off x="2019532" y="1790216"/>
              <a:ext cx="223261" cy="53038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0" name="Line"/>
            <p:cNvSpPr/>
            <p:nvPr/>
          </p:nvSpPr>
          <p:spPr>
            <a:xfrm flipH="1">
              <a:off x="1997951" y="1788943"/>
              <a:ext cx="11546" cy="53153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1" name="Line"/>
            <p:cNvSpPr/>
            <p:nvPr/>
          </p:nvSpPr>
          <p:spPr>
            <a:xfrm>
              <a:off x="1997916" y="2322063"/>
              <a:ext cx="139981" cy="40184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2" name="Line"/>
            <p:cNvSpPr/>
            <p:nvPr/>
          </p:nvSpPr>
          <p:spPr>
            <a:xfrm>
              <a:off x="1990968" y="2328424"/>
              <a:ext cx="2308" cy="40175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3" name="Line"/>
            <p:cNvSpPr/>
            <p:nvPr/>
          </p:nvSpPr>
          <p:spPr>
            <a:xfrm flipH="1">
              <a:off x="1865575" y="2322063"/>
              <a:ext cx="118447" cy="41072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4" name="Line"/>
            <p:cNvSpPr/>
            <p:nvPr/>
          </p:nvSpPr>
          <p:spPr>
            <a:xfrm>
              <a:off x="2243408" y="2322063"/>
              <a:ext cx="207716" cy="40701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5" name="Line"/>
            <p:cNvSpPr/>
            <p:nvPr/>
          </p:nvSpPr>
          <p:spPr>
            <a:xfrm>
              <a:off x="2238776" y="2310611"/>
              <a:ext cx="4615" cy="41320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6" name="Line"/>
            <p:cNvSpPr/>
            <p:nvPr/>
          </p:nvSpPr>
          <p:spPr>
            <a:xfrm flipV="1">
              <a:off x="1164943" y="5300"/>
              <a:ext cx="244920" cy="63342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7" name="Line"/>
            <p:cNvSpPr/>
            <p:nvPr/>
          </p:nvSpPr>
          <p:spPr>
            <a:xfrm flipV="1">
              <a:off x="951103" y="663081"/>
              <a:ext cx="204704" cy="46041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8" name="Line"/>
            <p:cNvSpPr/>
            <p:nvPr/>
          </p:nvSpPr>
          <p:spPr>
            <a:xfrm flipV="1">
              <a:off x="562022" y="1136376"/>
              <a:ext cx="380667" cy="78107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39" name="Line"/>
            <p:cNvSpPr/>
            <p:nvPr/>
          </p:nvSpPr>
          <p:spPr>
            <a:xfrm flipH="1" flipV="1">
              <a:off x="955002" y="1135264"/>
              <a:ext cx="13086" cy="53153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0" name="Line"/>
            <p:cNvSpPr/>
            <p:nvPr/>
          </p:nvSpPr>
          <p:spPr>
            <a:xfrm flipV="1">
              <a:off x="803654" y="1668266"/>
              <a:ext cx="163834" cy="40187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1" name="Line"/>
            <p:cNvSpPr/>
            <p:nvPr/>
          </p:nvSpPr>
          <p:spPr>
            <a:xfrm flipV="1">
              <a:off x="959595" y="1674746"/>
              <a:ext cx="3077" cy="40175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Line"/>
            <p:cNvSpPr/>
            <p:nvPr/>
          </p:nvSpPr>
          <p:spPr>
            <a:xfrm flipV="1">
              <a:off x="422292" y="1918924"/>
              <a:ext cx="139137" cy="34461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3" name="Line"/>
            <p:cNvSpPr/>
            <p:nvPr/>
          </p:nvSpPr>
          <p:spPr>
            <a:xfrm flipV="1">
              <a:off x="598010" y="2042385"/>
              <a:ext cx="214432" cy="68150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4" name="Line"/>
            <p:cNvSpPr/>
            <p:nvPr/>
          </p:nvSpPr>
          <p:spPr>
            <a:xfrm>
              <a:off x="956736" y="2065344"/>
              <a:ext cx="96041" cy="65848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5" name="Line"/>
            <p:cNvSpPr/>
            <p:nvPr/>
          </p:nvSpPr>
          <p:spPr>
            <a:xfrm flipH="1">
              <a:off x="948028" y="2078084"/>
              <a:ext cx="5379" cy="65336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6" name="Line"/>
            <p:cNvSpPr/>
            <p:nvPr/>
          </p:nvSpPr>
          <p:spPr>
            <a:xfrm flipH="1">
              <a:off x="851764" y="2080610"/>
              <a:ext cx="102181" cy="64831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7" name="Line"/>
            <p:cNvSpPr/>
            <p:nvPr/>
          </p:nvSpPr>
          <p:spPr>
            <a:xfrm flipH="1">
              <a:off x="737428" y="2050084"/>
              <a:ext cx="70693" cy="67373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8" name="Line"/>
            <p:cNvSpPr/>
            <p:nvPr/>
          </p:nvSpPr>
          <p:spPr>
            <a:xfrm>
              <a:off x="422615" y="2265089"/>
              <a:ext cx="94310" cy="45494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9" name="Line"/>
            <p:cNvSpPr/>
            <p:nvPr/>
          </p:nvSpPr>
          <p:spPr>
            <a:xfrm flipH="1">
              <a:off x="241463" y="2265009"/>
              <a:ext cx="180243" cy="45255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0" name="Line"/>
            <p:cNvSpPr/>
            <p:nvPr/>
          </p:nvSpPr>
          <p:spPr>
            <a:xfrm flipH="1">
              <a:off x="3236" y="1918757"/>
              <a:ext cx="557883" cy="80534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1" name="Line"/>
            <p:cNvSpPr/>
            <p:nvPr/>
          </p:nvSpPr>
          <p:spPr>
            <a:xfrm flipH="1">
              <a:off x="1789518" y="1339799"/>
              <a:ext cx="33159" cy="139928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384" name="Group"/>
          <p:cNvGrpSpPr/>
          <p:nvPr/>
        </p:nvGrpSpPr>
        <p:grpSpPr>
          <a:xfrm>
            <a:off x="827893" y="3070086"/>
            <a:ext cx="2158790" cy="2086115"/>
            <a:chOff x="2886" y="5188"/>
            <a:chExt cx="2158789" cy="2086113"/>
          </a:xfrm>
        </p:grpSpPr>
        <p:sp>
          <p:nvSpPr>
            <p:cNvPr id="353" name="Line"/>
            <p:cNvSpPr/>
            <p:nvPr/>
          </p:nvSpPr>
          <p:spPr>
            <a:xfrm flipH="1">
              <a:off x="742816" y="10538"/>
              <a:ext cx="184647" cy="48316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Line"/>
            <p:cNvSpPr/>
            <p:nvPr/>
          </p:nvSpPr>
          <p:spPr>
            <a:xfrm flipH="1">
              <a:off x="550794" y="503931"/>
              <a:ext cx="184647" cy="48316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5" name="Line"/>
            <p:cNvSpPr/>
            <p:nvPr/>
          </p:nvSpPr>
          <p:spPr>
            <a:xfrm>
              <a:off x="751783" y="509758"/>
              <a:ext cx="175280" cy="67153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6" name="Line"/>
            <p:cNvSpPr/>
            <p:nvPr/>
          </p:nvSpPr>
          <p:spPr>
            <a:xfrm flipH="1">
              <a:off x="803868" y="1205170"/>
              <a:ext cx="112701" cy="52195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7" name="Line"/>
            <p:cNvSpPr/>
            <p:nvPr/>
          </p:nvSpPr>
          <p:spPr>
            <a:xfrm flipH="1">
              <a:off x="650278" y="1728672"/>
              <a:ext cx="153256" cy="35110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8" name="Line"/>
            <p:cNvSpPr/>
            <p:nvPr/>
          </p:nvSpPr>
          <p:spPr>
            <a:xfrm>
              <a:off x="803533" y="1728672"/>
              <a:ext cx="123404" cy="35106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9" name="Line"/>
            <p:cNvSpPr/>
            <p:nvPr/>
          </p:nvSpPr>
          <p:spPr>
            <a:xfrm>
              <a:off x="941762" y="1213911"/>
              <a:ext cx="201196" cy="8657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0" name="Line"/>
            <p:cNvSpPr/>
            <p:nvPr/>
          </p:nvSpPr>
          <p:spPr>
            <a:xfrm flipH="1">
              <a:off x="390166" y="1006065"/>
              <a:ext cx="153934" cy="35110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1" name="Line"/>
            <p:cNvSpPr/>
            <p:nvPr/>
          </p:nvSpPr>
          <p:spPr>
            <a:xfrm flipH="1">
              <a:off x="186625" y="1367368"/>
              <a:ext cx="196776" cy="40455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2" name="Line"/>
            <p:cNvSpPr/>
            <p:nvPr/>
          </p:nvSpPr>
          <p:spPr>
            <a:xfrm>
              <a:off x="392252" y="1366397"/>
              <a:ext cx="10175" cy="40536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3" name="Line"/>
            <p:cNvSpPr/>
            <p:nvPr/>
          </p:nvSpPr>
          <p:spPr>
            <a:xfrm flipH="1">
              <a:off x="279130" y="1773349"/>
              <a:ext cx="123337" cy="30641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4" name="Line"/>
            <p:cNvSpPr/>
            <p:nvPr/>
          </p:nvSpPr>
          <p:spPr>
            <a:xfrm flipH="1">
              <a:off x="406562" y="1778205"/>
              <a:ext cx="2034" cy="30629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5" name="Line"/>
            <p:cNvSpPr/>
            <p:nvPr/>
          </p:nvSpPr>
          <p:spPr>
            <a:xfrm>
              <a:off x="414723" y="1773349"/>
              <a:ext cx="104362" cy="31317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6" name="Line"/>
            <p:cNvSpPr/>
            <p:nvPr/>
          </p:nvSpPr>
          <p:spPr>
            <a:xfrm flipH="1">
              <a:off x="2886" y="1773349"/>
              <a:ext cx="183046" cy="31040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7" name="Line"/>
            <p:cNvSpPr/>
            <p:nvPr/>
          </p:nvSpPr>
          <p:spPr>
            <a:xfrm flipH="1">
              <a:off x="185951" y="1764608"/>
              <a:ext cx="4066" cy="31504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8" name="Line"/>
            <p:cNvSpPr/>
            <p:nvPr/>
          </p:nvSpPr>
          <p:spPr>
            <a:xfrm flipH="1" flipV="1">
              <a:off x="921301" y="5188"/>
              <a:ext cx="215889" cy="48320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69" name="Line"/>
            <p:cNvSpPr/>
            <p:nvPr/>
          </p:nvSpPr>
          <p:spPr>
            <a:xfrm flipH="1" flipV="1">
              <a:off x="1145404" y="507285"/>
              <a:ext cx="180403" cy="35115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0" name="Line"/>
            <p:cNvSpPr/>
            <p:nvPr/>
          </p:nvSpPr>
          <p:spPr>
            <a:xfrm flipH="1" flipV="1">
              <a:off x="1333394" y="868560"/>
              <a:ext cx="335601" cy="59593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1" name="Line"/>
            <p:cNvSpPr/>
            <p:nvPr/>
          </p:nvSpPr>
          <p:spPr>
            <a:xfrm flipV="1">
              <a:off x="1310825" y="867792"/>
              <a:ext cx="11532" cy="40536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2" name="Line"/>
            <p:cNvSpPr/>
            <p:nvPr/>
          </p:nvSpPr>
          <p:spPr>
            <a:xfrm flipH="1" flipV="1">
              <a:off x="1311502" y="1274594"/>
              <a:ext cx="144362" cy="3064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3" name="Line"/>
            <p:cNvSpPr/>
            <p:nvPr/>
          </p:nvSpPr>
          <p:spPr>
            <a:xfrm flipH="1" flipV="1">
              <a:off x="1315606" y="1279601"/>
              <a:ext cx="2711" cy="30629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4" name="Line"/>
            <p:cNvSpPr/>
            <p:nvPr/>
          </p:nvSpPr>
          <p:spPr>
            <a:xfrm flipH="1" flipV="1">
              <a:off x="1669665" y="1465932"/>
              <a:ext cx="122578" cy="26274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5" name="Line"/>
            <p:cNvSpPr/>
            <p:nvPr/>
          </p:nvSpPr>
          <p:spPr>
            <a:xfrm flipH="1" flipV="1">
              <a:off x="1448235" y="1560196"/>
              <a:ext cx="188895" cy="51954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6" name="Line"/>
            <p:cNvSpPr/>
            <p:nvPr/>
          </p:nvSpPr>
          <p:spPr>
            <a:xfrm flipH="1">
              <a:off x="1236187" y="1577752"/>
              <a:ext cx="84590" cy="50191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7" name="Line"/>
            <p:cNvSpPr/>
            <p:nvPr/>
          </p:nvSpPr>
          <p:spPr>
            <a:xfrm>
              <a:off x="1323778" y="1587486"/>
              <a:ext cx="4737" cy="49798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8" name="Line"/>
            <p:cNvSpPr/>
            <p:nvPr/>
          </p:nvSpPr>
          <p:spPr>
            <a:xfrm>
              <a:off x="1323367" y="1589403"/>
              <a:ext cx="89995" cy="49415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79" name="Line"/>
            <p:cNvSpPr/>
            <p:nvPr/>
          </p:nvSpPr>
          <p:spPr>
            <a:xfrm>
              <a:off x="1451969" y="1566107"/>
              <a:ext cx="62264" cy="51355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0" name="Line"/>
            <p:cNvSpPr/>
            <p:nvPr/>
          </p:nvSpPr>
          <p:spPr>
            <a:xfrm flipH="1">
              <a:off x="1708858" y="1730216"/>
              <a:ext cx="83015" cy="34656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1" name="Line"/>
            <p:cNvSpPr/>
            <p:nvPr/>
          </p:nvSpPr>
          <p:spPr>
            <a:xfrm>
              <a:off x="1792906" y="1730114"/>
              <a:ext cx="158692" cy="34482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2" name="Line"/>
            <p:cNvSpPr/>
            <p:nvPr/>
          </p:nvSpPr>
          <p:spPr>
            <a:xfrm>
              <a:off x="1669986" y="1465732"/>
              <a:ext cx="491690" cy="61426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3" name="Line"/>
            <p:cNvSpPr/>
            <p:nvPr/>
          </p:nvSpPr>
          <p:spPr>
            <a:xfrm>
              <a:off x="557037" y="1023547"/>
              <a:ext cx="29238" cy="106775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416" name="Group"/>
          <p:cNvGrpSpPr/>
          <p:nvPr/>
        </p:nvGrpSpPr>
        <p:grpSpPr>
          <a:xfrm>
            <a:off x="2340781" y="3070086"/>
            <a:ext cx="2158790" cy="2086115"/>
            <a:chOff x="2886" y="5188"/>
            <a:chExt cx="2158789" cy="2086113"/>
          </a:xfrm>
        </p:grpSpPr>
        <p:sp>
          <p:nvSpPr>
            <p:cNvPr id="385" name="Line"/>
            <p:cNvSpPr/>
            <p:nvPr/>
          </p:nvSpPr>
          <p:spPr>
            <a:xfrm flipH="1">
              <a:off x="742816" y="10538"/>
              <a:ext cx="184647" cy="48316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6" name="Line"/>
            <p:cNvSpPr/>
            <p:nvPr/>
          </p:nvSpPr>
          <p:spPr>
            <a:xfrm flipH="1">
              <a:off x="550794" y="503931"/>
              <a:ext cx="184647" cy="48316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7" name="Line"/>
            <p:cNvSpPr/>
            <p:nvPr/>
          </p:nvSpPr>
          <p:spPr>
            <a:xfrm>
              <a:off x="751783" y="509758"/>
              <a:ext cx="175280" cy="67153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8" name="Line"/>
            <p:cNvSpPr/>
            <p:nvPr/>
          </p:nvSpPr>
          <p:spPr>
            <a:xfrm flipH="1">
              <a:off x="803868" y="1205170"/>
              <a:ext cx="112701" cy="52195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89" name="Line"/>
            <p:cNvSpPr/>
            <p:nvPr/>
          </p:nvSpPr>
          <p:spPr>
            <a:xfrm flipH="1">
              <a:off x="650278" y="1728672"/>
              <a:ext cx="153256" cy="35110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0" name="Line"/>
            <p:cNvSpPr/>
            <p:nvPr/>
          </p:nvSpPr>
          <p:spPr>
            <a:xfrm>
              <a:off x="803533" y="1728672"/>
              <a:ext cx="123404" cy="35106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1" name="Line"/>
            <p:cNvSpPr/>
            <p:nvPr/>
          </p:nvSpPr>
          <p:spPr>
            <a:xfrm>
              <a:off x="941762" y="1213911"/>
              <a:ext cx="201196" cy="86577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2" name="Line"/>
            <p:cNvSpPr/>
            <p:nvPr/>
          </p:nvSpPr>
          <p:spPr>
            <a:xfrm flipH="1">
              <a:off x="390166" y="1006065"/>
              <a:ext cx="153934" cy="35110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3" name="Line"/>
            <p:cNvSpPr/>
            <p:nvPr/>
          </p:nvSpPr>
          <p:spPr>
            <a:xfrm flipH="1">
              <a:off x="186625" y="1367368"/>
              <a:ext cx="196776" cy="40455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4" name="Line"/>
            <p:cNvSpPr/>
            <p:nvPr/>
          </p:nvSpPr>
          <p:spPr>
            <a:xfrm>
              <a:off x="392252" y="1366397"/>
              <a:ext cx="10175" cy="40536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5" name="Line"/>
            <p:cNvSpPr/>
            <p:nvPr/>
          </p:nvSpPr>
          <p:spPr>
            <a:xfrm flipH="1">
              <a:off x="279130" y="1773349"/>
              <a:ext cx="123337" cy="30641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6" name="Line"/>
            <p:cNvSpPr/>
            <p:nvPr/>
          </p:nvSpPr>
          <p:spPr>
            <a:xfrm flipH="1">
              <a:off x="406562" y="1778205"/>
              <a:ext cx="2034" cy="30629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7" name="Line"/>
            <p:cNvSpPr/>
            <p:nvPr/>
          </p:nvSpPr>
          <p:spPr>
            <a:xfrm>
              <a:off x="414723" y="1773349"/>
              <a:ext cx="104362" cy="31317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8" name="Line"/>
            <p:cNvSpPr/>
            <p:nvPr/>
          </p:nvSpPr>
          <p:spPr>
            <a:xfrm flipH="1">
              <a:off x="2886" y="1773349"/>
              <a:ext cx="183046" cy="31040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99" name="Line"/>
            <p:cNvSpPr/>
            <p:nvPr/>
          </p:nvSpPr>
          <p:spPr>
            <a:xfrm flipH="1">
              <a:off x="185951" y="1764608"/>
              <a:ext cx="4066" cy="315040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0" name="Line"/>
            <p:cNvSpPr/>
            <p:nvPr/>
          </p:nvSpPr>
          <p:spPr>
            <a:xfrm flipH="1" flipV="1">
              <a:off x="921301" y="5188"/>
              <a:ext cx="215889" cy="48320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1" name="Line"/>
            <p:cNvSpPr/>
            <p:nvPr/>
          </p:nvSpPr>
          <p:spPr>
            <a:xfrm flipH="1" flipV="1">
              <a:off x="1145404" y="507285"/>
              <a:ext cx="180403" cy="35115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2" name="Line"/>
            <p:cNvSpPr/>
            <p:nvPr/>
          </p:nvSpPr>
          <p:spPr>
            <a:xfrm flipH="1" flipV="1">
              <a:off x="1333394" y="868560"/>
              <a:ext cx="335601" cy="59593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3" name="Line"/>
            <p:cNvSpPr/>
            <p:nvPr/>
          </p:nvSpPr>
          <p:spPr>
            <a:xfrm flipV="1">
              <a:off x="1310825" y="867792"/>
              <a:ext cx="11532" cy="40536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4" name="Line"/>
            <p:cNvSpPr/>
            <p:nvPr/>
          </p:nvSpPr>
          <p:spPr>
            <a:xfrm flipH="1" flipV="1">
              <a:off x="1311502" y="1274594"/>
              <a:ext cx="144362" cy="30644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5" name="Line"/>
            <p:cNvSpPr/>
            <p:nvPr/>
          </p:nvSpPr>
          <p:spPr>
            <a:xfrm flipH="1" flipV="1">
              <a:off x="1315606" y="1279601"/>
              <a:ext cx="2711" cy="30629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6" name="Line"/>
            <p:cNvSpPr/>
            <p:nvPr/>
          </p:nvSpPr>
          <p:spPr>
            <a:xfrm flipH="1" flipV="1">
              <a:off x="1669665" y="1465932"/>
              <a:ext cx="122578" cy="262741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7" name="Line"/>
            <p:cNvSpPr/>
            <p:nvPr/>
          </p:nvSpPr>
          <p:spPr>
            <a:xfrm flipH="1" flipV="1">
              <a:off x="1448235" y="1560196"/>
              <a:ext cx="188895" cy="519547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8" name="Line"/>
            <p:cNvSpPr/>
            <p:nvPr/>
          </p:nvSpPr>
          <p:spPr>
            <a:xfrm flipH="1">
              <a:off x="1236187" y="1577752"/>
              <a:ext cx="84590" cy="501918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09" name="Line"/>
            <p:cNvSpPr/>
            <p:nvPr/>
          </p:nvSpPr>
          <p:spPr>
            <a:xfrm>
              <a:off x="1323778" y="1587486"/>
              <a:ext cx="4737" cy="497989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0" name="Line"/>
            <p:cNvSpPr/>
            <p:nvPr/>
          </p:nvSpPr>
          <p:spPr>
            <a:xfrm>
              <a:off x="1323367" y="1589403"/>
              <a:ext cx="89995" cy="494155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1" name="Line"/>
            <p:cNvSpPr/>
            <p:nvPr/>
          </p:nvSpPr>
          <p:spPr>
            <a:xfrm>
              <a:off x="1451969" y="1566107"/>
              <a:ext cx="62264" cy="51355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2" name="Line"/>
            <p:cNvSpPr/>
            <p:nvPr/>
          </p:nvSpPr>
          <p:spPr>
            <a:xfrm flipH="1">
              <a:off x="1708858" y="1730216"/>
              <a:ext cx="83015" cy="346562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3" name="Line"/>
            <p:cNvSpPr/>
            <p:nvPr/>
          </p:nvSpPr>
          <p:spPr>
            <a:xfrm>
              <a:off x="1792906" y="1730114"/>
              <a:ext cx="158692" cy="344823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4" name="Line"/>
            <p:cNvSpPr/>
            <p:nvPr/>
          </p:nvSpPr>
          <p:spPr>
            <a:xfrm>
              <a:off x="1669986" y="1465732"/>
              <a:ext cx="491690" cy="614264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415" name="Line"/>
            <p:cNvSpPr/>
            <p:nvPr/>
          </p:nvSpPr>
          <p:spPr>
            <a:xfrm>
              <a:off x="557037" y="1023547"/>
              <a:ext cx="29238" cy="1067756"/>
            </a:xfrm>
            <a:prstGeom prst="line">
              <a:avLst/>
            </a:prstGeom>
            <a:noFill/>
            <a:ln w="3175" cap="flat">
              <a:solidFill>
                <a:srgbClr val="C0C0C0"/>
              </a:solidFill>
              <a:prstDash val="solid"/>
              <a:round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От древних к современным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От древних к современным</a:t>
            </a:r>
          </a:p>
        </p:txBody>
      </p:sp>
      <p:sp>
        <p:nvSpPr>
          <p:cNvPr id="421" name="На ранних этапах сравнительно- исторического языкознания сопоставляются древние языки: почему?…"/>
          <p:cNvSpPr txBox="1"/>
          <p:nvPr>
            <p:ph type="body" idx="4294967295"/>
          </p:nvPr>
        </p:nvSpPr>
        <p:spPr>
          <a:xfrm>
            <a:off x="838200" y="2362199"/>
            <a:ext cx="8197850" cy="4306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</a:pPr>
            <a:r>
              <a:t>На ранних этапах сравнительно- исторического языкознания сопоставляются древние языки: почему?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	они «ближе» в праязыку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</a:p>
          <a:p>
            <a:pPr>
              <a:lnSpc>
                <a:spcPct val="90000"/>
              </a:lnSpc>
            </a:pPr>
            <a:r>
              <a:t>В 19-м веке сравнительный анализ опирается уже на данные современных языков: почему?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	значительно увеличивается база для сопоставления, большая «глубина» компенсируется новыми методами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Принцип ступенчатой реконструкц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Принцип ступенчатой реконструкции</a:t>
            </a:r>
          </a:p>
        </p:txBody>
      </p:sp>
      <p:sp>
        <p:nvSpPr>
          <p:cNvPr id="424" name="сравниваем не русский с английским, а...…"/>
          <p:cNvSpPr txBox="1"/>
          <p:nvPr>
            <p:ph type="body" idx="4294967295"/>
          </p:nvPr>
        </p:nvSpPr>
        <p:spPr>
          <a:xfrm>
            <a:off x="747712" y="2362200"/>
            <a:ext cx="8351838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сравниваем не русский с английским, а...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русский и другие славянские 		(*праславянская реконструкция)</a:t>
            </a:r>
          </a:p>
          <a:p>
            <a:pPr lvl="1" marL="742950" indent="-285750">
              <a:spcBef>
                <a:spcPts val="0"/>
              </a:spcBef>
              <a:defRPr sz="2400"/>
            </a:pPr>
            <a:r>
              <a:t>английский и другие германские 		(*прагерманская реконструкция)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/>
            </a:pPr>
          </a:p>
          <a:p>
            <a:pPr/>
            <a:r>
              <a:t>праиндоевропейская реконструкция следует только за реконструкциями внутри отдельных ветвей. Что это дает?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ources: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Sources:</a:t>
            </a:r>
          </a:p>
        </p:txBody>
      </p:sp>
      <p:sp>
        <p:nvSpPr>
          <p:cNvPr id="44" name="На общеобразовательном уровне – лекция Зализняка про любительскую лингвистику…"/>
          <p:cNvSpPr txBox="1"/>
          <p:nvPr>
            <p:ph type="body" idx="4294967295"/>
          </p:nvPr>
        </p:nvSpPr>
        <p:spPr>
          <a:xfrm>
            <a:off x="838200" y="2362200"/>
            <a:ext cx="7910513" cy="39465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200"/>
            </a:pPr>
            <a:r>
              <a:t>На общеобразовательном уровне – лекция Зализняка про любительскую лингвистику</a:t>
            </a:r>
          </a:p>
          <a:p>
            <a:pPr>
              <a:spcBef>
                <a:spcPts val="500"/>
              </a:spcBef>
              <a:defRPr sz="2200"/>
            </a:pPr>
            <a:r>
              <a:t>На профессиональном уровне – Бурлак, Старостин «Сравнительно-историческое языкознание»</a:t>
            </a:r>
          </a:p>
          <a:p>
            <a:pPr>
              <a:spcBef>
                <a:spcPts val="500"/>
              </a:spcBef>
              <a:defRPr sz="2200"/>
            </a:pPr>
            <a:r>
              <a:t>Lyle Campbell. </a:t>
            </a:r>
            <a:r>
              <a:rPr i="1"/>
              <a:t>Historical Linguistics: an Introduction. 2nd edition</a:t>
            </a:r>
            <a:r>
              <a:t>. Edinburgh University Press, MIT Press, 2004.</a:t>
            </a:r>
          </a:p>
          <a:p>
            <a:pPr>
              <a:spcBef>
                <a:spcPts val="500"/>
              </a:spcBef>
              <a:defRPr sz="2200"/>
            </a:pPr>
            <a:r>
              <a:t>В.М. Алпатов. История лингвистических учений.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Принцип ступенчатой реконструкц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Принцип ступенчатой реконструкции</a:t>
            </a:r>
          </a:p>
        </p:txBody>
      </p:sp>
      <p:sp>
        <p:nvSpPr>
          <p:cNvPr id="427" name="надежная промежуточная реконструкция…"/>
          <p:cNvSpPr txBox="1"/>
          <p:nvPr>
            <p:ph type="body" idx="4294967295"/>
          </p:nvPr>
        </p:nvSpPr>
        <p:spPr>
          <a:xfrm>
            <a:off x="747712" y="2362200"/>
            <a:ext cx="8351838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надежная промежуточная реконструкция</a:t>
            </a:r>
          </a:p>
          <a:p>
            <a:pPr lvl="1" marL="742950" indent="-285750">
              <a:spcBef>
                <a:spcPts val="0"/>
              </a:spcBef>
              <a:defRPr sz="2000"/>
            </a:pPr>
            <a:r>
              <a:t>ср. рус. </a:t>
            </a:r>
            <a:r>
              <a:rPr b="1" i="1"/>
              <a:t>полн</a:t>
            </a:r>
            <a:r>
              <a:rPr i="1"/>
              <a:t>ый</a:t>
            </a:r>
            <a:r>
              <a:t> и порт. </a:t>
            </a:r>
            <a:r>
              <a:rPr b="1" i="1"/>
              <a:t>chei</a:t>
            </a:r>
            <a:r>
              <a:rPr i="1"/>
              <a:t>o</a:t>
            </a:r>
            <a:endParaRPr i="1"/>
          </a:p>
          <a:p>
            <a:pPr lvl="1" marL="742950" indent="-285750">
              <a:spcBef>
                <a:spcPts val="0"/>
              </a:spcBef>
              <a:defRPr sz="2000"/>
            </a:pPr>
            <a:r>
              <a:t>а теперь ср. ст.-сл. </a:t>
            </a:r>
            <a:r>
              <a:rPr b="1" i="1"/>
              <a:t>плън-</a:t>
            </a:r>
            <a:r>
              <a:rPr i="1"/>
              <a:t> и лат. </a:t>
            </a:r>
            <a:r>
              <a:rPr b="1" i="1"/>
              <a:t>plen</a:t>
            </a:r>
            <a:r>
              <a:rPr i="1"/>
              <a:t>-</a:t>
            </a:r>
            <a:endParaRPr b="1"/>
          </a:p>
          <a:p>
            <a:pPr/>
            <a:r>
              <a:t>больше опорной лексики: чем позже разошлись, тем «больше общего»</a:t>
            </a:r>
          </a:p>
          <a:p>
            <a:pPr/>
            <a:r>
              <a:t>близкая семантика когнатов</a:t>
            </a:r>
          </a:p>
          <a:p>
            <a:pPr lvl="1" marL="742950" indent="-285750">
              <a:spcBef>
                <a:spcPts val="0"/>
              </a:spcBef>
              <a:defRPr sz="2000"/>
            </a:pPr>
            <a:r>
              <a:t>какому английскому слову родственно немецкое </a:t>
            </a:r>
            <a:r>
              <a:t>Tier ‘</a:t>
            </a:r>
            <a:r>
              <a:t>зверь</a:t>
            </a:r>
            <a:r>
              <a:t>’</a:t>
            </a:r>
            <a:r>
              <a:t>? немецкое </a:t>
            </a:r>
            <a:r>
              <a:t>Hund?</a:t>
            </a:r>
          </a:p>
          <a:p>
            <a:pPr lvl="1" marL="742950" indent="-285750">
              <a:spcBef>
                <a:spcPts val="0"/>
              </a:spcBef>
              <a:defRPr sz="2000"/>
            </a:pPr>
            <a:r>
              <a:t>какому латинскому слову соответствует французское </a:t>
            </a:r>
            <a:r>
              <a:t>tête?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2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9" name="Table"/>
          <p:cNvGraphicFramePr/>
          <p:nvPr/>
        </p:nvGraphicFramePr>
        <p:xfrm>
          <a:off x="1503921" y="6073060"/>
          <a:ext cx="6553201" cy="4572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38212"/>
                <a:gridCol w="931862"/>
                <a:gridCol w="938212"/>
                <a:gridCol w="936625"/>
                <a:gridCol w="938212"/>
                <a:gridCol w="931862"/>
                <a:gridCol w="938212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ž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0" name="Innovations vs. retentions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Innovations vs. retentions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Innovations vs. retentions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Innovations vs. retentions</a:t>
            </a:r>
          </a:p>
        </p:txBody>
      </p:sp>
      <p:sp>
        <p:nvSpPr>
          <p:cNvPr id="433" name="Языки, обладающие общими инновациями, имеют общего предка, отделившегося от других языков этой семьи – например, произошел определенный фонетический переход"/>
          <p:cNvSpPr txBox="1"/>
          <p:nvPr>
            <p:ph type="body" idx="4294967295"/>
          </p:nvPr>
        </p:nvSpPr>
        <p:spPr>
          <a:xfrm>
            <a:off x="827087" y="2349500"/>
            <a:ext cx="7910513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defRPr sz="2500"/>
            </a:lvl1pPr>
          </a:lstStyle>
          <a:p>
            <a:pPr/>
            <a:r>
              <a:t>Языки, обладающие общими инновациями, имеют общего предка, отделившегося от других языков этой семьи – например, произошел определенный фонетический переход</a:t>
            </a:r>
          </a:p>
        </p:txBody>
      </p:sp>
      <p:graphicFrame>
        <p:nvGraphicFramePr>
          <p:cNvPr id="434" name="Table"/>
          <p:cNvGraphicFramePr/>
          <p:nvPr/>
        </p:nvGraphicFramePr>
        <p:xfrm>
          <a:off x="1619250" y="6213475"/>
          <a:ext cx="6553200" cy="457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38212"/>
                <a:gridCol w="931862"/>
                <a:gridCol w="938212"/>
                <a:gridCol w="936625"/>
                <a:gridCol w="938212"/>
                <a:gridCol w="931862"/>
                <a:gridCol w="938212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ž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35" name="Proto-X"/>
          <p:cNvSpPr txBox="1"/>
          <p:nvPr/>
        </p:nvSpPr>
        <p:spPr>
          <a:xfrm>
            <a:off x="3924300" y="4437062"/>
            <a:ext cx="1655763" cy="495733"/>
          </a:xfrm>
          <a:prstGeom prst="rect">
            <a:avLst/>
          </a:prstGeom>
          <a:ln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600"/>
              </a:spcBef>
            </a:lvl1pPr>
          </a:lstStyle>
          <a:p>
            <a:pPr/>
            <a:r>
              <a:t>Proto-X</a:t>
            </a:r>
          </a:p>
        </p:txBody>
      </p:sp>
      <p:sp>
        <p:nvSpPr>
          <p:cNvPr id="436" name="Rectangle"/>
          <p:cNvSpPr/>
          <p:nvPr/>
        </p:nvSpPr>
        <p:spPr>
          <a:xfrm>
            <a:off x="2555875" y="5373687"/>
            <a:ext cx="503238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sp>
        <p:nvSpPr>
          <p:cNvPr id="437" name="Rectangle"/>
          <p:cNvSpPr/>
          <p:nvPr/>
        </p:nvSpPr>
        <p:spPr>
          <a:xfrm>
            <a:off x="5508625" y="5373687"/>
            <a:ext cx="431800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cxnSp>
        <p:nvCxnSpPr>
          <p:cNvPr id="438" name="Connection Line"/>
          <p:cNvCxnSpPr>
            <a:stCxn id="436" idx="0"/>
            <a:endCxn id="435" idx="0"/>
          </p:cNvCxnSpPr>
          <p:nvPr/>
        </p:nvCxnSpPr>
        <p:spPr>
          <a:xfrm flipV="1">
            <a:off x="2807493" y="4684928"/>
            <a:ext cx="1944689" cy="953079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cxnSp>
        <p:nvCxnSpPr>
          <p:cNvPr id="439" name="Connection Line"/>
          <p:cNvCxnSpPr>
            <a:stCxn id="437" idx="0"/>
            <a:endCxn id="435" idx="0"/>
          </p:cNvCxnSpPr>
          <p:nvPr/>
        </p:nvCxnSpPr>
        <p:spPr>
          <a:xfrm flipH="1" flipV="1">
            <a:off x="4752181" y="4684928"/>
            <a:ext cx="972344" cy="953079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sp>
        <p:nvSpPr>
          <p:cNvPr id="440" name="Line"/>
          <p:cNvSpPr/>
          <p:nvPr/>
        </p:nvSpPr>
        <p:spPr>
          <a:xfrm flipH="1" rot="5400000">
            <a:off x="5753388" y="4262725"/>
            <a:ext cx="1254323" cy="2647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481" y="0"/>
                  <a:pt x="18961" y="5400"/>
                  <a:pt x="18961" y="10800"/>
                </a:cubicBezTo>
                <a:cubicBezTo>
                  <a:pt x="18961" y="16200"/>
                  <a:pt x="20281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1" name="Line"/>
          <p:cNvSpPr/>
          <p:nvPr/>
        </p:nvSpPr>
        <p:spPr>
          <a:xfrm rot="16200000">
            <a:off x="2293143" y="5698331"/>
            <a:ext cx="311151" cy="71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2" name="Line"/>
          <p:cNvSpPr/>
          <p:nvPr/>
        </p:nvSpPr>
        <p:spPr>
          <a:xfrm flipH="1" rot="5400000">
            <a:off x="2760662" y="5949950"/>
            <a:ext cx="311151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3" name="Line"/>
          <p:cNvSpPr/>
          <p:nvPr/>
        </p:nvSpPr>
        <p:spPr>
          <a:xfrm rot="16200000">
            <a:off x="2065337" y="5456237"/>
            <a:ext cx="296863" cy="118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140" y="0"/>
                  <a:pt x="10280" y="5400"/>
                  <a:pt x="10280" y="10800"/>
                </a:cubicBezTo>
                <a:cubicBezTo>
                  <a:pt x="10280" y="16200"/>
                  <a:pt x="1594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4" name="Line"/>
          <p:cNvSpPr/>
          <p:nvPr/>
        </p:nvSpPr>
        <p:spPr>
          <a:xfrm flipH="1" rot="5400000">
            <a:off x="3696493" y="5014118"/>
            <a:ext cx="311151" cy="208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5" name="Line"/>
          <p:cNvSpPr/>
          <p:nvPr/>
        </p:nvSpPr>
        <p:spPr>
          <a:xfrm flipH="1" rot="5400000">
            <a:off x="5623718" y="6003131"/>
            <a:ext cx="311151" cy="10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46" name="Line"/>
          <p:cNvSpPr/>
          <p:nvPr/>
        </p:nvSpPr>
        <p:spPr>
          <a:xfrm flipH="1" rot="5400000">
            <a:off x="6091237" y="5535612"/>
            <a:ext cx="311151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Кто видит проблему?"/>
          <p:cNvSpPr txBox="1"/>
          <p:nvPr>
            <p:ph type="body" idx="4294967295"/>
          </p:nvPr>
        </p:nvSpPr>
        <p:spPr>
          <a:xfrm>
            <a:off x="827087" y="2349500"/>
            <a:ext cx="7910513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42900" indent="-342900">
              <a:defRPr sz="2500"/>
            </a:lvl1pPr>
          </a:lstStyle>
          <a:p>
            <a:pPr/>
            <a:r>
              <a:t>Кто видит проблему?</a:t>
            </a:r>
          </a:p>
        </p:txBody>
      </p:sp>
      <p:graphicFrame>
        <p:nvGraphicFramePr>
          <p:cNvPr id="449" name="Table"/>
          <p:cNvGraphicFramePr/>
          <p:nvPr/>
        </p:nvGraphicFramePr>
        <p:xfrm>
          <a:off x="1619250" y="6213475"/>
          <a:ext cx="6553200" cy="457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38212"/>
                <a:gridCol w="931862"/>
                <a:gridCol w="938212"/>
                <a:gridCol w="936625"/>
                <a:gridCol w="938212"/>
                <a:gridCol w="931862"/>
                <a:gridCol w="938212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ž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50" name="*t"/>
          <p:cNvSpPr txBox="1"/>
          <p:nvPr/>
        </p:nvSpPr>
        <p:spPr>
          <a:xfrm>
            <a:off x="3924300" y="4437062"/>
            <a:ext cx="1655763" cy="495733"/>
          </a:xfrm>
          <a:prstGeom prst="rect">
            <a:avLst/>
          </a:prstGeom>
          <a:ln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spcBef>
                <a:spcPts val="1600"/>
              </a:spcBef>
            </a:lvl1pPr>
          </a:lstStyle>
          <a:p>
            <a:pPr/>
            <a:r>
              <a:t>*t</a:t>
            </a:r>
          </a:p>
        </p:txBody>
      </p:sp>
      <p:sp>
        <p:nvSpPr>
          <p:cNvPr id="451" name="Rectangle"/>
          <p:cNvSpPr/>
          <p:nvPr/>
        </p:nvSpPr>
        <p:spPr>
          <a:xfrm>
            <a:off x="2555875" y="5373687"/>
            <a:ext cx="503238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sp>
        <p:nvSpPr>
          <p:cNvPr id="452" name="Rectangle"/>
          <p:cNvSpPr/>
          <p:nvPr/>
        </p:nvSpPr>
        <p:spPr>
          <a:xfrm>
            <a:off x="5508625" y="5373687"/>
            <a:ext cx="431800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cxnSp>
        <p:nvCxnSpPr>
          <p:cNvPr id="453" name="Connection Line"/>
          <p:cNvCxnSpPr>
            <a:stCxn id="451" idx="0"/>
            <a:endCxn id="450" idx="0"/>
          </p:cNvCxnSpPr>
          <p:nvPr/>
        </p:nvCxnSpPr>
        <p:spPr>
          <a:xfrm flipV="1">
            <a:off x="2807493" y="4684928"/>
            <a:ext cx="1944689" cy="953079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cxnSp>
        <p:nvCxnSpPr>
          <p:cNvPr id="454" name="Connection Line"/>
          <p:cNvCxnSpPr>
            <a:stCxn id="452" idx="0"/>
            <a:endCxn id="450" idx="0"/>
          </p:cNvCxnSpPr>
          <p:nvPr/>
        </p:nvCxnSpPr>
        <p:spPr>
          <a:xfrm flipH="1" flipV="1">
            <a:off x="4752181" y="4684928"/>
            <a:ext cx="972344" cy="953079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sp>
        <p:nvSpPr>
          <p:cNvPr id="455" name="Line"/>
          <p:cNvSpPr/>
          <p:nvPr/>
        </p:nvSpPr>
        <p:spPr>
          <a:xfrm flipH="1" rot="5400000">
            <a:off x="5604668" y="4114006"/>
            <a:ext cx="1247776" cy="2951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481" y="0"/>
                  <a:pt x="18961" y="5400"/>
                  <a:pt x="18961" y="10800"/>
                </a:cubicBezTo>
                <a:cubicBezTo>
                  <a:pt x="18961" y="16200"/>
                  <a:pt x="20281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56" name="Line"/>
          <p:cNvSpPr/>
          <p:nvPr/>
        </p:nvSpPr>
        <p:spPr>
          <a:xfrm rot="16200000">
            <a:off x="2293143" y="5698331"/>
            <a:ext cx="311151" cy="71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57" name="Line"/>
          <p:cNvSpPr/>
          <p:nvPr/>
        </p:nvSpPr>
        <p:spPr>
          <a:xfrm flipH="1" rot="5400000">
            <a:off x="2760662" y="5949950"/>
            <a:ext cx="311151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58" name="Line"/>
          <p:cNvSpPr/>
          <p:nvPr/>
        </p:nvSpPr>
        <p:spPr>
          <a:xfrm rot="16200000">
            <a:off x="2065337" y="5456237"/>
            <a:ext cx="296863" cy="118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140" y="0"/>
                  <a:pt x="10280" y="5400"/>
                  <a:pt x="10280" y="10800"/>
                </a:cubicBezTo>
                <a:cubicBezTo>
                  <a:pt x="10280" y="16200"/>
                  <a:pt x="1594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59" name="Line"/>
          <p:cNvSpPr/>
          <p:nvPr/>
        </p:nvSpPr>
        <p:spPr>
          <a:xfrm flipH="1" rot="5400000">
            <a:off x="3696493" y="5014118"/>
            <a:ext cx="311151" cy="208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60" name="Line"/>
          <p:cNvSpPr/>
          <p:nvPr/>
        </p:nvSpPr>
        <p:spPr>
          <a:xfrm flipH="1" rot="5400000">
            <a:off x="5623718" y="6003131"/>
            <a:ext cx="311151" cy="1095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61" name="Line"/>
          <p:cNvSpPr/>
          <p:nvPr/>
        </p:nvSpPr>
        <p:spPr>
          <a:xfrm flipH="1" rot="5400000">
            <a:off x="6091237" y="5535612"/>
            <a:ext cx="311151" cy="1044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62" name="Innovations vs. retentions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Innovations vs. retentions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Retentions (архаизмы) vs. innovations (инновации)…"/>
          <p:cNvSpPr txBox="1"/>
          <p:nvPr>
            <p:ph type="body" idx="4294967295"/>
          </p:nvPr>
        </p:nvSpPr>
        <p:spPr>
          <a:xfrm>
            <a:off x="827087" y="2349500"/>
            <a:ext cx="7910513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defRPr sz="2500"/>
            </a:pPr>
            <a:r>
              <a:t>Retentions (</a:t>
            </a:r>
            <a:r>
              <a:t>архаизмы) </a:t>
            </a:r>
            <a:r>
              <a:t>vs. innovations</a:t>
            </a:r>
            <a:r>
              <a:t> (инновации)</a:t>
            </a:r>
          </a:p>
          <a:p>
            <a:pPr marL="342900" indent="-342900">
              <a:defRPr sz="2500"/>
            </a:pPr>
            <a:r>
              <a:t>Более надежным основанием для помещения языков в одну группу являются </a:t>
            </a:r>
            <a:r>
              <a:t>common innovations</a:t>
            </a:r>
          </a:p>
        </p:txBody>
      </p:sp>
      <p:graphicFrame>
        <p:nvGraphicFramePr>
          <p:cNvPr id="467" name="Table"/>
          <p:cNvGraphicFramePr/>
          <p:nvPr/>
        </p:nvGraphicFramePr>
        <p:xfrm>
          <a:off x="1619250" y="6213475"/>
          <a:ext cx="6553200" cy="457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38212"/>
                <a:gridCol w="931862"/>
                <a:gridCol w="938212"/>
                <a:gridCol w="936625"/>
                <a:gridCol w="938212"/>
                <a:gridCol w="931862"/>
                <a:gridCol w="938212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ž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68" name="*t"/>
          <p:cNvSpPr txBox="1"/>
          <p:nvPr/>
        </p:nvSpPr>
        <p:spPr>
          <a:xfrm>
            <a:off x="3924300" y="4437062"/>
            <a:ext cx="1655763" cy="495733"/>
          </a:xfrm>
          <a:prstGeom prst="rect">
            <a:avLst/>
          </a:prstGeom>
          <a:ln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 algn="ctr">
              <a:spcBef>
                <a:spcPts val="1600"/>
              </a:spcBef>
            </a:pPr>
            <a:r>
              <a:t>*</a:t>
            </a:r>
            <a:r>
              <a:t>t</a:t>
            </a:r>
          </a:p>
        </p:txBody>
      </p:sp>
      <p:sp>
        <p:nvSpPr>
          <p:cNvPr id="469" name="Rectangle"/>
          <p:cNvSpPr/>
          <p:nvPr/>
        </p:nvSpPr>
        <p:spPr>
          <a:xfrm>
            <a:off x="4572000" y="4437062"/>
            <a:ext cx="503238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sp>
        <p:nvSpPr>
          <p:cNvPr id="470" name="*d"/>
          <p:cNvSpPr txBox="1"/>
          <p:nvPr/>
        </p:nvSpPr>
        <p:spPr>
          <a:xfrm>
            <a:off x="5292725" y="5373687"/>
            <a:ext cx="647700" cy="495733"/>
          </a:xfrm>
          <a:prstGeom prst="rect">
            <a:avLst/>
          </a:prstGeom>
          <a:ln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600"/>
              </a:spcBef>
            </a:lvl1pPr>
          </a:lstStyle>
          <a:p>
            <a:pPr/>
            <a:r>
              <a:t>*d</a:t>
            </a:r>
          </a:p>
        </p:txBody>
      </p:sp>
      <p:cxnSp>
        <p:nvCxnSpPr>
          <p:cNvPr id="471" name="Connection Line"/>
          <p:cNvCxnSpPr>
            <a:stCxn id="470" idx="0"/>
            <a:endCxn id="468" idx="0"/>
          </p:cNvCxnSpPr>
          <p:nvPr/>
        </p:nvCxnSpPr>
        <p:spPr>
          <a:xfrm flipH="1" flipV="1">
            <a:off x="4752181" y="4684928"/>
            <a:ext cx="864394" cy="936626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sp>
        <p:nvSpPr>
          <p:cNvPr id="472" name="Line"/>
          <p:cNvSpPr/>
          <p:nvPr/>
        </p:nvSpPr>
        <p:spPr>
          <a:xfrm flipH="1" rot="5400000">
            <a:off x="5604668" y="4114006"/>
            <a:ext cx="1247776" cy="2951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481" y="0"/>
                  <a:pt x="18961" y="5400"/>
                  <a:pt x="18961" y="10800"/>
                </a:cubicBezTo>
                <a:cubicBezTo>
                  <a:pt x="18961" y="16200"/>
                  <a:pt x="20281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3" name="Line"/>
          <p:cNvSpPr/>
          <p:nvPr/>
        </p:nvSpPr>
        <p:spPr>
          <a:xfrm rot="16200000">
            <a:off x="2832100" y="4233862"/>
            <a:ext cx="1247775" cy="2663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4" name="Line"/>
          <p:cNvSpPr/>
          <p:nvPr/>
        </p:nvSpPr>
        <p:spPr>
          <a:xfrm rot="16200000">
            <a:off x="3299618" y="4701381"/>
            <a:ext cx="1247776" cy="1728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5" name="Line"/>
          <p:cNvSpPr/>
          <p:nvPr/>
        </p:nvSpPr>
        <p:spPr>
          <a:xfrm flipH="1" rot="5400000">
            <a:off x="4236243" y="5553868"/>
            <a:ext cx="1247776" cy="714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6" name="Line"/>
          <p:cNvSpPr/>
          <p:nvPr/>
        </p:nvSpPr>
        <p:spPr>
          <a:xfrm flipH="1" rot="5400000">
            <a:off x="5569743" y="5949156"/>
            <a:ext cx="311151" cy="217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7" name="Line"/>
          <p:cNvSpPr/>
          <p:nvPr/>
        </p:nvSpPr>
        <p:spPr>
          <a:xfrm flipH="1" rot="5400000">
            <a:off x="6037262" y="5481637"/>
            <a:ext cx="311151" cy="11525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8" name="Line"/>
          <p:cNvSpPr/>
          <p:nvPr/>
        </p:nvSpPr>
        <p:spPr>
          <a:xfrm rot="16200000">
            <a:off x="3798093" y="5163343"/>
            <a:ext cx="1223964" cy="8286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7" y="0"/>
                  <a:pt x="10814" y="5400"/>
                  <a:pt x="10814" y="10800"/>
                </a:cubicBezTo>
                <a:cubicBezTo>
                  <a:pt x="10814" y="16200"/>
                  <a:pt x="16207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79" name="Innovations vs. retentions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Innovations vs. retentions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А если так?…"/>
          <p:cNvSpPr txBox="1"/>
          <p:nvPr>
            <p:ph type="body" idx="4294967295"/>
          </p:nvPr>
        </p:nvSpPr>
        <p:spPr>
          <a:xfrm>
            <a:off x="827087" y="2349500"/>
            <a:ext cx="7910513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2900" indent="-342900">
              <a:defRPr sz="2500"/>
            </a:pPr>
            <a:r>
              <a:t>А если так?</a:t>
            </a:r>
          </a:p>
          <a:p>
            <a:pPr marL="342900" indent="-342900">
              <a:defRPr sz="2500"/>
            </a:pPr>
            <a:r>
              <a:t>Получается, что структура дерева сильно зависит от того, что именно мы реконструируем в языке на месте соответствий – а это часто спорный вопрос</a:t>
            </a:r>
          </a:p>
        </p:txBody>
      </p:sp>
      <p:graphicFrame>
        <p:nvGraphicFramePr>
          <p:cNvPr id="484" name="Table"/>
          <p:cNvGraphicFramePr/>
          <p:nvPr/>
        </p:nvGraphicFramePr>
        <p:xfrm>
          <a:off x="1619250" y="6213475"/>
          <a:ext cx="6553200" cy="457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38212"/>
                <a:gridCol w="931862"/>
                <a:gridCol w="938212"/>
                <a:gridCol w="936625"/>
                <a:gridCol w="938212"/>
                <a:gridCol w="931862"/>
                <a:gridCol w="938212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ž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5" name="*d"/>
          <p:cNvSpPr txBox="1"/>
          <p:nvPr/>
        </p:nvSpPr>
        <p:spPr>
          <a:xfrm>
            <a:off x="3924300" y="4437062"/>
            <a:ext cx="1655763" cy="495733"/>
          </a:xfrm>
          <a:prstGeom prst="rect">
            <a:avLst/>
          </a:prstGeom>
          <a:ln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spcBef>
                <a:spcPts val="1600"/>
              </a:spcBef>
            </a:lvl1pPr>
          </a:lstStyle>
          <a:p>
            <a:pPr/>
            <a:r>
              <a:t>*d</a:t>
            </a:r>
          </a:p>
        </p:txBody>
      </p:sp>
      <p:sp>
        <p:nvSpPr>
          <p:cNvPr id="486" name="*t"/>
          <p:cNvSpPr txBox="1"/>
          <p:nvPr/>
        </p:nvSpPr>
        <p:spPr>
          <a:xfrm>
            <a:off x="2555875" y="5373687"/>
            <a:ext cx="503238" cy="495733"/>
          </a:xfrm>
          <a:prstGeom prst="rect">
            <a:avLst/>
          </a:prstGeom>
          <a:ln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 algn="ctr">
              <a:spcBef>
                <a:spcPts val="1600"/>
              </a:spcBef>
            </a:lvl1pPr>
          </a:lstStyle>
          <a:p>
            <a:pPr/>
            <a:r>
              <a:t>*t</a:t>
            </a:r>
          </a:p>
        </p:txBody>
      </p:sp>
      <p:sp>
        <p:nvSpPr>
          <p:cNvPr id="487" name="Rectangle"/>
          <p:cNvSpPr/>
          <p:nvPr/>
        </p:nvSpPr>
        <p:spPr>
          <a:xfrm>
            <a:off x="4572000" y="4437062"/>
            <a:ext cx="431800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cxnSp>
        <p:nvCxnSpPr>
          <p:cNvPr id="488" name="Connection Line"/>
          <p:cNvCxnSpPr>
            <a:stCxn id="486" idx="0"/>
            <a:endCxn id="485" idx="0"/>
          </p:cNvCxnSpPr>
          <p:nvPr/>
        </p:nvCxnSpPr>
        <p:spPr>
          <a:xfrm flipV="1">
            <a:off x="2807493" y="4684928"/>
            <a:ext cx="1944689" cy="936626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sp>
        <p:nvSpPr>
          <p:cNvPr id="489" name="Line"/>
          <p:cNvSpPr/>
          <p:nvPr/>
        </p:nvSpPr>
        <p:spPr>
          <a:xfrm flipH="1" rot="5400000">
            <a:off x="5604668" y="4114006"/>
            <a:ext cx="1247776" cy="2951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9481" y="0"/>
                  <a:pt x="18961" y="5400"/>
                  <a:pt x="18961" y="10800"/>
                </a:cubicBezTo>
                <a:cubicBezTo>
                  <a:pt x="18961" y="16200"/>
                  <a:pt x="20281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0" name="Line"/>
          <p:cNvSpPr/>
          <p:nvPr/>
        </p:nvSpPr>
        <p:spPr>
          <a:xfrm rot="16200000">
            <a:off x="2293143" y="5698331"/>
            <a:ext cx="311151" cy="719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1" name="Line"/>
          <p:cNvSpPr/>
          <p:nvPr/>
        </p:nvSpPr>
        <p:spPr>
          <a:xfrm flipH="1" rot="5400000">
            <a:off x="2760662" y="5949950"/>
            <a:ext cx="311151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2" name="Line"/>
          <p:cNvSpPr/>
          <p:nvPr/>
        </p:nvSpPr>
        <p:spPr>
          <a:xfrm rot="16200000">
            <a:off x="2065337" y="5456237"/>
            <a:ext cx="296863" cy="11890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140" y="0"/>
                  <a:pt x="10280" y="5400"/>
                  <a:pt x="10280" y="10800"/>
                </a:cubicBezTo>
                <a:cubicBezTo>
                  <a:pt x="10280" y="16200"/>
                  <a:pt x="1594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3" name="Line"/>
          <p:cNvSpPr/>
          <p:nvPr/>
        </p:nvSpPr>
        <p:spPr>
          <a:xfrm flipH="1" rot="5400000">
            <a:off x="3696493" y="5014118"/>
            <a:ext cx="311151" cy="2087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4" name="Line"/>
          <p:cNvSpPr/>
          <p:nvPr/>
        </p:nvSpPr>
        <p:spPr>
          <a:xfrm flipH="1" rot="5400000">
            <a:off x="4687093" y="5066506"/>
            <a:ext cx="1247776" cy="10461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5" name="Line"/>
          <p:cNvSpPr/>
          <p:nvPr/>
        </p:nvSpPr>
        <p:spPr>
          <a:xfrm flipH="1" rot="5400000">
            <a:off x="5154612" y="4598987"/>
            <a:ext cx="1247776" cy="19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96" name="Innovations vs. retentions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Innovations vs. retentions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Wellentheorie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Wellentheorie</a:t>
            </a:r>
          </a:p>
        </p:txBody>
      </p:sp>
      <p:pic>
        <p:nvPicPr>
          <p:cNvPr id="501" name="https://upload.wikimedia.org/wikipedia/commons/thumb/5/52/Wave_model_Schmidt.svg/300px-Wave_model_Schmidt.svg.png" descr="https://upload.wikimedia.org/wikipedia/commons/thumb/5/52/Wave_model_Schmidt.svg/300px-Wave_model_Schmidt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82" y="-70097"/>
            <a:ext cx="2505591" cy="3065479"/>
          </a:xfrm>
          <a:prstGeom prst="rect">
            <a:avLst/>
          </a:prstGeom>
          <a:ln w="12700">
            <a:miter lim="400000"/>
          </a:ln>
        </p:spPr>
      </p:pic>
      <p:sp>
        <p:nvSpPr>
          <p:cNvPr id="502" name="In historical linguistics, the wave model or wave theory is a model of language change in which a new language feature (innovation) or a new combination of language features spreads from a central region of origin in continuously weakening concentric circles, similar to the waves created when a stone is thrown into a body of water. During the 20th century, the wave model has had little acceptance as a model for language change overall, except for certain cases, such as the study of dialect continua and areal phenomena; it has recently gained more popularity among historical linguists, due to the shortcomings of the Tree model."/>
          <p:cNvSpPr txBox="1"/>
          <p:nvPr>
            <p:ph type="body" idx="4294967295"/>
          </p:nvPr>
        </p:nvSpPr>
        <p:spPr>
          <a:xfrm>
            <a:off x="838200" y="2362200"/>
            <a:ext cx="7262813" cy="40909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200"/>
            </a:pPr>
            <a:r>
              <a:t>In </a:t>
            </a:r>
            <a:r>
              <a:rPr u="sng">
                <a:uFill>
                  <a:solidFill>
                    <a:srgbClr val="003366"/>
                  </a:solidFill>
                </a:uFill>
                <a:hlinkClick r:id="rId3" invalidUrl="" action="" tgtFrame="" tooltip="" history="1" highlightClick="0" endSnd="0"/>
              </a:rPr>
              <a:t>historical linguistics</a:t>
            </a:r>
            <a:r>
              <a:t>, the </a:t>
            </a:r>
            <a:r>
              <a:rPr b="1"/>
              <a:t>wave model</a:t>
            </a:r>
            <a:r>
              <a:t> or </a:t>
            </a:r>
            <a:r>
              <a:rPr b="1"/>
              <a:t>wave theory</a:t>
            </a:r>
            <a:r>
              <a:t> is a model of language change in which a new language feature (innovation) or a new combination of language features spreads from a central region of origin in continuously weakening concentric circles, similar to the waves created when a stone is thrown into a body of water. During the 20th century, the wave model has had little acceptance as a model for language change overall, except for certain cases, such as the study of dialect continua and areal phenomena; it has recently gained more popularity among historical linguists, due to the shortcomings of the Tree model.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1" grpId="2"/>
      <p:bldP build="p" bldLvl="1" animBg="1" rev="0" advAuto="0" spid="50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Wellentheorie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Wellentheorie</a:t>
            </a:r>
          </a:p>
        </p:txBody>
      </p:sp>
      <p:pic>
        <p:nvPicPr>
          <p:cNvPr id="505" name="https://upload.wikimedia.org/wikipedia/commons/thumb/5/52/Wave_model_Schmidt.svg/300px-Wave_model_Schmidt.svg.png" descr="https://upload.wikimedia.org/wikipedia/commons/thumb/5/52/Wave_model_Schmidt.svg/300px-Wave_model_Schmidt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9882" y="-70097"/>
            <a:ext cx="2505591" cy="3065479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Согласно волновой теории, инновации не (обязательно) от промежуточного состояния, общего для группы родственных языков (древовидная модель), но может распространятся “волнами” между уже разошедшимися, но еще контактирующими языками."/>
          <p:cNvSpPr txBox="1"/>
          <p:nvPr>
            <p:ph type="body" idx="4294967295"/>
          </p:nvPr>
        </p:nvSpPr>
        <p:spPr>
          <a:xfrm>
            <a:off x="838200" y="2362200"/>
            <a:ext cx="7262813" cy="409098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3300"/>
            </a:lvl1pPr>
          </a:lstStyle>
          <a:p>
            <a:pPr/>
            <a:r>
              <a:t>   Согласно волновой теории, инновации не (обязательно) от промежуточного состояния, общего для группы родственных языков (древовидная модель), но может распространятся “волнами” между уже разошедшимися, но еще контактирующими языками.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5" grpId="2"/>
      <p:bldP build="p" bldLvl="1" animBg="1" rev="0" advAuto="0" spid="50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Базовая лексика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Базовая лексика</a:t>
            </a:r>
          </a:p>
        </p:txBody>
      </p:sp>
      <p:sp>
        <p:nvSpPr>
          <p:cNvPr id="509" name="Базовая лексика – наиболее исторически «устойчивая» (редко заимствуемая; имеющаяся (почти) во всех культурах) часть словаря – именно на нее надо опираться при сравнении и реконструкции…"/>
          <p:cNvSpPr txBox="1"/>
          <p:nvPr>
            <p:ph type="body" idx="4294967295"/>
          </p:nvPr>
        </p:nvSpPr>
        <p:spPr>
          <a:xfrm>
            <a:off x="838200" y="2362200"/>
            <a:ext cx="7693025" cy="41624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400"/>
            </a:pPr>
            <a:r>
              <a:t>Базовая лексика – наиболее исторически «устойчивая» (редко заимствуемая; имеющаяся (почти) во всех культурах) часть словаря </a:t>
            </a:r>
            <a:r>
              <a:t>– </a:t>
            </a:r>
            <a:r>
              <a:t>именно на нее надо опираться при сравнении и реконструкции</a:t>
            </a:r>
          </a:p>
          <a:p>
            <a:pPr>
              <a:defRPr sz="2400"/>
            </a:pPr>
          </a:p>
          <a:p>
            <a:pPr>
              <a:defRPr sz="2600"/>
            </a:pPr>
            <a:r>
              <a:t>Сводеш: 100- и 200-словные списки </a:t>
            </a:r>
            <a:r>
              <a:t>(wiki it)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200"/>
            </a:pPr>
          </a:p>
          <a:p>
            <a:pPr>
              <a:spcBef>
                <a:spcPts val="500"/>
              </a:spcBef>
              <a:defRPr sz="2400"/>
            </a:pPr>
            <a:r>
              <a:t>Leipzig Jakarta list (google it)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0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Базовая лексика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Базовая лексика</a:t>
            </a:r>
          </a:p>
        </p:txBody>
      </p:sp>
      <p:sp>
        <p:nvSpPr>
          <p:cNvPr id="512" name="глоттохронология: метод датировки расхождения языков – в мировой лингвистике в целом не принят…"/>
          <p:cNvSpPr txBox="1"/>
          <p:nvPr>
            <p:ph type="body" idx="4294967295"/>
          </p:nvPr>
        </p:nvSpPr>
        <p:spPr>
          <a:xfrm>
            <a:off x="838200" y="2362200"/>
            <a:ext cx="8126413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глоттохронология</a:t>
            </a:r>
            <a:r>
              <a:rPr b="0"/>
              <a:t>: метод датировки расхождения языков – в мировой лингвистике в целом не принят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000"/>
            </a:pPr>
            <a:r>
              <a:t>как он может быть устроен? Примерно аналогично методу радиоуглеродного анализа – принцип полураспада.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b="1" sz="2400"/>
            </a:pPr>
            <a:r>
              <a:t>допущения: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    	наиболее устойчивые элементы (слова в стословном списке) замещаются примерно с одинаковой скоростью:</a:t>
            </a:r>
          </a:p>
          <a:p>
            <a:pPr>
              <a:lnSpc>
                <a:spcPct val="90000"/>
              </a:lnSpc>
              <a:spcBef>
                <a:spcPts val="500"/>
              </a:spcBef>
              <a:defRPr sz="2400"/>
            </a:pPr>
            <a:r>
              <a:t>    Сводеш – 14 слов из 100 за 1000 лет</a:t>
            </a:r>
            <a:r>
              <a:t>, </a:t>
            </a:r>
            <a:r>
              <a:t>более поздние оценки – 5-6 слов из 100 за 1000 лет (без учета заимствований)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Языковое родство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Языковое родство</a:t>
            </a:r>
          </a:p>
        </p:txBody>
      </p:sp>
      <p:sp>
        <p:nvSpPr>
          <p:cNvPr id="47" name="Что это значит (историческое определение)…"/>
          <p:cNvSpPr txBox="1"/>
          <p:nvPr>
            <p:ph type="body" idx="4294967295"/>
          </p:nvPr>
        </p:nvSpPr>
        <p:spPr>
          <a:xfrm>
            <a:off x="838200" y="2362200"/>
            <a:ext cx="7998371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Что это значит (историческое определение)</a:t>
            </a:r>
          </a:p>
          <a:p>
            <a:pPr/>
          </a:p>
          <a:p>
            <a:pPr/>
          </a:p>
          <a:p>
            <a:pPr/>
          </a:p>
          <a:p>
            <a:pPr/>
            <a:r>
              <a:t>как мы узнаем о том, что языки родственны?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Глоттохронология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Глоттохронология</a:t>
            </a:r>
          </a:p>
        </p:txBody>
      </p:sp>
      <p:sp>
        <p:nvSpPr>
          <p:cNvPr id="517" name="если считать эти допущения истинными, можно построить статистическую модель и подобрать формулу оценки времени расхождения (по Лису и Сводешу):…"/>
          <p:cNvSpPr txBox="1"/>
          <p:nvPr>
            <p:ph type="body" idx="4294967295"/>
          </p:nvPr>
        </p:nvSpPr>
        <p:spPr>
          <a:xfrm>
            <a:off x="838200" y="2362200"/>
            <a:ext cx="7981950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</a:pPr>
            <a:r>
              <a:t>если считать эти допущения истинными, можно построить статистическую модель и подобрать формулу оценки</a:t>
            </a:r>
            <a:r>
              <a:t> времени расхождения (</a:t>
            </a:r>
            <a:r>
              <a:t>по Лису и Сводешу):</a:t>
            </a:r>
          </a:p>
          <a:p>
            <a:pPr>
              <a:lnSpc>
                <a:spcPct val="90000"/>
              </a:lnSpc>
            </a:pPr>
          </a:p>
          <a:p>
            <a:pPr algn="ctr">
              <a:lnSpc>
                <a:spcPct val="90000"/>
              </a:lnSpc>
              <a:spcBef>
                <a:spcPts val="800"/>
              </a:spcBef>
              <a:buSzTx/>
              <a:buFont typeface="Wingdings"/>
              <a:buNone/>
              <a:defRPr sz="3600"/>
            </a:pPr>
            <a:r>
              <a:t>T=LN(C)/(-L), </a:t>
            </a:r>
            <a:r>
              <a:t>где</a:t>
            </a:r>
          </a:p>
          <a:p>
            <a:pPr algn="ctr">
              <a:lnSpc>
                <a:spcPct val="90000"/>
              </a:lnSpc>
              <a:buSzTx/>
              <a:buFont typeface="Wingdings"/>
              <a:buNone/>
              <a:defRPr sz="3600"/>
            </a:pP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	</a:t>
            </a:r>
            <a:r>
              <a:t>T – </a:t>
            </a:r>
            <a:r>
              <a:t>время между точками на временной оси,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	</a:t>
            </a:r>
            <a:r>
              <a:t>C</a:t>
            </a:r>
            <a:r>
              <a:t> – доля общих слов в базовом словаре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	</a:t>
            </a:r>
            <a:r>
              <a:t>L –</a:t>
            </a:r>
            <a:r>
              <a:t> эмпирически устанавливаемая константа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Глоттохронология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Глоттохронология</a:t>
            </a:r>
          </a:p>
        </p:txBody>
      </p:sp>
      <p:sp>
        <p:nvSpPr>
          <p:cNvPr id="522" name="Как определять L?…"/>
          <p:cNvSpPr txBox="1"/>
          <p:nvPr>
            <p:ph type="body" idx="4294967295"/>
          </p:nvPr>
        </p:nvSpPr>
        <p:spPr>
          <a:xfrm>
            <a:off x="838200" y="2362200"/>
            <a:ext cx="7693025" cy="41624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600"/>
            </a:pPr>
          </a:p>
          <a:p>
            <a:pPr/>
            <a:r>
              <a:t>Как определять </a:t>
            </a:r>
            <a:r>
              <a:t>L</a:t>
            </a:r>
            <a:r>
              <a:t>?</a:t>
            </a:r>
          </a:p>
          <a:p>
            <a:pPr/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600"/>
            </a:pPr>
            <a:r>
              <a:t>По данным языков с известной историей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600"/>
            </a:pPr>
            <a:r>
              <a:t>Сводеш (исключив заимствования): 0.86 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600"/>
            </a:pPr>
            <a:r>
              <a:t>Лис: 0.805 ± 0.0176 (90% точности)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600"/>
            </a:pP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600"/>
            </a:pPr>
            <a:r>
              <a:t>То есть 14 или 20 слов </a:t>
            </a:r>
            <a:r>
              <a:t>за тысячу лет, соответственно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2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Глоттохронология по Старостину: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Глоттохронология по Старостину:</a:t>
            </a:r>
          </a:p>
        </p:txBody>
      </p:sp>
      <p:sp>
        <p:nvSpPr>
          <p:cNvPr id="525" name="чем дольше слово живет в языке, тем больше вероятность его умирания…"/>
          <p:cNvSpPr txBox="1"/>
          <p:nvPr>
            <p:ph type="body" idx="4294967295"/>
          </p:nvPr>
        </p:nvSpPr>
        <p:spPr>
          <a:xfrm>
            <a:off x="838200" y="2362200"/>
            <a:ext cx="8126413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чем дольше слово живет в языке, тем больше вероятность его умирания</a:t>
            </a:r>
          </a:p>
          <a:p>
            <a:pPr/>
            <a:r>
              <a:t>не все слова замещаются одинаково быстро</a:t>
            </a:r>
          </a:p>
          <a:p>
            <a:pPr algn="ctr">
              <a:spcBef>
                <a:spcPts val="800"/>
              </a:spcBef>
              <a:buSzTx/>
              <a:buFont typeface="Wingdings"/>
              <a:buNone/>
              <a:defRPr sz="3600"/>
            </a:pPr>
            <a:r>
              <a:t>T=√(ln(c)/(-Lc))</a:t>
            </a:r>
            <a:r>
              <a:t>,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где с – процент сохранившихся элементов словника, а </a:t>
            </a:r>
            <a:r>
              <a:t>L – </a:t>
            </a:r>
            <a:r>
              <a:t>эмпирически устанавливаемая для этого словника константа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Глубокая реконструкция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Глубокая реконструкция</a:t>
            </a:r>
          </a:p>
        </p:txBody>
      </p:sp>
      <p:sp>
        <p:nvSpPr>
          <p:cNvPr id="528" name="Московская ностратика - В.М. Иллич-Свитыч"/>
          <p:cNvSpPr txBox="1"/>
          <p:nvPr>
            <p:ph type="body" sz="quarter" idx="4294967295"/>
          </p:nvPr>
        </p:nvSpPr>
        <p:spPr>
          <a:xfrm>
            <a:off x="684212" y="2362200"/>
            <a:ext cx="8459788" cy="4905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buSzTx/>
              <a:buFont typeface="Wingdings"/>
              <a:buNone/>
              <a:defRPr sz="2500"/>
            </a:lvl1pPr>
          </a:lstStyle>
          <a:p>
            <a:pPr/>
            <a:r>
              <a:t>Московская ностратика - В.М. Иллич-Свитыч</a:t>
            </a:r>
          </a:p>
        </p:txBody>
      </p:sp>
      <p:sp>
        <p:nvSpPr>
          <p:cNvPr id="529" name="ḲelHä weṭei ʕaḲun kähla ḳaλai palhʌ-ḳʌ na wetä śa da ʔa-ḳʌ ʔeja ʔälä ja-ḳo pele ṭuba wete"/>
          <p:cNvSpPr txBox="1"/>
          <p:nvPr/>
        </p:nvSpPr>
        <p:spPr>
          <a:xfrm>
            <a:off x="755650" y="2924175"/>
            <a:ext cx="4265613" cy="170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 i="1"/>
            </a:pPr>
            <a:r>
              <a:t>ḲelHä weṭei ʕaḲun kähla</a:t>
            </a:r>
            <a:br/>
            <a:r>
              <a:t>ḳaλai palhʌ-ḳʌ na wetä</a:t>
            </a:r>
            <a:br/>
            <a:r>
              <a:t>śa da ʔa-ḳʌ ʔeja ʔälä</a:t>
            </a:r>
            <a:br/>
            <a:r>
              <a:t>ja-ḳo pele ṭuba wete</a:t>
            </a:r>
          </a:p>
        </p:txBody>
      </p:sp>
      <p:sp>
        <p:nvSpPr>
          <p:cNvPr id="530" name="Язык — это брод через реку времени, Он ведет нас к жилищу ушедших; Но туда не сможет прийти тот, Кто боится глубокой воды."/>
          <p:cNvSpPr txBox="1"/>
          <p:nvPr/>
        </p:nvSpPr>
        <p:spPr>
          <a:xfrm>
            <a:off x="2506662" y="4771809"/>
            <a:ext cx="6537584" cy="1705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/>
          <a:p>
            <a:pPr>
              <a:spcBef>
                <a:spcPts val="600"/>
              </a:spcBef>
              <a:defRPr i="1"/>
            </a:pPr>
            <a:r>
              <a:t>Язык — это брод через реку времени,</a:t>
            </a:r>
            <a:br/>
            <a:r>
              <a:t>Он ведет нас к жилищу ушедших;</a:t>
            </a:r>
            <a:br/>
            <a:r>
              <a:t>Но туда не сможет прийти тот,</a:t>
            </a:r>
            <a:br/>
            <a:r>
              <a:t>Кто боится глубокой воды.</a:t>
            </a:r>
          </a:p>
        </p:txBody>
      </p:sp>
      <p:pic>
        <p:nvPicPr>
          <p:cNvPr id="531" name="&amp;Icy;&amp;lcy;&amp;lcy;&amp;icy;&amp;chcy;-&amp;Scy;&amp;vcy;&amp;icy;&amp;tcy;&amp;ycy;&amp;chcy;.jpg" descr="&amp;Icy;&amp;lcy;&amp;lcy;&amp;icy;&amp;chcy;-&amp;Scy;&amp;vcy;&amp;icy;&amp;tcy;&amp;ycy;&amp;chcy;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04112" y="0"/>
            <a:ext cx="1639888" cy="191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Глубокая реконструкция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Глубокая реконструкция</a:t>
            </a:r>
          </a:p>
        </p:txBody>
      </p:sp>
      <p:sp>
        <p:nvSpPr>
          <p:cNvPr id="534" name="индоевропейские языки ~ 5 тыс. лет до н.э.…"/>
          <p:cNvSpPr txBox="1"/>
          <p:nvPr>
            <p:ph type="body" idx="4294967295"/>
          </p:nvPr>
        </p:nvSpPr>
        <p:spPr>
          <a:xfrm>
            <a:off x="838200" y="2362200"/>
            <a:ext cx="8197850" cy="4235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900"/>
            </a:pPr>
            <a:r>
              <a:t>индоевропейские языки </a:t>
            </a:r>
            <a:r>
              <a:t>~ 5 </a:t>
            </a:r>
            <a:r>
              <a:t>тыс. лет до н.э.</a:t>
            </a:r>
          </a:p>
          <a:p>
            <a:pPr>
              <a:defRPr sz="2900"/>
            </a:pPr>
            <a:r>
              <a:t>возможна ли более глубокая реконструкция?</a:t>
            </a:r>
          </a:p>
          <a:p>
            <a:pPr/>
          </a:p>
          <a:p>
            <a:pPr marL="342900" indent="-342900">
              <a:defRPr sz="3000"/>
            </a:pPr>
            <a:r>
              <a:t>ностратические языки:</a:t>
            </a:r>
          </a:p>
          <a:p>
            <a:pPr lvl="1" marL="742950" indent="-285750">
              <a:spcBef>
                <a:spcPts val="0"/>
              </a:spcBef>
              <a:defRPr sz="2600"/>
            </a:pPr>
            <a:r>
              <a:t>индоевропейские, уральские, алтайские</a:t>
            </a:r>
          </a:p>
          <a:p>
            <a:pPr lvl="1" marL="828675" indent="-371475">
              <a:spcBef>
                <a:spcPts val="0"/>
              </a:spcBef>
              <a:defRPr sz="2000"/>
            </a:pPr>
            <a:r>
              <a:rPr sz="2600"/>
              <a:t>в некоторых версиях также картвельские, юкагирский, дравидийские </a:t>
            </a:r>
            <a:endParaRPr sz="2600"/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							С</a:t>
            </a:r>
            <a:r>
              <a:t>.</a:t>
            </a:r>
            <a:r>
              <a:t>А. Старостин</a:t>
            </a:r>
          </a:p>
        </p:txBody>
      </p:sp>
      <p:pic>
        <p:nvPicPr>
          <p:cNvPr id="535" name="http://wsyachina.narod.ru/history/language_history/1.jpg" descr="http://wsyachina.narod.ru/history/language_history/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4925" y="0"/>
            <a:ext cx="1489075" cy="19161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8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34" grpId="1"/>
      <p:bldP build="whole" bldLvl="1" animBg="1" rev="0" advAuto="0" spid="535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Глубокая реконструкция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Глубокая реконструкция</a:t>
            </a:r>
          </a:p>
        </p:txBody>
      </p:sp>
      <p:sp>
        <p:nvSpPr>
          <p:cNvPr id="538" name="(deeper magic from the dawn of times)…"/>
          <p:cNvSpPr txBox="1"/>
          <p:nvPr>
            <p:ph type="body" idx="4294967295"/>
          </p:nvPr>
        </p:nvSpPr>
        <p:spPr>
          <a:xfrm>
            <a:off x="838200" y="2362200"/>
            <a:ext cx="8305800" cy="40909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700"/>
              </a:spcBef>
              <a:buSzTx/>
              <a:buFont typeface="Wingdings"/>
              <a:buNone/>
              <a:defRPr sz="3200"/>
            </a:pPr>
            <a:r>
              <a:t>(deeper magic from the dawn of times)</a:t>
            </a:r>
          </a:p>
          <a:p>
            <a:pPr>
              <a:lnSpc>
                <a:spcPct val="90000"/>
              </a:lnSpc>
              <a:spcBef>
                <a:spcPts val="700"/>
              </a:spcBef>
              <a:buSzTx/>
              <a:buFont typeface="Wingdings"/>
              <a:buNone/>
              <a:defRPr sz="3200"/>
            </a:pPr>
            <a:r>
              <a:t>борейские или бореальные языки...</a:t>
            </a:r>
          </a:p>
          <a:p>
            <a:pPr>
              <a:lnSpc>
                <a:spcPct val="90000"/>
              </a:lnSpc>
              <a:buSzTx/>
              <a:buFont typeface="Wingdings"/>
              <a:buNone/>
              <a:defRPr sz="1200"/>
            </a:pPr>
          </a:p>
          <a:p>
            <a:pPr>
              <a:lnSpc>
                <a:spcPct val="90000"/>
              </a:lnSpc>
              <a:spcBef>
                <a:spcPts val="700"/>
              </a:spcBef>
              <a:defRPr sz="3000"/>
            </a:pPr>
            <a:r>
              <a:t>ностратические 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000"/>
            </a:pPr>
            <a:r>
              <a:t>+ сино-кавказские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600"/>
            </a:pPr>
            <a:r>
              <a:t>северокавказские, сино-тибетские 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600"/>
            </a:pPr>
            <a:r>
              <a:t>возможно: хуррито-урартская, бурушаски, баскский</a:t>
            </a:r>
          </a:p>
          <a:p>
            <a:pPr>
              <a:lnSpc>
                <a:spcPct val="90000"/>
              </a:lnSpc>
              <a:spcBef>
                <a:spcPts val="700"/>
              </a:spcBef>
              <a:defRPr sz="3000"/>
            </a:pPr>
            <a:r>
              <a:t>+ австрические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0" dur="2000"/>
                                        <p:tgtEl>
                                          <p:spTgt spid="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5" dur="2000"/>
                                        <p:tgtEl>
                                          <p:spTgt spid="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9" dur="2000"/>
                                        <p:tgtEl>
                                          <p:spTgt spid="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4" dur="2000"/>
                                        <p:tgtEl>
                                          <p:spTgt spid="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9" dur="2000"/>
                                        <p:tgtEl>
                                          <p:spTgt spid="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2000"/>
                                        <p:tgtEl>
                                          <p:spTgt spid="5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Class="entr" nodeType="withEffect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5" dur="2000"/>
                                        <p:tgtEl>
                                          <p:spTgt spid="5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0" dur="2000"/>
                                        <p:tgtEl>
                                          <p:spTgt spid="5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3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Проблемы компаративистик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Проблемы компаративистики</a:t>
            </a:r>
          </a:p>
        </p:txBody>
      </p:sp>
      <p:sp>
        <p:nvSpPr>
          <p:cNvPr id="541" name="не вполне понятно, что значит «одинаковые условия» - вызов младограмматикам?…"/>
          <p:cNvSpPr txBox="1"/>
          <p:nvPr>
            <p:ph type="body" idx="4294967295"/>
          </p:nvPr>
        </p:nvSpPr>
        <p:spPr>
          <a:xfrm>
            <a:off x="838200" y="2362200"/>
            <a:ext cx="8305800" cy="4235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defRPr sz="3600"/>
            </a:pPr>
            <a:r>
              <a:t>не вполне понятно, что значит «одинаковые условия»</a:t>
            </a:r>
            <a:r>
              <a:t> - </a:t>
            </a:r>
            <a:r>
              <a:t>вызов младограмматикам?</a:t>
            </a:r>
          </a:p>
          <a:p>
            <a:pPr>
              <a:defRPr sz="3600"/>
            </a:pPr>
          </a:p>
          <a:p>
            <a:pPr lvl="1" marL="742950" indent="-285750">
              <a:spcBef>
                <a:spcPts val="0"/>
              </a:spcBef>
            </a:pPr>
            <a:r>
              <a:t>расширение понятия «условия» - грамматические, возможно и социолингвистические факторы изменений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4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Проблемы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Проблемы</a:t>
            </a:r>
          </a:p>
        </p:txBody>
      </p:sp>
      <p:sp>
        <p:nvSpPr>
          <p:cNvPr id="544" name="Пример сосуществования церковнославянизмов и «регулярных» рефлексов в современном русском языке…"/>
          <p:cNvSpPr txBox="1"/>
          <p:nvPr>
            <p:ph type="body" idx="4294967295"/>
          </p:nvPr>
        </p:nvSpPr>
        <p:spPr>
          <a:xfrm>
            <a:off x="838200" y="2362200"/>
            <a:ext cx="8054975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29184" indent="-329184" defTabSz="877823">
              <a:lnSpc>
                <a:spcPct val="90000"/>
              </a:lnSpc>
              <a:spcBef>
                <a:spcPts val="700"/>
              </a:spcBef>
              <a:defRPr sz="3072"/>
            </a:pPr>
            <a:r>
              <a:t>Пример сосуществования церковнославянизмов и «регулярных» рефлексов в современном русском языке</a:t>
            </a:r>
          </a:p>
          <a:p>
            <a:pPr marL="329184" indent="-329184" defTabSz="877823">
              <a:lnSpc>
                <a:spcPct val="90000"/>
              </a:lnSpc>
              <a:spcBef>
                <a:spcPts val="700"/>
              </a:spcBef>
              <a:buSzTx/>
              <a:buFont typeface="Wingdings"/>
              <a:buNone/>
              <a:defRPr sz="3072"/>
            </a:pPr>
            <a:r>
              <a:t>	</a:t>
            </a:r>
            <a:r>
              <a:rPr sz="2304"/>
              <a:t>ср. </a:t>
            </a:r>
            <a:r>
              <a:rPr i="1" sz="2304"/>
              <a:t>враг</a:t>
            </a:r>
            <a:r>
              <a:rPr sz="2304"/>
              <a:t> и </a:t>
            </a:r>
            <a:r>
              <a:rPr i="1" sz="2304"/>
              <a:t>город</a:t>
            </a:r>
            <a:r>
              <a:rPr sz="2304"/>
              <a:t> (ср. </a:t>
            </a:r>
            <a:r>
              <a:rPr i="1" sz="2304"/>
              <a:t>ворог</a:t>
            </a:r>
            <a:r>
              <a:rPr sz="2304"/>
              <a:t> и </a:t>
            </a:r>
            <a:r>
              <a:rPr i="1" sz="2304"/>
              <a:t>град </a:t>
            </a:r>
            <a:r>
              <a:rPr i="1" sz="2304"/>
              <a:t>&lt; </a:t>
            </a:r>
            <a:r>
              <a:rPr i="1" sz="2304"/>
              <a:t>*</a:t>
            </a:r>
            <a:r>
              <a:rPr i="1" sz="2304"/>
              <a:t>grad</a:t>
            </a:r>
            <a:r>
              <a:rPr i="1" sz="2304"/>
              <a:t>ъ</a:t>
            </a:r>
            <a:r>
              <a:rPr sz="2304"/>
              <a:t>, *</a:t>
            </a:r>
            <a:r>
              <a:rPr i="1" sz="2304"/>
              <a:t>vrag</a:t>
            </a:r>
            <a:r>
              <a:rPr i="1" sz="2304"/>
              <a:t>ъ</a:t>
            </a:r>
            <a:r>
              <a:rPr sz="2304"/>
              <a:t>)</a:t>
            </a:r>
            <a:endParaRPr sz="2304"/>
          </a:p>
          <a:p>
            <a:pPr marL="329184" indent="-329184" defTabSz="877823">
              <a:lnSpc>
                <a:spcPct val="90000"/>
              </a:lnSpc>
              <a:spcBef>
                <a:spcPts val="700"/>
              </a:spcBef>
              <a:defRPr sz="3072"/>
            </a:pPr>
            <a:r>
              <a:t>Справились ли бы мы с этими проблемами, если бы не имели такого отчетливого представления об истории русского языка?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4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Проблемы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Проблемы</a:t>
            </a:r>
          </a:p>
        </p:txBody>
      </p:sp>
      <p:sp>
        <p:nvSpPr>
          <p:cNvPr id="547" name="Изменения значений, «путешествия» слов:…"/>
          <p:cNvSpPr txBox="1"/>
          <p:nvPr>
            <p:ph type="body" idx="4294967295"/>
          </p:nvPr>
        </p:nvSpPr>
        <p:spPr>
          <a:xfrm>
            <a:off x="838200" y="2362200"/>
            <a:ext cx="8305800" cy="42354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</a:pPr>
            <a:r>
              <a:t>Изменения значений, «путешествия» слов:</a:t>
            </a:r>
          </a:p>
          <a:p>
            <a:pPr>
              <a:buSzTx/>
              <a:buFont typeface="Wingdings"/>
              <a:buNone/>
            </a:pPr>
          </a:p>
          <a:p>
            <a:pPr>
              <a:buSzTx/>
              <a:buFont typeface="Wingdings"/>
              <a:buNone/>
            </a:pPr>
            <a:r>
              <a:t>фр.</a:t>
            </a:r>
            <a:r>
              <a:t> </a:t>
            </a:r>
            <a:r>
              <a:rPr i="1"/>
              <a:t>blanc</a:t>
            </a:r>
            <a:r>
              <a:t>, ит.</a:t>
            </a:r>
            <a:r>
              <a:t> </a:t>
            </a:r>
            <a:r>
              <a:rPr i="1"/>
              <a:t>bianco &lt; </a:t>
            </a:r>
            <a:r>
              <a:t>герм. </a:t>
            </a:r>
            <a:r>
              <a:rPr i="1"/>
              <a:t>blank</a:t>
            </a:r>
            <a:r>
              <a:t> ‘</a:t>
            </a:r>
            <a:r>
              <a:t>блестящий</a:t>
            </a:r>
            <a:r>
              <a:t>’</a:t>
            </a:r>
          </a:p>
          <a:p>
            <a:pPr>
              <a:buSzTx/>
              <a:buFont typeface="Wingdings"/>
              <a:buNone/>
            </a:pPr>
            <a:r>
              <a:t>Ага, как в английском</a:t>
            </a:r>
            <a:r>
              <a:rPr i="1"/>
              <a:t> </a:t>
            </a:r>
            <a:r>
              <a:rPr i="1"/>
              <a:t>blank</a:t>
            </a:r>
            <a:r>
              <a:t>!</a:t>
            </a:r>
            <a:r>
              <a:rPr i="1"/>
              <a:t> </a:t>
            </a:r>
            <a:endParaRPr i="1"/>
          </a:p>
          <a:p>
            <a:pPr>
              <a:buSzTx/>
              <a:buFont typeface="Wingdings"/>
              <a:buNone/>
              <a:defRPr i="1"/>
            </a:pPr>
            <a:r>
              <a:t>...</a:t>
            </a:r>
            <a:r>
              <a:rPr i="0"/>
              <a:t>а</a:t>
            </a:r>
            <a:r>
              <a:rPr i="0"/>
              <a:t> вот и нет.</a:t>
            </a:r>
            <a:endParaRPr i="0"/>
          </a:p>
          <a:p>
            <a:pPr>
              <a:buSzTx/>
              <a:buFont typeface="Wingdings"/>
              <a:buNone/>
            </a:pPr>
            <a:r>
              <a:t> </a:t>
            </a:r>
          </a:p>
          <a:p>
            <a:pPr>
              <a:buSzTx/>
              <a:buFont typeface="Wingdings"/>
              <a:buNone/>
            </a:pPr>
            <a:r>
              <a:t>В английском – из старофранцузского. (а англ</a:t>
            </a:r>
            <a:r>
              <a:rPr i="1"/>
              <a:t>. </a:t>
            </a:r>
            <a:r>
              <a:rPr i="1"/>
              <a:t>blink</a:t>
            </a:r>
            <a:r>
              <a:rPr i="1"/>
              <a:t> </a:t>
            </a:r>
            <a:r>
              <a:rPr i="1"/>
              <a:t>~ </a:t>
            </a:r>
            <a:r>
              <a:t>нем. </a:t>
            </a:r>
            <a:r>
              <a:rPr i="1"/>
              <a:t>blank</a:t>
            </a:r>
            <a:r>
              <a:t>)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7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Проблемы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Проблемы</a:t>
            </a:r>
          </a:p>
        </p:txBody>
      </p:sp>
      <p:sp>
        <p:nvSpPr>
          <p:cNvPr id="550" name="заимствования (поздние)"/>
          <p:cNvSpPr txBox="1"/>
          <p:nvPr>
            <p:ph type="body" sz="quarter" idx="4294967295"/>
          </p:nvPr>
        </p:nvSpPr>
        <p:spPr>
          <a:xfrm>
            <a:off x="838200" y="2362200"/>
            <a:ext cx="7693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800"/>
              </a:spcBef>
              <a:defRPr sz="3600"/>
            </a:lvl1pPr>
          </a:lstStyle>
          <a:p>
            <a:pPr/>
            <a:r>
              <a:t>заимствования (поздние)</a:t>
            </a:r>
          </a:p>
        </p:txBody>
      </p:sp>
      <p:sp>
        <p:nvSpPr>
          <p:cNvPr id="551" name="Line"/>
          <p:cNvSpPr/>
          <p:nvPr/>
        </p:nvSpPr>
        <p:spPr>
          <a:xfrm>
            <a:off x="1470025" y="3724761"/>
            <a:ext cx="6630988" cy="5392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04" fill="norm" stroke="1" extrusionOk="0">
                <a:moveTo>
                  <a:pt x="0" y="20904"/>
                </a:moveTo>
                <a:cubicBezTo>
                  <a:pt x="2537" y="10822"/>
                  <a:pt x="5075" y="740"/>
                  <a:pt x="8067" y="22"/>
                </a:cubicBezTo>
                <a:cubicBezTo>
                  <a:pt x="11060" y="-696"/>
                  <a:pt x="15701" y="16098"/>
                  <a:pt x="17957" y="16595"/>
                </a:cubicBezTo>
                <a:cubicBezTo>
                  <a:pt x="20212" y="17092"/>
                  <a:pt x="21001" y="5491"/>
                  <a:pt x="21600" y="3005"/>
                </a:cubicBezTo>
              </a:path>
            </a:pathLst>
          </a:custGeom>
          <a:ln>
            <a:solidFill>
              <a:srgbClr val="00295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2" name="Line"/>
          <p:cNvSpPr/>
          <p:nvPr/>
        </p:nvSpPr>
        <p:spPr>
          <a:xfrm flipV="1">
            <a:off x="1476375" y="4292600"/>
            <a:ext cx="6629400" cy="50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04" fill="norm" stroke="1" extrusionOk="0">
                <a:moveTo>
                  <a:pt x="0" y="20904"/>
                </a:moveTo>
                <a:cubicBezTo>
                  <a:pt x="2537" y="10822"/>
                  <a:pt x="5075" y="740"/>
                  <a:pt x="8067" y="22"/>
                </a:cubicBezTo>
                <a:cubicBezTo>
                  <a:pt x="11060" y="-696"/>
                  <a:pt x="15701" y="16098"/>
                  <a:pt x="17957" y="16595"/>
                </a:cubicBezTo>
                <a:cubicBezTo>
                  <a:pt x="20212" y="17092"/>
                  <a:pt x="21001" y="5491"/>
                  <a:pt x="21600" y="3005"/>
                </a:cubicBezTo>
              </a:path>
            </a:pathLst>
          </a:custGeom>
          <a:ln>
            <a:solidFill>
              <a:srgbClr val="00295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3" name="русский &lt; французский - компаньон"/>
          <p:cNvSpPr txBox="1"/>
          <p:nvPr/>
        </p:nvSpPr>
        <p:spPr>
          <a:xfrm>
            <a:off x="1403350" y="5300662"/>
            <a:ext cx="7272338" cy="486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600"/>
              </a:spcBef>
            </a:pPr>
            <a:r>
              <a:t>русский </a:t>
            </a:r>
            <a:r>
              <a:t>&lt;</a:t>
            </a:r>
            <a:r>
              <a:t> французский - </a:t>
            </a:r>
            <a:r>
              <a:rPr i="1"/>
              <a:t>компаньон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3" grpId="3"/>
      <p:bldP build="whole" bldLvl="1" animBg="1" rev="0" advAuto="0" spid="551" grpId="1"/>
      <p:bldP build="whole" bldLvl="1" animBg="1" rev="0" advAuto="0" spid="55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Языковое родство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Языковое родство</a:t>
            </a:r>
          </a:p>
        </p:txBody>
      </p:sp>
      <p:sp>
        <p:nvSpPr>
          <p:cNvPr id="50" name="похожие слова?…"/>
          <p:cNvSpPr txBox="1"/>
          <p:nvPr>
            <p:ph type="body" idx="4294967295"/>
          </p:nvPr>
        </p:nvSpPr>
        <p:spPr>
          <a:xfrm>
            <a:off x="838200" y="2362200"/>
            <a:ext cx="8126413" cy="387116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15468" indent="-315468" defTabSz="841247">
              <a:defRPr sz="2576"/>
            </a:pPr>
            <a:r>
              <a:t>похожие слова?</a:t>
            </a:r>
          </a:p>
          <a:p>
            <a:pPr marL="315468" indent="-315468" defTabSz="841247">
              <a:buSzTx/>
              <a:buFont typeface="Wingdings"/>
              <a:buNone/>
              <a:defRPr sz="2576"/>
            </a:pPr>
            <a:r>
              <a:t> </a:t>
            </a:r>
            <a:r>
              <a:rPr sz="2208"/>
              <a:t>что значит др.яп. </a:t>
            </a:r>
            <a:r>
              <a:rPr i="1" sz="2208"/>
              <a:t>womina</a:t>
            </a:r>
            <a:r>
              <a:rPr sz="2208"/>
              <a:t>? перс. </a:t>
            </a:r>
            <a:r>
              <a:rPr i="1" sz="2208"/>
              <a:t>bäd</a:t>
            </a:r>
            <a:r>
              <a:rPr sz="2208"/>
              <a:t> ? итал. </a:t>
            </a:r>
            <a:r>
              <a:rPr i="1" sz="2208"/>
              <a:t>strano</a:t>
            </a:r>
            <a:r>
              <a:rPr sz="2208"/>
              <a:t>? </a:t>
            </a:r>
            <a:r>
              <a:rPr sz="2208"/>
              <a:t>тадж. </a:t>
            </a:r>
            <a:r>
              <a:rPr i="1" sz="2208"/>
              <a:t>назорат</a:t>
            </a:r>
            <a:r>
              <a:rPr sz="2208"/>
              <a:t>?</a:t>
            </a:r>
            <a:endParaRPr sz="2208"/>
          </a:p>
          <a:p>
            <a:pPr marL="315468" indent="-315468" defTabSz="841247">
              <a:defRPr sz="2576"/>
            </a:pPr>
            <a:r>
              <a:t>слишком сильное сходство – подозрительно! почему?</a:t>
            </a:r>
          </a:p>
          <a:p>
            <a:pPr marL="315468" indent="-315468" defTabSz="841247">
              <a:spcBef>
                <a:spcPts val="500"/>
              </a:spcBef>
              <a:buSzTx/>
              <a:buFont typeface="Wingdings"/>
              <a:buNone/>
              <a:defRPr sz="2208"/>
            </a:pPr>
            <a:r>
              <a:t>потому что язык постоянно меняется</a:t>
            </a:r>
          </a:p>
          <a:p>
            <a:pPr marL="315468" indent="-315468" defTabSz="841247">
              <a:defRPr sz="2576"/>
            </a:pPr>
            <a:r>
              <a:t>«слова похожи» - непрофессионально</a:t>
            </a:r>
          </a:p>
          <a:p>
            <a:pPr marL="315468" indent="-315468" defTabSz="841247">
              <a:spcBef>
                <a:spcPts val="500"/>
              </a:spcBef>
              <a:buSzTx/>
              <a:buFont typeface="Wingdings"/>
              <a:buNone/>
              <a:defRPr sz="2208"/>
            </a:pPr>
            <a:r>
              <a:t>а как профессионально? - см. Зализняка</a:t>
            </a:r>
          </a:p>
          <a:p>
            <a:pPr marL="315468" indent="-315468" defTabSz="841247">
              <a:buSzTx/>
              <a:buFont typeface="Wingdings"/>
              <a:buNone/>
              <a:defRPr sz="2576"/>
            </a:pPr>
            <a:r>
              <a:t> </a:t>
            </a:r>
          </a:p>
        </p:txBody>
      </p:sp>
      <p:sp>
        <p:nvSpPr>
          <p:cNvPr id="51" name="Зализняк 2009"/>
          <p:cNvSpPr txBox="1"/>
          <p:nvPr/>
        </p:nvSpPr>
        <p:spPr>
          <a:xfrm>
            <a:off x="6659562" y="6284912"/>
            <a:ext cx="237648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Зализняк 2009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0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Проблемы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Проблемы</a:t>
            </a:r>
          </a:p>
        </p:txBody>
      </p:sp>
      <p:sp>
        <p:nvSpPr>
          <p:cNvPr id="556" name="заимствования (давние)"/>
          <p:cNvSpPr txBox="1"/>
          <p:nvPr>
            <p:ph type="body" sz="quarter" idx="4294967295"/>
          </p:nvPr>
        </p:nvSpPr>
        <p:spPr>
          <a:xfrm>
            <a:off x="838200" y="2362200"/>
            <a:ext cx="7693025" cy="706438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800"/>
              </a:spcBef>
              <a:defRPr sz="3600"/>
            </a:lvl1pPr>
          </a:lstStyle>
          <a:p>
            <a:pPr/>
            <a:r>
              <a:t>заимствования (давние)</a:t>
            </a:r>
          </a:p>
        </p:txBody>
      </p:sp>
      <p:sp>
        <p:nvSpPr>
          <p:cNvPr id="557" name="Line"/>
          <p:cNvSpPr/>
          <p:nvPr/>
        </p:nvSpPr>
        <p:spPr>
          <a:xfrm>
            <a:off x="1889125" y="3818723"/>
            <a:ext cx="5878513" cy="10358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51" fill="norm" stroke="1" extrusionOk="0">
                <a:moveTo>
                  <a:pt x="0" y="19851"/>
                </a:moveTo>
                <a:cubicBezTo>
                  <a:pt x="2263" y="11154"/>
                  <a:pt x="4526" y="2456"/>
                  <a:pt x="6373" y="354"/>
                </a:cubicBezTo>
                <a:cubicBezTo>
                  <a:pt x="8220" y="-1749"/>
                  <a:pt x="8545" y="6170"/>
                  <a:pt x="11083" y="7235"/>
                </a:cubicBezTo>
                <a:cubicBezTo>
                  <a:pt x="13620" y="8300"/>
                  <a:pt x="19638" y="6634"/>
                  <a:pt x="21600" y="6744"/>
                </a:cubicBezTo>
              </a:path>
            </a:pathLst>
          </a:custGeom>
          <a:ln>
            <a:solidFill>
              <a:srgbClr val="00295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8" name="Line"/>
          <p:cNvSpPr/>
          <p:nvPr/>
        </p:nvSpPr>
        <p:spPr>
          <a:xfrm flipV="1">
            <a:off x="1908175" y="4868862"/>
            <a:ext cx="5878513" cy="1132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851" fill="norm" stroke="1" extrusionOk="0">
                <a:moveTo>
                  <a:pt x="0" y="19851"/>
                </a:moveTo>
                <a:cubicBezTo>
                  <a:pt x="2263" y="11154"/>
                  <a:pt x="4526" y="2456"/>
                  <a:pt x="6373" y="354"/>
                </a:cubicBezTo>
                <a:cubicBezTo>
                  <a:pt x="8220" y="-1749"/>
                  <a:pt x="8545" y="6170"/>
                  <a:pt x="11083" y="7235"/>
                </a:cubicBezTo>
                <a:cubicBezTo>
                  <a:pt x="13620" y="8300"/>
                  <a:pt x="19638" y="6634"/>
                  <a:pt x="21600" y="6744"/>
                </a:cubicBezTo>
              </a:path>
            </a:pathLst>
          </a:custGeom>
          <a:ln>
            <a:solidFill>
              <a:srgbClr val="002956"/>
            </a:solidFill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55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60975" y="4217987"/>
            <a:ext cx="12700" cy="1377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46725" y="4217987"/>
            <a:ext cx="12700" cy="1377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6162" y="4217987"/>
            <a:ext cx="12701" cy="137795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русский &lt; немецкий – хлев (ср. в хлеву)"/>
          <p:cNvSpPr txBox="1"/>
          <p:nvPr/>
        </p:nvSpPr>
        <p:spPr>
          <a:xfrm>
            <a:off x="1476375" y="6092825"/>
            <a:ext cx="727233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600"/>
              </a:spcBef>
            </a:pPr>
            <a:r>
              <a:t>русский </a:t>
            </a:r>
            <a:r>
              <a:t>&lt;</a:t>
            </a:r>
            <a:r>
              <a:t> немецкий – </a:t>
            </a:r>
            <a:r>
              <a:rPr i="1"/>
              <a:t>хлев</a:t>
            </a:r>
            <a:r>
              <a:rPr i="1"/>
              <a:t> </a:t>
            </a:r>
            <a:r>
              <a:t>(</a:t>
            </a:r>
            <a:r>
              <a:t>ср.</a:t>
            </a:r>
            <a:r>
              <a:rPr i="1"/>
              <a:t> в хлеву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0" grpId="4"/>
      <p:bldP build="whole" bldLvl="1" animBg="1" rev="0" advAuto="0" spid="561" grpId="5"/>
      <p:bldP build="whole" bldLvl="1" animBg="1" rev="0" advAuto="0" spid="557" grpId="1"/>
      <p:bldP build="whole" bldLvl="1" animBg="1" rev="0" advAuto="0" spid="558" grpId="2"/>
      <p:bldP build="whole" bldLvl="1" animBg="1" rev="0" advAuto="0" spid="559" grpId="3"/>
      <p:bldP build="whole" bldLvl="1" animBg="1" rev="0" advAuto="0" spid="562" grpId="6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Проблемы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Проблемы</a:t>
            </a:r>
          </a:p>
        </p:txBody>
      </p:sp>
      <p:sp>
        <p:nvSpPr>
          <p:cNvPr id="567" name="Заимствования ли вообще?"/>
          <p:cNvSpPr txBox="1"/>
          <p:nvPr>
            <p:ph type="body" sz="quarter" idx="4294967295"/>
          </p:nvPr>
        </p:nvSpPr>
        <p:spPr>
          <a:xfrm>
            <a:off x="838200" y="2362200"/>
            <a:ext cx="7693025" cy="635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Заимствования ли вообще?</a:t>
            </a:r>
          </a:p>
        </p:txBody>
      </p:sp>
      <p:sp>
        <p:nvSpPr>
          <p:cNvPr id="568" name="Line"/>
          <p:cNvSpPr/>
          <p:nvPr/>
        </p:nvSpPr>
        <p:spPr>
          <a:xfrm>
            <a:off x="1547812" y="3429000"/>
            <a:ext cx="5630863" cy="92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101" y="21590"/>
                  <a:pt x="2202" y="21580"/>
                  <a:pt x="3507" y="20864"/>
                </a:cubicBezTo>
                <a:cubicBezTo>
                  <a:pt x="4813" y="20148"/>
                  <a:pt x="4818" y="20782"/>
                  <a:pt x="7834" y="17305"/>
                </a:cubicBezTo>
                <a:cubicBezTo>
                  <a:pt x="10849" y="13827"/>
                  <a:pt x="19306" y="2843"/>
                  <a:pt x="21600" y="0"/>
                </a:cubicBezTo>
              </a:path>
            </a:pathLst>
          </a:custGeom>
          <a:ln>
            <a:solidFill>
              <a:srgbClr val="0032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9" name="Line"/>
          <p:cNvSpPr/>
          <p:nvPr/>
        </p:nvSpPr>
        <p:spPr>
          <a:xfrm flipV="1">
            <a:off x="1547812" y="4365625"/>
            <a:ext cx="5630863" cy="503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cubicBezTo>
                  <a:pt x="1101" y="21590"/>
                  <a:pt x="2202" y="21580"/>
                  <a:pt x="3507" y="20864"/>
                </a:cubicBezTo>
                <a:cubicBezTo>
                  <a:pt x="4813" y="20148"/>
                  <a:pt x="4818" y="20782"/>
                  <a:pt x="7834" y="17305"/>
                </a:cubicBezTo>
                <a:cubicBezTo>
                  <a:pt x="10849" y="13827"/>
                  <a:pt x="19306" y="2843"/>
                  <a:pt x="21600" y="0"/>
                </a:cubicBezTo>
              </a:path>
            </a:pathLst>
          </a:custGeom>
          <a:ln>
            <a:solidFill>
              <a:srgbClr val="003266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0" name="Oval"/>
          <p:cNvSpPr/>
          <p:nvPr/>
        </p:nvSpPr>
        <p:spPr>
          <a:xfrm>
            <a:off x="1116012" y="3429000"/>
            <a:ext cx="2160588" cy="2016125"/>
          </a:xfrm>
          <a:prstGeom prst="ellipse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spcBef>
                <a:spcPts val="600"/>
              </a:spcBef>
            </a:pPr>
          </a:p>
        </p:txBody>
      </p:sp>
      <p:sp>
        <p:nvSpPr>
          <p:cNvPr id="571" name="взаимодействие до и вскоре после разделения… (волновая теория)"/>
          <p:cNvSpPr txBox="1"/>
          <p:nvPr/>
        </p:nvSpPr>
        <p:spPr>
          <a:xfrm>
            <a:off x="827087" y="5734050"/>
            <a:ext cx="8316913" cy="86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500"/>
              </a:spcBef>
              <a:defRPr sz="2600"/>
            </a:lvl1pPr>
          </a:lstStyle>
          <a:p>
            <a:pPr/>
            <a:r>
              <a:t>взаимодействие до и вскоре после разделения… (волновая теория)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8" dur="2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9" grpId="2"/>
      <p:bldP build="whole" bldLvl="1" animBg="1" rev="0" advAuto="0" spid="570" grpId="3"/>
      <p:bldP build="whole" bldLvl="1" animBg="1" rev="0" advAuto="0" spid="568" grpId="1"/>
      <p:bldP build="whole" bldLvl="1" animBg="1" rev="0" advAuto="0" spid="571" grpId="4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Модели языкового родства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Модели языкового родства</a:t>
            </a:r>
          </a:p>
        </p:txBody>
      </p:sp>
      <p:sp>
        <p:nvSpPr>
          <p:cNvPr id="576" name="Снова волновая модель: родственные языки не существовали в изоляции друг от друга до (диалектный континуум) и после расхождения. Поэтому инновации и архаизмы могут быть устроены более сложным образом."/>
          <p:cNvSpPr txBox="1"/>
          <p:nvPr>
            <p:ph type="body" idx="4294967295"/>
          </p:nvPr>
        </p:nvSpPr>
        <p:spPr>
          <a:xfrm>
            <a:off x="755650" y="2362200"/>
            <a:ext cx="8388350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buSzTx/>
              <a:buFont typeface="Wingdings"/>
              <a:buNone/>
              <a:defRPr sz="2600"/>
            </a:pPr>
            <a:r>
              <a:t>Снова волновая модель: р</a:t>
            </a:r>
            <a:r>
              <a:rPr sz="2400"/>
              <a:t>одственные языки не существовали в изоляции друг от друга до (диалектный континуум) и после расхождения. Поэтому инновации и архаизмы могут быть устроены более сложным образом.</a:t>
            </a:r>
          </a:p>
        </p:txBody>
      </p:sp>
      <p:graphicFrame>
        <p:nvGraphicFramePr>
          <p:cNvPr id="577" name="Table"/>
          <p:cNvGraphicFramePr/>
          <p:nvPr/>
        </p:nvGraphicFramePr>
        <p:xfrm>
          <a:off x="1619250" y="5734050"/>
          <a:ext cx="6553200" cy="8953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938212"/>
                <a:gridCol w="931862"/>
                <a:gridCol w="938212"/>
                <a:gridCol w="936625"/>
                <a:gridCol w="938212"/>
                <a:gridCol w="931862"/>
                <a:gridCol w="938212"/>
              </a:tblGrid>
              <a:tr h="89535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t</a:t>
                      </a:r>
                    </a:p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t</a:t>
                      </a:r>
                    </a:p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t</a:t>
                      </a:r>
                    </a:p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t</a:t>
                      </a:r>
                    </a:p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d</a:t>
                      </a:r>
                    </a:p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d</a:t>
                      </a:r>
                    </a:p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defRPr>
                      </a:pPr>
                      <a:r>
                        <a:t>ž</a:t>
                      </a:r>
                    </a:p>
                    <a:p>
                      <a:pPr>
                        <a:spcBef>
                          <a:spcPts val="500"/>
                        </a:spcBef>
                        <a:defRPr sz="2400"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defRPr>
                      </a:pPr>
                      <a:r>
                        <a:t>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78" name="Proto-X"/>
          <p:cNvSpPr txBox="1"/>
          <p:nvPr/>
        </p:nvSpPr>
        <p:spPr>
          <a:xfrm>
            <a:off x="3851275" y="3933825"/>
            <a:ext cx="1655763" cy="495732"/>
          </a:xfrm>
          <a:prstGeom prst="rect">
            <a:avLst/>
          </a:prstGeom>
          <a:ln>
            <a:solidFill>
              <a:srgbClr val="00336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spcBef>
                <a:spcPts val="1600"/>
              </a:spcBef>
            </a:lvl1pPr>
          </a:lstStyle>
          <a:p>
            <a:pPr/>
            <a:r>
              <a:t>Proto-X</a:t>
            </a:r>
          </a:p>
        </p:txBody>
      </p:sp>
      <p:sp>
        <p:nvSpPr>
          <p:cNvPr id="579" name="Rectangle"/>
          <p:cNvSpPr/>
          <p:nvPr/>
        </p:nvSpPr>
        <p:spPr>
          <a:xfrm>
            <a:off x="2843212" y="4652962"/>
            <a:ext cx="503238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sp>
        <p:nvSpPr>
          <p:cNvPr id="580" name="Rectangle"/>
          <p:cNvSpPr/>
          <p:nvPr/>
        </p:nvSpPr>
        <p:spPr>
          <a:xfrm>
            <a:off x="6084887" y="4868862"/>
            <a:ext cx="431801" cy="528638"/>
          </a:xfrm>
          <a:prstGeom prst="rect">
            <a:avLst/>
          </a:prstGeom>
          <a:ln>
            <a:solidFill>
              <a:srgbClr val="003366"/>
            </a:solidFill>
          </a:ln>
        </p:spPr>
        <p:txBody>
          <a:bodyPr lIns="45719" rIns="45719"/>
          <a:lstStyle/>
          <a:p>
            <a:pPr>
              <a:spcBef>
                <a:spcPts val="1600"/>
              </a:spcBef>
            </a:pPr>
          </a:p>
        </p:txBody>
      </p:sp>
      <p:cxnSp>
        <p:nvCxnSpPr>
          <p:cNvPr id="581" name="Connection Line"/>
          <p:cNvCxnSpPr>
            <a:stCxn id="579" idx="0"/>
            <a:endCxn id="578" idx="0"/>
          </p:cNvCxnSpPr>
          <p:nvPr/>
        </p:nvCxnSpPr>
        <p:spPr>
          <a:xfrm flipV="1">
            <a:off x="3094831" y="4181690"/>
            <a:ext cx="1584326" cy="735592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cxnSp>
        <p:nvCxnSpPr>
          <p:cNvPr id="582" name="Connection Line"/>
          <p:cNvCxnSpPr>
            <a:stCxn id="580" idx="0"/>
            <a:endCxn id="578" idx="0"/>
          </p:cNvCxnSpPr>
          <p:nvPr/>
        </p:nvCxnSpPr>
        <p:spPr>
          <a:xfrm flipH="1" flipV="1">
            <a:off x="4679156" y="4181690"/>
            <a:ext cx="1621632" cy="951492"/>
          </a:xfrm>
          <a:prstGeom prst="straightConnector1">
            <a:avLst/>
          </a:prstGeom>
          <a:ln>
            <a:solidFill>
              <a:srgbClr val="003366"/>
            </a:solidFill>
            <a:tailEnd type="triangle"/>
          </a:ln>
        </p:spPr>
      </p:cxnSp>
      <p:sp>
        <p:nvSpPr>
          <p:cNvPr id="583" name="Line"/>
          <p:cNvSpPr/>
          <p:nvPr/>
        </p:nvSpPr>
        <p:spPr>
          <a:xfrm flipH="1" rot="5400000">
            <a:off x="5556250" y="3586162"/>
            <a:ext cx="1271588" cy="3024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7" y="0"/>
                  <a:pt x="10813" y="5400"/>
                  <a:pt x="10813" y="10800"/>
                </a:cubicBezTo>
                <a:cubicBezTo>
                  <a:pt x="10813" y="16200"/>
                  <a:pt x="16207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84" name="Line"/>
          <p:cNvSpPr/>
          <p:nvPr/>
        </p:nvSpPr>
        <p:spPr>
          <a:xfrm rot="16200000">
            <a:off x="2316162" y="4954587"/>
            <a:ext cx="552451" cy="1006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85" name="Line"/>
          <p:cNvSpPr/>
          <p:nvPr/>
        </p:nvSpPr>
        <p:spPr>
          <a:xfrm rot="16200000">
            <a:off x="2783681" y="5422106"/>
            <a:ext cx="552451" cy="71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86" name="Line"/>
          <p:cNvSpPr/>
          <p:nvPr/>
        </p:nvSpPr>
        <p:spPr>
          <a:xfrm rot="16200000">
            <a:off x="2088356" y="4712493"/>
            <a:ext cx="538163" cy="1476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257" y="0"/>
                  <a:pt x="10513" y="5400"/>
                  <a:pt x="10513" y="10800"/>
                </a:cubicBezTo>
                <a:cubicBezTo>
                  <a:pt x="10513" y="16200"/>
                  <a:pt x="16057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87" name="Line"/>
          <p:cNvSpPr/>
          <p:nvPr/>
        </p:nvSpPr>
        <p:spPr>
          <a:xfrm flipH="1" rot="5400000">
            <a:off x="3719512" y="4557712"/>
            <a:ext cx="552451" cy="1800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88" name="Line"/>
          <p:cNvSpPr/>
          <p:nvPr/>
        </p:nvSpPr>
        <p:spPr>
          <a:xfrm rot="16200000">
            <a:off x="5899150" y="5332412"/>
            <a:ext cx="336550" cy="46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89" name="Line"/>
          <p:cNvSpPr/>
          <p:nvPr/>
        </p:nvSpPr>
        <p:spPr>
          <a:xfrm flipH="1" rot="5400000">
            <a:off x="6366668" y="5331618"/>
            <a:ext cx="336551" cy="468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ln>
            <a:solidFill>
              <a:srgbClr val="003366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90" name="Line"/>
          <p:cNvSpPr/>
          <p:nvPr/>
        </p:nvSpPr>
        <p:spPr>
          <a:xfrm rot="5400000">
            <a:off x="5430043" y="4863306"/>
            <a:ext cx="336551" cy="140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636" y="0"/>
                  <a:pt x="9271" y="5400"/>
                  <a:pt x="9271" y="10800"/>
                </a:cubicBezTo>
                <a:cubicBezTo>
                  <a:pt x="9271" y="16200"/>
                  <a:pt x="15436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headEnd type="stealth"/>
          </a:ln>
        </p:spPr>
        <p:txBody>
          <a:bodyPr lIns="45719" rIns="45719"/>
          <a:lstStyle/>
          <a:p>
            <a:pPr/>
          </a:p>
        </p:txBody>
      </p:sp>
      <p:sp>
        <p:nvSpPr>
          <p:cNvPr id="591" name="Line"/>
          <p:cNvSpPr/>
          <p:nvPr/>
        </p:nvSpPr>
        <p:spPr>
          <a:xfrm flipV="1" rot="16200000">
            <a:off x="7061200" y="4637087"/>
            <a:ext cx="350838" cy="18716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3812" y="0"/>
                  <a:pt x="7624" y="2959"/>
                  <a:pt x="7624" y="5918"/>
                </a:cubicBezTo>
                <a:cubicBezTo>
                  <a:pt x="7624" y="8876"/>
                  <a:pt x="8553" y="11835"/>
                  <a:pt x="9481" y="11835"/>
                </a:cubicBezTo>
                <a:cubicBezTo>
                  <a:pt x="10410" y="11835"/>
                  <a:pt x="11338" y="14276"/>
                  <a:pt x="11338" y="16718"/>
                </a:cubicBezTo>
                <a:cubicBezTo>
                  <a:pt x="11338" y="19159"/>
                  <a:pt x="16469" y="21600"/>
                  <a:pt x="21600" y="21600"/>
                </a:cubicBezTo>
              </a:path>
            </a:pathLst>
          </a:cu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92" name="Rectangle"/>
          <p:cNvSpPr/>
          <p:nvPr/>
        </p:nvSpPr>
        <p:spPr>
          <a:xfrm>
            <a:off x="3708400" y="6237287"/>
            <a:ext cx="4392613" cy="36036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spcBef>
                <a:spcPts val="600"/>
              </a:spcBef>
            </a:pPr>
          </a:p>
        </p:txBody>
      </p:sp>
      <p:sp>
        <p:nvSpPr>
          <p:cNvPr id="593" name="Rectangle"/>
          <p:cNvSpPr/>
          <p:nvPr/>
        </p:nvSpPr>
        <p:spPr>
          <a:xfrm>
            <a:off x="1258887" y="6221412"/>
            <a:ext cx="7273926" cy="62071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spcBef>
                <a:spcPts val="600"/>
              </a:spcBef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" dur="2000" fill="hold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0" grpId="3"/>
      <p:bldP build="whole" bldLvl="1" animBg="1" rev="0" advAuto="0" spid="592" grpId="2"/>
      <p:bldP build="whole" bldLvl="1" animBg="1" rev="0" advAuto="0" spid="593" grpId="1"/>
      <p:bldP build="whole" bldLvl="1" animBg="1" rev="0" advAuto="0" spid="591" grpId="4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Проблемы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Проблемы</a:t>
            </a:r>
          </a:p>
        </p:txBody>
      </p:sp>
      <p:sp>
        <p:nvSpPr>
          <p:cNvPr id="596" name="Волновая модель: родственные языки не существовали в изоляции друг от друга до (диалектный континуум) и после расхождения. Поэтому инновации и архаизмы могут быть устроены более сложным образом, чем мы говорили раньше:"/>
          <p:cNvSpPr txBox="1"/>
          <p:nvPr>
            <p:ph type="body" sz="half" idx="4294967295"/>
          </p:nvPr>
        </p:nvSpPr>
        <p:spPr>
          <a:xfrm>
            <a:off x="827087" y="2492375"/>
            <a:ext cx="8066088" cy="197802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500"/>
              </a:spcBef>
              <a:defRPr sz="2400"/>
            </a:lvl1pPr>
          </a:lstStyle>
          <a:p>
            <a:pPr/>
            <a:r>
              <a:t>Волновая модель: родственные языки не существовали в изоляции друг от друга до (диалектный континуум) и после расхождения. Поэтому инновации и архаизмы могут быть устроены более сложным образом, чем мы говорили раньше:</a:t>
            </a:r>
          </a:p>
        </p:txBody>
      </p:sp>
      <p:graphicFrame>
        <p:nvGraphicFramePr>
          <p:cNvPr id="597" name="Table"/>
          <p:cNvGraphicFramePr/>
          <p:nvPr/>
        </p:nvGraphicFramePr>
        <p:xfrm>
          <a:off x="2627312" y="5437187"/>
          <a:ext cx="3770313" cy="4905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9750"/>
                <a:gridCol w="536575"/>
                <a:gridCol w="539750"/>
                <a:gridCol w="538162"/>
                <a:gridCol w="539750"/>
                <a:gridCol w="536575"/>
                <a:gridCol w="539750"/>
              </a:tblGrid>
              <a:tr h="49053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*k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x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x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8" name="Table"/>
          <p:cNvGraphicFramePr/>
          <p:nvPr/>
        </p:nvGraphicFramePr>
        <p:xfrm>
          <a:off x="2627312" y="5918200"/>
          <a:ext cx="3770313" cy="4572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9750"/>
                <a:gridCol w="536575"/>
                <a:gridCol w="539750"/>
                <a:gridCol w="538162"/>
                <a:gridCol w="539750"/>
                <a:gridCol w="536575"/>
                <a:gridCol w="539750"/>
              </a:tblGrid>
              <a:tr h="457200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*t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ž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599" name="Table"/>
          <p:cNvGraphicFramePr/>
          <p:nvPr/>
        </p:nvGraphicFramePr>
        <p:xfrm>
          <a:off x="2625725" y="4941887"/>
          <a:ext cx="3770313" cy="4905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39750"/>
                <a:gridCol w="536575"/>
                <a:gridCol w="539750"/>
                <a:gridCol w="538162"/>
                <a:gridCol w="539750"/>
                <a:gridCol w="536575"/>
                <a:gridCol w="539750"/>
              </a:tblGrid>
              <a:tr h="490537"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2400"/>
                      </a:pPr>
                      <a:r>
                        <a:t>*</a:t>
                      </a:r>
                      <a: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f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b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  <a:latin typeface="Charis SIL Compact"/>
                          <a:ea typeface="Charis SIL Compact"/>
                          <a:cs typeface="Charis SIL Compact"/>
                          <a:sym typeface="Charis SIL Compact"/>
                        </a:rPr>
                        <a:t>p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Прародина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Прародина</a:t>
            </a:r>
          </a:p>
        </p:txBody>
      </p:sp>
      <p:sp>
        <p:nvSpPr>
          <p:cNvPr id="604" name="данные ботаники, зоологии…"/>
          <p:cNvSpPr txBox="1"/>
          <p:nvPr>
            <p:ph type="body" idx="4294967295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700"/>
              </a:spcBef>
              <a:defRPr sz="3200"/>
            </a:pPr>
            <a:r>
              <a:t>данные ботаники, зоологии </a:t>
            </a:r>
          </a:p>
          <a:p>
            <a:pPr>
              <a:spcBef>
                <a:spcPts val="700"/>
              </a:spcBef>
              <a:buSzTx/>
              <a:buFont typeface="Wingdings"/>
              <a:buNone/>
              <a:defRPr sz="3200"/>
            </a:pPr>
            <a:r>
              <a:t>	</a:t>
            </a:r>
            <a:r>
              <a:rPr sz="2400"/>
              <a:t>с важной оговоркой</a:t>
            </a:r>
            <a:endParaRPr sz="2400"/>
          </a:p>
          <a:p>
            <a:pPr>
              <a:spcBef>
                <a:spcPts val="700"/>
              </a:spcBef>
              <a:defRPr sz="3200"/>
            </a:pPr>
            <a:r>
              <a:t>сведения о языковых контактах</a:t>
            </a:r>
          </a:p>
          <a:p>
            <a:pPr>
              <a:spcBef>
                <a:spcPts val="700"/>
              </a:spcBef>
              <a:defRPr sz="3200"/>
            </a:pPr>
            <a:r>
              <a:t>косвенные данные археологии</a:t>
            </a:r>
          </a:p>
          <a:p>
            <a:pPr>
              <a:spcBef>
                <a:spcPts val="700"/>
              </a:spcBef>
              <a:defRPr sz="3200"/>
            </a:pPr>
            <a:r>
              <a:t>теперь, возможно, данные антропогенеза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0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Прародина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Прародина</a:t>
            </a:r>
          </a:p>
        </p:txBody>
      </p:sp>
      <p:sp>
        <p:nvSpPr>
          <p:cNvPr id="607" name="Индоевропейцы, гипотезы:…"/>
          <p:cNvSpPr txBox="1"/>
          <p:nvPr>
            <p:ph type="body" idx="4294967295"/>
          </p:nvPr>
        </p:nvSpPr>
        <p:spPr>
          <a:xfrm>
            <a:off x="838200" y="2362200"/>
            <a:ext cx="8305800" cy="416242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Индоевропейцы, гипотезы: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курганная (Гимбутас: волжские степи и Причемноморье)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анатолийская (Ренфрю, Чатал-Хююк в Анатолии)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армянская (Иванов и Гамкрелидзе)</a:t>
            </a:r>
          </a:p>
          <a:p>
            <a:pPr/>
            <a:r>
              <a:t>уральские народы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приуралье</a:t>
            </a:r>
          </a:p>
          <a:p>
            <a:pPr/>
            <a:r>
              <a:t>австронезийцы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Тайвань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07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Прародина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Прародина</a:t>
            </a:r>
          </a:p>
        </p:txBody>
      </p:sp>
      <p:pic>
        <p:nvPicPr>
          <p:cNvPr id="610" name="IE_expansion" descr="IE_expans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650" y="2276475"/>
            <a:ext cx="4032250" cy="2463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1" name="19461-2-f" descr="19461-2-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48287" y="2300287"/>
            <a:ext cx="3748088" cy="2428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caucasus_mts" descr="caucasus_mt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3212" y="4679950"/>
            <a:ext cx="3600451" cy="2178050"/>
          </a:xfrm>
          <a:prstGeom prst="rect">
            <a:avLst/>
          </a:prstGeom>
          <a:ln w="12700">
            <a:miter lim="400000"/>
          </a:ln>
        </p:spPr>
      </p:pic>
      <p:sp>
        <p:nvSpPr>
          <p:cNvPr id="613" name="Курганная, армянская, анатолийская гипотезы…"/>
          <p:cNvSpPr txBox="1"/>
          <p:nvPr/>
        </p:nvSpPr>
        <p:spPr>
          <a:xfrm>
            <a:off x="1033436" y="6275311"/>
            <a:ext cx="7568950" cy="47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2600">
                <a:solidFill>
                  <a:srgbClr val="006666"/>
                </a:solidFill>
              </a:defRPr>
            </a:lvl1pPr>
          </a:lstStyle>
          <a:p>
            <a:pPr/>
            <a:r>
              <a:t>Курганная, армянская, анатолийская гипотезы…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Прародина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Прародина</a:t>
            </a:r>
          </a:p>
        </p:txBody>
      </p:sp>
      <p:pic>
        <p:nvPicPr>
          <p:cNvPr id="61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31912" y="2565400"/>
            <a:ext cx="6172201" cy="3829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Относительно подтвержденное, но не обязательно общепринятое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3200"/>
            </a:pPr>
            <a:r>
              <a:t>Относительно</a:t>
            </a:r>
            <a:r>
              <a:t> </a:t>
            </a:r>
            <a:r>
              <a:t>подтвержденное, но не обязательно общепринятое</a:t>
            </a:r>
          </a:p>
        </p:txBody>
      </p:sp>
      <p:sp>
        <p:nvSpPr>
          <p:cNvPr id="621" name="урало-юкагирская гипотеза…"/>
          <p:cNvSpPr txBox="1"/>
          <p:nvPr>
            <p:ph type="body" idx="4294967295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defRPr sz="3600"/>
            </a:pPr>
            <a:r>
              <a:t>урало-юкагирская гипотеза</a:t>
            </a:r>
          </a:p>
          <a:p>
            <a:pPr>
              <a:spcBef>
                <a:spcPts val="800"/>
              </a:spcBef>
              <a:defRPr sz="3600"/>
            </a:pPr>
            <a:r>
              <a:t>алтайская гипотеза о происхождении (+корейский)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21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Проблемные реконструкц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Проблемные реконструкции</a:t>
            </a:r>
          </a:p>
        </p:txBody>
      </p:sp>
      <p:sp>
        <p:nvSpPr>
          <p:cNvPr id="624" name="северокавказская семья…"/>
          <p:cNvSpPr txBox="1"/>
          <p:nvPr>
            <p:ph type="body" idx="4294967295"/>
          </p:nvPr>
        </p:nvSpPr>
        <p:spPr>
          <a:xfrm>
            <a:off x="838200" y="2362200"/>
            <a:ext cx="7693025" cy="40195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defRPr sz="3600"/>
            </a:pPr>
            <a:r>
              <a:t>северокавказская семья</a:t>
            </a:r>
          </a:p>
          <a:p>
            <a:pPr>
              <a:spcBef>
                <a:spcPts val="800"/>
              </a:spcBef>
              <a:defRPr sz="3600"/>
            </a:pPr>
            <a:r>
              <a:t>ностратические языки</a:t>
            </a:r>
          </a:p>
          <a:p>
            <a:pPr>
              <a:spcBef>
                <a:spcPts val="800"/>
              </a:spcBef>
              <a:defRPr sz="3600"/>
            </a:pPr>
            <a:r>
              <a:t>этрусские сближения с прасеверокавказским</a:t>
            </a:r>
          </a:p>
          <a:p>
            <a:pPr>
              <a:spcBef>
                <a:spcPts val="800"/>
              </a:spcBef>
              <a:defRPr sz="3600"/>
            </a:pPr>
            <a:r>
              <a:t>эламо-дравидийские сближения</a:t>
            </a:r>
          </a:p>
          <a:p>
            <a:pPr>
              <a:spcBef>
                <a:spcPts val="800"/>
              </a:spcBef>
              <a:defRPr sz="3600"/>
            </a:pPr>
            <a: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Языковое родство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Языковое родство</a:t>
            </a:r>
          </a:p>
        </p:txBody>
      </p:sp>
      <p:sp>
        <p:nvSpPr>
          <p:cNvPr id="54" name="язык постоянно меняется…"/>
          <p:cNvSpPr txBox="1"/>
          <p:nvPr>
            <p:ph type="body" idx="4294967295"/>
          </p:nvPr>
        </p:nvSpPr>
        <p:spPr>
          <a:xfrm>
            <a:off x="838200" y="2362200"/>
            <a:ext cx="8305800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defRPr sz="2700"/>
            </a:pPr>
            <a:r>
              <a:t>язык постоянно меняется</a:t>
            </a:r>
          </a:p>
          <a:p>
            <a:pPr>
              <a:lnSpc>
                <a:spcPct val="90000"/>
              </a:lnSpc>
              <a:defRPr sz="2700"/>
            </a:pPr>
            <a:r>
              <a:t>в одинаковых условиях происходят одинаковые изменения</a:t>
            </a:r>
          </a:p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 </a:t>
            </a:r>
            <a:r>
              <a:t>	</a:t>
            </a:r>
            <a:r>
              <a:rPr sz="2300"/>
              <a:t>если звук </a:t>
            </a:r>
            <a:r>
              <a:rPr sz="2300"/>
              <a:t>V</a:t>
            </a:r>
            <a:r>
              <a:rPr baseline="-25000" sz="2300"/>
              <a:t>1</a:t>
            </a:r>
            <a:r>
              <a:rPr sz="2300"/>
              <a:t> </a:t>
            </a:r>
            <a:r>
              <a:rPr sz="2300"/>
              <a:t>в слове </a:t>
            </a:r>
            <a:r>
              <a:rPr sz="2300"/>
              <a:t>W </a:t>
            </a:r>
            <a:r>
              <a:rPr sz="2300"/>
              <a:t>изменился в звук </a:t>
            </a:r>
            <a:r>
              <a:rPr sz="2300"/>
              <a:t>V</a:t>
            </a:r>
            <a:r>
              <a:rPr baseline="-25000" sz="2300"/>
              <a:t>2</a:t>
            </a:r>
            <a:r>
              <a:rPr sz="2300"/>
              <a:t>, во всех словах </a:t>
            </a:r>
            <a:r>
              <a:rPr sz="2300"/>
              <a:t>W</a:t>
            </a:r>
            <a:r>
              <a:rPr baseline="-25000" sz="2300"/>
              <a:t>1</a:t>
            </a:r>
            <a:r>
              <a:rPr sz="2300"/>
              <a:t>,</a:t>
            </a:r>
            <a:r>
              <a:rPr sz="2300"/>
              <a:t> W</a:t>
            </a:r>
            <a:r>
              <a:rPr baseline="-25000" sz="2300"/>
              <a:t>2</a:t>
            </a:r>
            <a:r>
              <a:rPr sz="2300"/>
              <a:t>... </a:t>
            </a:r>
            <a:r>
              <a:rPr sz="2300"/>
              <a:t>W</a:t>
            </a:r>
            <a:r>
              <a:rPr baseline="-25000" sz="2300"/>
              <a:t>n</a:t>
            </a:r>
            <a:r>
              <a:rPr sz="2300"/>
              <a:t>, </a:t>
            </a:r>
            <a:r>
              <a:rPr sz="2300"/>
              <a:t>в которых он находится в таком же окружении, произошло аналогичное изменение</a:t>
            </a:r>
            <a:endParaRPr baseline="-25000" sz="2300"/>
          </a:p>
          <a:p>
            <a:pPr>
              <a:lnSpc>
                <a:spcPct val="90000"/>
              </a:lnSpc>
              <a:defRPr sz="2700"/>
            </a:pPr>
            <a:r>
              <a:t>следовательно, с точки зрения доступных для наблюдения фактов...</a:t>
            </a:r>
          </a:p>
          <a:p>
            <a:pPr>
              <a:lnSpc>
                <a:spcPct val="90000"/>
              </a:lnSpc>
              <a:spcBef>
                <a:spcPts val="500"/>
              </a:spcBef>
              <a:buSzTx/>
              <a:buFont typeface="Wingdings"/>
              <a:buNone/>
              <a:defRPr sz="2300"/>
            </a:pPr>
            <a:r>
              <a:t>	между родственными языками должны наблюдаться регулярные соответствия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4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Лжегипотезы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Лжегипотезы</a:t>
            </a:r>
          </a:p>
        </p:txBody>
      </p:sp>
      <p:sp>
        <p:nvSpPr>
          <p:cNvPr id="627" name="«кавказские» языки (так наз. иберийско-кавказская группа)…"/>
          <p:cNvSpPr txBox="1"/>
          <p:nvPr>
            <p:ph type="body" idx="4294967295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defRPr sz="3600"/>
            </a:pPr>
            <a:r>
              <a:t>«кавказские» языки (так наз. иберийско-кавказская группа)</a:t>
            </a:r>
          </a:p>
          <a:p>
            <a:pPr>
              <a:defRPr sz="3600"/>
            </a:pPr>
          </a:p>
          <a:p>
            <a:pPr>
              <a:spcBef>
                <a:spcPts val="800"/>
              </a:spcBef>
              <a:defRPr sz="3600"/>
            </a:pPr>
            <a:r>
              <a:t>баскский – кавказский язык?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27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Языки с неустановленным родством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Языки с неустановленным родством</a:t>
            </a:r>
          </a:p>
        </p:txBody>
      </p:sp>
      <p:sp>
        <p:nvSpPr>
          <p:cNvPr id="630" name="этрусский…"/>
          <p:cNvSpPr txBox="1"/>
          <p:nvPr>
            <p:ph type="body" idx="4294967295"/>
          </p:nvPr>
        </p:nvSpPr>
        <p:spPr>
          <a:xfrm>
            <a:off x="838200" y="2362199"/>
            <a:ext cx="7693025" cy="4306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800"/>
              </a:spcBef>
              <a:defRPr sz="3600"/>
            </a:pPr>
            <a:r>
              <a:t>этрусский</a:t>
            </a:r>
          </a:p>
          <a:p>
            <a:pPr>
              <a:spcBef>
                <a:spcPts val="800"/>
              </a:spcBef>
              <a:defRPr sz="3600"/>
            </a:pPr>
            <a:r>
              <a:t>шумерский</a:t>
            </a:r>
          </a:p>
          <a:p>
            <a:pPr>
              <a:spcBef>
                <a:spcPts val="800"/>
              </a:spcBef>
              <a:defRPr sz="3600"/>
            </a:pPr>
            <a:r>
              <a:t>эламский</a:t>
            </a:r>
          </a:p>
          <a:p>
            <a:pPr>
              <a:spcBef>
                <a:spcPts val="800"/>
              </a:spcBef>
              <a:defRPr sz="3600"/>
            </a:pPr>
            <a:r>
              <a:t>баскский</a:t>
            </a:r>
          </a:p>
          <a:p>
            <a:pPr>
              <a:spcBef>
                <a:spcPts val="800"/>
              </a:spcBef>
              <a:defRPr sz="3600"/>
            </a:pPr>
            <a:r>
              <a:t>бурушаски</a:t>
            </a:r>
          </a:p>
          <a:p>
            <a:pPr>
              <a:spcBef>
                <a:spcPts val="800"/>
              </a:spcBef>
              <a:defRPr sz="3600"/>
            </a:pPr>
            <a:r>
              <a:t>нивхский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30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В России...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В России...</a:t>
            </a:r>
          </a:p>
        </p:txBody>
      </p:sp>
      <p:sp>
        <p:nvSpPr>
          <p:cNvPr id="635" name="Уральские :…"/>
          <p:cNvSpPr txBox="1"/>
          <p:nvPr>
            <p:ph type="body" idx="4294967295"/>
          </p:nvPr>
        </p:nvSpPr>
        <p:spPr>
          <a:xfrm>
            <a:off x="838200" y="2206625"/>
            <a:ext cx="7693025" cy="45354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defRPr sz="2400"/>
            </a:pPr>
            <a:r>
              <a:t>Уральские :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самодийские + финноугорские </a:t>
            </a:r>
            <a:r>
              <a:t>{</a:t>
            </a:r>
            <a:r>
              <a:t>саамские, прибалтийско-финские, волжские, пермские</a:t>
            </a:r>
            <a:r>
              <a:t>}</a:t>
            </a:r>
          </a:p>
          <a:p>
            <a:pPr>
              <a:spcBef>
                <a:spcPts val="500"/>
              </a:spcBef>
              <a:defRPr sz="2400"/>
            </a:pPr>
            <a:r>
              <a:t>Эскимосско-алеутские: 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эскимосский, алеутский</a:t>
            </a:r>
          </a:p>
          <a:p>
            <a:pPr>
              <a:spcBef>
                <a:spcPts val="500"/>
              </a:spcBef>
              <a:defRPr sz="2400"/>
            </a:pPr>
            <a:r>
              <a:t>Чукотско-камчатские: 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чукотский, корякский, алюторский,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t>керекский</a:t>
            </a:r>
          </a:p>
          <a:p>
            <a:pPr>
              <a:spcBef>
                <a:spcPts val="500"/>
              </a:spcBef>
              <a:defRPr sz="2400"/>
            </a:pPr>
            <a:r>
              <a:t>Енисейские: 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кетский,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t>коттский,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†</a:t>
            </a:r>
            <a:r>
              <a:t>югский...</a:t>
            </a:r>
          </a:p>
          <a:p>
            <a:pPr>
              <a:spcBef>
                <a:spcPts val="500"/>
              </a:spcBef>
              <a:defRPr sz="2400"/>
            </a:pPr>
            <a:r>
              <a:t>Алтайские: </a:t>
            </a:r>
          </a:p>
          <a:p>
            <a:pPr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тюркские, монгольские, тунгусо-маньчжурские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35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В России...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В России...</a:t>
            </a:r>
          </a:p>
        </p:txBody>
      </p:sp>
      <p:sp>
        <p:nvSpPr>
          <p:cNvPr id="638" name="абхазо-адыгские:…"/>
          <p:cNvSpPr txBox="1"/>
          <p:nvPr>
            <p:ph type="body" idx="4294967295"/>
          </p:nvPr>
        </p:nvSpPr>
        <p:spPr>
          <a:xfrm>
            <a:off x="838200" y="2362199"/>
            <a:ext cx="7693025" cy="4306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абхазо-адыгские: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абхазский, абазинский; адыгейский, кабардинский; убыхский</a:t>
            </a:r>
          </a:p>
          <a:p>
            <a:pPr/>
            <a:r>
              <a:t>нахско-дагестанские: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нахские, цезские, аваро-андийские, даргинские, лезгинские, лакский, хиналугский</a:t>
            </a:r>
          </a:p>
          <a:p>
            <a:pPr/>
            <a:r>
              <a:t>нивхский </a:t>
            </a:r>
          </a:p>
          <a:p>
            <a:pPr/>
            <a:r>
              <a:t>юкагирский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38" grpId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... и вне Росс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... и вне России</a:t>
            </a:r>
          </a:p>
        </p:txBody>
      </p:sp>
      <p:sp>
        <p:nvSpPr>
          <p:cNvPr id="641" name="Уральские языки в Европе:…"/>
          <p:cNvSpPr txBox="1"/>
          <p:nvPr>
            <p:ph type="body" idx="4294967295"/>
          </p:nvPr>
        </p:nvSpPr>
        <p:spPr>
          <a:xfrm>
            <a:off x="838200" y="2362199"/>
            <a:ext cx="7693025" cy="4306889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Уральские языки в Европе: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венгерский (</a:t>
            </a:r>
            <a:r>
              <a:t>magyar)</a:t>
            </a:r>
            <a:r>
              <a:t>, финский</a:t>
            </a:r>
            <a:r>
              <a:t> </a:t>
            </a:r>
            <a:r>
              <a:t>(</a:t>
            </a:r>
            <a:r>
              <a:t>suomi)</a:t>
            </a:r>
            <a:r>
              <a:t>, эстонский (</a:t>
            </a:r>
            <a:r>
              <a:t>eesti), </a:t>
            </a:r>
            <a:r>
              <a:t>саамский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Эскимосские языки: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Аляска, Канада, Гренландия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Алеутский язык: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Аляска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Тюркские языки: 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Киргизия, Узбекистан, Турция, Азербайджан</a:t>
            </a:r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Монгольские языки:</a:t>
            </a:r>
          </a:p>
          <a:p>
            <a:pPr>
              <a:lnSpc>
                <a:spcPct val="80000"/>
              </a:lnSpc>
              <a:spcBef>
                <a:spcPts val="400"/>
              </a:spcBef>
              <a:buSzTx/>
              <a:buFont typeface="Wingdings"/>
              <a:buNone/>
              <a:defRPr sz="2000"/>
            </a:pPr>
            <a:r>
              <a:t>Монголия, Китай</a:t>
            </a:r>
            <a:endParaRPr sz="2400"/>
          </a:p>
          <a:p>
            <a:pPr>
              <a:lnSpc>
                <a:spcPct val="80000"/>
              </a:lnSpc>
              <a:spcBef>
                <a:spcPts val="500"/>
              </a:spcBef>
              <a:defRPr sz="2400"/>
            </a:pPr>
            <a:r>
              <a:t>Японский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6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41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Исторические народы Росс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Исторические народы России</a:t>
            </a:r>
          </a:p>
        </p:txBody>
      </p:sp>
      <p:sp>
        <p:nvSpPr>
          <p:cNvPr id="644" name="хазары (до X века)…"/>
          <p:cNvSpPr txBox="1"/>
          <p:nvPr>
            <p:ph type="body" idx="4294967295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хазары (до </a:t>
            </a:r>
            <a:r>
              <a:t>X </a:t>
            </a:r>
            <a:r>
              <a:t>века)</a:t>
            </a:r>
          </a:p>
          <a:p>
            <a:pPr>
              <a:spcBef>
                <a:spcPts val="500"/>
              </a:spcBef>
              <a:buChar char="-"/>
              <a:defRPr sz="2400"/>
            </a:pPr>
            <a:r>
              <a:t>тюрки, исповедовавшие иудаизм.</a:t>
            </a:r>
          </a:p>
          <a:p>
            <a:pPr/>
            <a:r>
              <a:t>печенеги (до </a:t>
            </a:r>
            <a:r>
              <a:t>XI </a:t>
            </a:r>
            <a:r>
              <a:t>века)</a:t>
            </a:r>
          </a:p>
          <a:p>
            <a:pPr>
              <a:spcBef>
                <a:spcPts val="500"/>
              </a:spcBef>
              <a:buChar char="-"/>
              <a:defRPr sz="2400"/>
            </a:pPr>
            <a:r>
              <a:t>тюрки: вероятно, дали начало гагаузам, другая часть влилась в союз черных клобуков («своих поганых») – также торки, берендеи.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(До)исторические языки Росс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(До)исторические языки России</a:t>
            </a:r>
          </a:p>
        </p:txBody>
      </p:sp>
      <p:sp>
        <p:nvSpPr>
          <p:cNvPr id="647" name="скифы (до III века), сарматы - иранцы…"/>
          <p:cNvSpPr txBox="1"/>
          <p:nvPr>
            <p:ph type="body" idx="4294967295"/>
          </p:nvPr>
        </p:nvSpPr>
        <p:spPr>
          <a:xfrm>
            <a:off x="838200" y="2362200"/>
            <a:ext cx="8305800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скифы (до </a:t>
            </a:r>
            <a:r>
              <a:t>III </a:t>
            </a:r>
            <a:r>
              <a:t>века), сарматы - иранцы</a:t>
            </a:r>
          </a:p>
          <a:p>
            <a:pPr>
              <a:buSzTx/>
              <a:buFont typeface="Wingdings"/>
              <a:buNone/>
              <a:defRPr sz="2400"/>
            </a:pPr>
          </a:p>
          <a:p>
            <a:pPr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t>	</a:t>
            </a:r>
            <a:r>
              <a:rPr i="1"/>
              <a:t>сарматы</a:t>
            </a:r>
            <a:r>
              <a:t> – племенной союз, включавший среди прочих, аланов; последние, по-видимому, предки осетин.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Языковое родство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200"/>
            </a:lvl1pPr>
          </a:lstStyle>
          <a:p>
            <a:pPr/>
            <a:r>
              <a:t>Языковое родство</a:t>
            </a:r>
          </a:p>
        </p:txBody>
      </p:sp>
      <p:sp>
        <p:nvSpPr>
          <p:cNvPr id="57" name="слова могут (должны) быть непохожи, но  они должны демонстрировать регулярные (повторяющиеся в одинаковых контекстах) фонетические соответствия"/>
          <p:cNvSpPr txBox="1"/>
          <p:nvPr>
            <p:ph type="body" sz="half" idx="4294967295"/>
          </p:nvPr>
        </p:nvSpPr>
        <p:spPr>
          <a:xfrm>
            <a:off x="838200" y="2362200"/>
            <a:ext cx="8126413" cy="1714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</a:lvl1pPr>
          </a:lstStyle>
          <a:p>
            <a:pPr/>
            <a:r>
              <a:t>слова могут (должны) быть непохожи, но  они должны демонстрировать регулярные (повторяющиеся в одинаковых контекстах) фонетические соответствия</a:t>
            </a:r>
          </a:p>
        </p:txBody>
      </p:sp>
      <p:sp>
        <p:nvSpPr>
          <p:cNvPr id="58" name="Зализняк 2009"/>
          <p:cNvSpPr txBox="1"/>
          <p:nvPr/>
        </p:nvSpPr>
        <p:spPr>
          <a:xfrm>
            <a:off x="6659562" y="6284912"/>
            <a:ext cx="237648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Зализняк 2009</a:t>
            </a:r>
          </a:p>
        </p:txBody>
      </p:sp>
      <p:sp>
        <p:nvSpPr>
          <p:cNvPr id="59" name="лат. calidum ~ фр. [ʃo]…"/>
          <p:cNvSpPr txBox="1"/>
          <p:nvPr/>
        </p:nvSpPr>
        <p:spPr>
          <a:xfrm>
            <a:off x="1258887" y="4076700"/>
            <a:ext cx="5473701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600"/>
              </a:spcBef>
              <a:defRPr>
                <a:latin typeface="Charis SIL"/>
                <a:ea typeface="Charis SIL"/>
                <a:cs typeface="Charis SIL"/>
                <a:sym typeface="Charis SIL"/>
              </a:defRPr>
            </a:pPr>
            <a:r>
              <a:t>лат. </a:t>
            </a:r>
            <a:r>
              <a:rPr i="1"/>
              <a:t>calidum</a:t>
            </a:r>
            <a:r>
              <a:t> ~ </a:t>
            </a:r>
            <a:r>
              <a:t>фр. </a:t>
            </a:r>
            <a:r>
              <a:t>[ʃo]</a:t>
            </a:r>
          </a:p>
          <a:p>
            <a:pPr>
              <a:spcBef>
                <a:spcPts val="1600"/>
              </a:spcBef>
              <a:defRPr>
                <a:latin typeface="Charis SIL"/>
                <a:ea typeface="Charis SIL"/>
                <a:cs typeface="Charis SIL"/>
                <a:sym typeface="Charis SIL"/>
              </a:defRPr>
            </a:pPr>
            <a:r>
              <a:t>Строгие правила перехода!</a:t>
            </a:r>
          </a:p>
        </p:txBody>
      </p:sp>
      <p:sp>
        <p:nvSpPr>
          <p:cNvPr id="60" name="chaud"/>
          <p:cNvSpPr txBox="1"/>
          <p:nvPr/>
        </p:nvSpPr>
        <p:spPr>
          <a:xfrm>
            <a:off x="5435600" y="4076700"/>
            <a:ext cx="1800225" cy="523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600"/>
              </a:spcBef>
              <a:defRPr>
                <a:latin typeface="Charis SIL"/>
                <a:ea typeface="Charis SIL"/>
                <a:cs typeface="Charis SIL"/>
                <a:sym typeface="Charis SIL"/>
              </a:defRPr>
            </a:lvl1pPr>
          </a:lstStyle>
          <a:p>
            <a:pPr/>
            <a:r>
              <a:t>chaud</a:t>
            </a:r>
          </a:p>
        </p:txBody>
      </p:sp>
      <p:sp>
        <p:nvSpPr>
          <p:cNvPr id="61" name="неформально: слова не обязаны быть похожи, они должны быть похожи (или не похожи) систематическим образом"/>
          <p:cNvSpPr txBox="1"/>
          <p:nvPr/>
        </p:nvSpPr>
        <p:spPr>
          <a:xfrm>
            <a:off x="874712" y="5227637"/>
            <a:ext cx="8126413" cy="1220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marL="342900" indent="-342900">
              <a:lnSpc>
                <a:spcPct val="90000"/>
              </a:lnSpc>
              <a:spcBef>
                <a:spcPts val="600"/>
              </a:spcBef>
              <a:buClr>
                <a:srgbClr val="003366"/>
              </a:buClr>
              <a:buSzPct val="75000"/>
              <a:buChar char="●"/>
            </a:lvl1pPr>
          </a:lstStyle>
          <a:p>
            <a:pPr/>
            <a:r>
              <a:t>неформально: слова не обязаны быть похожи, они должны быть похожи (или не похожи) систематическим образом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Class="entr" nodeType="with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7" grpId="1"/>
      <p:bldP build="whole" bldLvl="1" animBg="1" rev="0" advAuto="0" spid="59" grpId="2"/>
      <p:bldP build="p" bldLvl="5" animBg="1" rev="0" advAuto="0" spid="61" grpId="4"/>
      <p:bldP build="whole" bldLvl="1" animBg="1" rev="0" advAuto="0" spid="60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Методы реконструкц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Методы реконструкции</a:t>
            </a:r>
          </a:p>
        </p:txBody>
      </p:sp>
      <p:graphicFrame>
        <p:nvGraphicFramePr>
          <p:cNvPr id="64" name="Table"/>
          <p:cNvGraphicFramePr/>
          <p:nvPr/>
        </p:nvGraphicFramePr>
        <p:xfrm>
          <a:off x="838200" y="2362200"/>
          <a:ext cx="5029200" cy="37242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365375"/>
                <a:gridCol w="2663825"/>
              </a:tblGrid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французский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итальянский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chaud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caldo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cher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caro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chant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canto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blanche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bianca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5" name="Зализняк 2009"/>
          <p:cNvSpPr txBox="1"/>
          <p:nvPr/>
        </p:nvSpPr>
        <p:spPr>
          <a:xfrm rot="5400000">
            <a:off x="6862509" y="4614609"/>
            <a:ext cx="237648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Зализняк 2009</a:t>
            </a:r>
          </a:p>
        </p:txBody>
      </p:sp>
      <p:graphicFrame>
        <p:nvGraphicFramePr>
          <p:cNvPr id="66" name="Table"/>
          <p:cNvGraphicFramePr/>
          <p:nvPr/>
        </p:nvGraphicFramePr>
        <p:xfrm>
          <a:off x="5867400" y="2362200"/>
          <a:ext cx="1943100" cy="37242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943100"/>
              </a:tblGrid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латынь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calidum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carum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cantum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7445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* (герм.)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7" name="[kálidum] → [káldum] → [kald] → [čald] → [čaud] → [šaud] → [šod] → [šo]"/>
          <p:cNvSpPr txBox="1"/>
          <p:nvPr/>
        </p:nvSpPr>
        <p:spPr>
          <a:xfrm>
            <a:off x="900112" y="6173875"/>
            <a:ext cx="7638007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pPr/>
            <a:r>
              <a:t>[kálidum] → [káldum] → [kald] → [čald] → [čaud] → [šaud] → [šod] → [šo]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7" grpId="2"/>
      <p:bldP build="whole" bldLvl="1" animBg="1" rev="0" advAuto="0" spid="6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Методы реконструкц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Методы реконструкции</a:t>
            </a:r>
          </a:p>
        </p:txBody>
      </p:sp>
      <p:graphicFrame>
        <p:nvGraphicFramePr>
          <p:cNvPr id="72" name="Table"/>
          <p:cNvGraphicFramePr/>
          <p:nvPr/>
        </p:nvGraphicFramePr>
        <p:xfrm>
          <a:off x="1196975" y="3089275"/>
          <a:ext cx="3662363" cy="27162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717675"/>
                <a:gridCol w="1944687"/>
              </a:tblGrid>
              <a:tr h="5556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русский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английский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пять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i="1" sz="24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032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плыв-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i="1" sz="24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пена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i="1" sz="24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400">
                          <a:solidFill>
                            <a:srgbClr val="003366"/>
                          </a:solidFill>
                        </a:rPr>
                        <a:t>пясть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12700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00"/>
                        </a:spcBef>
                        <a:defRPr i="1" sz="24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3" name="Зализняк 2009/starling.rinet.ru"/>
          <p:cNvSpPr txBox="1"/>
          <p:nvPr/>
        </p:nvSpPr>
        <p:spPr>
          <a:xfrm>
            <a:off x="3779837" y="6308725"/>
            <a:ext cx="4606926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400"/>
            </a:pPr>
            <a:r>
              <a:t>Зализняк 2009</a:t>
            </a:r>
            <a:r>
              <a:t>/starling.rinet.ru</a:t>
            </a:r>
          </a:p>
        </p:txBody>
      </p:sp>
      <p:sp>
        <p:nvSpPr>
          <p:cNvPr id="74" name="В герм. праиндоевропейское начальное p&gt;f"/>
          <p:cNvSpPr txBox="1"/>
          <p:nvPr/>
        </p:nvSpPr>
        <p:spPr>
          <a:xfrm>
            <a:off x="971550" y="2368550"/>
            <a:ext cx="7704138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В герм. праиндоевропейское начальное </a:t>
            </a:r>
            <a:r>
              <a:rPr i="1"/>
              <a:t>p</a:t>
            </a:r>
            <a:r>
              <a:t>&gt;</a:t>
            </a:r>
            <a:r>
              <a:rPr i="1"/>
              <a:t>f</a:t>
            </a:r>
          </a:p>
        </p:txBody>
      </p:sp>
      <p:sp>
        <p:nvSpPr>
          <p:cNvPr id="75" name="five"/>
          <p:cNvSpPr txBox="1"/>
          <p:nvPr/>
        </p:nvSpPr>
        <p:spPr>
          <a:xfrm>
            <a:off x="3492500" y="3644900"/>
            <a:ext cx="136683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five</a:t>
            </a:r>
          </a:p>
        </p:txBody>
      </p:sp>
      <p:sp>
        <p:nvSpPr>
          <p:cNvPr id="76" name="flow"/>
          <p:cNvSpPr txBox="1"/>
          <p:nvPr/>
        </p:nvSpPr>
        <p:spPr>
          <a:xfrm>
            <a:off x="3492500" y="4221162"/>
            <a:ext cx="13668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flow</a:t>
            </a:r>
          </a:p>
        </p:txBody>
      </p:sp>
      <p:sp>
        <p:nvSpPr>
          <p:cNvPr id="77" name="foam"/>
          <p:cNvSpPr txBox="1"/>
          <p:nvPr/>
        </p:nvSpPr>
        <p:spPr>
          <a:xfrm>
            <a:off x="3492500" y="4700587"/>
            <a:ext cx="1366838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foam</a:t>
            </a:r>
          </a:p>
        </p:txBody>
      </p:sp>
      <p:sp>
        <p:nvSpPr>
          <p:cNvPr id="78" name="fist"/>
          <p:cNvSpPr txBox="1"/>
          <p:nvPr/>
        </p:nvSpPr>
        <p:spPr>
          <a:xfrm>
            <a:off x="3492500" y="5229225"/>
            <a:ext cx="1366838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400"/>
              </a:spcBef>
              <a:defRPr sz="2400"/>
            </a:lvl1pPr>
          </a:lstStyle>
          <a:p>
            <a:pPr/>
            <a:r>
              <a:t>fist</a:t>
            </a:r>
          </a:p>
        </p:txBody>
      </p:sp>
      <p:graphicFrame>
        <p:nvGraphicFramePr>
          <p:cNvPr id="79" name="Table"/>
          <p:cNvGraphicFramePr/>
          <p:nvPr/>
        </p:nvGraphicFramePr>
        <p:xfrm>
          <a:off x="4860925" y="3092450"/>
          <a:ext cx="3168650" cy="27162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168650"/>
              </a:tblGrid>
              <a:tr h="5556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праиндоевр.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28575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*penkʷe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03237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*plew-, *plōw-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*(s)poyǝ-n-, -m- (ph-) 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12700">
                      <a:solidFill>
                        <a:srgbClr val="003366"/>
                      </a:solidFill>
                    </a:lnB>
                    <a:noFill/>
                  </a:tcPr>
                </a:tc>
              </a:tr>
              <a:tr h="576262"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400">
                          <a:solidFill>
                            <a:srgbClr val="003366"/>
                          </a:solidFill>
                        </a:rPr>
                        <a:t>*pn(-)st-</a:t>
                      </a:r>
                    </a:p>
                  </a:txBody>
                  <a:tcPr marL="45720" marR="45720" marT="45720" marB="45720" anchor="t" anchorCtr="0" horzOverflow="overflow">
                    <a:lnL w="28575">
                      <a:solidFill>
                        <a:srgbClr val="003366"/>
                      </a:solidFill>
                    </a:lnL>
                    <a:lnR w="28575">
                      <a:solidFill>
                        <a:srgbClr val="003366"/>
                      </a:solidFill>
                    </a:lnR>
                    <a:lnT w="12700">
                      <a:solidFill>
                        <a:srgbClr val="003366"/>
                      </a:solidFill>
                    </a:lnT>
                    <a:lnB w="28575">
                      <a:solidFill>
                        <a:srgbClr val="003366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0" name="Circle"/>
          <p:cNvSpPr/>
          <p:nvPr/>
        </p:nvSpPr>
        <p:spPr>
          <a:xfrm>
            <a:off x="5292725" y="5589587"/>
            <a:ext cx="71438" cy="71439"/>
          </a:xfrm>
          <a:prstGeom prst="ellipse">
            <a:avLst/>
          </a:prstGeom>
          <a:ln w="12700">
            <a:solidFill>
              <a:srgbClr val="001933"/>
            </a:solidFill>
          </a:ln>
        </p:spPr>
        <p:txBody>
          <a:bodyPr lIns="45719" rIns="45719" anchor="ctr"/>
          <a:lstStyle/>
          <a:p>
            <a:pPr algn="ctr">
              <a:spcBef>
                <a:spcPts val="400"/>
              </a:spcBef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4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Class="entr" nodeType="afterEffect" presetSubtype="4" presetID="2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9" grpId="5"/>
      <p:bldP build="whole" bldLvl="1" animBg="1" rev="0" advAuto="0" spid="77" grpId="3"/>
      <p:bldP build="whole" bldLvl="1" animBg="1" rev="0" advAuto="0" spid="75" grpId="1"/>
      <p:bldP build="whole" bldLvl="1" animBg="1" rev="0" advAuto="0" spid="76" grpId="2"/>
      <p:bldP build="whole" bldLvl="1" animBg="1" rev="0" advAuto="0" spid="80" grpId="6"/>
      <p:bldP build="whole" bldLvl="1" animBg="1" rev="0" advAuto="0" spid="78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Методы реконструкции"/>
          <p:cNvSpPr txBox="1"/>
          <p:nvPr>
            <p:ph type="title" idx="4294967295"/>
          </p:nvPr>
        </p:nvSpPr>
        <p:spPr>
          <a:xfrm>
            <a:off x="817774" y="817774"/>
            <a:ext cx="7813252" cy="10314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Методы реконструкции</a:t>
            </a:r>
          </a:p>
        </p:txBody>
      </p:sp>
      <p:sp>
        <p:nvSpPr>
          <p:cNvPr id="85" name="Кроме обязательности регулярных соответствий, есть еще некоторые критерии хорошей реконструкции:…"/>
          <p:cNvSpPr txBox="1"/>
          <p:nvPr>
            <p:ph type="body" idx="4294967295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buSzTx/>
              <a:buFont typeface="Wingdings"/>
              <a:buNone/>
            </a:pPr>
            <a:r>
              <a:t>	Кроме обязательности регулярных соответствий, есть еще некоторые критерии хорошей реконструкции:</a:t>
            </a:r>
          </a:p>
          <a:p>
            <a:pPr>
              <a:lnSpc>
                <a:spcPct val="90000"/>
              </a:lnSpc>
            </a:pPr>
            <a:r>
              <a:t>Типологическая ожидаемость переходов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ср. </a:t>
            </a:r>
            <a:r>
              <a:t>wiki </a:t>
            </a:r>
            <a:r>
              <a:t>про аналоги законов Гримма и Вернера</a:t>
            </a:r>
          </a:p>
          <a:p>
            <a:pPr>
              <a:lnSpc>
                <a:spcPct val="90000"/>
              </a:lnSpc>
            </a:pPr>
            <a:r>
              <a:t>Типологическая ожидаемость семантических сдвигов</a:t>
            </a: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defRPr sz="2400"/>
            </a:pPr>
            <a:r>
              <a:t>ср. проекты А.В. Дыбо, А.А. Зализняк, Г.С. Старостина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apsules">
  <a:themeElements>
    <a:clrScheme name="Capsules">
      <a:dk1>
        <a:srgbClr val="003366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99CC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psule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apsu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apsules">
  <a:themeElements>
    <a:clrScheme name="Capsule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3CCCC"/>
      </a:accent1>
      <a:accent2>
        <a:srgbClr val="99CC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psules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apsu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3366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