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CECFF"/>
          </a:solidFill>
        </a:fill>
      </a:tcStyle>
    </a:wholeTbl>
    <a:band2H>
      <a:tcTxStyle b="def" i="def"/>
      <a:tcStyle>
        <a:tcBdr/>
        <a:fill>
          <a:solidFill>
            <a:srgbClr val="F6F6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2" name="Shape 4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</Relationships>
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</Relationships>
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</Relationships>
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3" name="Shape 5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В лингвистике Пирс не так хорошо известен до Якобсона; но все-таки Моррис на него опирался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5" name="Shape 11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Иногда возникает психологический эффект: вы «забываете», почему слово кирпич значит именно </a:t>
            </a:r>
            <a:r>
              <a:t>‘</a:t>
            </a:r>
            <a:r>
              <a:t>кирпич</a:t>
            </a:r>
            <a:r>
              <a:t>’</a:t>
            </a:r>
            <a:r>
              <a:t>. В эти моменты можно почувствовать, что было бы, если бы язык был конвенцией.</a:t>
            </a:r>
          </a:p>
          <a:p>
            <a:pPr/>
            <a:r>
              <a:t>Ср. также синэстетические эффекты: для синэстетов связь между означающим и означаемым вполне очевидна и естественна в той же степени, что для нас – связь между означающим и означаемым в естественном языке. А для несинэстетов – связь сугубо произвольна. Этот пример показывает, что мотивированность и немотивированность (или, лучше, естественность / неестественность) соотношения между означающим и означаемым видится совершенно по-разному изнутри и извне системы. (Сходно про монолингв и билингв).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3" name="Shape 12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Важное соображение: немотивированность знака является взглядом «снаружи» системы</a:t>
            </a:r>
          </a:p>
          <a:p>
            <a:pPr/>
            <a:r>
              <a:t>Сюжет для обсуждения: </a:t>
            </a:r>
            <a:r>
              <a:t>doch natuerlicher</a:t>
            </a:r>
            <a:r>
              <a:t>; фотография; живописные стили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8" name="Shape 12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Пирс обсуждает классификации знака вне связи с тем, являются ли они языковыми или иными. Здесь надо вспомнить про взгляды на лингвистику и семиотику. По Соссюру и другим, языковой знак – основной, остальные - проекции. Якобсон не считает, кажется, семиотику естественной наукой, но пробует перенести Пирса на язык. Мы к концу приходим к тому, что на языковой знак свойства неязыкового знака проецируются плохо – это объекты разной природы.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9" name="Shape 13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Пирс обсуждает классификации знака вне связи с тем, являются ли они языковыми или иными. Здесь надо вспомнить про взгляды на лингвистику и семиотику. По Соссюру и другим, языковой знак – основной, остальные - проекции. Якобсон не считает, кажется, семиотику естественной наукой, но пробует перенести Пирса на язык. Мы к концу приходим к тому, что на языковой знак свойства неязыкового знака проецируются плохо – это объекты разной природы.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4" name="Shape 14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Пирс обсуждает классификации знака вне связи с тем, являются ли они языковыми или иными. Здесь надо вспомнить про взгляды на лингвистику и семиотику. По Соссюру и другим, языковой знак – основной, остальные - проекции. Якобсон не считает, кажется, семиотику естественной наукой, но пробует перенести Пирса на язык.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2" name="Shape 15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Бенвенист к обсуждению мотивированности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8" name="Shape 5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Наличие и тип мотивирующего отношения между означающим и означаемым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7" name="Shape 6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до сих пор говорим о знаках вообще, вне языка – до следующего слайда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8" name="Shape 7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Во внешнем мире каузальность чаще всего требует пространственной смежности.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3" name="Shape 8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Возник разговор про универсальность, но конвенциональность некоторых индексов; и наоборот об универсальности некоторых принципов подобия (нарисовать на песке). Но все-таки это сводится скорее к проблеме соотношения языка и мышления.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9" name="Shape 8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Функциональный трансфер понятий Пирса в язык. </a:t>
            </a:r>
            <a:r>
              <a:t>Identifiors </a:t>
            </a:r>
            <a:r>
              <a:t>и остальное </a:t>
            </a:r>
            <a:r>
              <a:t>– </a:t>
            </a:r>
            <a:r>
              <a:t>прочитали и забыли, терминология Морриса в лингвистике совершенно не выжила. В отличие от якобсоновских шифтеров, кстати (см. ниже).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4" name="Shape 9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И у Морриса, и у Якобсона указательные местоимения включены в шифтеры – но по разным причинам. Попробуйте объяснить, почему.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2" name="Shape 10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Ср. опять же оппозицию прямой и косвенной речи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Иногда возникает психологический эффект: вы «забываете», почему слово кирпич значит именно </a:t>
            </a:r>
            <a:r>
              <a:t>‘</a:t>
            </a:r>
            <a:r>
              <a:t>кирпич</a:t>
            </a:r>
            <a:r>
              <a:t>’</a:t>
            </a:r>
            <a:r>
              <a:t>. В эти моменты можно почувствовать, что было бы, если бы язык был конвенцией.</a:t>
            </a:r>
          </a:p>
          <a:p>
            <a:pPr/>
            <a:r>
              <a:t>Ср. также синэстетические эффекты: для синэстетов связь между означающим и означаемым вполне очевидна и естественна в той же степени, что для нас – связь между означающим и означаемым в естественном языке. А для несинэстетов – связь сугубо произвольна. Этот пример показывает, что мотивированность и немотивированность (или, лучше, естественность / неестественность) соотношения между означающим и означаемым видится совершенно по-разному изнутри и извне системы. (Сходно про монолингв и билингв).</a:t>
            </a:r>
          </a:p>
          <a:p>
            <a:pPr/>
          </a:p>
          <a:p>
            <a:pPr/>
            <a:r>
              <a:t>Здесь же. - не конвенции, потому что это первичная знаковая система. Она служит средством конвенционализации вторичных (оговваривает их правила).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"/>
          <p:cNvGrpSpPr/>
          <p:nvPr/>
        </p:nvGrpSpPr>
        <p:grpSpPr>
          <a:xfrm>
            <a:off x="1658937" y="1600200"/>
            <a:ext cx="6837363" cy="3200400"/>
            <a:chOff x="0" y="0"/>
            <a:chExt cx="6837362" cy="3200400"/>
          </a:xfrm>
        </p:grpSpPr>
        <p:sp>
          <p:nvSpPr>
            <p:cNvPr id="17" name="Circle"/>
            <p:cNvSpPr/>
            <p:nvPr/>
          </p:nvSpPr>
          <p:spPr>
            <a:xfrm flipH="1">
              <a:off x="5313362" y="0"/>
              <a:ext cx="1524001" cy="1524000"/>
            </a:xfrm>
            <a:prstGeom prst="ellipse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8" name="Circle"/>
            <p:cNvSpPr/>
            <p:nvPr/>
          </p:nvSpPr>
          <p:spPr>
            <a:xfrm flipH="1">
              <a:off x="3522662" y="0"/>
              <a:ext cx="1524001" cy="1524000"/>
            </a:xfrm>
            <a:prstGeom prst="ellipse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9" name="Circle"/>
            <p:cNvSpPr/>
            <p:nvPr/>
          </p:nvSpPr>
          <p:spPr>
            <a:xfrm flipH="1">
              <a:off x="1731962" y="0"/>
              <a:ext cx="1524001" cy="1524000"/>
            </a:xfrm>
            <a:prstGeom prst="ellipse">
              <a:avLst/>
            </a:prstGeom>
            <a:noFill/>
            <a:ln w="28575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0" name="Circle"/>
            <p:cNvSpPr/>
            <p:nvPr/>
          </p:nvSpPr>
          <p:spPr>
            <a:xfrm flipH="1">
              <a:off x="1731962" y="1676400"/>
              <a:ext cx="1524001" cy="1524000"/>
            </a:xfrm>
            <a:prstGeom prst="ellipse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1" name="Circle"/>
            <p:cNvSpPr/>
            <p:nvPr/>
          </p:nvSpPr>
          <p:spPr>
            <a:xfrm flipH="1">
              <a:off x="0" y="1676400"/>
              <a:ext cx="1524000" cy="1524000"/>
            </a:xfrm>
            <a:prstGeom prst="ellipse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2" name="Circle"/>
            <p:cNvSpPr/>
            <p:nvPr/>
          </p:nvSpPr>
          <p:spPr>
            <a:xfrm flipH="1">
              <a:off x="5313362" y="1676400"/>
              <a:ext cx="1524001" cy="1524000"/>
            </a:xfrm>
            <a:prstGeom prst="ellipse">
              <a:avLst/>
            </a:prstGeom>
            <a:noFill/>
            <a:ln w="28575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24" name="Title Text"/>
          <p:cNvSpPr txBox="1"/>
          <p:nvPr>
            <p:ph type="title"/>
          </p:nvPr>
        </p:nvSpPr>
        <p:spPr>
          <a:xfrm>
            <a:off x="685800" y="1219200"/>
            <a:ext cx="7772400" cy="1933575"/>
          </a:xfrm>
          <a:prstGeom prst="rect">
            <a:avLst/>
          </a:prstGeom>
        </p:spPr>
        <p:txBody>
          <a:bodyPr anchor="b"/>
          <a:lstStyle>
            <a:lvl1pPr algn="r">
              <a:defRPr sz="4400"/>
            </a:lvl1pPr>
          </a:lstStyle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sz="quarter" idx="1"/>
          </p:nvPr>
        </p:nvSpPr>
        <p:spPr>
          <a:xfrm>
            <a:off x="2057400" y="3505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</a:lvl1pPr>
            <a:lvl2pPr marL="0" indent="457200" algn="r">
              <a:buClrTx/>
              <a:buSzTx/>
              <a:buNone/>
            </a:lvl2pPr>
            <a:lvl3pPr marL="0" indent="914400" algn="r">
              <a:buClrTx/>
              <a:buSzTx/>
              <a:buNone/>
            </a:lvl3pPr>
            <a:lvl4pPr marL="0" indent="1371600" algn="r">
              <a:buClrTx/>
              <a:buSzTx/>
              <a:buNone/>
            </a:lvl4pPr>
            <a:lvl5pPr marL="0" indent="1828800" algn="r">
              <a:buClrTx/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"/>
          <p:cNvGrpSpPr/>
          <p:nvPr/>
        </p:nvGrpSpPr>
        <p:grpSpPr>
          <a:xfrm>
            <a:off x="1071562" y="304800"/>
            <a:ext cx="7615238" cy="1106488"/>
            <a:chOff x="0" y="0"/>
            <a:chExt cx="7615237" cy="1106487"/>
          </a:xfrm>
        </p:grpSpPr>
        <p:sp>
          <p:nvSpPr>
            <p:cNvPr id="2" name="Circle"/>
            <p:cNvSpPr/>
            <p:nvPr/>
          </p:nvSpPr>
          <p:spPr>
            <a:xfrm flipH="1">
              <a:off x="3797300" y="0"/>
              <a:ext cx="1104900" cy="1104900"/>
            </a:xfrm>
            <a:prstGeom prst="ellipse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" name="Circle"/>
            <p:cNvSpPr/>
            <p:nvPr/>
          </p:nvSpPr>
          <p:spPr>
            <a:xfrm flipH="1">
              <a:off x="6511925" y="0"/>
              <a:ext cx="1103313" cy="1104900"/>
            </a:xfrm>
            <a:prstGeom prst="ellipse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" name="Circle"/>
            <p:cNvSpPr/>
            <p:nvPr/>
          </p:nvSpPr>
          <p:spPr>
            <a:xfrm flipH="1">
              <a:off x="0" y="1587"/>
              <a:ext cx="1103313" cy="1104901"/>
            </a:xfrm>
            <a:prstGeom prst="ellipse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" name="Circle"/>
            <p:cNvSpPr/>
            <p:nvPr/>
          </p:nvSpPr>
          <p:spPr>
            <a:xfrm flipH="1">
              <a:off x="5253037" y="0"/>
              <a:ext cx="1103313" cy="1104900"/>
            </a:xfrm>
            <a:prstGeom prst="ellipse">
              <a:avLst/>
            </a:prstGeom>
            <a:noFill/>
            <a:ln w="28575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6" name="Circle"/>
            <p:cNvSpPr/>
            <p:nvPr/>
          </p:nvSpPr>
          <p:spPr>
            <a:xfrm flipH="1">
              <a:off x="1287462" y="0"/>
              <a:ext cx="1103313" cy="1104900"/>
            </a:xfrm>
            <a:prstGeom prst="ellipse">
              <a:avLst/>
            </a:prstGeom>
            <a:noFill/>
            <a:ln w="28575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24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sp>
        <p:nvSpPr>
          <p:cNvPr id="8" name="Title Text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9" name="Body Level One…"/>
          <p:cNvSpPr txBox="1"/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" name="Slide Number"/>
          <p:cNvSpPr txBox="1"/>
          <p:nvPr>
            <p:ph type="sldNum" sz="quarter" idx="2"/>
          </p:nvPr>
        </p:nvSpPr>
        <p:spPr>
          <a:xfrm>
            <a:off x="8441397" y="6248400"/>
            <a:ext cx="245404" cy="22698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0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95866" marR="0" indent="-338666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Tx/>
        <a:buChar char="○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232452" marR="0" indent="-318052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Wingdings"/>
        <a:buChar char="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Wingdings"/>
        <a:buChar char="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Wingdings"/>
        <a:buChar char="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Wingdings"/>
        <a:buChar char="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krugosvet.ru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Типы знаков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Типы знаков</a:t>
            </a:r>
          </a:p>
        </p:txBody>
      </p:sp>
      <p:sp>
        <p:nvSpPr>
          <p:cNvPr id="45" name="Якобсон интерпретирует Пирса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Якобсон интерпретирует Пирса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После Пирса: Моррис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Palatino Linotype"/>
                <a:ea typeface="Palatino Linotype"/>
                <a:cs typeface="Palatino Linotype"/>
                <a:sym typeface="Palatino Linotype"/>
              </a:defRPr>
            </a:pPr>
            <a:r>
              <a:t>После Пирса</a:t>
            </a:r>
            <a:r>
              <a:t>: </a:t>
            </a:r>
            <a:r>
              <a:t>Моррис</a:t>
            </a:r>
          </a:p>
        </p:txBody>
      </p:sp>
      <p:sp>
        <p:nvSpPr>
          <p:cNvPr id="86" name="Indexes → “Identifiors”…"/>
          <p:cNvSpPr txBox="1"/>
          <p:nvPr>
            <p:ph type="body" idx="1"/>
          </p:nvPr>
        </p:nvSpPr>
        <p:spPr>
          <a:xfrm>
            <a:off x="395287" y="1484312"/>
            <a:ext cx="8316913" cy="5040313"/>
          </a:xfrm>
          <a:prstGeom prst="rect">
            <a:avLst/>
          </a:prstGeom>
        </p:spPr>
        <p:txBody>
          <a:bodyPr/>
          <a:lstStyle/>
          <a:p>
            <a:pPr marL="0" indent="446087" algn="just">
              <a:buSzTx/>
              <a:buFont typeface="Wingdings"/>
              <a:buNone/>
              <a:defRPr>
                <a:latin typeface="Palatino Linotype"/>
                <a:ea typeface="Palatino Linotype"/>
                <a:cs typeface="Palatino Linotype"/>
                <a:sym typeface="Palatino Linotype"/>
              </a:defRPr>
            </a:pPr>
            <a:r>
              <a:t>Indexes → “Identifiors”</a:t>
            </a:r>
          </a:p>
          <a:p>
            <a:pPr marL="0" indent="446087">
              <a:buSzTx/>
              <a:buFont typeface="Wingdings"/>
              <a:buNone/>
              <a:defRPr>
                <a:latin typeface="Palatino Linotype"/>
                <a:ea typeface="Palatino Linotype"/>
                <a:cs typeface="Palatino Linotype"/>
                <a:sym typeface="Palatino Linotype"/>
              </a:defRPr>
            </a:pPr>
            <a:r>
              <a:t>Исключительно пространственный и</a:t>
            </a:r>
            <a:r>
              <a:t> </a:t>
            </a:r>
            <a:r>
              <a:t>временной дейксис</a:t>
            </a:r>
          </a:p>
          <a:p>
            <a:pPr marL="0" indent="446087" algn="just">
              <a:buSzTx/>
              <a:buFont typeface="Wingdings"/>
              <a:buNone/>
              <a:defRPr>
                <a:latin typeface="Palatino Linotype"/>
                <a:ea typeface="Palatino Linotype"/>
                <a:cs typeface="Palatino Linotype"/>
                <a:sym typeface="Palatino Linotype"/>
              </a:defRPr>
            </a:pPr>
          </a:p>
          <a:p>
            <a:pPr marL="446087" indent="0">
              <a:buClr>
                <a:srgbClr val="000000"/>
              </a:buClr>
              <a:buChar char="Ш"/>
              <a:defRPr>
                <a:latin typeface="Palatino Linotype"/>
                <a:ea typeface="Palatino Linotype"/>
                <a:cs typeface="Palatino Linotype"/>
                <a:sym typeface="Palatino Linotype"/>
              </a:defRPr>
            </a:pPr>
            <a:r>
              <a:t> </a:t>
            </a:r>
            <a:r>
              <a:rPr b="1"/>
              <a:t>Indicators</a:t>
            </a:r>
            <a:r>
              <a:t> – неязыковые знаки</a:t>
            </a:r>
          </a:p>
          <a:p>
            <a:pPr marL="446087" indent="0">
              <a:buClr>
                <a:srgbClr val="000000"/>
              </a:buClr>
              <a:buChar char="Ш"/>
              <a:defRPr>
                <a:latin typeface="Palatino Linotype"/>
                <a:ea typeface="Palatino Linotype"/>
                <a:cs typeface="Palatino Linotype"/>
                <a:sym typeface="Palatino Linotype"/>
              </a:defRPr>
            </a:pPr>
            <a:r>
              <a:t> </a:t>
            </a:r>
            <a:r>
              <a:rPr b="1"/>
              <a:t>Descriptors</a:t>
            </a:r>
            <a:r>
              <a:t> – описания положения в пространстве или времени</a:t>
            </a:r>
          </a:p>
          <a:p>
            <a:pPr marL="446087" indent="0">
              <a:buClr>
                <a:srgbClr val="000000"/>
              </a:buClr>
              <a:buChar char="Ш"/>
              <a:defRPr>
                <a:latin typeface="Palatino Linotype"/>
                <a:ea typeface="Palatino Linotype"/>
                <a:cs typeface="Palatino Linotype"/>
                <a:sym typeface="Palatino Linotype"/>
              </a:defRPr>
            </a:pPr>
            <a:r>
              <a:t> </a:t>
            </a:r>
            <a:r>
              <a:rPr b="1"/>
              <a:t>Namors</a:t>
            </a:r>
            <a:r>
              <a:t> – языковые знаки, синонимичные indicators</a:t>
            </a:r>
          </a:p>
        </p:txBody>
      </p:sp>
      <p:sp>
        <p:nvSpPr>
          <p:cNvPr id="87" name="Slide Number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После Пирса: Якобсон (1962)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После Пирса: Якобсон (1962)</a:t>
            </a:r>
          </a:p>
        </p:txBody>
      </p:sp>
      <p:sp>
        <p:nvSpPr>
          <p:cNvPr id="92" name="Действие индекса основано на фактической, реально существующей смежности означающего и означаемого.…"/>
          <p:cNvSpPr txBox="1"/>
          <p:nvPr>
            <p:ph type="body" idx="1"/>
          </p:nvPr>
        </p:nvSpPr>
        <p:spPr>
          <a:xfrm>
            <a:off x="539750" y="2103437"/>
            <a:ext cx="8435975" cy="449421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 typeface="Wingdings"/>
              <a:buNone/>
              <a:defRPr sz="3000"/>
            </a:pPr>
            <a:r>
              <a:t>Действие </a:t>
            </a:r>
            <a:r>
              <a:rPr i="1"/>
              <a:t>индекса</a:t>
            </a:r>
            <a:r>
              <a:t> основано на фактической, </a:t>
            </a:r>
            <a:r>
              <a:rPr b="1"/>
              <a:t>реально</a:t>
            </a:r>
            <a:r>
              <a:t> существующей смежности означающего и означаемого.</a:t>
            </a:r>
          </a:p>
          <a:p>
            <a:pPr marL="0" indent="0" algn="just">
              <a:buSzTx/>
              <a:buFont typeface="Wingdings"/>
              <a:buNone/>
              <a:defRPr sz="3000"/>
            </a:pPr>
            <a:r>
              <a:t>Шифтер – это знак, значение которого не может быть определено без обращения к высказыванию.</a:t>
            </a:r>
          </a:p>
          <a:p>
            <a:pPr marL="0" indent="0">
              <a:buSzTx/>
              <a:buFont typeface="Wingdings"/>
              <a:buNone/>
              <a:defRPr sz="3000"/>
            </a:pPr>
            <a:r>
              <a:t>Что включено? личные и иные местоимения, показатели времени, наречия </a:t>
            </a:r>
            <a:r>
              <a:rPr i="1"/>
              <a:t>тут</a:t>
            </a:r>
            <a:r>
              <a:t> и </a:t>
            </a:r>
            <a:r>
              <a:rPr i="1"/>
              <a:t>там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9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Собственно шифтеры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Собственно шифтеры</a:t>
            </a:r>
          </a:p>
        </p:txBody>
      </p:sp>
      <p:sp>
        <p:nvSpPr>
          <p:cNvPr id="97" name="Личные (не только указательные) местоимения! При чем тут вообще индексы?…"/>
          <p:cNvSpPr txBox="1"/>
          <p:nvPr>
            <p:ph type="body" idx="1"/>
          </p:nvPr>
        </p:nvSpPr>
        <p:spPr>
          <a:xfrm>
            <a:off x="323850" y="1600199"/>
            <a:ext cx="8712200" cy="499745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 typeface="Wingdings"/>
              <a:buNone/>
            </a:pPr>
            <a:r>
              <a:t>Личные (не только указательные) местоимения! При чем тут вообще индексы?</a:t>
            </a:r>
          </a:p>
          <a:p>
            <a:pPr marL="0" indent="0">
              <a:buSzTx/>
              <a:buFont typeface="Wingdings"/>
              <a:buNone/>
              <a:defRPr sz="1700"/>
            </a:pPr>
          </a:p>
          <a:p>
            <a:pPr marL="0" indent="0">
              <a:buSzTx/>
              <a:buFont typeface="Wingdings"/>
              <a:buNone/>
            </a:pPr>
            <a:r>
              <a:t>Местоимение </a:t>
            </a:r>
            <a:r>
              <a:t>‘</a:t>
            </a:r>
            <a:r>
              <a:t>я</a:t>
            </a:r>
            <a:r>
              <a:t>’</a:t>
            </a:r>
            <a:r>
              <a:t> обозначает лицо, которое говорит </a:t>
            </a:r>
            <a:r>
              <a:t>‘</a:t>
            </a:r>
            <a:r>
              <a:t>я</a:t>
            </a:r>
            <a:r>
              <a:t>’</a:t>
            </a:r>
            <a:r>
              <a:t>. А </a:t>
            </a:r>
            <a:r>
              <a:t>‘</a:t>
            </a:r>
            <a:r>
              <a:t>ты</a:t>
            </a:r>
            <a:r>
              <a:t>’</a:t>
            </a:r>
            <a:r>
              <a:t>?</a:t>
            </a:r>
          </a:p>
          <a:p>
            <a:pPr marL="0" indent="0">
              <a:buSzTx/>
              <a:buFont typeface="Wingdings"/>
              <a:buNone/>
              <a:defRPr sz="1700"/>
            </a:pPr>
          </a:p>
          <a:p>
            <a:pPr marL="0" indent="0">
              <a:buSzTx/>
              <a:buFont typeface="Wingdings"/>
              <a:buNone/>
            </a:pPr>
            <a:r>
              <a:t>Реальная связь в речевом акте: только в </a:t>
            </a:r>
            <a:r>
              <a:rPr i="1"/>
              <a:t>реальном</a:t>
            </a:r>
            <a:r>
              <a:t> речевом употреблении шифтеры (дейктические элементы) получают интерпретацию.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9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Собственно шифтеры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Собственно шифтеры</a:t>
            </a:r>
          </a:p>
        </p:txBody>
      </p:sp>
      <p:sp>
        <p:nvSpPr>
          <p:cNvPr id="100" name="Якобсон пытается перенести на язык пирсову классификацию не функционально (ср. Морриса), а семиотически содержатель-но (через понятие реальной связи)…"/>
          <p:cNvSpPr txBox="1"/>
          <p:nvPr>
            <p:ph type="body" idx="1"/>
          </p:nvPr>
        </p:nvSpPr>
        <p:spPr>
          <a:xfrm>
            <a:off x="323850" y="1600200"/>
            <a:ext cx="8712200" cy="48529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 typeface="Wingdings"/>
              <a:buNone/>
            </a:pPr>
            <a:r>
              <a:t>Якобсон пытается перенести на язык пирсову классификацию не функционально (ср. Морриса), а семиотически содержатель-но (через понятие реальной связи)</a:t>
            </a:r>
          </a:p>
          <a:p>
            <a:pPr marL="0" indent="0">
              <a:buSzTx/>
              <a:buFont typeface="Wingdings"/>
              <a:buNone/>
            </a:pPr>
            <a:r>
              <a:t>По сути – это красивая, но бесполезная метафора. Термин шифтеры не прижился, используют термины дейксис, дейктические слова, indexicality.</a:t>
            </a:r>
          </a:p>
          <a:p>
            <a:pPr marL="0" indent="0">
              <a:buSzTx/>
              <a:buFont typeface="Wingdings"/>
              <a:buNone/>
            </a:pPr>
            <a:r>
              <a:t>Но: дейксис – важнейший феномен языка!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00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Символ (Якобсон 1983)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Символ (Якобсон 1983)</a:t>
            </a:r>
          </a:p>
        </p:txBody>
      </p:sp>
      <p:sp>
        <p:nvSpPr>
          <p:cNvPr id="105" name="Действие символа основано на установленной по соглашению, усвоенной связи означающего и означаемого. Сущность такой связи “состоит в том, что она является правилом”, не зависит от наличия или отсутствия сходства или реальной смежности. При интерпретации символа знание конвенционального правила обязательно, и знак получает действительную интерпретацию только потому и просто потому, что известно это правило."/>
          <p:cNvSpPr txBox="1"/>
          <p:nvPr>
            <p:ph type="body" idx="1"/>
          </p:nvPr>
        </p:nvSpPr>
        <p:spPr>
          <a:xfrm>
            <a:off x="250825" y="1600199"/>
            <a:ext cx="8642350" cy="4924427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600"/>
              </a:spcBef>
              <a:buSzTx/>
              <a:buFont typeface="Wingdings"/>
              <a:buNone/>
              <a:defRPr sz="2800"/>
            </a:pPr>
            <a:r>
              <a:t>Действие </a:t>
            </a:r>
            <a:r>
              <a:rPr i="1"/>
              <a:t>символа </a:t>
            </a:r>
            <a:r>
              <a:t>основано на установленной по соглашению, усвоенной связи означающего и означаемого. Сущность такой связи “состоит в том, что она является правилом”, не зависит от наличия или отсутствия сходства или реальной смежности. При интерпретации символа знание конвенционального правила обязательно, и знак получает действительную интерпретацию только потому и просто потому, что известно это правило.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Символ (Якобсон 1983)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Символ (Якобсон 1983)</a:t>
            </a:r>
          </a:p>
        </p:txBody>
      </p:sp>
      <p:sp>
        <p:nvSpPr>
          <p:cNvPr id="108" name="Проблема: в отличие от знаков вообще, языковая конвенция, о которой пишут в связи с символической природой языка – это фикция. Никакого «общественного договора» по поводу смысла языковых знаков не существует."/>
          <p:cNvSpPr txBox="1"/>
          <p:nvPr>
            <p:ph type="body" idx="1"/>
          </p:nvPr>
        </p:nvSpPr>
        <p:spPr>
          <a:xfrm>
            <a:off x="250825" y="1600199"/>
            <a:ext cx="8642350" cy="4924427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 typeface="Wingdings"/>
              <a:buNone/>
            </a:lvl1pPr>
          </a:lstStyle>
          <a:p>
            <a:pPr/>
            <a:r>
              <a:t>Проблема: в отличие от знаков вообще, языковая конвенция, о которой пишут в связи с символической природой языка – это фикция. Никакого «общественного договора» по поводу смысла языковых знаков не существует.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Символ (Якобсон 1983)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Символ (Якобсон 1983)</a:t>
            </a:r>
          </a:p>
        </p:txBody>
      </p:sp>
      <p:sp>
        <p:nvSpPr>
          <p:cNvPr id="113" name="… в сознании носителя языка связь между означающим и означаемым всегда мотивирована. (Ср. Бенвенист о Природе языкового знака; синэстезия; многоязычие)."/>
          <p:cNvSpPr txBox="1"/>
          <p:nvPr>
            <p:ph type="body" idx="1"/>
          </p:nvPr>
        </p:nvSpPr>
        <p:spPr>
          <a:xfrm>
            <a:off x="250825" y="1600199"/>
            <a:ext cx="8642350" cy="492442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 typeface="Wingdings"/>
              <a:buNone/>
            </a:pPr>
          </a:p>
          <a:p>
            <a:pPr marL="0" indent="0">
              <a:buSzTx/>
              <a:buFont typeface="Wingdings"/>
              <a:buNone/>
            </a:pPr>
            <a:r>
              <a:t>… в сознании носителя языка связь между означающим и означаемым всегда мотивирована. (Ср. Бенвенист о Природе языкового знака; синэстезия; многоязычие).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Символ (Якобсон 1983)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Символ (Якобсон 1983)</a:t>
            </a:r>
          </a:p>
        </p:txBody>
      </p:sp>
      <p:sp>
        <p:nvSpPr>
          <p:cNvPr id="118" name="...и напротив – сходство у знаков-икон почти (?) всегда отчасти конвенционально в том же смысле, в каком оно конвенционально у знаков-символов:…"/>
          <p:cNvSpPr txBox="1"/>
          <p:nvPr>
            <p:ph type="body" idx="1"/>
          </p:nvPr>
        </p:nvSpPr>
        <p:spPr>
          <a:xfrm>
            <a:off x="250825" y="1600199"/>
            <a:ext cx="8642350" cy="492442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 typeface="Wingdings"/>
              <a:buNone/>
            </a:pPr>
            <a:r>
              <a:t>...и напротив – сходство у знаков-икон почти (?) всегда </a:t>
            </a:r>
            <a:r>
              <a:rPr i="1"/>
              <a:t>отчасти</a:t>
            </a:r>
            <a:r>
              <a:t> конвенционально в том же смысле, в каком оно конвенционально у знаков-символов:</a:t>
            </a:r>
          </a:p>
          <a:p>
            <a:pPr marL="0" indent="0">
              <a:buSzTx/>
              <a:buFont typeface="Wingdings"/>
              <a:buNone/>
            </a:pPr>
          </a:p>
          <a:p>
            <a:pPr marL="0" indent="0">
              <a:buSzTx/>
              <a:buFont typeface="Wingdings"/>
              <a:buNone/>
            </a:pPr>
            <a:r>
              <a:t>звукоподражания в языках мира</a:t>
            </a:r>
          </a:p>
          <a:p>
            <a:pPr marL="0" indent="0">
              <a:buSzTx/>
              <a:buFont typeface="Wingdings"/>
              <a:buNone/>
            </a:pPr>
            <a:r>
              <a:t>(в принципе, иконичность всегда отчасти конвенционализирована)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18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Соссюр и Якобсон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Соссюр и Якобсон</a:t>
            </a:r>
          </a:p>
        </p:txBody>
      </p:sp>
      <p:sp>
        <p:nvSpPr>
          <p:cNvPr id="121" name="Как соотносится эта классификация знаков с аксиоматикой Соссюра?…"/>
          <p:cNvSpPr txBox="1"/>
          <p:nvPr>
            <p:ph type="body" idx="1"/>
          </p:nvPr>
        </p:nvSpPr>
        <p:spPr>
          <a:xfrm>
            <a:off x="457200" y="1600200"/>
            <a:ext cx="8435975" cy="45307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Char char="●"/>
            </a:pPr>
            <a:r>
              <a:t>Как соотносится эта классификация знаков с аксиоматикой Соссюра?</a:t>
            </a:r>
          </a:p>
          <a:p>
            <a:pPr>
              <a:lnSpc>
                <a:spcPct val="90000"/>
              </a:lnSpc>
              <a:buChar char="●"/>
            </a:pPr>
            <a:r>
              <a:t>Соссюровский тезис о произвольности языкового знака</a:t>
            </a:r>
          </a:p>
          <a:p>
            <a:pPr>
              <a:lnSpc>
                <a:spcPct val="90000"/>
              </a:lnSpc>
              <a:buChar char="●"/>
            </a:pPr>
            <a:r>
              <a:t>Якобсон (1983) отчасти является реакцией на пост-соссюрианскую дискуссию о (не)мотивированности</a:t>
            </a:r>
          </a:p>
          <a:p>
            <a:pPr lvl="1" marL="742950" indent="-285750">
              <a:lnSpc>
                <a:spcPct val="90000"/>
              </a:lnSpc>
              <a:spcBef>
                <a:spcPts val="0"/>
              </a:spcBef>
              <a:defRPr sz="2700"/>
            </a:pPr>
            <a:r>
              <a:t>немотивированность знака – как взгляд «снаружи» знаковой системы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21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Два направления движения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Два направления движения</a:t>
            </a:r>
          </a:p>
        </p:txBody>
      </p:sp>
      <p:sp>
        <p:nvSpPr>
          <p:cNvPr id="126" name="Пирс – наука о знаках на естественно-научных основаниях, языковой знак как пример знака в широком смысле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12039" indent="-312039" defTabSz="832104">
              <a:spcBef>
                <a:spcPts val="600"/>
              </a:spcBef>
              <a:buChar char="●"/>
              <a:defRPr sz="2912"/>
            </a:pPr>
            <a:r>
              <a:t>Пирс – наука о знаках на естественно-научных основаниях, языковой знак как пример знака в широком смысле</a:t>
            </a:r>
          </a:p>
          <a:p>
            <a:pPr marL="312039" indent="-312039" defTabSz="832104">
              <a:spcBef>
                <a:spcPts val="600"/>
              </a:spcBef>
              <a:buChar char="●"/>
              <a:defRPr sz="2912"/>
            </a:pPr>
            <a:r>
              <a:t>Соссюр – лингвистика как частный случай науки о знаках, социальная наука (но де факто – только о языке)</a:t>
            </a:r>
          </a:p>
          <a:p>
            <a:pPr marL="312039" indent="-312039" defTabSz="832104">
              <a:spcBef>
                <a:spcPts val="600"/>
              </a:spcBef>
              <a:buChar char="●"/>
              <a:defRPr sz="2912"/>
            </a:pPr>
            <a:r>
              <a:t>Якобсон – перенос пирсовой классификации на лингвистику</a:t>
            </a:r>
          </a:p>
          <a:p>
            <a:pPr marL="312039" indent="-312039" defTabSz="832104">
              <a:spcBef>
                <a:spcPts val="600"/>
              </a:spcBef>
              <a:buChar char="●"/>
              <a:defRPr sz="2912"/>
            </a:pPr>
            <a:r>
              <a:t>Идеи позднего структурализма - язык как первичная моделирующая система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2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48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8312" y="1412875"/>
            <a:ext cx="3225801" cy="3919538"/>
          </a:xfrm>
          <a:prstGeom prst="rect">
            <a:avLst/>
          </a:prstGeom>
          <a:ln w="12700">
            <a:miter lim="400000"/>
          </a:ln>
        </p:spPr>
      </p:pic>
      <p:sp>
        <p:nvSpPr>
          <p:cNvPr id="49" name="1839-1914…"/>
          <p:cNvSpPr txBox="1"/>
          <p:nvPr/>
        </p:nvSpPr>
        <p:spPr>
          <a:xfrm>
            <a:off x="684212" y="5734050"/>
            <a:ext cx="3455988" cy="97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400"/>
              </a:spcBef>
              <a:defRPr sz="2400"/>
            </a:pPr>
            <a:r>
              <a:t>1839-1914</a:t>
            </a:r>
          </a:p>
          <a:p>
            <a:pPr>
              <a:spcBef>
                <a:spcPts val="1400"/>
              </a:spcBef>
              <a:defRPr sz="2400"/>
            </a:pPr>
            <a:r>
              <a:t>Charles Sanders Peirce</a:t>
            </a:r>
          </a:p>
        </p:txBody>
      </p:sp>
      <p:sp>
        <p:nvSpPr>
          <p:cNvPr id="50" name="1896-1982…"/>
          <p:cNvSpPr txBox="1"/>
          <p:nvPr/>
        </p:nvSpPr>
        <p:spPr>
          <a:xfrm>
            <a:off x="5003800" y="5737225"/>
            <a:ext cx="3887788" cy="975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400"/>
              </a:spcBef>
              <a:defRPr sz="2400"/>
            </a:pPr>
            <a:r>
              <a:t>18</a:t>
            </a:r>
            <a:r>
              <a:t>96</a:t>
            </a:r>
            <a:r>
              <a:t>-19</a:t>
            </a:r>
            <a:r>
              <a:t>82</a:t>
            </a:r>
          </a:p>
          <a:p>
            <a:pPr>
              <a:spcBef>
                <a:spcPts val="1400"/>
              </a:spcBef>
              <a:defRPr sz="2400"/>
            </a:pPr>
            <a:r>
              <a:t>Роман Осипович Якобсон</a:t>
            </a:r>
          </a:p>
        </p:txBody>
      </p:sp>
      <p:pic>
        <p:nvPicPr>
          <p:cNvPr id="51" name="image.png" descr="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97462" y="1412875"/>
            <a:ext cx="3063876" cy="39481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Два направления движения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Два направления движения</a:t>
            </a:r>
          </a:p>
        </p:txBody>
      </p:sp>
      <p:sp>
        <p:nvSpPr>
          <p:cNvPr id="131" name="Языковой знак…"/>
          <p:cNvSpPr txBox="1"/>
          <p:nvPr/>
        </p:nvSpPr>
        <p:spPr>
          <a:xfrm>
            <a:off x="299933" y="2882550"/>
            <a:ext cx="3259700" cy="109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500"/>
            </a:pPr>
            <a:r>
              <a:t>Языковой знак</a:t>
            </a:r>
          </a:p>
          <a:p>
            <a:pPr>
              <a:defRPr sz="3500"/>
            </a:pPr>
            <a:r>
              <a:t>Лингвистика</a:t>
            </a:r>
          </a:p>
        </p:txBody>
      </p:sp>
      <p:sp>
        <p:nvSpPr>
          <p:cNvPr id="132" name="Знак вообще…"/>
          <p:cNvSpPr txBox="1"/>
          <p:nvPr/>
        </p:nvSpPr>
        <p:spPr>
          <a:xfrm>
            <a:off x="5183217" y="2882550"/>
            <a:ext cx="4001980" cy="109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3500"/>
            </a:pPr>
            <a:r>
              <a:t>Знак вообще</a:t>
            </a:r>
          </a:p>
          <a:p>
            <a:pPr>
              <a:defRPr sz="3500"/>
            </a:pPr>
            <a:r>
              <a:t>Знаковые системы</a:t>
            </a:r>
          </a:p>
        </p:txBody>
      </p:sp>
      <p:sp>
        <p:nvSpPr>
          <p:cNvPr id="133" name="Arrow"/>
          <p:cNvSpPr/>
          <p:nvPr/>
        </p:nvSpPr>
        <p:spPr>
          <a:xfrm>
            <a:off x="900700" y="4083768"/>
            <a:ext cx="6480448" cy="539550"/>
          </a:xfrm>
          <a:prstGeom prst="rightArrow">
            <a:avLst>
              <a:gd name="adj1" fmla="val 32000"/>
              <a:gd name="adj2" fmla="val 150645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34" name="Arrow"/>
          <p:cNvSpPr/>
          <p:nvPr/>
        </p:nvSpPr>
        <p:spPr>
          <a:xfrm>
            <a:off x="900491" y="2346542"/>
            <a:ext cx="6480866" cy="4389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709" y="14256"/>
                </a:moveTo>
                <a:lnTo>
                  <a:pt x="2709" y="21600"/>
                </a:lnTo>
                <a:lnTo>
                  <a:pt x="0" y="10800"/>
                </a:lnTo>
                <a:lnTo>
                  <a:pt x="2709" y="0"/>
                </a:lnTo>
                <a:lnTo>
                  <a:pt x="2709" y="7344"/>
                </a:lnTo>
                <a:lnTo>
                  <a:pt x="21600" y="7344"/>
                </a:lnTo>
                <a:lnTo>
                  <a:pt x="21600" y="14256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35" name="Соссюр"/>
          <p:cNvSpPr txBox="1"/>
          <p:nvPr/>
        </p:nvSpPr>
        <p:spPr>
          <a:xfrm>
            <a:off x="3226295" y="4731637"/>
            <a:ext cx="1379474" cy="486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i="1" sz="2800"/>
            </a:lvl1pPr>
          </a:lstStyle>
          <a:p>
            <a:pPr/>
            <a:r>
              <a:t>Соссюр</a:t>
            </a:r>
          </a:p>
        </p:txBody>
      </p:sp>
      <p:sp>
        <p:nvSpPr>
          <p:cNvPr id="136" name="Пирс"/>
          <p:cNvSpPr txBox="1"/>
          <p:nvPr/>
        </p:nvSpPr>
        <p:spPr>
          <a:xfrm>
            <a:off x="3451187" y="1763280"/>
            <a:ext cx="935148" cy="4862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i="1" sz="2800"/>
            </a:lvl1pPr>
          </a:lstStyle>
          <a:p>
            <a:pPr/>
            <a:r>
              <a:t>Пирс</a:t>
            </a:r>
          </a:p>
        </p:txBody>
      </p:sp>
      <p:sp>
        <p:nvSpPr>
          <p:cNvPr id="137" name="идея первичной моделирующей системы…"/>
          <p:cNvSpPr txBox="1"/>
          <p:nvPr/>
        </p:nvSpPr>
        <p:spPr>
          <a:xfrm>
            <a:off x="1614276" y="5440362"/>
            <a:ext cx="5123866" cy="667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i="1" sz="2000"/>
            </a:pPr>
            <a:r>
              <a:t>идея первичной моделирующей системы</a:t>
            </a:r>
          </a:p>
          <a:p>
            <a:pPr algn="ctr">
              <a:defRPr i="1" sz="2000"/>
            </a:pPr>
            <a:r>
              <a:t>в позднем структурализме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Пирс – Якобсон - Соссюр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Пирс – Якобсон - Соссюр</a:t>
            </a:r>
          </a:p>
        </p:txBody>
      </p:sp>
      <p:sp>
        <p:nvSpPr>
          <p:cNvPr id="142" name="В целом – попытка переноса Пирсовой классификации на язык не дает интересных результатов.…"/>
          <p:cNvSpPr txBox="1"/>
          <p:nvPr>
            <p:ph type="body" idx="1"/>
          </p:nvPr>
        </p:nvSpPr>
        <p:spPr>
          <a:xfrm>
            <a:off x="457200" y="1600200"/>
            <a:ext cx="8229600" cy="4708525"/>
          </a:xfrm>
          <a:prstGeom prst="rect">
            <a:avLst/>
          </a:prstGeom>
        </p:spPr>
        <p:txBody>
          <a:bodyPr/>
          <a:lstStyle/>
          <a:p>
            <a:pPr>
              <a:buChar char="●"/>
            </a:pPr>
            <a:r>
              <a:t>В целом – попытка переноса Пирсовой классификации на язык не дает интересных результатов.</a:t>
            </a:r>
          </a:p>
          <a:p>
            <a:pPr>
              <a:buChar char="●"/>
            </a:pPr>
            <a:r>
              <a:t>Почему? Языковой знак – объект существенно иной, неконвенциональной природы.</a:t>
            </a:r>
          </a:p>
          <a:p>
            <a:pPr>
              <a:buChar char="●"/>
            </a:pPr>
            <a:r>
              <a:t>Шифтеры – языковые индексы? Неясно, зачем; хотя сама категория indexicality очень полезна.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42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Пирс – Якобсон - Соссюр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Пирс – Якобсон - Соссюр</a:t>
            </a:r>
          </a:p>
        </p:txBody>
      </p:sp>
      <p:sp>
        <p:nvSpPr>
          <p:cNvPr id="147" name="В нескольких случаях достаточно близко и интересно и любопытно:…"/>
          <p:cNvSpPr txBox="1"/>
          <p:nvPr>
            <p:ph type="body" idx="1"/>
          </p:nvPr>
        </p:nvSpPr>
        <p:spPr>
          <a:xfrm>
            <a:off x="457200" y="1484312"/>
            <a:ext cx="8435975" cy="5257801"/>
          </a:xfrm>
          <a:prstGeom prst="rect">
            <a:avLst/>
          </a:prstGeom>
        </p:spPr>
        <p:txBody>
          <a:bodyPr/>
          <a:lstStyle/>
          <a:p>
            <a:pPr marL="332613" indent="-332613" defTabSz="886968">
              <a:lnSpc>
                <a:spcPct val="90000"/>
              </a:lnSpc>
              <a:buChar char="●"/>
              <a:defRPr sz="3007"/>
            </a:pPr>
            <a:r>
              <a:t> В нескольких случаях достаточно близко и интересно и любопытно: </a:t>
            </a:r>
          </a:p>
          <a:p>
            <a:pPr marL="332613" indent="-332613" defTabSz="886968">
              <a:lnSpc>
                <a:spcPct val="90000"/>
              </a:lnSpc>
              <a:spcBef>
                <a:spcPts val="300"/>
              </a:spcBef>
              <a:buSzTx/>
              <a:buFont typeface="Wingdings"/>
              <a:buNone/>
              <a:defRPr sz="1455"/>
            </a:pPr>
            <a:r>
              <a:t>	</a:t>
            </a:r>
          </a:p>
          <a:p>
            <a:pPr marL="332613" indent="-332613" defTabSz="886968">
              <a:lnSpc>
                <a:spcPct val="90000"/>
              </a:lnSpc>
              <a:buChar char="Ш"/>
              <a:defRPr sz="3007"/>
            </a:pPr>
            <a:r>
              <a:t>	звукоподражания</a:t>
            </a:r>
          </a:p>
          <a:p>
            <a:pPr marL="332613" indent="-332613" defTabSz="886968">
              <a:lnSpc>
                <a:spcPct val="90000"/>
              </a:lnSpc>
              <a:buChar char="Ш"/>
              <a:defRPr sz="3007"/>
            </a:pPr>
            <a:r>
              <a:t>	якобсоновский пример «</a:t>
            </a:r>
            <a:r>
              <a:t>Veni, vidi, vici</a:t>
            </a:r>
            <a:r>
              <a:t>»</a:t>
            </a:r>
          </a:p>
          <a:p>
            <a:pPr marL="332613" indent="-332613" defTabSz="886968">
              <a:lnSpc>
                <a:spcPct val="90000"/>
              </a:lnSpc>
              <a:buChar char="●"/>
              <a:defRPr sz="1455"/>
            </a:pPr>
          </a:p>
          <a:p>
            <a:pPr marL="332613" indent="-332613" defTabSz="886968">
              <a:lnSpc>
                <a:spcPct val="90000"/>
              </a:lnSpc>
              <a:spcBef>
                <a:spcPts val="600"/>
              </a:spcBef>
              <a:buSzTx/>
              <a:buFont typeface="Wingdings"/>
              <a:buNone/>
              <a:defRPr sz="2716"/>
            </a:pPr>
            <a:r>
              <a:t>	В отличие от идеи о шифтерах (дейксисе) как индексах, дискуссии о зв. символизме как о провялении иконичности языка и об иконичности синтаксиса живы до сих пор.</a:t>
            </a:r>
          </a:p>
          <a:p>
            <a:pPr marL="332613" indent="-332613" defTabSz="886968">
              <a:lnSpc>
                <a:spcPct val="90000"/>
              </a:lnSpc>
              <a:buChar char="●"/>
              <a:defRPr sz="3007"/>
            </a:pPr>
            <a:r>
              <a:t> Почему иконичность наиболее универсальна (встречается во всех языках) именно в этих двух типа случаев?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47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Рекомендуемое чтение: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Рекомендуемое чтение:</a:t>
            </a:r>
          </a:p>
        </p:txBody>
      </p:sp>
      <p:sp>
        <p:nvSpPr>
          <p:cNvPr id="150" name="Якобсон «В поисках сущности языка»…"/>
          <p:cNvSpPr txBox="1"/>
          <p:nvPr>
            <p:ph type="body" idx="1"/>
          </p:nvPr>
        </p:nvSpPr>
        <p:spPr>
          <a:xfrm>
            <a:off x="457200" y="1600199"/>
            <a:ext cx="8507413" cy="4924427"/>
          </a:xfrm>
          <a:prstGeom prst="rect">
            <a:avLst/>
          </a:prstGeom>
        </p:spPr>
        <p:txBody>
          <a:bodyPr/>
          <a:lstStyle/>
          <a:p>
            <a:pPr marL="315468" indent="-315468" defTabSz="841247">
              <a:lnSpc>
                <a:spcPct val="90000"/>
              </a:lnSpc>
              <a:spcBef>
                <a:spcPts val="600"/>
              </a:spcBef>
              <a:buChar char="●"/>
              <a:defRPr sz="2576"/>
            </a:pPr>
            <a:r>
              <a:t> Якобсон «В поисках сущности языка»</a:t>
            </a:r>
          </a:p>
          <a:p>
            <a:pPr marL="315468" indent="-315468" defTabSz="841247">
              <a:lnSpc>
                <a:spcPct val="90000"/>
              </a:lnSpc>
              <a:spcBef>
                <a:spcPts val="500"/>
              </a:spcBef>
              <a:buSzTx/>
              <a:buFont typeface="Wingdings"/>
              <a:buNone/>
              <a:defRPr sz="2208"/>
            </a:pPr>
            <a:r>
              <a:t>http://philologos.narod.ru/classics/jakobson-qel.htm</a:t>
            </a:r>
          </a:p>
          <a:p>
            <a:pPr marL="315468" indent="-315468" defTabSz="841247">
              <a:lnSpc>
                <a:spcPct val="90000"/>
              </a:lnSpc>
              <a:buChar char="●"/>
              <a:defRPr sz="2576"/>
            </a:pPr>
          </a:p>
          <a:p>
            <a:pPr marL="315468" indent="-315468" defTabSz="841247">
              <a:lnSpc>
                <a:spcPct val="90000"/>
              </a:lnSpc>
              <a:spcBef>
                <a:spcPts val="600"/>
              </a:spcBef>
              <a:buChar char="●"/>
              <a:defRPr sz="2576"/>
            </a:pPr>
            <a:r>
              <a:t> Якобсон «Шифтеры, глагольные категории и русский глагол»</a:t>
            </a:r>
          </a:p>
          <a:p>
            <a:pPr marL="315468" indent="-315468" defTabSz="841247">
              <a:lnSpc>
                <a:spcPct val="90000"/>
              </a:lnSpc>
              <a:buChar char="●"/>
              <a:defRPr sz="2576"/>
            </a:pPr>
          </a:p>
          <a:p>
            <a:pPr marL="315468" indent="-315468" defTabSz="841247">
              <a:lnSpc>
                <a:spcPct val="90000"/>
              </a:lnSpc>
              <a:spcBef>
                <a:spcPts val="600"/>
              </a:spcBef>
              <a:buChar char="●"/>
              <a:defRPr sz="2576"/>
            </a:pPr>
            <a:r>
              <a:t> Бенвенист «О природе языкового знака»</a:t>
            </a:r>
          </a:p>
          <a:p>
            <a:pPr marL="315468" indent="-315468" defTabSz="841247">
              <a:lnSpc>
                <a:spcPct val="90000"/>
              </a:lnSpc>
              <a:spcBef>
                <a:spcPts val="600"/>
              </a:spcBef>
              <a:buChar char="●"/>
              <a:defRPr sz="2576"/>
            </a:pPr>
          </a:p>
          <a:p>
            <a:pPr marL="315468" indent="-315468" defTabSz="841247">
              <a:lnSpc>
                <a:spcPct val="90000"/>
              </a:lnSpc>
              <a:spcBef>
                <a:spcPts val="600"/>
              </a:spcBef>
              <a:buChar char="●"/>
              <a:defRPr sz="2576"/>
            </a:pPr>
            <a:r>
              <a:rPr u="sng">
                <a:solidFill>
                  <a:srgbClr val="6767FF"/>
                </a:solidFill>
                <a:uFill>
                  <a:solidFill>
                    <a:srgbClr val="6767FF"/>
                  </a:solidFill>
                </a:uFill>
                <a:hlinkClick r:id="rId3" invalidUrl="" action="" tgtFrame="" tooltip="" history="1" highlightClick="0" endSnd="0"/>
              </a:rPr>
              <a:t>krugosvet.ru</a:t>
            </a:r>
            <a:r>
              <a:t> (Соссюр, Структурализм, Семиотика)</a:t>
            </a:r>
          </a:p>
          <a:p>
            <a:pPr marL="315468" indent="-315468" defTabSz="841247">
              <a:lnSpc>
                <a:spcPct val="90000"/>
              </a:lnSpc>
              <a:buSzTx/>
              <a:buFont typeface="Wingdings"/>
              <a:buNone/>
              <a:defRPr sz="2576"/>
            </a:pPr>
          </a:p>
          <a:p>
            <a:pPr marL="315468" indent="-315468" defTabSz="841247">
              <a:lnSpc>
                <a:spcPct val="90000"/>
              </a:lnSpc>
              <a:buChar char="●"/>
              <a:defRPr sz="2576"/>
            </a:pPr>
          </a:p>
          <a:p>
            <a:pPr marL="315468" indent="-315468" defTabSz="841247">
              <a:lnSpc>
                <a:spcPct val="90000"/>
              </a:lnSpc>
              <a:spcBef>
                <a:spcPts val="600"/>
              </a:spcBef>
              <a:buSzTx/>
              <a:buFont typeface="Wingdings"/>
              <a:buNone/>
              <a:defRPr sz="2576"/>
            </a:pPr>
            <a:r>
              <a:t>&lt;google me&gt;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1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5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Основание классификации у Пирса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Основание классификации у Пирса</a:t>
            </a:r>
          </a:p>
        </p:txBody>
      </p:sp>
      <p:sp>
        <p:nvSpPr>
          <p:cNvPr id="56" name="Символы –…"/>
          <p:cNvSpPr txBox="1"/>
          <p:nvPr>
            <p:ph type="body" idx="1"/>
          </p:nvPr>
        </p:nvSpPr>
        <p:spPr>
          <a:xfrm>
            <a:off x="457200" y="1600200"/>
            <a:ext cx="8435975" cy="453072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800"/>
              </a:spcBef>
              <a:buChar char="●"/>
              <a:defRPr sz="3600"/>
            </a:pPr>
            <a:r>
              <a:t>Символы – </a:t>
            </a:r>
          </a:p>
          <a:p>
            <a:pPr>
              <a:spcBef>
                <a:spcPts val="600"/>
              </a:spcBef>
              <a:buSzTx/>
              <a:buFont typeface="Wingdings"/>
              <a:buNone/>
              <a:defRPr sz="2800"/>
            </a:pPr>
            <a:r>
              <a:t>	</a:t>
            </a:r>
            <a:r>
              <a:rPr u="sng"/>
              <a:t>отсутствие</a:t>
            </a:r>
            <a:r>
              <a:t> мотивирующего отношения</a:t>
            </a:r>
          </a:p>
          <a:p>
            <a:pPr>
              <a:spcBef>
                <a:spcPts val="800"/>
              </a:spcBef>
              <a:buChar char="●"/>
              <a:defRPr sz="3600"/>
            </a:pPr>
            <a:r>
              <a:t>Иконы – </a:t>
            </a:r>
          </a:p>
          <a:p>
            <a:pPr>
              <a:spcBef>
                <a:spcPts val="600"/>
              </a:spcBef>
              <a:buSzTx/>
              <a:buFont typeface="Wingdings"/>
              <a:buNone/>
              <a:defRPr sz="2800"/>
            </a:pPr>
            <a:r>
              <a:t>	</a:t>
            </a:r>
            <a:r>
              <a:rPr u="sng"/>
              <a:t>сходство</a:t>
            </a:r>
            <a:r>
              <a:t> означающего с означаемым </a:t>
            </a:r>
          </a:p>
          <a:p>
            <a:pPr>
              <a:spcBef>
                <a:spcPts val="600"/>
              </a:spcBef>
              <a:buSzTx/>
              <a:buFont typeface="Wingdings"/>
              <a:buNone/>
              <a:defRPr sz="2800"/>
            </a:pPr>
            <a:r>
              <a:t>	</a:t>
            </a:r>
            <a:r>
              <a:rPr sz="2600"/>
              <a:t>означающее имеет общие с означаемым свойства</a:t>
            </a:r>
            <a:endParaRPr sz="2600"/>
          </a:p>
          <a:p>
            <a:pPr>
              <a:spcBef>
                <a:spcPts val="800"/>
              </a:spcBef>
              <a:buChar char="●"/>
              <a:defRPr sz="3600"/>
            </a:pPr>
            <a:r>
              <a:t>Индексы –</a:t>
            </a:r>
          </a:p>
          <a:p>
            <a:pPr>
              <a:spcBef>
                <a:spcPts val="600"/>
              </a:spcBef>
              <a:buSzTx/>
              <a:buFont typeface="Wingdings"/>
              <a:buNone/>
              <a:defRPr sz="2800"/>
            </a:pPr>
            <a:r>
              <a:t>	</a:t>
            </a:r>
            <a:r>
              <a:rPr u="sng"/>
              <a:t>смежность</a:t>
            </a:r>
            <a:r>
              <a:t>: пространственная  (и не только?), “реальная связь” означающего и означаемого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Иконический знак (Якобсон 1983)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Иконический знак (Якобсон 1983)</a:t>
            </a:r>
          </a:p>
        </p:txBody>
      </p:sp>
      <p:sp>
        <p:nvSpPr>
          <p:cNvPr id="61" name="Действие иконического знака основано на фактическом подобии означающего и означаемого, например рисунка какого-то животного и самого животного; первое заменяет второе “просто потому, что оно на него похоже”."/>
          <p:cNvSpPr txBox="1"/>
          <p:nvPr>
            <p:ph type="body" idx="1"/>
          </p:nvPr>
        </p:nvSpPr>
        <p:spPr>
          <a:xfrm>
            <a:off x="528637" y="2103437"/>
            <a:ext cx="8229601" cy="3197226"/>
          </a:xfrm>
          <a:prstGeom prst="rect">
            <a:avLst/>
          </a:prstGeom>
        </p:spPr>
        <p:txBody>
          <a:bodyPr/>
          <a:lstStyle/>
          <a:p>
            <a:pPr marL="0" indent="0" defTabSz="859536">
              <a:spcBef>
                <a:spcPts val="800"/>
              </a:spcBef>
              <a:buSzTx/>
              <a:buFont typeface="Wingdings"/>
              <a:buNone/>
              <a:defRPr sz="3384"/>
            </a:pPr>
            <a:r>
              <a:t>Действие </a:t>
            </a:r>
            <a:r>
              <a:rPr i="1"/>
              <a:t>иконического знака</a:t>
            </a:r>
            <a:r>
              <a:t> основано на </a:t>
            </a:r>
            <a:r>
              <a:rPr u="sng"/>
              <a:t>фактическом подобии</a:t>
            </a:r>
            <a:r>
              <a:t> означающего и означаемого, например рисунка какого-то животного и самого животного; первое заменяет второе “просто потому, что оно на него похоже”.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Иконический знак (Якобсон 1983)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Иконический знак (Якобсон 1983)</a:t>
            </a:r>
          </a:p>
        </p:txBody>
      </p:sp>
      <p:sp>
        <p:nvSpPr>
          <p:cNvPr id="64" name="Особый тип иконического знака: диаграмматический. Сходство заключается в тождестве отношений между частями означающего и частями означаемого."/>
          <p:cNvSpPr txBox="1"/>
          <p:nvPr>
            <p:ph type="body" idx="1"/>
          </p:nvPr>
        </p:nvSpPr>
        <p:spPr>
          <a:xfrm>
            <a:off x="528637" y="2103437"/>
            <a:ext cx="8435976" cy="3197226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800"/>
              </a:spcBef>
              <a:buSzTx/>
              <a:buFont typeface="Wingdings"/>
              <a:buNone/>
              <a:defRPr sz="3500"/>
            </a:pPr>
            <a:r>
              <a:t>Особый тип иконического знака: </a:t>
            </a:r>
            <a:r>
              <a:rPr u="sng"/>
              <a:t>диаграмматический</a:t>
            </a:r>
            <a:r>
              <a:t>. Сходство заключается в тождестве отношений между частями означающего и частями означаемого. </a:t>
            </a:r>
          </a:p>
        </p:txBody>
      </p:sp>
      <p:pic>
        <p:nvPicPr>
          <p:cNvPr id="65" name="250px-I8_3d_Histogram.png" descr="250px-I8_3d_Histogra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56325" y="4229100"/>
            <a:ext cx="2987675" cy="2628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Иконический знак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Иконический знак</a:t>
            </a:r>
          </a:p>
        </p:txBody>
      </p:sp>
      <p:sp>
        <p:nvSpPr>
          <p:cNvPr id="70" name="Есть ли иконические знаки в языке?…"/>
          <p:cNvSpPr txBox="1"/>
          <p:nvPr>
            <p:ph type="body" idx="1"/>
          </p:nvPr>
        </p:nvSpPr>
        <p:spPr>
          <a:xfrm>
            <a:off x="528637" y="2103437"/>
            <a:ext cx="8435976" cy="434975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800"/>
              </a:spcBef>
              <a:buSzTx/>
              <a:buFont typeface="Wingdings"/>
              <a:buNone/>
              <a:defRPr sz="3500"/>
            </a:pPr>
            <a:r>
              <a:t>Есть ли иконические знаки в языке?</a:t>
            </a:r>
          </a:p>
          <a:p>
            <a:pPr marL="0" indent="0">
              <a:buSzTx/>
              <a:buFont typeface="Wingdings"/>
              <a:buNone/>
              <a:defRPr sz="2000"/>
            </a:pPr>
          </a:p>
          <a:p>
            <a:pPr marL="0" indent="0">
              <a:spcBef>
                <a:spcPts val="800"/>
              </a:spcBef>
              <a:buChar char="●"/>
              <a:defRPr sz="3500"/>
            </a:pPr>
            <a:r>
              <a:t> В лексике: звукоподражания?</a:t>
            </a:r>
          </a:p>
          <a:p>
            <a:pPr marL="0" indent="0">
              <a:spcBef>
                <a:spcPts val="800"/>
              </a:spcBef>
              <a:buChar char="●"/>
              <a:defRPr sz="3500"/>
            </a:pPr>
            <a:r>
              <a:t> В морфологии: редупликация?</a:t>
            </a:r>
          </a:p>
          <a:p>
            <a:pPr marL="0" indent="0">
              <a:spcBef>
                <a:spcPts val="800"/>
              </a:spcBef>
              <a:buChar char="●"/>
              <a:defRPr sz="3500"/>
            </a:pPr>
            <a:r>
              <a:t> В синтаксисе: </a:t>
            </a:r>
            <a:r>
              <a:rPr i="1"/>
              <a:t>Veni, vidi, vici</a:t>
            </a:r>
            <a:endParaRPr i="1"/>
          </a:p>
          <a:p>
            <a:pPr marL="0" indent="0">
              <a:buSzTx/>
              <a:buFont typeface="Wingdings"/>
              <a:buNone/>
              <a:defRPr i="1" sz="2000"/>
            </a:pPr>
          </a:p>
          <a:p>
            <a:pPr marL="0" indent="0">
              <a:spcBef>
                <a:spcPts val="800"/>
              </a:spcBef>
              <a:buSzTx/>
              <a:buFont typeface="Wingdings"/>
              <a:buNone/>
              <a:defRPr i="1" sz="3500"/>
            </a:pPr>
            <a:r>
              <a:rPr i="0"/>
              <a:t>Iconicity in language:</a:t>
            </a:r>
            <a:r>
              <a:t> обсуждение на семинар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7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Индексы Пирса – понятие смежности"/>
          <p:cNvSpPr txBox="1"/>
          <p:nvPr>
            <p:ph type="title"/>
          </p:nvPr>
        </p:nvSpPr>
        <p:spPr>
          <a:xfrm>
            <a:off x="457200" y="274637"/>
            <a:ext cx="8362950" cy="1143001"/>
          </a:xfrm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pPr/>
            <a:r>
              <a:t>Индексы Пирса – понятие смежности</a:t>
            </a:r>
          </a:p>
        </p:txBody>
      </p:sp>
      <p:sp>
        <p:nvSpPr>
          <p:cNvPr id="73" name="«индекс физически привязан к объекту, на который он указывает; они составляют неделимое целое»…"/>
          <p:cNvSpPr txBox="1"/>
          <p:nvPr>
            <p:ph type="body" idx="1"/>
          </p:nvPr>
        </p:nvSpPr>
        <p:spPr>
          <a:xfrm>
            <a:off x="179387" y="1773237"/>
            <a:ext cx="8785226" cy="4751388"/>
          </a:xfrm>
          <a:prstGeom prst="rect">
            <a:avLst/>
          </a:prstGeom>
        </p:spPr>
        <p:txBody>
          <a:bodyPr/>
          <a:lstStyle/>
          <a:p>
            <a:pPr marL="0" indent="0" algn="just">
              <a:buSzTx/>
              <a:buFont typeface="Wingdings"/>
              <a:buNone/>
              <a:defRPr sz="3100"/>
            </a:pPr>
            <a:r>
              <a:t>«индекс физически привязан к объекту, на который он указывает</a:t>
            </a:r>
            <a:r>
              <a:t>; </a:t>
            </a:r>
            <a:r>
              <a:t>они составляют неделимое целое»</a:t>
            </a:r>
          </a:p>
          <a:p>
            <a:pPr marL="0" indent="0" algn="just">
              <a:buSzTx/>
              <a:buFont typeface="Wingdings"/>
              <a:buNone/>
              <a:defRPr sz="3100"/>
            </a:pPr>
          </a:p>
          <a:p>
            <a:pPr marL="0" indent="0" algn="just">
              <a:buSzTx/>
              <a:buFont typeface="Wingdings"/>
              <a:buNone/>
              <a:defRPr sz="3100"/>
            </a:pPr>
            <a:r>
              <a:t>«привлекает внимание адресата к объекту»</a:t>
            </a:r>
          </a:p>
          <a:p>
            <a:pPr marL="0" indent="0" algn="just">
              <a:buSzTx/>
              <a:buFont typeface="Wingdings"/>
              <a:buNone/>
              <a:defRPr sz="3100"/>
            </a:pPr>
          </a:p>
          <a:p>
            <a:pPr marL="0" indent="0">
              <a:buSzTx/>
              <a:buFont typeface="Wingdings"/>
              <a:buNone/>
              <a:defRPr sz="3100"/>
            </a:pPr>
            <a:r>
              <a:t>«ничего не утверждает (непропозиционален), просто показывает объект»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7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Индексы Пирса"/>
          <p:cNvSpPr txBox="1"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Индексы Пирса</a:t>
            </a:r>
          </a:p>
        </p:txBody>
      </p:sp>
      <p:sp>
        <p:nvSpPr>
          <p:cNvPr id="76" name="Классические примеры:…"/>
          <p:cNvSpPr txBox="1"/>
          <p:nvPr>
            <p:ph type="body" idx="1"/>
          </p:nvPr>
        </p:nvSpPr>
        <p:spPr>
          <a:xfrm>
            <a:off x="395287" y="1557337"/>
            <a:ext cx="8316913" cy="5040313"/>
          </a:xfrm>
          <a:prstGeom prst="rect">
            <a:avLst/>
          </a:prstGeom>
        </p:spPr>
        <p:txBody>
          <a:bodyPr/>
          <a:lstStyle/>
          <a:p>
            <a:pPr marL="0" indent="0" algn="just">
              <a:lnSpc>
                <a:spcPct val="90000"/>
              </a:lnSpc>
              <a:buSzTx/>
              <a:buFont typeface="Wingdings"/>
              <a:buNone/>
            </a:pPr>
            <a:r>
              <a:t>Классические примеры:</a:t>
            </a:r>
          </a:p>
          <a:p>
            <a:pPr marL="0" indent="0" algn="just">
              <a:lnSpc>
                <a:spcPct val="90000"/>
              </a:lnSpc>
              <a:buSzTx/>
              <a:buFont typeface="Wingdings"/>
              <a:buNone/>
            </a:pPr>
          </a:p>
          <a:p>
            <a:pPr marL="0" indent="0" algn="just">
              <a:lnSpc>
                <a:spcPct val="90000"/>
              </a:lnSpc>
              <a:buChar char="●"/>
            </a:pPr>
            <a:r>
              <a:t> </a:t>
            </a:r>
            <a:r>
              <a:rPr b="1"/>
              <a:t>пространственная смежность</a:t>
            </a:r>
            <a:endParaRPr b="1"/>
          </a:p>
          <a:p>
            <a:pPr marL="0" indent="0" algn="just">
              <a:lnSpc>
                <a:spcPct val="90000"/>
              </a:lnSpc>
              <a:buChar char="●"/>
              <a:defRPr b="1"/>
            </a:pPr>
            <a:r>
              <a:t> каузальная связь</a:t>
            </a:r>
          </a:p>
          <a:p>
            <a:pPr marL="0" indent="0" algn="just">
              <a:lnSpc>
                <a:spcPct val="90000"/>
              </a:lnSpc>
              <a:buSzTx/>
              <a:buFont typeface="Wingdings"/>
              <a:buNone/>
              <a:defRPr b="1"/>
            </a:pPr>
          </a:p>
          <a:p>
            <a:pPr marL="0" indent="0" algn="just">
              <a:lnSpc>
                <a:spcPct val="90000"/>
              </a:lnSpc>
              <a:buSzTx/>
              <a:buFont typeface="Wingdings"/>
              <a:buNone/>
            </a:pPr>
            <a:r>
              <a:t>Почему они объединены?</a:t>
            </a:r>
          </a:p>
          <a:p>
            <a:pPr marL="0" indent="0" algn="just">
              <a:lnSpc>
                <a:spcPct val="90000"/>
              </a:lnSpc>
              <a:buSzTx/>
              <a:buFont typeface="Wingdings"/>
              <a:buNone/>
            </a:pPr>
            <a:r>
              <a:t>Далее расширение:</a:t>
            </a:r>
          </a:p>
          <a:p>
            <a:pPr marL="0" indent="0" algn="just">
              <a:lnSpc>
                <a:spcPct val="90000"/>
              </a:lnSpc>
              <a:buSzTx/>
              <a:buFont typeface="Wingdings"/>
              <a:buNone/>
            </a:pPr>
          </a:p>
          <a:p>
            <a:pPr marL="0" indent="0" algn="just">
              <a:lnSpc>
                <a:spcPct val="90000"/>
              </a:lnSpc>
              <a:buChar char="●"/>
              <a:defRPr b="1"/>
            </a:pPr>
            <a:r>
              <a:t> часть – целое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7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Индексы Пирса – реальная связь"/>
          <p:cNvSpPr txBox="1"/>
          <p:nvPr>
            <p:ph type="title"/>
          </p:nvPr>
        </p:nvSpPr>
        <p:spPr>
          <a:xfrm>
            <a:off x="457200" y="274637"/>
            <a:ext cx="8362950" cy="1143001"/>
          </a:xfrm>
          <a:prstGeom prst="rect">
            <a:avLst/>
          </a:prstGeom>
        </p:spPr>
        <p:txBody>
          <a:bodyPr/>
          <a:lstStyle/>
          <a:p>
            <a:pPr/>
            <a:r>
              <a:t>Индексы Пирса – реальная связь </a:t>
            </a:r>
          </a:p>
        </p:txBody>
      </p:sp>
      <p:sp>
        <p:nvSpPr>
          <p:cNvPr id="81" name="«знак, для означающего которого характерна реальная связь с означаемым»…"/>
          <p:cNvSpPr txBox="1"/>
          <p:nvPr>
            <p:ph type="body" idx="1"/>
          </p:nvPr>
        </p:nvSpPr>
        <p:spPr>
          <a:xfrm>
            <a:off x="179387" y="1773237"/>
            <a:ext cx="8785226" cy="4751388"/>
          </a:xfrm>
          <a:prstGeom prst="rect">
            <a:avLst/>
          </a:prstGeom>
        </p:spPr>
        <p:txBody>
          <a:bodyPr/>
          <a:lstStyle/>
          <a:p>
            <a:pPr marL="0" indent="0" algn="just">
              <a:lnSpc>
                <a:spcPct val="90000"/>
              </a:lnSpc>
              <a:spcBef>
                <a:spcPts val="600"/>
              </a:spcBef>
              <a:buSzTx/>
              <a:buFont typeface="Wingdings"/>
              <a:buNone/>
              <a:defRPr sz="2800"/>
            </a:pPr>
            <a:r>
              <a:t>«</a:t>
            </a:r>
            <a:r>
              <a:t>знак, для означающего которого характерна реальная связь с означаемым</a:t>
            </a:r>
            <a:r>
              <a:t>»</a:t>
            </a:r>
          </a:p>
          <a:p>
            <a:pPr marL="0" indent="0" algn="just">
              <a:lnSpc>
                <a:spcPct val="90000"/>
              </a:lnSpc>
              <a:buSzTx/>
              <a:buFont typeface="Wingdings"/>
              <a:buNone/>
              <a:defRPr sz="2800"/>
            </a:pPr>
          </a:p>
          <a:p>
            <a:pPr marL="0" indent="0" algn="just">
              <a:lnSpc>
                <a:spcPct val="90000"/>
              </a:lnSpc>
              <a:buSzTx/>
              <a:buFont typeface="Wingdings"/>
              <a:buNone/>
              <a:defRPr sz="2800"/>
            </a:pPr>
          </a:p>
          <a:p>
            <a:pPr marL="0" indent="0" algn="just">
              <a:lnSpc>
                <a:spcPct val="90000"/>
              </a:lnSpc>
              <a:spcBef>
                <a:spcPts val="600"/>
              </a:spcBef>
              <a:buSzTx/>
              <a:buFont typeface="Wingdings"/>
              <a:buNone/>
              <a:defRPr sz="2800"/>
            </a:pPr>
            <a:r>
              <a:t>Эту характеристику следует понимать в сравнении с иконическим и символическим знаком, для которых связь между означающим и означаемым существует только опосредованно через человека. Именно в этом смысле следует понимать </a:t>
            </a:r>
            <a:r>
              <a:rPr b="1"/>
              <a:t>реальность</a:t>
            </a:r>
            <a:r>
              <a:t> связи индекса с означаемым.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81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atermark">
  <a:themeElements>
    <a:clrScheme name="Watermark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CCCCFF"/>
      </a:accent1>
      <a:accent2>
        <a:srgbClr val="D9D8E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Watermark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Watermar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atermark">
  <a:themeElements>
    <a:clrScheme name="Watermark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CCCCFF"/>
      </a:accent1>
      <a:accent2>
        <a:srgbClr val="D9D8E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Watermark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Watermar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