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</p:sldIdLst>
  <p:sldSz cx="30267275" cy="42794238"/>
  <p:notesSz cx="7004050" cy="9290050"/>
  <p:defaultTextStyle>
    <a:defPPr>
      <a:defRPr lang="en-US"/>
    </a:defPPr>
    <a:lvl1pPr marL="0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7278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4556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1834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49113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36390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3668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0946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698224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79">
          <p15:clr>
            <a:srgbClr val="A4A3A4"/>
          </p15:clr>
        </p15:guide>
        <p15:guide id="2" pos="953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B240"/>
    <a:srgbClr val="BE67FF"/>
    <a:srgbClr val="E3DE00"/>
    <a:srgbClr val="F2EC00"/>
    <a:srgbClr val="66FF66"/>
    <a:srgbClr val="FF33CC"/>
    <a:srgbClr val="2F5597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6588" autoAdjust="0"/>
    <p:restoredTop sz="94676" autoAdjust="0"/>
  </p:normalViewPr>
  <p:slideViewPr>
    <p:cSldViewPr>
      <p:cViewPr>
        <p:scale>
          <a:sx n="40" d="100"/>
          <a:sy n="40" d="100"/>
        </p:scale>
        <p:origin x="1296" y="384"/>
      </p:cViewPr>
      <p:guideLst>
        <p:guide orient="horz" pos="13479"/>
        <p:guide pos="953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83410" y="7003597"/>
            <a:ext cx="22700456" cy="14898735"/>
          </a:xfrm>
        </p:spPr>
        <p:txBody>
          <a:bodyPr anchor="b"/>
          <a:lstStyle>
            <a:lvl1pPr algn="ctr">
              <a:defRPr sz="14896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410" y="22476884"/>
            <a:ext cx="22700456" cy="10332032"/>
          </a:xfrm>
        </p:spPr>
        <p:txBody>
          <a:bodyPr/>
          <a:lstStyle>
            <a:lvl1pPr marL="0" indent="0" algn="ctr">
              <a:buNone/>
              <a:defRPr sz="5958"/>
            </a:lvl1pPr>
            <a:lvl2pPr marL="1135045" indent="0" algn="ctr">
              <a:buNone/>
              <a:defRPr sz="4965"/>
            </a:lvl2pPr>
            <a:lvl3pPr marL="2270089" indent="0" algn="ctr">
              <a:buNone/>
              <a:defRPr sz="4469"/>
            </a:lvl3pPr>
            <a:lvl4pPr marL="3405134" indent="0" algn="ctr">
              <a:buNone/>
              <a:defRPr sz="3972"/>
            </a:lvl4pPr>
            <a:lvl5pPr marL="4540179" indent="0" algn="ctr">
              <a:buNone/>
              <a:defRPr sz="3972"/>
            </a:lvl5pPr>
            <a:lvl6pPr marL="5675224" indent="0" algn="ctr">
              <a:buNone/>
              <a:defRPr sz="3972"/>
            </a:lvl6pPr>
            <a:lvl7pPr marL="6810268" indent="0" algn="ctr">
              <a:buNone/>
              <a:defRPr sz="3972"/>
            </a:lvl7pPr>
            <a:lvl8pPr marL="7945313" indent="0" algn="ctr">
              <a:buNone/>
              <a:defRPr sz="3972"/>
            </a:lvl8pPr>
            <a:lvl9pPr marL="9080358" indent="0" algn="ctr">
              <a:buNone/>
              <a:defRPr sz="3972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10/15/18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10/15/18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0019" y="2278397"/>
            <a:ext cx="6526381" cy="362661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0875" y="2278397"/>
            <a:ext cx="19200803" cy="3626613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10/15/18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29426517" y="0"/>
            <a:ext cx="840758" cy="4279423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840758" cy="4279423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30267275" cy="534927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37444959"/>
            <a:ext cx="30267275" cy="534927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endParaRPr lang="en-US" dirty="0"/>
          </a:p>
        </p:txBody>
      </p:sp>
      <p:sp>
        <p:nvSpPr>
          <p:cNvPr id="9" name="Instructions"/>
          <p:cNvSpPr/>
          <p:nvPr userDrawn="1"/>
        </p:nvSpPr>
        <p:spPr>
          <a:xfrm>
            <a:off x="-12611365" y="0"/>
            <a:ext cx="11770607" cy="427942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7425" tIns="217425" rIns="217425" bIns="217425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2282"/>
              </a:spcAft>
            </a:pPr>
            <a:r>
              <a:rPr lang="en-US" sz="8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Print Size:</a:t>
            </a:r>
            <a:endParaRPr sz="88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82"/>
              </a:spcAft>
            </a:pP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This poster template is set up for A0</a:t>
            </a:r>
            <a:r>
              <a:rPr lang="en-US" sz="60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international paper size of 1189 mm x 841 mm</a:t>
            </a: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(46.8” high by 33.1” wide). It can be printed at</a:t>
            </a:r>
            <a:r>
              <a:rPr lang="en-US" sz="60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70.6% for an A1 poster of 841 mm x 594 mm.</a:t>
            </a:r>
            <a:endParaRPr lang="en-US" sz="60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82"/>
              </a:spcAft>
            </a:pPr>
            <a:r>
              <a:rPr lang="en-US" sz="8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Placeholders</a:t>
            </a:r>
            <a:r>
              <a:rPr sz="8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2282"/>
              </a:spcAft>
            </a:pPr>
            <a:r>
              <a:rPr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The </a:t>
            </a: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various elements included</a:t>
            </a:r>
            <a:r>
              <a:rPr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in this </a:t>
            </a: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are ones</a:t>
            </a:r>
            <a:r>
              <a:rPr lang="en-US" sz="60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we often see in medical, research, and scientific posters.</a:t>
            </a:r>
            <a:r>
              <a:rPr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Feel</a:t>
            </a:r>
            <a:r>
              <a:rPr lang="en-US" sz="60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free to edit, move,  add, and delete items, or change the layout to suit your needs. Always check with your conference organizer for specific requirements.</a:t>
            </a:r>
          </a:p>
          <a:p>
            <a:pPr lvl="0">
              <a:spcBef>
                <a:spcPts val="0"/>
              </a:spcBef>
              <a:spcAft>
                <a:spcPts val="2282"/>
              </a:spcAft>
            </a:pPr>
            <a:r>
              <a:rPr lang="en-US" sz="8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Image</a:t>
            </a:r>
            <a:r>
              <a:rPr lang="en-US" sz="88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Quality</a:t>
            </a:r>
            <a:r>
              <a:rPr lang="en-US" sz="8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2282"/>
              </a:spcAft>
            </a:pP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You can place digital photos or logo art in your poster file by selecting the </a:t>
            </a:r>
            <a:r>
              <a:rPr lang="en-US" sz="600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Insert, Picture</a:t>
            </a: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command, or by using standard copy &amp; paste. For best results, all graphic elements should be at least </a:t>
            </a:r>
            <a:r>
              <a:rPr lang="en-US" sz="600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150-200 pixels per inch in their final printed size</a:t>
            </a: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. For instance, a 1600 x 1200 pixel</a:t>
            </a:r>
            <a:r>
              <a:rPr lang="en-US" sz="60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photo will usually look fine up to </a:t>
            </a: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8“-10” wide on your printed poster.</a:t>
            </a:r>
          </a:p>
          <a:p>
            <a:pPr lvl="0">
              <a:spcBef>
                <a:spcPts val="0"/>
              </a:spcBef>
              <a:spcAft>
                <a:spcPts val="2282"/>
              </a:spcAft>
            </a:pP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To preview the print quality of images, select a magnification of 100% when previewing your poster. This will give you a good idea of what it will look like in print. If you are laying out a large poster and using half-scale dimensions, be sure to preview your graphics at 200% to see them at their final printed size.</a:t>
            </a:r>
          </a:p>
          <a:p>
            <a:pPr lvl="0">
              <a:spcBef>
                <a:spcPts val="0"/>
              </a:spcBef>
              <a:spcAft>
                <a:spcPts val="2282"/>
              </a:spcAft>
            </a:pP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Please note that graphics from websites (such as the logo on your hospital's or university's home page) will only be 72dpi and not suitable for printing.</a:t>
            </a:r>
          </a:p>
          <a:p>
            <a:pPr lvl="0" algn="ctr">
              <a:spcBef>
                <a:spcPts val="0"/>
              </a:spcBef>
              <a:spcAft>
                <a:spcPts val="2282"/>
              </a:spcAft>
            </a:pPr>
            <a:br>
              <a:rPr lang="en-US" sz="4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4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grpSp>
        <p:nvGrpSpPr>
          <p:cNvPr id="2" name="Group 1"/>
          <p:cNvGrpSpPr/>
          <p:nvPr userDrawn="1"/>
        </p:nvGrpSpPr>
        <p:grpSpPr>
          <a:xfrm>
            <a:off x="31108033" y="0"/>
            <a:ext cx="11770607" cy="42794238"/>
            <a:chOff x="33832800" y="0"/>
            <a:chExt cx="12801600" cy="43891200"/>
          </a:xfrm>
        </p:grpSpPr>
        <p:sp>
          <p:nvSpPr>
            <p:cNvPr id="13" name="Instructions"/>
            <p:cNvSpPr/>
            <p:nvPr userDrawn="1"/>
          </p:nvSpPr>
          <p:spPr>
            <a:xfrm>
              <a:off x="33832800" y="0"/>
              <a:ext cx="12801600" cy="43891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28600" tIns="228600" rIns="228600" bIns="228600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spcBef>
                  <a:spcPts val="0"/>
                </a:spcBef>
                <a:spcAft>
                  <a:spcPts val="2282"/>
                </a:spcAft>
              </a:pPr>
              <a:r>
                <a:rPr lang="en-US" sz="88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Change</a:t>
              </a:r>
              <a:r>
                <a:rPr lang="en-US" sz="8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Color Theme</a:t>
              </a:r>
              <a:r>
                <a:rPr lang="en-US" sz="88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  <a:endParaRPr sz="8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r>
                <a:rPr lang="en-US" sz="60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This template is designed to use the built-in color themes in</a:t>
              </a: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the newer versions of PowerPoint.</a:t>
              </a: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To change the color theme, select the </a:t>
              </a:r>
              <a:r>
                <a:rPr lang="en-US" sz="600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Design</a:t>
              </a: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tab, then select the </a:t>
              </a:r>
              <a:r>
                <a:rPr lang="en-US" sz="600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Colors</a:t>
              </a: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drop-down list.</a:t>
              </a: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The default color theme for this template is “Office”, so you can always return to that after trying some of the alternatives.</a:t>
              </a: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r>
                <a:rPr lang="en-US" sz="88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Printing Your Poster:</a:t>
              </a: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r>
                <a:rPr lang="en-US" sz="60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Once your poster file is ready, visit</a:t>
              </a: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</a:t>
              </a:r>
              <a:r>
                <a:rPr lang="en-US" sz="600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www.genigraphics.com</a:t>
              </a: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to order a high-quality, affordable poster print. Every order receives a free design review and we can delivery as fast as next business day within the US and Canada. </a:t>
              </a: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Genigraphics® has been producing output from PowerPoint® longer than anyone in the industry; dating back to when we helped Microsoft® design the PowerPoint software. </a:t>
              </a:r>
            </a:p>
            <a:p>
              <a:pPr lvl="0">
                <a:spcBef>
                  <a:spcPts val="0"/>
                </a:spcBef>
                <a:spcAft>
                  <a:spcPts val="0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US and Canada:  1-800-790-4001</a:t>
              </a: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International: +(1) 913-441-1410</a:t>
              </a:r>
              <a:b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Email: info@genigraphics.com</a:t>
              </a: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br>
                <a:rPr lang="en-US" sz="44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44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pic>
          <p:nvPicPr>
            <p:cNvPr id="14" name="Picture 13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281342" y="8425085"/>
              <a:ext cx="11904515" cy="10246926"/>
            </a:xfrm>
            <a:prstGeom prst="rect">
              <a:avLst/>
            </a:prstGeom>
          </p:spPr>
        </p:pic>
      </p:grp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1037" y="42504519"/>
            <a:ext cx="5297435" cy="185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288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10/15/18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111" y="10668848"/>
            <a:ext cx="26105525" cy="17801211"/>
          </a:xfrm>
        </p:spPr>
        <p:txBody>
          <a:bodyPr anchor="b"/>
          <a:lstStyle>
            <a:lvl1pPr>
              <a:defRPr sz="14896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111" y="28638465"/>
            <a:ext cx="26105525" cy="9361236"/>
          </a:xfrm>
        </p:spPr>
        <p:txBody>
          <a:bodyPr/>
          <a:lstStyle>
            <a:lvl1pPr marL="0" indent="0">
              <a:buNone/>
              <a:defRPr sz="5958">
                <a:solidFill>
                  <a:schemeClr val="tx1">
                    <a:tint val="75000"/>
                  </a:schemeClr>
                </a:solidFill>
              </a:defRPr>
            </a:lvl1pPr>
            <a:lvl2pPr marL="1135045" indent="0">
              <a:buNone/>
              <a:defRPr sz="4965">
                <a:solidFill>
                  <a:schemeClr val="tx1">
                    <a:tint val="75000"/>
                  </a:schemeClr>
                </a:solidFill>
              </a:defRPr>
            </a:lvl2pPr>
            <a:lvl3pPr marL="2270089" indent="0">
              <a:buNone/>
              <a:defRPr sz="4469">
                <a:solidFill>
                  <a:schemeClr val="tx1">
                    <a:tint val="75000"/>
                  </a:schemeClr>
                </a:solidFill>
              </a:defRPr>
            </a:lvl3pPr>
            <a:lvl4pPr marL="3405134" indent="0">
              <a:buNone/>
              <a:defRPr sz="3972">
                <a:solidFill>
                  <a:schemeClr val="tx1">
                    <a:tint val="75000"/>
                  </a:schemeClr>
                </a:solidFill>
              </a:defRPr>
            </a:lvl4pPr>
            <a:lvl5pPr marL="4540179" indent="0">
              <a:buNone/>
              <a:defRPr sz="3972">
                <a:solidFill>
                  <a:schemeClr val="tx1">
                    <a:tint val="75000"/>
                  </a:schemeClr>
                </a:solidFill>
              </a:defRPr>
            </a:lvl5pPr>
            <a:lvl6pPr marL="5675224" indent="0">
              <a:buNone/>
              <a:defRPr sz="3972">
                <a:solidFill>
                  <a:schemeClr val="tx1">
                    <a:tint val="75000"/>
                  </a:schemeClr>
                </a:solidFill>
              </a:defRPr>
            </a:lvl6pPr>
            <a:lvl7pPr marL="6810268" indent="0">
              <a:buNone/>
              <a:defRPr sz="3972">
                <a:solidFill>
                  <a:schemeClr val="tx1">
                    <a:tint val="75000"/>
                  </a:schemeClr>
                </a:solidFill>
              </a:defRPr>
            </a:lvl7pPr>
            <a:lvl8pPr marL="7945313" indent="0">
              <a:buNone/>
              <a:defRPr sz="3972">
                <a:solidFill>
                  <a:schemeClr val="tx1">
                    <a:tint val="75000"/>
                  </a:schemeClr>
                </a:solidFill>
              </a:defRPr>
            </a:lvl8pPr>
            <a:lvl9pPr marL="9080358" indent="0">
              <a:buNone/>
              <a:defRPr sz="397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10/15/18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0875" y="11391985"/>
            <a:ext cx="12863592" cy="271525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2808" y="11391985"/>
            <a:ext cx="12863592" cy="271525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10/15/18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278400"/>
            <a:ext cx="26105525" cy="82715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4819" y="10490535"/>
            <a:ext cx="12804475" cy="5141249"/>
          </a:xfrm>
        </p:spPr>
        <p:txBody>
          <a:bodyPr anchor="b"/>
          <a:lstStyle>
            <a:lvl1pPr marL="0" indent="0">
              <a:buNone/>
              <a:defRPr sz="5958" b="1"/>
            </a:lvl1pPr>
            <a:lvl2pPr marL="1135045" indent="0">
              <a:buNone/>
              <a:defRPr sz="4965" b="1"/>
            </a:lvl2pPr>
            <a:lvl3pPr marL="2270089" indent="0">
              <a:buNone/>
              <a:defRPr sz="4469" b="1"/>
            </a:lvl3pPr>
            <a:lvl4pPr marL="3405134" indent="0">
              <a:buNone/>
              <a:defRPr sz="3972" b="1"/>
            </a:lvl4pPr>
            <a:lvl5pPr marL="4540179" indent="0">
              <a:buNone/>
              <a:defRPr sz="3972" b="1"/>
            </a:lvl5pPr>
            <a:lvl6pPr marL="5675224" indent="0">
              <a:buNone/>
              <a:defRPr sz="3972" b="1"/>
            </a:lvl6pPr>
            <a:lvl7pPr marL="6810268" indent="0">
              <a:buNone/>
              <a:defRPr sz="3972" b="1"/>
            </a:lvl7pPr>
            <a:lvl8pPr marL="7945313" indent="0">
              <a:buNone/>
              <a:defRPr sz="3972" b="1"/>
            </a:lvl8pPr>
            <a:lvl9pPr marL="9080358" indent="0">
              <a:buNone/>
              <a:defRPr sz="397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4819" y="15631784"/>
            <a:ext cx="12804475" cy="2299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2808" y="10490535"/>
            <a:ext cx="12867534" cy="5141249"/>
          </a:xfrm>
        </p:spPr>
        <p:txBody>
          <a:bodyPr anchor="b"/>
          <a:lstStyle>
            <a:lvl1pPr marL="0" indent="0">
              <a:buNone/>
              <a:defRPr sz="5958" b="1"/>
            </a:lvl1pPr>
            <a:lvl2pPr marL="1135045" indent="0">
              <a:buNone/>
              <a:defRPr sz="4965" b="1"/>
            </a:lvl2pPr>
            <a:lvl3pPr marL="2270089" indent="0">
              <a:buNone/>
              <a:defRPr sz="4469" b="1"/>
            </a:lvl3pPr>
            <a:lvl4pPr marL="3405134" indent="0">
              <a:buNone/>
              <a:defRPr sz="3972" b="1"/>
            </a:lvl4pPr>
            <a:lvl5pPr marL="4540179" indent="0">
              <a:buNone/>
              <a:defRPr sz="3972" b="1"/>
            </a:lvl5pPr>
            <a:lvl6pPr marL="5675224" indent="0">
              <a:buNone/>
              <a:defRPr sz="3972" b="1"/>
            </a:lvl6pPr>
            <a:lvl7pPr marL="6810268" indent="0">
              <a:buNone/>
              <a:defRPr sz="3972" b="1"/>
            </a:lvl7pPr>
            <a:lvl8pPr marL="7945313" indent="0">
              <a:buNone/>
              <a:defRPr sz="3972" b="1"/>
            </a:lvl8pPr>
            <a:lvl9pPr marL="9080358" indent="0">
              <a:buNone/>
              <a:defRPr sz="397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2808" y="15631784"/>
            <a:ext cx="12867534" cy="2299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10/15/18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10/15/18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10/15/18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9" y="2852949"/>
            <a:ext cx="9761983" cy="9985322"/>
          </a:xfrm>
        </p:spPr>
        <p:txBody>
          <a:bodyPr anchor="b"/>
          <a:lstStyle>
            <a:lvl1pPr>
              <a:defRPr sz="7944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7534" y="6161581"/>
            <a:ext cx="15322808" cy="30411646"/>
          </a:xfrm>
        </p:spPr>
        <p:txBody>
          <a:bodyPr/>
          <a:lstStyle>
            <a:lvl1pPr>
              <a:defRPr sz="7944"/>
            </a:lvl1pPr>
            <a:lvl2pPr>
              <a:defRPr sz="6951"/>
            </a:lvl2pPr>
            <a:lvl3pPr>
              <a:defRPr sz="5958"/>
            </a:lvl3pPr>
            <a:lvl4pPr>
              <a:defRPr sz="4965"/>
            </a:lvl4pPr>
            <a:lvl5pPr>
              <a:defRPr sz="4965"/>
            </a:lvl5pPr>
            <a:lvl6pPr>
              <a:defRPr sz="4965"/>
            </a:lvl6pPr>
            <a:lvl7pPr>
              <a:defRPr sz="4965"/>
            </a:lvl7pPr>
            <a:lvl8pPr>
              <a:defRPr sz="4965"/>
            </a:lvl8pPr>
            <a:lvl9pPr>
              <a:defRPr sz="496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4819" y="12838271"/>
            <a:ext cx="9761983" cy="23784486"/>
          </a:xfrm>
        </p:spPr>
        <p:txBody>
          <a:bodyPr/>
          <a:lstStyle>
            <a:lvl1pPr marL="0" indent="0">
              <a:buNone/>
              <a:defRPr sz="3972"/>
            </a:lvl1pPr>
            <a:lvl2pPr marL="1135045" indent="0">
              <a:buNone/>
              <a:defRPr sz="3476"/>
            </a:lvl2pPr>
            <a:lvl3pPr marL="2270089" indent="0">
              <a:buNone/>
              <a:defRPr sz="2979"/>
            </a:lvl3pPr>
            <a:lvl4pPr marL="3405134" indent="0">
              <a:buNone/>
              <a:defRPr sz="2483"/>
            </a:lvl4pPr>
            <a:lvl5pPr marL="4540179" indent="0">
              <a:buNone/>
              <a:defRPr sz="2483"/>
            </a:lvl5pPr>
            <a:lvl6pPr marL="5675224" indent="0">
              <a:buNone/>
              <a:defRPr sz="2483"/>
            </a:lvl6pPr>
            <a:lvl7pPr marL="6810268" indent="0">
              <a:buNone/>
              <a:defRPr sz="2483"/>
            </a:lvl7pPr>
            <a:lvl8pPr marL="7945313" indent="0">
              <a:buNone/>
              <a:defRPr sz="2483"/>
            </a:lvl8pPr>
            <a:lvl9pPr marL="9080358" indent="0">
              <a:buNone/>
              <a:defRPr sz="248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10/15/18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9" y="2852949"/>
            <a:ext cx="9761983" cy="9985322"/>
          </a:xfrm>
        </p:spPr>
        <p:txBody>
          <a:bodyPr anchor="b"/>
          <a:lstStyle>
            <a:lvl1pPr>
              <a:defRPr sz="7944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867534" y="6161581"/>
            <a:ext cx="15322808" cy="30411646"/>
          </a:xfrm>
        </p:spPr>
        <p:txBody>
          <a:bodyPr/>
          <a:lstStyle>
            <a:lvl1pPr marL="0" indent="0">
              <a:buNone/>
              <a:defRPr sz="7944"/>
            </a:lvl1pPr>
            <a:lvl2pPr marL="1135045" indent="0">
              <a:buNone/>
              <a:defRPr sz="6951"/>
            </a:lvl2pPr>
            <a:lvl3pPr marL="2270089" indent="0">
              <a:buNone/>
              <a:defRPr sz="5958"/>
            </a:lvl3pPr>
            <a:lvl4pPr marL="3405134" indent="0">
              <a:buNone/>
              <a:defRPr sz="4965"/>
            </a:lvl4pPr>
            <a:lvl5pPr marL="4540179" indent="0">
              <a:buNone/>
              <a:defRPr sz="4965"/>
            </a:lvl5pPr>
            <a:lvl6pPr marL="5675224" indent="0">
              <a:buNone/>
              <a:defRPr sz="4965"/>
            </a:lvl6pPr>
            <a:lvl7pPr marL="6810268" indent="0">
              <a:buNone/>
              <a:defRPr sz="4965"/>
            </a:lvl7pPr>
            <a:lvl8pPr marL="7945313" indent="0">
              <a:buNone/>
              <a:defRPr sz="4965"/>
            </a:lvl8pPr>
            <a:lvl9pPr marL="9080358" indent="0">
              <a:buNone/>
              <a:defRPr sz="4965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4819" y="12838271"/>
            <a:ext cx="9761983" cy="23784486"/>
          </a:xfrm>
        </p:spPr>
        <p:txBody>
          <a:bodyPr/>
          <a:lstStyle>
            <a:lvl1pPr marL="0" indent="0">
              <a:buNone/>
              <a:defRPr sz="3972"/>
            </a:lvl1pPr>
            <a:lvl2pPr marL="1135045" indent="0">
              <a:buNone/>
              <a:defRPr sz="3476"/>
            </a:lvl2pPr>
            <a:lvl3pPr marL="2270089" indent="0">
              <a:buNone/>
              <a:defRPr sz="2979"/>
            </a:lvl3pPr>
            <a:lvl4pPr marL="3405134" indent="0">
              <a:buNone/>
              <a:defRPr sz="2483"/>
            </a:lvl4pPr>
            <a:lvl5pPr marL="4540179" indent="0">
              <a:buNone/>
              <a:defRPr sz="2483"/>
            </a:lvl5pPr>
            <a:lvl6pPr marL="5675224" indent="0">
              <a:buNone/>
              <a:defRPr sz="2483"/>
            </a:lvl6pPr>
            <a:lvl7pPr marL="6810268" indent="0">
              <a:buNone/>
              <a:defRPr sz="2483"/>
            </a:lvl7pPr>
            <a:lvl8pPr marL="7945313" indent="0">
              <a:buNone/>
              <a:defRPr sz="2483"/>
            </a:lvl8pPr>
            <a:lvl9pPr marL="9080358" indent="0">
              <a:buNone/>
              <a:defRPr sz="248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10/15/18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0875" y="2278400"/>
            <a:ext cx="26105525" cy="8271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0875" y="11391985"/>
            <a:ext cx="26105525" cy="27152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0875" y="39663922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9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D6BDF-9D0E-4E2B-85B8-D8F4790360C9}" type="datetimeFigureOut">
              <a:rPr lang="en-US" smtClean="0"/>
              <a:t>10/15/18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6035" y="39663922"/>
            <a:ext cx="10215205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9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76263" y="39663922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9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427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xStyles>
    <p:titleStyle>
      <a:lvl1pPr algn="l" defTabSz="2270089" rtl="0" eaLnBrk="1" latinLnBrk="0" hangingPunct="1">
        <a:lnSpc>
          <a:spcPct val="90000"/>
        </a:lnSpc>
        <a:spcBef>
          <a:spcPct val="0"/>
        </a:spcBef>
        <a:buNone/>
        <a:defRPr sz="1092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67522" indent="-567522" algn="l" defTabSz="2270089" rtl="0" eaLnBrk="1" latinLnBrk="0" hangingPunct="1">
        <a:lnSpc>
          <a:spcPct val="90000"/>
        </a:lnSpc>
        <a:spcBef>
          <a:spcPts val="2483"/>
        </a:spcBef>
        <a:buFont typeface="Arial"/>
        <a:buChar char="•"/>
        <a:defRPr sz="6951" kern="1200">
          <a:solidFill>
            <a:schemeClr val="tx1"/>
          </a:solidFill>
          <a:latin typeface="+mn-lt"/>
          <a:ea typeface="+mn-ea"/>
          <a:cs typeface="+mn-cs"/>
        </a:defRPr>
      </a:lvl1pPr>
      <a:lvl2pPr marL="1702567" indent="-567522" algn="l" defTabSz="2270089" rtl="0" eaLnBrk="1" latinLnBrk="0" hangingPunct="1">
        <a:lnSpc>
          <a:spcPct val="90000"/>
        </a:lnSpc>
        <a:spcBef>
          <a:spcPts val="1241"/>
        </a:spcBef>
        <a:buFont typeface="Arial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2pPr>
      <a:lvl3pPr marL="2837612" indent="-567522" algn="l" defTabSz="2270089" rtl="0" eaLnBrk="1" latinLnBrk="0" hangingPunct="1">
        <a:lnSpc>
          <a:spcPct val="90000"/>
        </a:lnSpc>
        <a:spcBef>
          <a:spcPts val="1241"/>
        </a:spcBef>
        <a:buFont typeface="Arial"/>
        <a:buChar char="•"/>
        <a:defRPr sz="4965" kern="1200">
          <a:solidFill>
            <a:schemeClr val="tx1"/>
          </a:solidFill>
          <a:latin typeface="+mn-lt"/>
          <a:ea typeface="+mn-ea"/>
          <a:cs typeface="+mn-cs"/>
        </a:defRPr>
      </a:lvl3pPr>
      <a:lvl4pPr marL="3972657" indent="-567522" algn="l" defTabSz="2270089" rtl="0" eaLnBrk="1" latinLnBrk="0" hangingPunct="1">
        <a:lnSpc>
          <a:spcPct val="90000"/>
        </a:lnSpc>
        <a:spcBef>
          <a:spcPts val="1241"/>
        </a:spcBef>
        <a:buFont typeface="Arial"/>
        <a:buChar char="•"/>
        <a:defRPr sz="4469" kern="1200">
          <a:solidFill>
            <a:schemeClr val="tx1"/>
          </a:solidFill>
          <a:latin typeface="+mn-lt"/>
          <a:ea typeface="+mn-ea"/>
          <a:cs typeface="+mn-cs"/>
        </a:defRPr>
      </a:lvl4pPr>
      <a:lvl5pPr marL="5107701" indent="-567522" algn="l" defTabSz="2270089" rtl="0" eaLnBrk="1" latinLnBrk="0" hangingPunct="1">
        <a:lnSpc>
          <a:spcPct val="90000"/>
        </a:lnSpc>
        <a:spcBef>
          <a:spcPts val="1241"/>
        </a:spcBef>
        <a:buFont typeface="Arial"/>
        <a:buChar char="•"/>
        <a:defRPr sz="4469" kern="1200">
          <a:solidFill>
            <a:schemeClr val="tx1"/>
          </a:solidFill>
          <a:latin typeface="+mn-lt"/>
          <a:ea typeface="+mn-ea"/>
          <a:cs typeface="+mn-cs"/>
        </a:defRPr>
      </a:lvl5pPr>
      <a:lvl6pPr marL="6242746" indent="-567522" algn="l" defTabSz="2270089" rtl="0" eaLnBrk="1" latinLnBrk="0" hangingPunct="1">
        <a:lnSpc>
          <a:spcPct val="90000"/>
        </a:lnSpc>
        <a:spcBef>
          <a:spcPts val="1241"/>
        </a:spcBef>
        <a:buFont typeface="Arial"/>
        <a:buChar char="•"/>
        <a:defRPr sz="4469" kern="1200">
          <a:solidFill>
            <a:schemeClr val="tx1"/>
          </a:solidFill>
          <a:latin typeface="+mn-lt"/>
          <a:ea typeface="+mn-ea"/>
          <a:cs typeface="+mn-cs"/>
        </a:defRPr>
      </a:lvl6pPr>
      <a:lvl7pPr marL="7377791" indent="-567522" algn="l" defTabSz="2270089" rtl="0" eaLnBrk="1" latinLnBrk="0" hangingPunct="1">
        <a:lnSpc>
          <a:spcPct val="90000"/>
        </a:lnSpc>
        <a:spcBef>
          <a:spcPts val="1241"/>
        </a:spcBef>
        <a:buFont typeface="Arial"/>
        <a:buChar char="•"/>
        <a:defRPr sz="4469" kern="1200">
          <a:solidFill>
            <a:schemeClr val="tx1"/>
          </a:solidFill>
          <a:latin typeface="+mn-lt"/>
          <a:ea typeface="+mn-ea"/>
          <a:cs typeface="+mn-cs"/>
        </a:defRPr>
      </a:lvl7pPr>
      <a:lvl8pPr marL="8512835" indent="-567522" algn="l" defTabSz="2270089" rtl="0" eaLnBrk="1" latinLnBrk="0" hangingPunct="1">
        <a:lnSpc>
          <a:spcPct val="90000"/>
        </a:lnSpc>
        <a:spcBef>
          <a:spcPts val="1241"/>
        </a:spcBef>
        <a:buFont typeface="Arial"/>
        <a:buChar char="•"/>
        <a:defRPr sz="4469" kern="1200">
          <a:solidFill>
            <a:schemeClr val="tx1"/>
          </a:solidFill>
          <a:latin typeface="+mn-lt"/>
          <a:ea typeface="+mn-ea"/>
          <a:cs typeface="+mn-cs"/>
        </a:defRPr>
      </a:lvl8pPr>
      <a:lvl9pPr marL="9647880" indent="-567522" algn="l" defTabSz="2270089" rtl="0" eaLnBrk="1" latinLnBrk="0" hangingPunct="1">
        <a:lnSpc>
          <a:spcPct val="90000"/>
        </a:lnSpc>
        <a:spcBef>
          <a:spcPts val="1241"/>
        </a:spcBef>
        <a:buFont typeface="Arial"/>
        <a:buChar char="•"/>
        <a:defRPr sz="44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270089" rtl="0" eaLnBrk="1" latinLnBrk="0" hangingPunct="1">
        <a:defRPr sz="4469" kern="1200">
          <a:solidFill>
            <a:schemeClr val="tx1"/>
          </a:solidFill>
          <a:latin typeface="+mn-lt"/>
          <a:ea typeface="+mn-ea"/>
          <a:cs typeface="+mn-cs"/>
        </a:defRPr>
      </a:lvl1pPr>
      <a:lvl2pPr marL="1135045" algn="l" defTabSz="2270089" rtl="0" eaLnBrk="1" latinLnBrk="0" hangingPunct="1">
        <a:defRPr sz="4469" kern="1200">
          <a:solidFill>
            <a:schemeClr val="tx1"/>
          </a:solidFill>
          <a:latin typeface="+mn-lt"/>
          <a:ea typeface="+mn-ea"/>
          <a:cs typeface="+mn-cs"/>
        </a:defRPr>
      </a:lvl2pPr>
      <a:lvl3pPr marL="2270089" algn="l" defTabSz="2270089" rtl="0" eaLnBrk="1" latinLnBrk="0" hangingPunct="1">
        <a:defRPr sz="4469" kern="1200">
          <a:solidFill>
            <a:schemeClr val="tx1"/>
          </a:solidFill>
          <a:latin typeface="+mn-lt"/>
          <a:ea typeface="+mn-ea"/>
          <a:cs typeface="+mn-cs"/>
        </a:defRPr>
      </a:lvl3pPr>
      <a:lvl4pPr marL="3405134" algn="l" defTabSz="2270089" rtl="0" eaLnBrk="1" latinLnBrk="0" hangingPunct="1">
        <a:defRPr sz="4469" kern="1200">
          <a:solidFill>
            <a:schemeClr val="tx1"/>
          </a:solidFill>
          <a:latin typeface="+mn-lt"/>
          <a:ea typeface="+mn-ea"/>
          <a:cs typeface="+mn-cs"/>
        </a:defRPr>
      </a:lvl4pPr>
      <a:lvl5pPr marL="4540179" algn="l" defTabSz="2270089" rtl="0" eaLnBrk="1" latinLnBrk="0" hangingPunct="1">
        <a:defRPr sz="4469" kern="1200">
          <a:solidFill>
            <a:schemeClr val="tx1"/>
          </a:solidFill>
          <a:latin typeface="+mn-lt"/>
          <a:ea typeface="+mn-ea"/>
          <a:cs typeface="+mn-cs"/>
        </a:defRPr>
      </a:lvl5pPr>
      <a:lvl6pPr marL="5675224" algn="l" defTabSz="2270089" rtl="0" eaLnBrk="1" latinLnBrk="0" hangingPunct="1">
        <a:defRPr sz="4469" kern="1200">
          <a:solidFill>
            <a:schemeClr val="tx1"/>
          </a:solidFill>
          <a:latin typeface="+mn-lt"/>
          <a:ea typeface="+mn-ea"/>
          <a:cs typeface="+mn-cs"/>
        </a:defRPr>
      </a:lvl6pPr>
      <a:lvl7pPr marL="6810268" algn="l" defTabSz="2270089" rtl="0" eaLnBrk="1" latinLnBrk="0" hangingPunct="1">
        <a:defRPr sz="4469" kern="1200">
          <a:solidFill>
            <a:schemeClr val="tx1"/>
          </a:solidFill>
          <a:latin typeface="+mn-lt"/>
          <a:ea typeface="+mn-ea"/>
          <a:cs typeface="+mn-cs"/>
        </a:defRPr>
      </a:lvl7pPr>
      <a:lvl8pPr marL="7945313" algn="l" defTabSz="2270089" rtl="0" eaLnBrk="1" latinLnBrk="0" hangingPunct="1">
        <a:defRPr sz="4469" kern="1200">
          <a:solidFill>
            <a:schemeClr val="tx1"/>
          </a:solidFill>
          <a:latin typeface="+mn-lt"/>
          <a:ea typeface="+mn-ea"/>
          <a:cs typeface="+mn-cs"/>
        </a:defRPr>
      </a:lvl8pPr>
      <a:lvl9pPr marL="9080358" algn="l" defTabSz="2270089" rtl="0" eaLnBrk="1" latinLnBrk="0" hangingPunct="1">
        <a:defRPr sz="44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 Box 194"/>
          <p:cNvSpPr txBox="1">
            <a:spLocks noChangeArrowheads="1"/>
          </p:cNvSpPr>
          <p:nvPr/>
        </p:nvSpPr>
        <p:spPr bwMode="auto">
          <a:xfrm>
            <a:off x="20435968" y="6214598"/>
            <a:ext cx="8517664" cy="47217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txBody>
          <a:bodyPr wrap="square" lIns="173940" tIns="173940" rIns="173940" bIns="17394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spcAft>
                <a:spcPts val="1200"/>
              </a:spcAft>
            </a:pPr>
            <a:endParaRPr lang="en-US" sz="3200" dirty="0">
              <a:latin typeface="Calibri" charset="0"/>
              <a:ea typeface="Calibri" charset="0"/>
              <a:cs typeface="Calibri" charset="0"/>
            </a:endParaRPr>
          </a:p>
          <a:p>
            <a:pPr algn="just">
              <a:spcAft>
                <a:spcPts val="1200"/>
              </a:spcAft>
            </a:pPr>
            <a:endParaRPr lang="en-US" sz="3200" dirty="0">
              <a:latin typeface="Calibri" charset="0"/>
              <a:ea typeface="Calibri" charset="0"/>
              <a:cs typeface="Calibri" charset="0"/>
            </a:endParaRPr>
          </a:p>
          <a:p>
            <a:pPr algn="just">
              <a:spcAft>
                <a:spcPts val="1200"/>
              </a:spcAft>
            </a:pPr>
            <a:endParaRPr lang="en-US" sz="3200" dirty="0">
              <a:latin typeface="Calibri" charset="0"/>
              <a:ea typeface="Calibri" charset="0"/>
              <a:cs typeface="Calibri" charset="0"/>
            </a:endParaRPr>
          </a:p>
          <a:p>
            <a:pPr algn="just">
              <a:spcAft>
                <a:spcPts val="1200"/>
              </a:spcAft>
            </a:pPr>
            <a:endParaRPr lang="en-US" sz="3200" dirty="0">
              <a:latin typeface="Calibri" charset="0"/>
              <a:ea typeface="Calibri" charset="0"/>
              <a:cs typeface="Calibri" charset="0"/>
            </a:endParaRPr>
          </a:p>
          <a:p>
            <a:pPr algn="just">
              <a:spcAft>
                <a:spcPts val="1200"/>
              </a:spcAft>
            </a:pPr>
            <a:endParaRPr lang="en-US" sz="3200" dirty="0">
              <a:latin typeface="Calibri" charset="0"/>
              <a:ea typeface="Calibri" charset="0"/>
              <a:cs typeface="Calibri" charset="0"/>
            </a:endParaRPr>
          </a:p>
          <a:p>
            <a:pPr algn="just">
              <a:spcAft>
                <a:spcPts val="1200"/>
              </a:spcAft>
            </a:pPr>
            <a:endParaRPr lang="en-US" sz="3200" dirty="0">
              <a:latin typeface="Calibri" charset="0"/>
              <a:ea typeface="Calibri" charset="0"/>
              <a:cs typeface="Calibri" charset="0"/>
            </a:endParaRPr>
          </a:p>
          <a:p>
            <a:pPr algn="just">
              <a:spcAft>
                <a:spcPts val="1200"/>
              </a:spcAft>
            </a:pPr>
            <a:endParaRPr lang="en-US" sz="32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0" y="1"/>
            <a:ext cx="30267275" cy="4130647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" name="Text Box 122"/>
          <p:cNvSpPr txBox="1">
            <a:spLocks noChangeArrowheads="1"/>
          </p:cNvSpPr>
          <p:nvPr/>
        </p:nvSpPr>
        <p:spPr bwMode="auto">
          <a:xfrm>
            <a:off x="4124000" y="-108727"/>
            <a:ext cx="21117102" cy="3094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3940" tIns="434850" rIns="173940" bIns="434850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7200" b="1" dirty="0">
                <a:solidFill>
                  <a:srgbClr val="2F5597"/>
                </a:solidFill>
                <a:latin typeface="Calibri" charset="0"/>
                <a:ea typeface="Calibri" charset="0"/>
                <a:cs typeface="Calibri" charset="0"/>
              </a:rPr>
              <a:t>Роль проводящих путей в речевых функциях </a:t>
            </a:r>
            <a:br>
              <a:rPr lang="ru-RU" sz="7200" b="1" dirty="0">
                <a:solidFill>
                  <a:srgbClr val="2F5597"/>
                </a:solidFill>
                <a:latin typeface="Calibri" charset="0"/>
                <a:ea typeface="Calibri" charset="0"/>
                <a:cs typeface="Calibri" charset="0"/>
              </a:rPr>
            </a:br>
            <a:r>
              <a:rPr lang="ru-RU" sz="7200" b="1" dirty="0">
                <a:solidFill>
                  <a:srgbClr val="2F5597"/>
                </a:solidFill>
                <a:latin typeface="Calibri" charset="0"/>
                <a:ea typeface="Calibri" charset="0"/>
                <a:cs typeface="Calibri" charset="0"/>
              </a:rPr>
              <a:t>у пациентов с опухолями головного мозга</a:t>
            </a:r>
            <a:endParaRPr lang="en-GB" sz="7200" dirty="0">
              <a:solidFill>
                <a:srgbClr val="2F5597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" name="Text Box 123"/>
          <p:cNvSpPr txBox="1">
            <a:spLocks noChangeArrowheads="1"/>
          </p:cNvSpPr>
          <p:nvPr/>
        </p:nvSpPr>
        <p:spPr bwMode="auto">
          <a:xfrm>
            <a:off x="3336591" y="2903831"/>
            <a:ext cx="25630994" cy="2332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3940" tIns="173940" rIns="173940" bIns="173940" anchor="ctr" anchorCtr="0"/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4600" dirty="0">
                <a:solidFill>
                  <a:srgbClr val="2F5597"/>
                </a:solidFill>
                <a:latin typeface="+mn-lt"/>
                <a:ea typeface="Calibri" charset="0"/>
                <a:cs typeface="Calibri" charset="0"/>
              </a:rPr>
              <a:t>Светлана Малютина</a:t>
            </a:r>
            <a:r>
              <a:rPr lang="en-US" sz="4600" baseline="30000" dirty="0">
                <a:solidFill>
                  <a:srgbClr val="2F5597"/>
                </a:solidFill>
                <a:latin typeface="+mn-lt"/>
                <a:ea typeface="Calibri" charset="0"/>
                <a:cs typeface="Calibri" charset="0"/>
              </a:rPr>
              <a:t>1</a:t>
            </a:r>
            <a:r>
              <a:rPr lang="en-US" sz="4600" dirty="0">
                <a:solidFill>
                  <a:srgbClr val="2F5597"/>
                </a:solidFill>
                <a:latin typeface="+mn-lt"/>
                <a:ea typeface="Calibri" charset="0"/>
                <a:cs typeface="Calibri" charset="0"/>
              </a:rPr>
              <a:t>, </a:t>
            </a:r>
            <a:r>
              <a:rPr lang="ru-RU" sz="4600" dirty="0">
                <a:solidFill>
                  <a:srgbClr val="2F5597"/>
                </a:solidFill>
                <a:latin typeface="+mn-lt"/>
                <a:ea typeface="Calibri" charset="0"/>
                <a:cs typeface="Calibri" charset="0"/>
              </a:rPr>
              <a:t>Ольга Драгой</a:t>
            </a:r>
            <a:r>
              <a:rPr lang="en-US" sz="4600" baseline="30000" dirty="0">
                <a:solidFill>
                  <a:srgbClr val="2F5597"/>
                </a:solidFill>
                <a:latin typeface="+mn-lt"/>
                <a:ea typeface="Calibri" charset="0"/>
                <a:cs typeface="Calibri" charset="0"/>
              </a:rPr>
              <a:t>1</a:t>
            </a:r>
            <a:r>
              <a:rPr lang="en-US" sz="4600" dirty="0">
                <a:solidFill>
                  <a:srgbClr val="2F5597"/>
                </a:solidFill>
                <a:latin typeface="+mn-lt"/>
                <a:ea typeface="Calibri" charset="0"/>
                <a:cs typeface="Calibri" charset="0"/>
              </a:rPr>
              <a:t>, </a:t>
            </a:r>
            <a:r>
              <a:rPr lang="ru-RU" sz="4600" dirty="0">
                <a:solidFill>
                  <a:srgbClr val="2F5597"/>
                </a:solidFill>
                <a:latin typeface="+mn-lt"/>
                <a:ea typeface="Calibri" charset="0"/>
                <a:cs typeface="Calibri" charset="0"/>
              </a:rPr>
              <a:t>Елизавета Гордеева</a:t>
            </a:r>
            <a:r>
              <a:rPr lang="en-US" sz="4600" baseline="30000" dirty="0">
                <a:solidFill>
                  <a:srgbClr val="2F5597"/>
                </a:solidFill>
                <a:latin typeface="+mn-lt"/>
                <a:ea typeface="Calibri" charset="0"/>
                <a:cs typeface="Calibri" charset="0"/>
              </a:rPr>
              <a:t>1</a:t>
            </a:r>
            <a:r>
              <a:rPr lang="en-US" sz="4600" dirty="0">
                <a:solidFill>
                  <a:srgbClr val="2F5597"/>
                </a:solidFill>
                <a:latin typeface="+mn-lt"/>
                <a:ea typeface="Calibri" charset="0"/>
                <a:cs typeface="Calibri" charset="0"/>
              </a:rPr>
              <a:t>, </a:t>
            </a:r>
            <a:r>
              <a:rPr lang="ru-RU" sz="4600" dirty="0">
                <a:solidFill>
                  <a:srgbClr val="2F5597"/>
                </a:solidFill>
                <a:latin typeface="+mn-lt"/>
                <a:ea typeface="Calibri" charset="0"/>
                <a:cs typeface="Calibri" charset="0"/>
              </a:rPr>
              <a:t>Андрей Зырянов</a:t>
            </a:r>
            <a:r>
              <a:rPr lang="en-US" sz="4600" baseline="30000" dirty="0">
                <a:solidFill>
                  <a:srgbClr val="2F5597"/>
                </a:solidFill>
                <a:latin typeface="+mn-lt"/>
                <a:ea typeface="Calibri" charset="0"/>
                <a:cs typeface="Calibri" charset="0"/>
              </a:rPr>
              <a:t>1</a:t>
            </a:r>
            <a:r>
              <a:rPr lang="en-US" sz="4600" dirty="0">
                <a:solidFill>
                  <a:srgbClr val="2F5597"/>
                </a:solidFill>
                <a:latin typeface="+mn-lt"/>
                <a:ea typeface="Calibri" charset="0"/>
                <a:cs typeface="Calibri" charset="0"/>
              </a:rPr>
              <a:t>, </a:t>
            </a:r>
            <a:r>
              <a:rPr lang="ru-RU" sz="4600" dirty="0">
                <a:solidFill>
                  <a:srgbClr val="2F5597"/>
                </a:solidFill>
                <a:latin typeface="+mn-lt"/>
                <a:ea typeface="Calibri" charset="0"/>
                <a:cs typeface="Calibri" charset="0"/>
              </a:rPr>
              <a:t>Дмитрий </a:t>
            </a:r>
            <a:r>
              <a:rPr lang="ru-RU" sz="4600" dirty="0" err="1">
                <a:solidFill>
                  <a:srgbClr val="2F5597"/>
                </a:solidFill>
                <a:latin typeface="+mn-lt"/>
                <a:ea typeface="Calibri" charset="0"/>
                <a:cs typeface="Calibri" charset="0"/>
              </a:rPr>
              <a:t>Копачев</a:t>
            </a:r>
            <a:r>
              <a:rPr lang="en-US" sz="4600" baseline="30000" dirty="0">
                <a:solidFill>
                  <a:srgbClr val="2F5597"/>
                </a:solidFill>
                <a:latin typeface="+mn-lt"/>
                <a:ea typeface="Calibri" charset="0"/>
                <a:cs typeface="Calibri" charset="0"/>
              </a:rPr>
              <a:t>2</a:t>
            </a:r>
            <a:r>
              <a:rPr lang="en-US" sz="4600" dirty="0">
                <a:solidFill>
                  <a:srgbClr val="2F5597"/>
                </a:solidFill>
                <a:latin typeface="+mn-lt"/>
                <a:ea typeface="Calibri" charset="0"/>
                <a:cs typeface="Calibri" charset="0"/>
              </a:rPr>
              <a:t>, </a:t>
            </a:r>
            <a:r>
              <a:rPr lang="ru-RU" sz="4600" dirty="0">
                <a:solidFill>
                  <a:srgbClr val="2F5597"/>
                </a:solidFill>
                <a:latin typeface="+mn-lt"/>
                <a:ea typeface="Calibri" charset="0"/>
                <a:cs typeface="Calibri" charset="0"/>
              </a:rPr>
              <a:t>Екатерина Ступина</a:t>
            </a:r>
            <a:r>
              <a:rPr lang="en-US" sz="4600" baseline="30000" dirty="0">
                <a:solidFill>
                  <a:srgbClr val="2F5597"/>
                </a:solidFill>
                <a:latin typeface="+mn-lt"/>
                <a:ea typeface="Calibri" charset="0"/>
                <a:cs typeface="Calibri" charset="0"/>
              </a:rPr>
              <a:t>1</a:t>
            </a:r>
            <a:r>
              <a:rPr lang="en-US" sz="4600" dirty="0">
                <a:solidFill>
                  <a:srgbClr val="2F5597"/>
                </a:solidFill>
                <a:latin typeface="+mn-lt"/>
                <a:ea typeface="Calibri" charset="0"/>
                <a:cs typeface="Calibri" charset="0"/>
              </a:rPr>
              <a:t>, </a:t>
            </a:r>
            <a:r>
              <a:rPr lang="ru-RU" sz="4600" dirty="0">
                <a:solidFill>
                  <a:srgbClr val="2F5597"/>
                </a:solidFill>
                <a:latin typeface="+mn-lt"/>
                <a:ea typeface="Calibri" charset="0"/>
                <a:cs typeface="Calibri" charset="0"/>
              </a:rPr>
              <a:t>Валерия Толкачева</a:t>
            </a:r>
            <a:r>
              <a:rPr lang="en-US" sz="4600" baseline="30000" dirty="0">
                <a:solidFill>
                  <a:srgbClr val="2F5597"/>
                </a:solidFill>
                <a:latin typeface="+mn-lt"/>
                <a:ea typeface="Calibri" charset="0"/>
                <a:cs typeface="Calibri" charset="0"/>
              </a:rPr>
              <a:t>3</a:t>
            </a:r>
            <a:r>
              <a:rPr lang="en-US" sz="4600" dirty="0">
                <a:solidFill>
                  <a:srgbClr val="2F5597"/>
                </a:solidFill>
                <a:latin typeface="+mn-lt"/>
                <a:ea typeface="Calibri" charset="0"/>
                <a:cs typeface="Calibri" charset="0"/>
              </a:rPr>
              <a:t>, </a:t>
            </a:r>
            <a:r>
              <a:rPr lang="ru-RU" sz="4600" dirty="0">
                <a:solidFill>
                  <a:srgbClr val="2F5597"/>
                </a:solidFill>
                <a:latin typeface="+mn-lt"/>
                <a:ea typeface="Calibri" charset="0"/>
                <a:cs typeface="Calibri" charset="0"/>
              </a:rPr>
              <a:t>Игорь Пронин</a:t>
            </a:r>
            <a:r>
              <a:rPr lang="en-US" sz="4600" baseline="30000" dirty="0">
                <a:solidFill>
                  <a:srgbClr val="2F5597"/>
                </a:solidFill>
                <a:latin typeface="+mn-lt"/>
                <a:ea typeface="Calibri" charset="0"/>
                <a:cs typeface="Calibri" charset="0"/>
              </a:rPr>
              <a:t>2</a:t>
            </a:r>
            <a:r>
              <a:rPr lang="en-US" sz="4600" dirty="0">
                <a:solidFill>
                  <a:srgbClr val="2F5597"/>
                </a:solidFill>
                <a:latin typeface="+mn-lt"/>
                <a:ea typeface="Calibri" charset="0"/>
                <a:cs typeface="Calibri" charset="0"/>
              </a:rPr>
              <a:t>, </a:t>
            </a:r>
            <a:r>
              <a:rPr lang="ru-RU" sz="4600" dirty="0">
                <a:solidFill>
                  <a:srgbClr val="2F5597"/>
                </a:solidFill>
                <a:latin typeface="+mn-lt"/>
                <a:ea typeface="Calibri" charset="0"/>
                <a:cs typeface="Calibri" charset="0"/>
              </a:rPr>
              <a:t>Мария Иванова</a:t>
            </a:r>
            <a:r>
              <a:rPr lang="en-US" sz="4600" baseline="30000" dirty="0">
                <a:solidFill>
                  <a:srgbClr val="2F5597"/>
                </a:solidFill>
                <a:latin typeface="+mn-lt"/>
                <a:ea typeface="Calibri" charset="0"/>
                <a:cs typeface="Calibri" charset="0"/>
              </a:rPr>
              <a:t>1,3</a:t>
            </a:r>
          </a:p>
          <a:p>
            <a:pPr algn="ctr" eaLnBrk="1" hangingPunct="1"/>
            <a:endParaRPr lang="en-US" sz="3600" baseline="30000" dirty="0">
              <a:solidFill>
                <a:srgbClr val="2F5597"/>
              </a:solidFill>
              <a:latin typeface="+mn-lt"/>
              <a:ea typeface="Calibri" charset="0"/>
              <a:cs typeface="Calibri" charset="0"/>
            </a:endParaRPr>
          </a:p>
          <a:p>
            <a:pPr algn="ctr" eaLnBrk="1" hangingPunct="1"/>
            <a:r>
              <a:rPr lang="en-US" sz="3000" baseline="30000" dirty="0">
                <a:solidFill>
                  <a:srgbClr val="2F5597"/>
                </a:solidFill>
                <a:latin typeface="+mn-lt"/>
                <a:ea typeface="Calibri" charset="0"/>
                <a:cs typeface="Calibri" charset="0"/>
              </a:rPr>
              <a:t>1</a:t>
            </a:r>
            <a:r>
              <a:rPr lang="ru-RU" sz="3000" dirty="0">
                <a:solidFill>
                  <a:srgbClr val="2F5597"/>
                </a:solidFill>
                <a:latin typeface="+mn-lt"/>
                <a:ea typeface="Calibri" charset="0"/>
                <a:cs typeface="Calibri" charset="0"/>
              </a:rPr>
              <a:t>Национальный Исследовательский Университет Высшая Школа Экономики</a:t>
            </a:r>
            <a:r>
              <a:rPr lang="en-US" sz="3000" dirty="0">
                <a:solidFill>
                  <a:srgbClr val="2F5597"/>
                </a:solidFill>
                <a:latin typeface="+mn-lt"/>
                <a:ea typeface="Calibri" charset="0"/>
                <a:cs typeface="Calibri" charset="0"/>
              </a:rPr>
              <a:t>, </a:t>
            </a:r>
            <a:r>
              <a:rPr lang="ru-RU" sz="3000" dirty="0">
                <a:solidFill>
                  <a:srgbClr val="2F5597"/>
                </a:solidFill>
                <a:latin typeface="+mn-lt"/>
                <a:ea typeface="Calibri" charset="0"/>
                <a:cs typeface="Calibri" charset="0"/>
              </a:rPr>
              <a:t>Москва, Россия</a:t>
            </a:r>
            <a:r>
              <a:rPr lang="en-US" sz="3000" dirty="0">
                <a:solidFill>
                  <a:srgbClr val="2F5597"/>
                </a:solidFill>
                <a:latin typeface="+mn-lt"/>
                <a:ea typeface="Calibri" charset="0"/>
                <a:cs typeface="Calibri" charset="0"/>
              </a:rPr>
              <a:t>, </a:t>
            </a:r>
            <a:br>
              <a:rPr lang="en-US" sz="3000" dirty="0">
                <a:solidFill>
                  <a:srgbClr val="2F5597"/>
                </a:solidFill>
                <a:latin typeface="+mn-lt"/>
                <a:ea typeface="Calibri" charset="0"/>
                <a:cs typeface="Calibri" charset="0"/>
              </a:rPr>
            </a:br>
            <a:r>
              <a:rPr lang="en-US" sz="3000" baseline="30000" dirty="0">
                <a:solidFill>
                  <a:srgbClr val="2F5597"/>
                </a:solidFill>
                <a:latin typeface="+mn-lt"/>
                <a:ea typeface="Calibri" charset="0"/>
                <a:cs typeface="Calibri" charset="0"/>
              </a:rPr>
              <a:t>2</a:t>
            </a:r>
            <a:r>
              <a:rPr lang="ru-RU" sz="3000" dirty="0">
                <a:solidFill>
                  <a:srgbClr val="2F5597"/>
                </a:solidFill>
                <a:latin typeface="+mn-lt"/>
                <a:ea typeface="Calibri" charset="0"/>
                <a:cs typeface="Calibri" charset="0"/>
              </a:rPr>
              <a:t>Национальный медицинский исследовательский центр нейрохирургии им. </a:t>
            </a:r>
            <a:r>
              <a:rPr lang="ru-RU" sz="3000" dirty="0" err="1">
                <a:solidFill>
                  <a:srgbClr val="2F5597"/>
                </a:solidFill>
                <a:latin typeface="+mn-lt"/>
                <a:ea typeface="Calibri" charset="0"/>
                <a:cs typeface="Calibri" charset="0"/>
              </a:rPr>
              <a:t>ак</a:t>
            </a:r>
            <a:r>
              <a:rPr lang="ru-RU" sz="3000" dirty="0">
                <a:solidFill>
                  <a:srgbClr val="2F5597"/>
                </a:solidFill>
                <a:latin typeface="+mn-lt"/>
                <a:ea typeface="Calibri" charset="0"/>
                <a:cs typeface="Calibri" charset="0"/>
              </a:rPr>
              <a:t>. Н.Н. Бурденко</a:t>
            </a:r>
            <a:r>
              <a:rPr lang="en-US" sz="3000" dirty="0">
                <a:solidFill>
                  <a:srgbClr val="2F5597"/>
                </a:solidFill>
                <a:latin typeface="+mn-lt"/>
                <a:ea typeface="Calibri" charset="0"/>
                <a:cs typeface="Calibri" charset="0"/>
              </a:rPr>
              <a:t>, </a:t>
            </a:r>
            <a:r>
              <a:rPr lang="en-US" sz="3000" baseline="30000" dirty="0">
                <a:solidFill>
                  <a:srgbClr val="2F5597"/>
                </a:solidFill>
                <a:latin typeface="+mn-lt"/>
                <a:ea typeface="Calibri" charset="0"/>
                <a:cs typeface="Calibri" charset="0"/>
              </a:rPr>
              <a:t>3</a:t>
            </a:r>
            <a:r>
              <a:rPr lang="ru-RU" sz="3000" dirty="0">
                <a:solidFill>
                  <a:srgbClr val="2F5597"/>
                </a:solidFill>
                <a:latin typeface="+mn-lt"/>
                <a:ea typeface="Calibri" charset="0"/>
                <a:cs typeface="Calibri" charset="0"/>
              </a:rPr>
              <a:t>Университет Калифорнии, Беркли, Калифорния, США</a:t>
            </a:r>
            <a:endParaRPr lang="en-US" sz="3000" dirty="0">
              <a:solidFill>
                <a:srgbClr val="2F5597"/>
              </a:solidFill>
              <a:latin typeface="+mn-lt"/>
              <a:ea typeface="Calibri" charset="0"/>
              <a:cs typeface="Calibri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418737" y="41586616"/>
            <a:ext cx="7927376" cy="10727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lIns="86970" tIns="43485" rIns="86970" bIns="43485" rtlCol="0">
            <a:spAutoFit/>
          </a:bodyPr>
          <a:lstStyle/>
          <a:p>
            <a:r>
              <a:rPr lang="ru-RU" sz="3200" dirty="0">
                <a:latin typeface="Calibri" charset="0"/>
                <a:ea typeface="Calibri" charset="0"/>
                <a:cs typeface="Calibri" charset="0"/>
              </a:rPr>
              <a:t>Светлана Малютина</a:t>
            </a:r>
            <a:r>
              <a:rPr lang="en-US" sz="3200" dirty="0">
                <a:latin typeface="Calibri" charset="0"/>
                <a:ea typeface="Calibri" charset="0"/>
                <a:cs typeface="Calibri" charset="0"/>
              </a:rPr>
              <a:t>, s.malyutina@gmail.com</a:t>
            </a:r>
          </a:p>
          <a:p>
            <a:r>
              <a:rPr lang="ru-RU" sz="3200" dirty="0">
                <a:latin typeface="Calibri" charset="0"/>
                <a:ea typeface="Calibri" charset="0"/>
                <a:cs typeface="Calibri" charset="0"/>
              </a:rPr>
              <a:t>Мария Иванова</a:t>
            </a:r>
            <a:r>
              <a:rPr lang="en-US" sz="3200" dirty="0">
                <a:latin typeface="Calibri" charset="0"/>
                <a:ea typeface="Calibri" charset="0"/>
                <a:cs typeface="Calibri" charset="0"/>
              </a:rPr>
              <a:t>, mvimaria@gmail.com </a:t>
            </a:r>
            <a:endParaRPr lang="en-US" sz="30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3457237" y="41489950"/>
            <a:ext cx="15824785" cy="1004983"/>
          </a:xfrm>
          <a:prstGeom prst="rect">
            <a:avLst/>
          </a:prstGeom>
          <a:noFill/>
        </p:spPr>
        <p:txBody>
          <a:bodyPr wrap="square" lIns="86970" tIns="86970" rIns="86970" bIns="86970" numCol="1" spcCol="434850" rtlCol="0">
            <a:noAutofit/>
          </a:bodyPr>
          <a:lstStyle/>
          <a:p>
            <a:pPr marL="342900" indent="-342900">
              <a:buFont typeface="+mj-lt"/>
              <a:buAutoNum type="arabicPeriod"/>
            </a:pPr>
            <a:endParaRPr lang="en-US" sz="1600" dirty="0">
              <a:latin typeface="Calibri" charset="0"/>
              <a:ea typeface="Calibri" charset="0"/>
              <a:cs typeface="Calibri" charset="0"/>
            </a:endParaRPr>
          </a:p>
          <a:p>
            <a:pPr algn="r" fontAlgn="ctr"/>
            <a:r>
              <a:rPr lang="ru-RU" sz="3200" dirty="0"/>
              <a:t>Исследование поддержано грантом РФФИ № </a:t>
            </a:r>
            <a:r>
              <a:rPr lang="en-US" sz="3200" dirty="0"/>
              <a:t>16-06-00400</a:t>
            </a:r>
            <a:endParaRPr lang="ru-RU" sz="3200" dirty="0"/>
          </a:p>
        </p:txBody>
      </p:sp>
      <p:sp>
        <p:nvSpPr>
          <p:cNvPr id="10" name="Text Box 189"/>
          <p:cNvSpPr txBox="1">
            <a:spLocks noChangeArrowheads="1"/>
          </p:cNvSpPr>
          <p:nvPr/>
        </p:nvSpPr>
        <p:spPr bwMode="auto">
          <a:xfrm>
            <a:off x="829731" y="6346634"/>
            <a:ext cx="14051878" cy="917933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txBody>
          <a:bodyPr wrap="square" lIns="173940" tIns="173940" rIns="173940" bIns="17394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>
                <a:latin typeface="+mn-lt"/>
                <a:ea typeface="Calibri" charset="0"/>
                <a:cs typeface="Times New Roman" panose="02020603050405020304" pitchFamily="18" charset="0"/>
              </a:rPr>
              <a:t>Современные нейролингвистические модели</a:t>
            </a:r>
            <a:r>
              <a:rPr lang="en-US" sz="3200" dirty="0">
                <a:latin typeface="+mn-lt"/>
                <a:ea typeface="Calibri" charset="0"/>
                <a:cs typeface="Times New Roman" panose="02020603050405020304" pitchFamily="18" charset="0"/>
              </a:rPr>
              <a:t>:</a:t>
            </a:r>
          </a:p>
          <a:p>
            <a:pPr marL="457200"/>
            <a:r>
              <a:rPr lang="ru-RU" sz="3200" dirty="0">
                <a:latin typeface="+mn-lt"/>
                <a:ea typeface="Calibri" charset="0"/>
                <a:cs typeface="Times New Roman" panose="02020603050405020304" pitchFamily="18" charset="0"/>
              </a:rPr>
              <a:t>Критическая роль </a:t>
            </a:r>
            <a:r>
              <a:rPr lang="ru-RU" sz="3200" b="1" dirty="0">
                <a:latin typeface="+mn-lt"/>
                <a:ea typeface="Calibri" charset="0"/>
                <a:cs typeface="Times New Roman" panose="02020603050405020304" pitchFamily="18" charset="0"/>
              </a:rPr>
              <a:t>не только корковых зон, но и проводящих путей (трактов) белого вещества </a:t>
            </a:r>
            <a:r>
              <a:rPr lang="ru-RU" sz="3200" dirty="0">
                <a:latin typeface="+mn-lt"/>
                <a:ea typeface="Calibri" charset="0"/>
                <a:cs typeface="Times New Roman" panose="02020603050405020304" pitchFamily="18" charset="0"/>
              </a:rPr>
              <a:t>в речевых функциях </a:t>
            </a:r>
            <a:r>
              <a:rPr lang="en-US" sz="3200" dirty="0">
                <a:latin typeface="+mn-lt"/>
                <a:ea typeface="Calibri" charset="0"/>
                <a:cs typeface="Times New Roman" panose="02020603050405020304" pitchFamily="18" charset="0"/>
              </a:rPr>
              <a:t>(Catani, Jones, &amp; </a:t>
            </a:r>
            <a:r>
              <a:rPr lang="en-US" sz="3200" dirty="0" err="1">
                <a:latin typeface="+mn-lt"/>
                <a:ea typeface="Calibri" charset="0"/>
                <a:cs typeface="Times New Roman" panose="02020603050405020304" pitchFamily="18" charset="0"/>
              </a:rPr>
              <a:t>ffytche</a:t>
            </a:r>
            <a:r>
              <a:rPr lang="en-US" sz="3200" dirty="0">
                <a:latin typeface="+mn-lt"/>
                <a:ea typeface="Calibri" charset="0"/>
                <a:cs typeface="Times New Roman" panose="02020603050405020304" pitchFamily="18" charset="0"/>
              </a:rPr>
              <a:t>, 2005)</a:t>
            </a:r>
          </a:p>
          <a:p>
            <a:pPr marL="457200" indent="-457200">
              <a:spcBef>
                <a:spcPts val="24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3200" dirty="0">
                <a:latin typeface="+mn-lt"/>
                <a:ea typeface="Calibri" charset="0"/>
                <a:cs typeface="Times New Roman" panose="02020603050405020304" pitchFamily="18" charset="0"/>
              </a:rPr>
              <a:t>Но: </a:t>
            </a:r>
            <a:r>
              <a:rPr lang="ru-RU" sz="3200" b="1" dirty="0">
                <a:latin typeface="+mn-lt"/>
                <a:ea typeface="Calibri" charset="0"/>
                <a:cs typeface="Times New Roman" panose="02020603050405020304" pitchFamily="18" charset="0"/>
              </a:rPr>
              <a:t>специфичные</a:t>
            </a:r>
            <a:r>
              <a:rPr lang="ru-RU" sz="3200" dirty="0">
                <a:latin typeface="+mn-lt"/>
                <a:ea typeface="Calibri" charset="0"/>
                <a:cs typeface="Times New Roman" panose="02020603050405020304" pitchFamily="18" charset="0"/>
              </a:rPr>
              <a:t> роли отдельных трактов в конкретных речевых функциях не установлены</a:t>
            </a:r>
            <a:endParaRPr lang="en-US" sz="3200" b="1" dirty="0">
              <a:latin typeface="+mn-lt"/>
              <a:ea typeface="Calibri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ru-RU" sz="3200" b="1" dirty="0">
                <a:latin typeface="+mn-lt"/>
                <a:ea typeface="Calibri" charset="0"/>
                <a:cs typeface="Times New Roman" panose="02020603050405020304" pitchFamily="18" charset="0"/>
              </a:rPr>
              <a:t>Нейрохирургическая популяция </a:t>
            </a:r>
            <a:r>
              <a:rPr lang="ru-RU" sz="3200" dirty="0">
                <a:latin typeface="+mn-lt"/>
                <a:ea typeface="Calibri" charset="0"/>
                <a:cs typeface="Times New Roman" panose="02020603050405020304" pitchFamily="18" charset="0"/>
              </a:rPr>
              <a:t>предоставляет уникальные данные для изучения роли проводящих путей</a:t>
            </a:r>
            <a:r>
              <a:rPr lang="en-US" sz="3200" dirty="0">
                <a:latin typeface="+mn-lt"/>
                <a:ea typeface="Calibri" charset="0"/>
                <a:cs typeface="Times New Roman" panose="02020603050405020304" pitchFamily="18" charset="0"/>
              </a:rPr>
              <a:t>:</a:t>
            </a:r>
          </a:p>
          <a:p>
            <a:pPr marL="457200">
              <a:spcAft>
                <a:spcPts val="900"/>
              </a:spcAft>
            </a:pPr>
            <a:r>
              <a:rPr lang="ru-RU" sz="3200" dirty="0">
                <a:latin typeface="+mn-lt"/>
              </a:rPr>
              <a:t>Опухоли низкой степени злокачественности растут медленно, за это время может происходить функциональная реорганизация </a:t>
            </a:r>
            <a:r>
              <a:rPr lang="ru-RU" sz="3200" dirty="0" err="1">
                <a:latin typeface="+mn-lt"/>
              </a:rPr>
              <a:t>нейрональных</a:t>
            </a:r>
            <a:r>
              <a:rPr lang="ru-RU" sz="3200" dirty="0">
                <a:latin typeface="+mn-lt"/>
              </a:rPr>
              <a:t> основ речевых функций.</a:t>
            </a:r>
            <a:r>
              <a:rPr lang="en-US" sz="3200" dirty="0">
                <a:latin typeface="+mn-lt"/>
              </a:rPr>
              <a:t> </a:t>
            </a:r>
          </a:p>
          <a:p>
            <a:pPr marL="457200">
              <a:spcAft>
                <a:spcPts val="900"/>
              </a:spcAft>
            </a:pPr>
            <a:r>
              <a:rPr lang="en-US" sz="3200" dirty="0">
                <a:latin typeface="+mn-lt"/>
                <a:sym typeface="Symbol" panose="05050102010706020507" pitchFamily="18" charset="2"/>
              </a:rPr>
              <a:t> </a:t>
            </a:r>
            <a:r>
              <a:rPr lang="ru-RU" sz="3200" dirty="0">
                <a:latin typeface="+mn-lt"/>
              </a:rPr>
              <a:t>Речевые нарушения демонстрируют </a:t>
            </a:r>
            <a:r>
              <a:rPr lang="ru-RU" sz="3200" b="1" dirty="0">
                <a:latin typeface="+mn-lt"/>
              </a:rPr>
              <a:t>необходимость </a:t>
            </a:r>
            <a:r>
              <a:rPr lang="ru-RU" sz="3200" dirty="0">
                <a:latin typeface="+mn-lt"/>
              </a:rPr>
              <a:t>проводящих путей</a:t>
            </a:r>
            <a:r>
              <a:rPr lang="en-US" sz="3200" dirty="0">
                <a:latin typeface="+mn-lt"/>
              </a:rPr>
              <a:t> </a:t>
            </a:r>
            <a:r>
              <a:rPr lang="ru-RU" sz="3200" dirty="0">
                <a:latin typeface="+mn-lt"/>
              </a:rPr>
              <a:t>для определенных речевых функций</a:t>
            </a:r>
            <a:endParaRPr lang="en-US" sz="3200" dirty="0">
              <a:latin typeface="+mn-lt"/>
            </a:endParaRPr>
          </a:p>
          <a:p>
            <a:pPr marL="1436688" lvl="1" indent="-358775">
              <a:buFont typeface="Arial" panose="020B0604020202020204" pitchFamily="34" charset="0"/>
              <a:buChar char="•"/>
            </a:pPr>
            <a:r>
              <a:rPr lang="ru-RU" sz="3200" dirty="0">
                <a:latin typeface="+mn-lt"/>
              </a:rPr>
              <a:t>Поскольку нарушение доказывает, что функция не смогла быть перераспределена на иной </a:t>
            </a:r>
            <a:r>
              <a:rPr lang="ru-RU" sz="3200" dirty="0" err="1">
                <a:latin typeface="+mn-lt"/>
              </a:rPr>
              <a:t>нейрональный</a:t>
            </a:r>
            <a:r>
              <a:rPr lang="ru-RU" sz="3200" dirty="0">
                <a:latin typeface="+mn-lt"/>
              </a:rPr>
              <a:t> субстрат при поражении проводящего пути, изначально осуществлявшего её</a:t>
            </a:r>
            <a:endParaRPr lang="en-US" sz="3200" dirty="0">
              <a:latin typeface="+mn-lt"/>
              <a:ea typeface="Calibri" charset="0"/>
              <a:cs typeface="Calibri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829731" y="5686752"/>
            <a:ext cx="14075412" cy="89154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r>
              <a:rPr lang="ru-RU" sz="54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Введение</a:t>
            </a:r>
            <a:endParaRPr lang="en-US" sz="5400" b="1" dirty="0">
              <a:solidFill>
                <a:schemeClr val="accent3">
                  <a:lumMod val="20000"/>
                  <a:lumOff val="80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5" name="Text Box 194"/>
          <p:cNvSpPr txBox="1">
            <a:spLocks noChangeArrowheads="1"/>
          </p:cNvSpPr>
          <p:nvPr/>
        </p:nvSpPr>
        <p:spPr bwMode="auto">
          <a:xfrm>
            <a:off x="15888153" y="6367405"/>
            <a:ext cx="13641470" cy="77533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txBody>
          <a:bodyPr wrap="square" lIns="173940" tIns="173940" rIns="173940" bIns="17394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3200" b="1" dirty="0">
                <a:latin typeface="Calibri" charset="0"/>
                <a:ea typeface="Calibri" charset="0"/>
                <a:cs typeface="Calibri" charset="0"/>
              </a:rPr>
              <a:t>Речевые нарушения незначительные</a:t>
            </a:r>
            <a:r>
              <a:rPr lang="en-US" sz="3200" b="1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ru-RU" sz="3200" dirty="0">
                <a:latin typeface="Calibri" charset="0"/>
                <a:ea typeface="Calibri" charset="0"/>
                <a:cs typeface="Calibri" charset="0"/>
              </a:rPr>
              <a:t>даже у пациентов с объёмными опухолями, затрагивающими многие проводящие пути</a:t>
            </a:r>
            <a:r>
              <a:rPr lang="en-US" sz="3200" dirty="0">
                <a:latin typeface="Calibri" charset="0"/>
                <a:ea typeface="Calibri" charset="0"/>
                <a:cs typeface="Calibri" charset="0"/>
              </a:rPr>
              <a:t> (</a:t>
            </a:r>
            <a:r>
              <a:rPr lang="ru-RU" sz="3200" dirty="0">
                <a:latin typeface="Calibri" charset="0"/>
                <a:ea typeface="Calibri" charset="0"/>
                <a:cs typeface="Calibri" charset="0"/>
              </a:rPr>
              <a:t>см. примеры ниже</a:t>
            </a:r>
            <a:r>
              <a:rPr lang="en-US" sz="3200" dirty="0">
                <a:latin typeface="Calibri" charset="0"/>
                <a:ea typeface="Calibri" charset="0"/>
                <a:cs typeface="Calibri" charset="0"/>
              </a:rPr>
              <a:t>):</a:t>
            </a:r>
          </a:p>
          <a:p>
            <a:pPr marL="985838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3200" dirty="0">
                <a:latin typeface="Calibri" charset="0"/>
                <a:ea typeface="Calibri" charset="0"/>
                <a:cs typeface="Calibri" charset="0"/>
              </a:rPr>
              <a:t>Общий балл по РАТ</a:t>
            </a:r>
            <a:r>
              <a:rPr lang="en-US" sz="3200" dirty="0">
                <a:latin typeface="Calibri" charset="0"/>
                <a:ea typeface="Calibri" charset="0"/>
                <a:cs typeface="Calibri" charset="0"/>
              </a:rPr>
              <a:t> (</a:t>
            </a:r>
            <a:r>
              <a:rPr lang="ru-RU" sz="3200" dirty="0">
                <a:latin typeface="Calibri" charset="0"/>
                <a:ea typeface="Calibri" charset="0"/>
                <a:cs typeface="Calibri" charset="0"/>
              </a:rPr>
              <a:t>по шкале от</a:t>
            </a:r>
            <a:r>
              <a:rPr lang="en-US" sz="3200" dirty="0">
                <a:latin typeface="Calibri" charset="0"/>
                <a:ea typeface="Calibri" charset="0"/>
                <a:cs typeface="Calibri" charset="0"/>
              </a:rPr>
              <a:t> 5</a:t>
            </a:r>
            <a:r>
              <a:rPr lang="ru-RU" sz="3200" dirty="0">
                <a:latin typeface="Calibri" charset="0"/>
                <a:ea typeface="Calibri" charset="0"/>
                <a:cs typeface="Calibri" charset="0"/>
              </a:rPr>
              <a:t>, нет нарушений, до</a:t>
            </a:r>
            <a:r>
              <a:rPr lang="en-US" sz="3200" dirty="0">
                <a:latin typeface="Calibri" charset="0"/>
                <a:ea typeface="Calibri" charset="0"/>
                <a:cs typeface="Calibri" charset="0"/>
              </a:rPr>
              <a:t> 0</a:t>
            </a:r>
            <a:r>
              <a:rPr lang="ru-RU" sz="3200" dirty="0">
                <a:latin typeface="Calibri" charset="0"/>
                <a:ea typeface="Calibri" charset="0"/>
                <a:cs typeface="Calibri" charset="0"/>
              </a:rPr>
              <a:t>, грубые нарушения</a:t>
            </a:r>
            <a:r>
              <a:rPr lang="en-US" sz="3200" dirty="0">
                <a:latin typeface="Calibri" charset="0"/>
                <a:ea typeface="Calibri" charset="0"/>
                <a:cs typeface="Calibri" charset="0"/>
              </a:rPr>
              <a:t>):</a:t>
            </a:r>
          </a:p>
          <a:p>
            <a:pPr marL="1155700" lvl="1" indent="0">
              <a:spcAft>
                <a:spcPts val="600"/>
              </a:spcAft>
            </a:pPr>
            <a:r>
              <a:rPr lang="en-US" sz="3200" dirty="0">
                <a:latin typeface="Calibri" charset="0"/>
                <a:ea typeface="Calibri" charset="0"/>
                <a:cs typeface="Calibri" charset="0"/>
              </a:rPr>
              <a:t>- </a:t>
            </a:r>
            <a:r>
              <a:rPr lang="ru-RU" sz="3200" dirty="0">
                <a:latin typeface="Calibri" charset="0"/>
                <a:ea typeface="Calibri" charset="0"/>
                <a:cs typeface="Calibri" charset="0"/>
              </a:rPr>
              <a:t>Все пациенты</a:t>
            </a:r>
            <a:r>
              <a:rPr lang="en-US" sz="3200" dirty="0">
                <a:latin typeface="Calibri" charset="0"/>
                <a:ea typeface="Calibri" charset="0"/>
                <a:cs typeface="Calibri" charset="0"/>
              </a:rPr>
              <a:t>: </a:t>
            </a:r>
            <a:r>
              <a:rPr lang="ru-RU" sz="3200" dirty="0">
                <a:latin typeface="Calibri" charset="0"/>
                <a:ea typeface="Calibri" charset="0"/>
                <a:cs typeface="Calibri" charset="0"/>
              </a:rPr>
              <a:t>средний балл </a:t>
            </a:r>
            <a:r>
              <a:rPr lang="en-US" sz="3200" dirty="0">
                <a:latin typeface="Calibri" charset="0"/>
                <a:ea typeface="Calibri" charset="0"/>
                <a:cs typeface="Calibri" charset="0"/>
              </a:rPr>
              <a:t>4,82, SD 0,19, </a:t>
            </a:r>
            <a:r>
              <a:rPr lang="ru-RU" sz="3200" dirty="0">
                <a:latin typeface="Calibri" charset="0"/>
                <a:ea typeface="Calibri" charset="0"/>
                <a:cs typeface="Calibri" charset="0"/>
              </a:rPr>
              <a:t>диапазон</a:t>
            </a:r>
            <a:r>
              <a:rPr lang="en-US" sz="3200" dirty="0">
                <a:latin typeface="Calibri" charset="0"/>
                <a:ea typeface="Calibri" charset="0"/>
                <a:cs typeface="Calibri" charset="0"/>
              </a:rPr>
              <a:t> 4</a:t>
            </a:r>
            <a:r>
              <a:rPr lang="ru-RU" sz="3200" dirty="0">
                <a:latin typeface="Calibri" charset="0"/>
                <a:ea typeface="Calibri" charset="0"/>
                <a:cs typeface="Calibri" charset="0"/>
              </a:rPr>
              <a:t>,</a:t>
            </a:r>
            <a:r>
              <a:rPr lang="en-US" sz="3200" dirty="0">
                <a:latin typeface="Calibri" charset="0"/>
                <a:ea typeface="Calibri" charset="0"/>
                <a:cs typeface="Calibri" charset="0"/>
              </a:rPr>
              <a:t>20</a:t>
            </a:r>
            <a:r>
              <a:rPr lang="ru-RU" sz="3200" dirty="0">
                <a:latin typeface="Calibri" charset="0"/>
                <a:ea typeface="Calibri" charset="0"/>
                <a:cs typeface="Calibri" charset="0"/>
              </a:rPr>
              <a:t>-</a:t>
            </a:r>
            <a:r>
              <a:rPr lang="en-US" sz="3200" dirty="0">
                <a:latin typeface="Calibri" charset="0"/>
                <a:ea typeface="Calibri" charset="0"/>
                <a:cs typeface="Calibri" charset="0"/>
              </a:rPr>
              <a:t>5</a:t>
            </a:r>
            <a:r>
              <a:rPr lang="ru-RU" sz="3200" dirty="0">
                <a:latin typeface="Calibri" charset="0"/>
                <a:ea typeface="Calibri" charset="0"/>
                <a:cs typeface="Calibri" charset="0"/>
              </a:rPr>
              <a:t>,</a:t>
            </a:r>
            <a:r>
              <a:rPr lang="en-US" sz="3200" dirty="0">
                <a:latin typeface="Calibri" charset="0"/>
                <a:ea typeface="Calibri" charset="0"/>
                <a:cs typeface="Calibri" charset="0"/>
              </a:rPr>
              <a:t>00</a:t>
            </a:r>
          </a:p>
          <a:p>
            <a:pPr marL="1200150" lvl="1" indent="50800" algn="just">
              <a:spcAft>
                <a:spcPts val="600"/>
              </a:spcAft>
              <a:buFontTx/>
              <a:buChar char="-"/>
            </a:pPr>
            <a:r>
              <a:rPr lang="en-US" sz="32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ru-RU" sz="3200" dirty="0">
                <a:latin typeface="Calibri" charset="0"/>
                <a:ea typeface="Calibri" charset="0"/>
                <a:cs typeface="Calibri" charset="0"/>
              </a:rPr>
              <a:t>Пациенты с опухолями в </a:t>
            </a:r>
            <a:r>
              <a:rPr lang="ru-RU" sz="3200" b="1" dirty="0">
                <a:latin typeface="Calibri" charset="0"/>
                <a:ea typeface="Calibri" charset="0"/>
                <a:cs typeface="Calibri" charset="0"/>
              </a:rPr>
              <a:t>лобной</a:t>
            </a:r>
            <a:r>
              <a:rPr lang="ru-RU" sz="3200" dirty="0">
                <a:latin typeface="Calibri" charset="0"/>
                <a:ea typeface="Calibri" charset="0"/>
                <a:cs typeface="Calibri" charset="0"/>
              </a:rPr>
              <a:t> доле</a:t>
            </a:r>
            <a:r>
              <a:rPr lang="en-US" sz="3200" dirty="0">
                <a:latin typeface="Calibri" charset="0"/>
                <a:ea typeface="Calibri" charset="0"/>
                <a:cs typeface="Calibri" charset="0"/>
              </a:rPr>
              <a:t> (14</a:t>
            </a:r>
            <a:r>
              <a:rPr lang="ru-RU" sz="3200" dirty="0">
                <a:latin typeface="Calibri" charset="0"/>
                <a:ea typeface="Calibri" charset="0"/>
                <a:cs typeface="Calibri" charset="0"/>
              </a:rPr>
              <a:t> человек</a:t>
            </a:r>
            <a:r>
              <a:rPr lang="en-US" sz="3200" dirty="0">
                <a:latin typeface="Calibri" charset="0"/>
                <a:ea typeface="Calibri" charset="0"/>
                <a:cs typeface="Calibri" charset="0"/>
              </a:rPr>
              <a:t>): </a:t>
            </a:r>
          </a:p>
          <a:p>
            <a:pPr marL="1200150" lvl="1" indent="0" algn="just">
              <a:spcAft>
                <a:spcPts val="600"/>
              </a:spcAft>
            </a:pPr>
            <a:r>
              <a:rPr lang="ru-RU" sz="3200" dirty="0">
                <a:latin typeface="Calibri" charset="0"/>
                <a:ea typeface="Calibri" charset="0"/>
                <a:cs typeface="Calibri" charset="0"/>
              </a:rPr>
              <a:t>Средний балл </a:t>
            </a:r>
            <a:r>
              <a:rPr lang="en-US" sz="3200" dirty="0">
                <a:latin typeface="Calibri" charset="0"/>
                <a:ea typeface="Calibri" charset="0"/>
                <a:cs typeface="Calibri" charset="0"/>
              </a:rPr>
              <a:t>4</a:t>
            </a:r>
            <a:r>
              <a:rPr lang="ru-RU" sz="3200" dirty="0">
                <a:latin typeface="Calibri" charset="0"/>
                <a:ea typeface="Calibri" charset="0"/>
                <a:cs typeface="Calibri" charset="0"/>
              </a:rPr>
              <a:t>,</a:t>
            </a:r>
            <a:r>
              <a:rPr lang="en-US" sz="3200" dirty="0">
                <a:latin typeface="Calibri" charset="0"/>
                <a:ea typeface="Calibri" charset="0"/>
                <a:cs typeface="Calibri" charset="0"/>
              </a:rPr>
              <a:t>89, SD 0,10, </a:t>
            </a:r>
            <a:r>
              <a:rPr lang="ru-RU" sz="3200" dirty="0">
                <a:latin typeface="Calibri" charset="0"/>
                <a:ea typeface="Calibri" charset="0"/>
                <a:cs typeface="Calibri" charset="0"/>
              </a:rPr>
              <a:t>диапазон</a:t>
            </a:r>
            <a:r>
              <a:rPr lang="en-US" sz="3200" dirty="0">
                <a:latin typeface="Calibri" charset="0"/>
                <a:ea typeface="Calibri" charset="0"/>
                <a:cs typeface="Calibri" charset="0"/>
              </a:rPr>
              <a:t> 4</a:t>
            </a:r>
            <a:r>
              <a:rPr lang="ru-RU" sz="3200" dirty="0">
                <a:latin typeface="Calibri" charset="0"/>
                <a:ea typeface="Calibri" charset="0"/>
                <a:cs typeface="Calibri" charset="0"/>
              </a:rPr>
              <a:t>,</a:t>
            </a:r>
            <a:r>
              <a:rPr lang="en-US" sz="3200" dirty="0">
                <a:latin typeface="Calibri" charset="0"/>
                <a:ea typeface="Calibri" charset="0"/>
                <a:cs typeface="Calibri" charset="0"/>
              </a:rPr>
              <a:t>70</a:t>
            </a:r>
            <a:r>
              <a:rPr lang="ru-RU" sz="3200" dirty="0">
                <a:latin typeface="Calibri" charset="0"/>
                <a:ea typeface="Calibri" charset="0"/>
                <a:cs typeface="Calibri" charset="0"/>
              </a:rPr>
              <a:t>-</a:t>
            </a:r>
            <a:r>
              <a:rPr lang="en-US" sz="3200" dirty="0">
                <a:latin typeface="Calibri" charset="0"/>
                <a:ea typeface="Calibri" charset="0"/>
                <a:cs typeface="Calibri" charset="0"/>
              </a:rPr>
              <a:t>5</a:t>
            </a:r>
            <a:r>
              <a:rPr lang="ru-RU" sz="3200" dirty="0">
                <a:latin typeface="Calibri" charset="0"/>
                <a:ea typeface="Calibri" charset="0"/>
                <a:cs typeface="Calibri" charset="0"/>
              </a:rPr>
              <a:t>,</a:t>
            </a:r>
            <a:r>
              <a:rPr lang="en-US" sz="3200" dirty="0">
                <a:latin typeface="Calibri" charset="0"/>
                <a:ea typeface="Calibri" charset="0"/>
                <a:cs typeface="Calibri" charset="0"/>
              </a:rPr>
              <a:t>00</a:t>
            </a:r>
          </a:p>
          <a:p>
            <a:pPr marL="1200150" lvl="1" indent="50800" algn="just">
              <a:spcAft>
                <a:spcPts val="600"/>
              </a:spcAft>
              <a:buFontTx/>
              <a:buChar char="-"/>
            </a:pPr>
            <a:r>
              <a:rPr lang="en-US" sz="32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ru-RU" sz="3200" dirty="0">
                <a:latin typeface="Calibri" charset="0"/>
                <a:ea typeface="Calibri" charset="0"/>
                <a:cs typeface="Calibri" charset="0"/>
              </a:rPr>
              <a:t>Пациенты с опухолями в </a:t>
            </a:r>
            <a:r>
              <a:rPr lang="ru-RU" sz="3200" b="1" dirty="0">
                <a:latin typeface="Calibri" charset="0"/>
                <a:ea typeface="Calibri" charset="0"/>
                <a:cs typeface="Calibri" charset="0"/>
              </a:rPr>
              <a:t>височной</a:t>
            </a:r>
            <a:r>
              <a:rPr lang="ru-RU" sz="3200" dirty="0">
                <a:latin typeface="Calibri" charset="0"/>
                <a:ea typeface="Calibri" charset="0"/>
                <a:cs typeface="Calibri" charset="0"/>
              </a:rPr>
              <a:t> доле</a:t>
            </a:r>
            <a:r>
              <a:rPr lang="en-US" sz="3200" dirty="0">
                <a:latin typeface="Calibri" charset="0"/>
                <a:ea typeface="Calibri" charset="0"/>
                <a:cs typeface="Calibri" charset="0"/>
              </a:rPr>
              <a:t> (16</a:t>
            </a:r>
            <a:r>
              <a:rPr lang="ru-RU" sz="3200" dirty="0">
                <a:latin typeface="Calibri" charset="0"/>
                <a:ea typeface="Calibri" charset="0"/>
                <a:cs typeface="Calibri" charset="0"/>
              </a:rPr>
              <a:t> человек</a:t>
            </a:r>
            <a:r>
              <a:rPr lang="en-US" sz="3200" dirty="0">
                <a:latin typeface="Calibri" charset="0"/>
                <a:ea typeface="Calibri" charset="0"/>
                <a:cs typeface="Calibri" charset="0"/>
              </a:rPr>
              <a:t>): </a:t>
            </a:r>
          </a:p>
          <a:p>
            <a:pPr marL="1200150" lvl="1" indent="0" algn="just">
              <a:spcAft>
                <a:spcPts val="2400"/>
              </a:spcAft>
            </a:pPr>
            <a:r>
              <a:rPr lang="ru-RU" sz="3200" dirty="0">
                <a:latin typeface="Calibri" charset="0"/>
                <a:ea typeface="Calibri" charset="0"/>
                <a:cs typeface="Calibri" charset="0"/>
              </a:rPr>
              <a:t>Средний балл </a:t>
            </a:r>
            <a:r>
              <a:rPr lang="en-US" sz="3200" dirty="0">
                <a:latin typeface="Calibri" charset="0"/>
                <a:ea typeface="Calibri" charset="0"/>
                <a:cs typeface="Calibri" charset="0"/>
              </a:rPr>
              <a:t>4</a:t>
            </a:r>
            <a:r>
              <a:rPr lang="ru-RU" sz="3200" dirty="0">
                <a:latin typeface="Calibri" charset="0"/>
                <a:ea typeface="Calibri" charset="0"/>
                <a:cs typeface="Calibri" charset="0"/>
              </a:rPr>
              <a:t>,</a:t>
            </a:r>
            <a:r>
              <a:rPr lang="en-US" sz="3200" dirty="0">
                <a:latin typeface="Calibri" charset="0"/>
                <a:ea typeface="Calibri" charset="0"/>
                <a:cs typeface="Calibri" charset="0"/>
              </a:rPr>
              <a:t>74, SD 0,23, </a:t>
            </a:r>
            <a:r>
              <a:rPr lang="ru-RU" sz="3200" dirty="0">
                <a:latin typeface="Calibri" charset="0"/>
                <a:ea typeface="Calibri" charset="0"/>
                <a:cs typeface="Calibri" charset="0"/>
              </a:rPr>
              <a:t>диапазон</a:t>
            </a:r>
            <a:r>
              <a:rPr lang="en-US" sz="3200" dirty="0">
                <a:latin typeface="Calibri" charset="0"/>
                <a:ea typeface="Calibri" charset="0"/>
                <a:cs typeface="Calibri" charset="0"/>
              </a:rPr>
              <a:t> 4</a:t>
            </a:r>
            <a:r>
              <a:rPr lang="ru-RU" sz="3200" dirty="0">
                <a:latin typeface="Calibri" charset="0"/>
                <a:ea typeface="Calibri" charset="0"/>
                <a:cs typeface="Calibri" charset="0"/>
              </a:rPr>
              <a:t>,</a:t>
            </a:r>
            <a:r>
              <a:rPr lang="en-US" sz="3200" dirty="0">
                <a:latin typeface="Calibri" charset="0"/>
                <a:ea typeface="Calibri" charset="0"/>
                <a:cs typeface="Calibri" charset="0"/>
              </a:rPr>
              <a:t>20</a:t>
            </a:r>
            <a:r>
              <a:rPr lang="ru-RU" sz="3200" dirty="0">
                <a:latin typeface="Calibri" charset="0"/>
                <a:ea typeface="Calibri" charset="0"/>
                <a:cs typeface="Calibri" charset="0"/>
              </a:rPr>
              <a:t>-</a:t>
            </a:r>
            <a:r>
              <a:rPr lang="en-US" sz="3200" dirty="0">
                <a:latin typeface="Calibri" charset="0"/>
                <a:ea typeface="Calibri" charset="0"/>
                <a:cs typeface="Calibri" charset="0"/>
              </a:rPr>
              <a:t>5</a:t>
            </a:r>
            <a:r>
              <a:rPr lang="ru-RU" sz="3200" dirty="0">
                <a:latin typeface="Calibri" charset="0"/>
                <a:ea typeface="Calibri" charset="0"/>
                <a:cs typeface="Calibri" charset="0"/>
              </a:rPr>
              <a:t>,</a:t>
            </a:r>
            <a:r>
              <a:rPr lang="en-US" sz="3200" dirty="0">
                <a:latin typeface="Calibri" charset="0"/>
                <a:ea typeface="Calibri" charset="0"/>
                <a:cs typeface="Calibri" charset="0"/>
              </a:rPr>
              <a:t>00</a:t>
            </a:r>
            <a:r>
              <a:rPr lang="ru-RU" sz="3200" dirty="0">
                <a:latin typeface="Calibri" charset="0"/>
                <a:ea typeface="Calibri" charset="0"/>
                <a:cs typeface="Calibri" charset="0"/>
              </a:rPr>
              <a:t> </a:t>
            </a:r>
            <a:endParaRPr lang="en-US" sz="3200" dirty="0">
              <a:latin typeface="Calibri" charset="0"/>
              <a:ea typeface="Calibri" charset="0"/>
              <a:cs typeface="Calibri" charset="0"/>
            </a:endParaRPr>
          </a:p>
          <a:p>
            <a:pPr marL="457200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3200" dirty="0">
                <a:latin typeface="Calibri" charset="0"/>
                <a:ea typeface="Calibri" charset="0"/>
                <a:cs typeface="Calibri" charset="0"/>
              </a:rPr>
              <a:t>Самое сложное задание</a:t>
            </a:r>
            <a:r>
              <a:rPr lang="en-US" sz="3200" dirty="0">
                <a:latin typeface="Calibri" charset="0"/>
                <a:ea typeface="Calibri" charset="0"/>
                <a:cs typeface="Calibri" charset="0"/>
              </a:rPr>
              <a:t> – </a:t>
            </a:r>
            <a:r>
              <a:rPr lang="ru-RU" sz="3200" dirty="0">
                <a:latin typeface="Calibri" charset="0"/>
                <a:ea typeface="Calibri" charset="0"/>
                <a:cs typeface="Calibri" charset="0"/>
              </a:rPr>
              <a:t>повторение предложений</a:t>
            </a:r>
            <a:r>
              <a:rPr lang="en-US" sz="3200" dirty="0">
                <a:latin typeface="Calibri" charset="0"/>
                <a:ea typeface="Calibri" charset="0"/>
                <a:cs typeface="Calibri" charset="0"/>
              </a:rPr>
              <a:t>:</a:t>
            </a:r>
          </a:p>
          <a:p>
            <a:pPr marL="1200150" lvl="1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3200" dirty="0">
                <a:latin typeface="Calibri" charset="0"/>
                <a:ea typeface="Calibri" charset="0"/>
                <a:cs typeface="Calibri" charset="0"/>
              </a:rPr>
              <a:t>Средняя правильность </a:t>
            </a:r>
            <a:r>
              <a:rPr lang="en-US" sz="3200" dirty="0">
                <a:latin typeface="Calibri" charset="0"/>
                <a:ea typeface="Calibri" charset="0"/>
                <a:cs typeface="Calibri" charset="0"/>
              </a:rPr>
              <a:t>86% (SD 11%,</a:t>
            </a:r>
            <a:r>
              <a:rPr lang="ru-RU" sz="3200" dirty="0">
                <a:latin typeface="Calibri" charset="0"/>
                <a:ea typeface="Calibri" charset="0"/>
                <a:cs typeface="Calibri" charset="0"/>
              </a:rPr>
              <a:t> диапазон</a:t>
            </a:r>
            <a:r>
              <a:rPr lang="en-US" sz="3200" dirty="0">
                <a:latin typeface="Calibri" charset="0"/>
                <a:ea typeface="Calibri" charset="0"/>
                <a:cs typeface="Calibri" charset="0"/>
              </a:rPr>
              <a:t> 66</a:t>
            </a:r>
            <a:r>
              <a:rPr lang="ru-RU" sz="3200" dirty="0">
                <a:latin typeface="Calibri" charset="0"/>
                <a:ea typeface="Calibri" charset="0"/>
                <a:cs typeface="Calibri" charset="0"/>
              </a:rPr>
              <a:t>-</a:t>
            </a:r>
            <a:r>
              <a:rPr lang="en-US" sz="3200" dirty="0">
                <a:latin typeface="Calibri" charset="0"/>
                <a:ea typeface="Calibri" charset="0"/>
                <a:cs typeface="Calibri" charset="0"/>
              </a:rPr>
              <a:t>100%)</a:t>
            </a:r>
          </a:p>
          <a:p>
            <a:pPr marL="1200150" lvl="1" indent="-457200" algn="just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ru-RU" sz="3200" dirty="0">
                <a:latin typeface="Calibri" charset="0"/>
                <a:ea typeface="Calibri" charset="0"/>
                <a:cs typeface="Calibri" charset="0"/>
              </a:rPr>
              <a:t>В остальных заданиях средняя правильность </a:t>
            </a:r>
            <a:r>
              <a:rPr lang="en-US" sz="3200" dirty="0">
                <a:latin typeface="Calibri" charset="0"/>
                <a:ea typeface="Calibri" charset="0"/>
                <a:cs typeface="Calibri" charset="0"/>
              </a:rPr>
              <a:t>&gt; </a:t>
            </a:r>
            <a:r>
              <a:rPr lang="ru-RU" sz="3200" dirty="0">
                <a:latin typeface="Calibri" charset="0"/>
                <a:ea typeface="Calibri" charset="0"/>
                <a:cs typeface="Calibri" charset="0"/>
              </a:rPr>
              <a:t>90</a:t>
            </a:r>
            <a:r>
              <a:rPr lang="en-US" sz="3200" dirty="0">
                <a:latin typeface="Calibri" charset="0"/>
                <a:ea typeface="Calibri" charset="0"/>
                <a:cs typeface="Calibri" charset="0"/>
              </a:rPr>
              <a:t>%</a:t>
            </a:r>
          </a:p>
        </p:txBody>
      </p:sp>
      <p:sp>
        <p:nvSpPr>
          <p:cNvPr id="33" name="Rectangle 32"/>
          <p:cNvSpPr/>
          <p:nvPr/>
        </p:nvSpPr>
        <p:spPr>
          <a:xfrm>
            <a:off x="806200" y="15355750"/>
            <a:ext cx="14098944" cy="89154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r>
              <a:rPr lang="ru-RU" sz="54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Исследовательский вопрос</a:t>
            </a:r>
            <a:endParaRPr lang="en-US" sz="5400" b="1" dirty="0">
              <a:solidFill>
                <a:schemeClr val="accent3">
                  <a:lumMod val="20000"/>
                  <a:lumOff val="80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3" name="Text Box 192"/>
          <p:cNvSpPr txBox="1">
            <a:spLocks noChangeArrowheads="1"/>
          </p:cNvSpPr>
          <p:nvPr/>
        </p:nvSpPr>
        <p:spPr bwMode="auto">
          <a:xfrm>
            <a:off x="806200" y="18353542"/>
            <a:ext cx="14075409" cy="22952931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  <a:effectLst/>
        </p:spPr>
        <p:txBody>
          <a:bodyPr wrap="square" lIns="173940" tIns="173940" rIns="173940" bIns="17394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ru-RU" sz="3200" b="1" dirty="0">
                <a:latin typeface="Calibri" charset="0"/>
                <a:ea typeface="Calibri" charset="0"/>
                <a:cs typeface="Calibri" charset="0"/>
              </a:rPr>
              <a:t>Испытуемые</a:t>
            </a:r>
            <a:endParaRPr lang="en-US" sz="3200" b="1" dirty="0">
              <a:latin typeface="Calibri" charset="0"/>
              <a:ea typeface="Calibri" charset="0"/>
              <a:cs typeface="Calibri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>
                <a:latin typeface="+mn-lt"/>
              </a:rPr>
              <a:t>30 </a:t>
            </a:r>
            <a:r>
              <a:rPr lang="ru-RU" sz="3200" dirty="0">
                <a:latin typeface="+mn-lt"/>
              </a:rPr>
              <a:t>правшей, единственный родной язык – русский</a:t>
            </a:r>
            <a:endParaRPr lang="en-US" sz="3200" dirty="0">
              <a:latin typeface="+mn-lt"/>
            </a:endParaRPr>
          </a:p>
          <a:p>
            <a:pPr marL="1200150" lvl="1" indent="-45720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3200" dirty="0">
                <a:latin typeface="+mn-lt"/>
              </a:rPr>
              <a:t>11 женщин</a:t>
            </a:r>
            <a:r>
              <a:rPr lang="en-US" sz="3200" dirty="0">
                <a:latin typeface="+mn-lt"/>
              </a:rPr>
              <a:t>, 19 </a:t>
            </a:r>
            <a:r>
              <a:rPr lang="ru-RU" sz="3200" dirty="0">
                <a:latin typeface="+mn-lt"/>
              </a:rPr>
              <a:t>мужчин</a:t>
            </a:r>
            <a:r>
              <a:rPr lang="en-US" sz="3200" dirty="0">
                <a:latin typeface="+mn-lt"/>
              </a:rPr>
              <a:t>; </a:t>
            </a:r>
            <a:r>
              <a:rPr lang="ru-RU" sz="3200" dirty="0">
                <a:latin typeface="+mn-lt"/>
              </a:rPr>
              <a:t>возраст</a:t>
            </a:r>
            <a:r>
              <a:rPr lang="en-US" sz="3200" dirty="0">
                <a:latin typeface="+mn-lt"/>
              </a:rPr>
              <a:t>: </a:t>
            </a:r>
            <a:r>
              <a:rPr lang="ru-RU" sz="3200" dirty="0">
                <a:latin typeface="+mn-lt"/>
              </a:rPr>
              <a:t>средний </a:t>
            </a:r>
            <a:r>
              <a:rPr lang="en-US" sz="3200" dirty="0">
                <a:latin typeface="+mn-lt"/>
              </a:rPr>
              <a:t>37</a:t>
            </a:r>
            <a:r>
              <a:rPr lang="ru-RU" sz="3200" dirty="0">
                <a:latin typeface="+mn-lt"/>
              </a:rPr>
              <a:t>,</a:t>
            </a:r>
            <a:r>
              <a:rPr lang="en-US" sz="3200" dirty="0">
                <a:latin typeface="+mn-lt"/>
              </a:rPr>
              <a:t>2, SD 10,5, </a:t>
            </a:r>
            <a:r>
              <a:rPr lang="ru-RU" sz="3200" dirty="0">
                <a:latin typeface="+mn-lt"/>
              </a:rPr>
              <a:t>диапазон </a:t>
            </a:r>
            <a:r>
              <a:rPr lang="en-US" sz="3200" dirty="0">
                <a:latin typeface="+mn-lt"/>
              </a:rPr>
              <a:t>19</a:t>
            </a:r>
            <a:r>
              <a:rPr lang="ru-RU" sz="3200" dirty="0">
                <a:latin typeface="+mn-lt"/>
              </a:rPr>
              <a:t>-</a:t>
            </a:r>
            <a:r>
              <a:rPr lang="en-US" sz="3200" dirty="0">
                <a:latin typeface="+mn-lt"/>
              </a:rPr>
              <a:t>60 </a:t>
            </a:r>
            <a:r>
              <a:rPr lang="ru-RU" sz="3200" dirty="0">
                <a:latin typeface="+mn-lt"/>
              </a:rPr>
              <a:t>лет</a:t>
            </a:r>
            <a:endParaRPr lang="en-US" sz="3200" dirty="0">
              <a:latin typeface="+mn-lt"/>
            </a:endParaRPr>
          </a:p>
          <a:p>
            <a:pPr marL="457200" indent="-4572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3200" dirty="0">
                <a:latin typeface="+mn-lt"/>
              </a:rPr>
              <a:t>Глиомы </a:t>
            </a:r>
            <a:r>
              <a:rPr lang="en-US" sz="3200" dirty="0">
                <a:latin typeface="+mn-lt"/>
              </a:rPr>
              <a:t>II/III</a:t>
            </a:r>
            <a:r>
              <a:rPr lang="ru-RU" sz="3200" dirty="0">
                <a:latin typeface="+mn-lt"/>
              </a:rPr>
              <a:t> степени злокачественности ВОЗ в лобной, островковой или височной доле левого полушария</a:t>
            </a:r>
            <a:endParaRPr lang="en-US" sz="3200" dirty="0">
              <a:latin typeface="+mn-lt"/>
            </a:endParaRPr>
          </a:p>
          <a:p>
            <a:pPr marL="457200" indent="-4572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3200" dirty="0">
                <a:latin typeface="+mn-lt"/>
              </a:rPr>
              <a:t>Пациенты Национального медицинского исследовательского центра нейрохирургии им. Бурденко</a:t>
            </a:r>
            <a:endParaRPr lang="en-US" sz="2400" dirty="0">
              <a:latin typeface="+mn-lt"/>
            </a:endParaRPr>
          </a:p>
          <a:p>
            <a:pPr algn="just">
              <a:spcAft>
                <a:spcPts val="800"/>
              </a:spcAft>
            </a:pPr>
            <a:r>
              <a:rPr lang="ru-RU" sz="3200" b="1" dirty="0">
                <a:latin typeface="Calibri" charset="0"/>
                <a:ea typeface="Calibri" charset="0"/>
                <a:cs typeface="Calibri" charset="0"/>
              </a:rPr>
              <a:t>Речевое тестирование</a:t>
            </a:r>
            <a:endParaRPr lang="en-US" sz="3200" b="1" dirty="0">
              <a:latin typeface="Calibri" charset="0"/>
              <a:ea typeface="Calibri" charset="0"/>
              <a:cs typeface="Calibri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200" dirty="0">
                <a:latin typeface="+mn-lt"/>
              </a:rPr>
              <a:t>Русский </a:t>
            </a:r>
            <a:r>
              <a:rPr lang="ru-RU" sz="3200" dirty="0" err="1">
                <a:latin typeface="+mn-lt"/>
              </a:rPr>
              <a:t>Афазиологический</a:t>
            </a:r>
            <a:r>
              <a:rPr lang="ru-RU" sz="3200" dirty="0">
                <a:latin typeface="+mn-lt"/>
              </a:rPr>
              <a:t> Тест</a:t>
            </a:r>
            <a:r>
              <a:rPr lang="en-US" sz="3200" dirty="0">
                <a:latin typeface="+mn-lt"/>
              </a:rPr>
              <a:t> (</a:t>
            </a:r>
            <a:r>
              <a:rPr lang="ru-RU" sz="3200" dirty="0">
                <a:latin typeface="+mn-lt"/>
              </a:rPr>
              <a:t>РАТ</a:t>
            </a:r>
            <a:r>
              <a:rPr lang="en-US" sz="3200" dirty="0">
                <a:latin typeface="+mn-lt"/>
              </a:rPr>
              <a:t>; Ivanova et al., 2016):</a:t>
            </a:r>
          </a:p>
          <a:p>
            <a:pPr marL="457200" indent="-45720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3200" dirty="0">
              <a:latin typeface="+mn-lt"/>
            </a:endParaRPr>
          </a:p>
          <a:p>
            <a:pPr marL="457200" indent="-45720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3200" dirty="0">
              <a:latin typeface="+mn-lt"/>
            </a:endParaRPr>
          </a:p>
          <a:p>
            <a:pPr marL="457200" indent="-45720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3200" dirty="0">
              <a:latin typeface="+mn-lt"/>
            </a:endParaRPr>
          </a:p>
          <a:p>
            <a:pPr marL="457200" indent="-45720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3200" dirty="0">
              <a:latin typeface="+mn-lt"/>
            </a:endParaRPr>
          </a:p>
          <a:p>
            <a:pPr algn="just">
              <a:spcAft>
                <a:spcPts val="800"/>
              </a:spcAft>
            </a:pPr>
            <a:endParaRPr lang="en-US" sz="3200" b="1" dirty="0">
              <a:latin typeface="Calibri" charset="0"/>
              <a:ea typeface="Calibri" charset="0"/>
              <a:cs typeface="Calibri" charset="0"/>
            </a:endParaRPr>
          </a:p>
          <a:p>
            <a:pPr algn="just">
              <a:spcAft>
                <a:spcPts val="800"/>
              </a:spcAft>
            </a:pPr>
            <a:endParaRPr lang="en-US" sz="3200" b="1" dirty="0">
              <a:latin typeface="Calibri" charset="0"/>
              <a:ea typeface="Calibri" charset="0"/>
              <a:cs typeface="Calibri" charset="0"/>
            </a:endParaRPr>
          </a:p>
          <a:p>
            <a:pPr algn="just">
              <a:spcAft>
                <a:spcPts val="800"/>
              </a:spcAft>
            </a:pPr>
            <a:endParaRPr lang="en-US" sz="3200" b="1" dirty="0">
              <a:latin typeface="Calibri" charset="0"/>
              <a:ea typeface="Calibri" charset="0"/>
              <a:cs typeface="Calibri" charset="0"/>
            </a:endParaRPr>
          </a:p>
          <a:p>
            <a:pPr algn="just">
              <a:spcAft>
                <a:spcPts val="800"/>
              </a:spcAft>
            </a:pPr>
            <a:endParaRPr lang="en-US" sz="3200" b="1" dirty="0">
              <a:latin typeface="Calibri" charset="0"/>
              <a:ea typeface="Calibri" charset="0"/>
              <a:cs typeface="Calibri" charset="0"/>
            </a:endParaRPr>
          </a:p>
          <a:p>
            <a:pPr algn="just">
              <a:spcAft>
                <a:spcPts val="800"/>
              </a:spcAft>
            </a:pPr>
            <a:endParaRPr lang="ru-RU" sz="3200" b="1" dirty="0">
              <a:latin typeface="+mn-lt"/>
              <a:cs typeface="Calibri" charset="0"/>
            </a:endParaRPr>
          </a:p>
          <a:p>
            <a:pPr algn="just">
              <a:spcAft>
                <a:spcPts val="800"/>
              </a:spcAft>
            </a:pPr>
            <a:r>
              <a:rPr lang="ru-RU" sz="3200" b="1" dirty="0" err="1">
                <a:latin typeface="+mn-lt"/>
                <a:cs typeface="Calibri" charset="0"/>
              </a:rPr>
              <a:t>Трактография</a:t>
            </a:r>
            <a:endParaRPr lang="en-US" sz="3200" dirty="0">
              <a:latin typeface="+mn-lt"/>
            </a:endParaRPr>
          </a:p>
          <a:p>
            <a:pPr marL="457200" indent="-45720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3200" dirty="0">
                <a:latin typeface="+mn-lt"/>
              </a:rPr>
              <a:t>Сканирование</a:t>
            </a:r>
            <a:r>
              <a:rPr lang="en-US" sz="3200" dirty="0">
                <a:latin typeface="+mn-lt"/>
              </a:rPr>
              <a:t>:</a:t>
            </a:r>
          </a:p>
          <a:p>
            <a:pPr marL="1200150" lvl="1" indent="-45720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3200" dirty="0">
                <a:latin typeface="+mn-lt"/>
              </a:rPr>
              <a:t>Томограф</a:t>
            </a:r>
            <a:r>
              <a:rPr lang="en-US" sz="3200" dirty="0">
                <a:latin typeface="+mn-lt"/>
              </a:rPr>
              <a:t> General Electrics</a:t>
            </a:r>
            <a:r>
              <a:rPr lang="ru-RU" sz="3200" dirty="0">
                <a:latin typeface="+mn-lt"/>
              </a:rPr>
              <a:t>, 3Т</a:t>
            </a:r>
            <a:endParaRPr lang="en-US" sz="3200" dirty="0">
              <a:latin typeface="+mn-lt"/>
            </a:endParaRPr>
          </a:p>
          <a:p>
            <a:pPr marL="1200150" lvl="1" indent="-4572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latin typeface="+mn-lt"/>
              </a:rPr>
              <a:t>64 </a:t>
            </a:r>
            <a:r>
              <a:rPr lang="ru-RU" sz="3200" dirty="0">
                <a:latin typeface="+mn-lt"/>
              </a:rPr>
              <a:t>направления</a:t>
            </a:r>
            <a:r>
              <a:rPr lang="en-US" sz="3200" dirty="0">
                <a:latin typeface="+mn-lt"/>
              </a:rPr>
              <a:t>, </a:t>
            </a:r>
            <a:r>
              <a:rPr lang="ru-RU" sz="3200" dirty="0" err="1">
                <a:latin typeface="+mn-lt"/>
              </a:rPr>
              <a:t>изовоксель</a:t>
            </a:r>
            <a:r>
              <a:rPr lang="ru-RU" sz="3200" dirty="0">
                <a:latin typeface="+mn-lt"/>
              </a:rPr>
              <a:t> 2,5 мм</a:t>
            </a:r>
            <a:r>
              <a:rPr lang="en-US" sz="3200" dirty="0">
                <a:latin typeface="+mn-lt"/>
              </a:rPr>
              <a:t>, b=1500 </a:t>
            </a:r>
            <a:r>
              <a:rPr lang="ru-RU" sz="3200" dirty="0">
                <a:latin typeface="+mn-lt"/>
              </a:rPr>
              <a:t>с</a:t>
            </a:r>
            <a:r>
              <a:rPr lang="en-US" sz="3200" dirty="0">
                <a:latin typeface="+mn-lt"/>
              </a:rPr>
              <a:t>/</a:t>
            </a:r>
            <a:r>
              <a:rPr lang="ru-RU" sz="3200" dirty="0">
                <a:latin typeface="+mn-lt"/>
              </a:rPr>
              <a:t>мм</a:t>
            </a:r>
            <a:r>
              <a:rPr lang="en-US" sz="3200" baseline="30000" dirty="0">
                <a:latin typeface="+mn-lt"/>
              </a:rPr>
              <a:t>2</a:t>
            </a:r>
            <a:r>
              <a:rPr lang="en-US" sz="3200" dirty="0">
                <a:latin typeface="+mn-lt"/>
              </a:rPr>
              <a:t>,</a:t>
            </a:r>
            <a:r>
              <a:rPr lang="ru-RU" sz="3200" dirty="0">
                <a:latin typeface="+mn-lt"/>
              </a:rPr>
              <a:t> </a:t>
            </a:r>
            <a:r>
              <a:rPr lang="en-US" sz="3200" dirty="0">
                <a:latin typeface="+mn-lt"/>
              </a:rPr>
              <a:t>9</a:t>
            </a:r>
            <a:r>
              <a:rPr lang="ru-RU" sz="3200" dirty="0">
                <a:latin typeface="+mn-lt"/>
              </a:rPr>
              <a:t> объёмов </a:t>
            </a:r>
            <a:r>
              <a:rPr lang="en-US" sz="3200" dirty="0">
                <a:latin typeface="+mn-lt"/>
              </a:rPr>
              <a:t>b0, </a:t>
            </a:r>
            <a:r>
              <a:rPr lang="ru-RU" sz="3200" dirty="0">
                <a:latin typeface="+mn-lt"/>
              </a:rPr>
              <a:t>два</a:t>
            </a:r>
            <a:r>
              <a:rPr lang="en-US" sz="3200" dirty="0">
                <a:latin typeface="+mn-lt"/>
              </a:rPr>
              <a:t> </a:t>
            </a:r>
            <a:r>
              <a:rPr lang="ru-RU" sz="3200" dirty="0">
                <a:latin typeface="+mn-lt"/>
              </a:rPr>
              <a:t>повторения с противоположными направлениями </a:t>
            </a:r>
            <a:r>
              <a:rPr lang="ru-RU" sz="3200" dirty="0" err="1">
                <a:latin typeface="+mn-lt"/>
              </a:rPr>
              <a:t>фазокодирующего</a:t>
            </a:r>
            <a:r>
              <a:rPr lang="ru-RU" sz="3200" dirty="0">
                <a:latin typeface="+mn-lt"/>
              </a:rPr>
              <a:t> градиента</a:t>
            </a:r>
          </a:p>
          <a:p>
            <a:pPr marL="457200" indent="-45720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3200" dirty="0">
                <a:latin typeface="+mn-lt"/>
              </a:rPr>
              <a:t>Обработка</a:t>
            </a:r>
            <a:r>
              <a:rPr lang="en-US" sz="3200" dirty="0">
                <a:latin typeface="+mn-lt"/>
              </a:rPr>
              <a:t>:</a:t>
            </a:r>
          </a:p>
          <a:p>
            <a:pPr marL="1200150" lvl="1" indent="-45720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3200" dirty="0">
                <a:latin typeface="+mn-lt"/>
              </a:rPr>
              <a:t>Предобработка</a:t>
            </a:r>
            <a:r>
              <a:rPr lang="en-US" sz="3200" dirty="0">
                <a:latin typeface="+mn-lt"/>
              </a:rPr>
              <a:t> </a:t>
            </a:r>
            <a:r>
              <a:rPr lang="ru-RU" sz="3200" dirty="0">
                <a:latin typeface="+mn-lt"/>
              </a:rPr>
              <a:t>в</a:t>
            </a:r>
            <a:r>
              <a:rPr lang="en-US" sz="3200" dirty="0">
                <a:latin typeface="+mn-lt"/>
              </a:rPr>
              <a:t> FSL (</a:t>
            </a:r>
            <a:r>
              <a:rPr lang="en-US" sz="3200" dirty="0" err="1">
                <a:latin typeface="+mn-lt"/>
              </a:rPr>
              <a:t>topup</a:t>
            </a:r>
            <a:r>
              <a:rPr lang="en-US" sz="3200" dirty="0">
                <a:latin typeface="+mn-lt"/>
              </a:rPr>
              <a:t>) </a:t>
            </a:r>
            <a:r>
              <a:rPr lang="ru-RU" sz="3200" dirty="0">
                <a:latin typeface="+mn-lt"/>
              </a:rPr>
              <a:t>и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ExploreDTI</a:t>
            </a:r>
            <a:endParaRPr lang="en-US" sz="3200" dirty="0">
              <a:latin typeface="+mn-lt"/>
            </a:endParaRPr>
          </a:p>
          <a:p>
            <a:pPr marL="1200150" lvl="1" indent="-4572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3200" dirty="0">
                <a:latin typeface="+mn-lt"/>
              </a:rPr>
              <a:t>Детерминистическая тензорная </a:t>
            </a:r>
            <a:r>
              <a:rPr lang="ru-RU" sz="3200" dirty="0" err="1">
                <a:latin typeface="+mn-lt"/>
              </a:rPr>
              <a:t>трактография</a:t>
            </a:r>
            <a:r>
              <a:rPr lang="ru-RU" sz="3200" dirty="0">
                <a:latin typeface="+mn-lt"/>
              </a:rPr>
              <a:t> в </a:t>
            </a:r>
            <a:r>
              <a:rPr lang="en-US" sz="3200" dirty="0" err="1">
                <a:latin typeface="+mn-lt"/>
              </a:rPr>
              <a:t>ExploreDTI</a:t>
            </a:r>
            <a:r>
              <a:rPr lang="en-US" sz="3200" dirty="0">
                <a:latin typeface="+mn-lt"/>
              </a:rPr>
              <a:t> (</a:t>
            </a:r>
            <a:r>
              <a:rPr lang="ru-RU" sz="3200" dirty="0">
                <a:latin typeface="+mn-lt"/>
              </a:rPr>
              <a:t>порог фракционной анизотропии</a:t>
            </a:r>
            <a:r>
              <a:rPr lang="en-US" sz="3200" dirty="0">
                <a:latin typeface="+mn-lt"/>
              </a:rPr>
              <a:t> 0</a:t>
            </a:r>
            <a:r>
              <a:rPr lang="ru-RU" sz="3200" dirty="0">
                <a:latin typeface="+mn-lt"/>
              </a:rPr>
              <a:t>,</a:t>
            </a:r>
            <a:r>
              <a:rPr lang="en-US" sz="3200" dirty="0">
                <a:latin typeface="+mn-lt"/>
              </a:rPr>
              <a:t>2, </a:t>
            </a:r>
            <a:r>
              <a:rPr lang="ru-RU" sz="3200" dirty="0">
                <a:latin typeface="+mn-lt"/>
              </a:rPr>
              <a:t>угловой порог</a:t>
            </a:r>
            <a:r>
              <a:rPr lang="en-US" sz="3200" dirty="0">
                <a:latin typeface="+mn-lt"/>
              </a:rPr>
              <a:t> 45</a:t>
            </a:r>
            <a:r>
              <a:rPr lang="ru-RU" sz="3200" dirty="0">
                <a:latin typeface="+mn-lt"/>
              </a:rPr>
              <a:t>°</a:t>
            </a:r>
            <a:r>
              <a:rPr lang="en-US" sz="3200" dirty="0">
                <a:latin typeface="+mn-lt"/>
              </a:rPr>
              <a:t>)</a:t>
            </a:r>
          </a:p>
          <a:p>
            <a:pPr marL="1200150" lvl="1" indent="-4572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3200" dirty="0">
                <a:latin typeface="+mn-lt"/>
              </a:rPr>
              <a:t>Основные проводящие пути левого полушария вручную размечены в </a:t>
            </a:r>
            <a:r>
              <a:rPr lang="en-US" sz="3200" dirty="0" err="1">
                <a:latin typeface="+mn-lt"/>
              </a:rPr>
              <a:t>TrackVis</a:t>
            </a:r>
            <a:r>
              <a:rPr lang="en-US" sz="3200" dirty="0">
                <a:latin typeface="+mn-lt"/>
              </a:rPr>
              <a:t> </a:t>
            </a:r>
            <a:r>
              <a:rPr lang="ru-RU" sz="3200" dirty="0">
                <a:latin typeface="+mn-lt"/>
              </a:rPr>
              <a:t>с помощью расположенных согласно анатомии регионов интереса</a:t>
            </a:r>
            <a:r>
              <a:rPr lang="en-US" sz="3200" dirty="0">
                <a:latin typeface="+mn-lt"/>
              </a:rPr>
              <a:t>:</a:t>
            </a:r>
          </a:p>
          <a:p>
            <a:pPr marL="1600200" lvl="2" indent="-457200">
              <a:buFont typeface="Calibri" panose="020F0502020204030204" pitchFamily="34" charset="0"/>
              <a:buChar char="–"/>
            </a:pPr>
            <a:r>
              <a:rPr lang="ru-RU" sz="3200" dirty="0">
                <a:latin typeface="+mn-lt"/>
              </a:rPr>
              <a:t>Дугообразный пучок</a:t>
            </a:r>
            <a:r>
              <a:rPr lang="en-US" sz="3200" dirty="0">
                <a:latin typeface="+mn-lt"/>
              </a:rPr>
              <a:t> (arcuate fasciculus, AF; </a:t>
            </a:r>
            <a:r>
              <a:rPr lang="ru-RU" sz="3200" dirty="0">
                <a:highlight>
                  <a:srgbClr val="FF0000"/>
                </a:highlight>
                <a:latin typeface="+mn-lt"/>
              </a:rPr>
              <a:t>длинный</a:t>
            </a:r>
            <a:r>
              <a:rPr lang="en-US" sz="3200" dirty="0">
                <a:latin typeface="+mn-lt"/>
              </a:rPr>
              <a:t>, </a:t>
            </a:r>
            <a:r>
              <a:rPr lang="ru-RU" sz="3200" dirty="0">
                <a:highlight>
                  <a:srgbClr val="FFFF00"/>
                </a:highlight>
                <a:latin typeface="+mn-lt"/>
              </a:rPr>
              <a:t>передний</a:t>
            </a:r>
            <a:r>
              <a:rPr lang="en-US" sz="3200" dirty="0">
                <a:latin typeface="+mn-lt"/>
              </a:rPr>
              <a:t> </a:t>
            </a:r>
            <a:r>
              <a:rPr lang="ru-RU" sz="3200" dirty="0">
                <a:latin typeface="+mn-lt"/>
              </a:rPr>
              <a:t>и</a:t>
            </a:r>
            <a:r>
              <a:rPr lang="en-US" sz="3200" b="1" dirty="0">
                <a:latin typeface="+mn-lt"/>
              </a:rPr>
              <a:t> </a:t>
            </a:r>
            <a:r>
              <a:rPr lang="ru-RU" sz="3200" dirty="0">
                <a:highlight>
                  <a:srgbClr val="00FF00"/>
                </a:highlight>
                <a:latin typeface="+mn-lt"/>
              </a:rPr>
              <a:t>задний</a:t>
            </a:r>
            <a:r>
              <a:rPr lang="en-US" sz="3200" b="1" dirty="0">
                <a:latin typeface="+mn-lt"/>
              </a:rPr>
              <a:t> </a:t>
            </a:r>
            <a:r>
              <a:rPr lang="ru-RU" sz="3200" dirty="0">
                <a:latin typeface="+mn-lt"/>
              </a:rPr>
              <a:t>сегмент</a:t>
            </a:r>
            <a:r>
              <a:rPr lang="en-US" sz="3200" dirty="0">
                <a:latin typeface="+mn-lt"/>
              </a:rPr>
              <a:t>),</a:t>
            </a:r>
          </a:p>
          <a:p>
            <a:pPr marL="1600200" lvl="2" indent="-457200">
              <a:buFont typeface="Calibri" panose="020F0502020204030204" pitchFamily="34" charset="0"/>
              <a:buChar char="–"/>
            </a:pPr>
            <a:r>
              <a:rPr lang="ru-RU" sz="3200" dirty="0">
                <a:latin typeface="+mn-lt"/>
              </a:rPr>
              <a:t>Лобный косой пучок</a:t>
            </a:r>
            <a:r>
              <a:rPr lang="en-US" sz="3200" dirty="0">
                <a:latin typeface="+mn-lt"/>
              </a:rPr>
              <a:t> (frontal aslant tract, </a:t>
            </a:r>
            <a:r>
              <a:rPr lang="en-US" sz="3200" dirty="0">
                <a:highlight>
                  <a:srgbClr val="BE67FF"/>
                </a:highlight>
                <a:latin typeface="+mn-lt"/>
              </a:rPr>
              <a:t>FAT</a:t>
            </a:r>
            <a:r>
              <a:rPr lang="en-US" sz="3200" dirty="0">
                <a:latin typeface="+mn-lt"/>
              </a:rPr>
              <a:t>), </a:t>
            </a:r>
          </a:p>
          <a:p>
            <a:pPr marL="1600200" lvl="2" indent="-457200">
              <a:buFont typeface="Calibri" panose="020F0502020204030204" pitchFamily="34" charset="0"/>
              <a:buChar char="–"/>
            </a:pPr>
            <a:r>
              <a:rPr lang="ru-RU" sz="3200" dirty="0">
                <a:latin typeface="+mn-lt"/>
              </a:rPr>
              <a:t>Нижний продольный пучок</a:t>
            </a:r>
            <a:r>
              <a:rPr lang="en-US" sz="3200" dirty="0">
                <a:latin typeface="+mn-lt"/>
              </a:rPr>
              <a:t> (inferior longitudinal fasciculus, </a:t>
            </a:r>
            <a:r>
              <a:rPr lang="en-US" sz="3200" dirty="0">
                <a:highlight>
                  <a:srgbClr val="E3DE00"/>
                </a:highlight>
                <a:latin typeface="+mn-lt"/>
              </a:rPr>
              <a:t>ILF</a:t>
            </a:r>
            <a:r>
              <a:rPr lang="en-US" sz="3200" dirty="0">
                <a:latin typeface="+mn-lt"/>
              </a:rPr>
              <a:t>), </a:t>
            </a:r>
          </a:p>
          <a:p>
            <a:pPr marL="1600200" lvl="2" indent="-457200">
              <a:buFont typeface="Calibri" panose="020F0502020204030204" pitchFamily="34" charset="0"/>
              <a:buChar char="–"/>
            </a:pPr>
            <a:r>
              <a:rPr lang="ru-RU" sz="3200" dirty="0">
                <a:latin typeface="+mn-lt"/>
              </a:rPr>
              <a:t>Нижний лобно-затылочный пучок</a:t>
            </a:r>
            <a:r>
              <a:rPr lang="en-US" sz="3200" dirty="0">
                <a:latin typeface="+mn-lt"/>
              </a:rPr>
              <a:t> (inferior </a:t>
            </a:r>
            <a:r>
              <a:rPr lang="en-US" sz="3200" dirty="0" err="1">
                <a:latin typeface="+mn-lt"/>
              </a:rPr>
              <a:t>fronto</a:t>
            </a:r>
            <a:r>
              <a:rPr lang="en-US" sz="3200" dirty="0">
                <a:latin typeface="+mn-lt"/>
              </a:rPr>
              <a:t>-occipital fasciculus, </a:t>
            </a:r>
            <a:r>
              <a:rPr lang="en-US" sz="3200" dirty="0">
                <a:highlight>
                  <a:srgbClr val="FF00FF"/>
                </a:highlight>
                <a:latin typeface="+mn-lt"/>
              </a:rPr>
              <a:t>IFOF</a:t>
            </a:r>
            <a:r>
              <a:rPr lang="en-US" sz="3200" dirty="0">
                <a:latin typeface="+mn-lt"/>
              </a:rPr>
              <a:t>), </a:t>
            </a:r>
          </a:p>
          <a:p>
            <a:pPr marL="1600200" lvl="2" indent="-457200" algn="just">
              <a:buFont typeface="Calibri" panose="020F0502020204030204" pitchFamily="34" charset="0"/>
              <a:buChar char="–"/>
            </a:pPr>
            <a:r>
              <a:rPr lang="ru-RU" sz="3200" dirty="0">
                <a:latin typeface="+mn-lt"/>
              </a:rPr>
              <a:t>Крючковидный пучок</a:t>
            </a:r>
            <a:r>
              <a:rPr lang="en-US" sz="3200" dirty="0">
                <a:latin typeface="+mn-lt"/>
              </a:rPr>
              <a:t> (uncinate fasciculus, </a:t>
            </a:r>
            <a:r>
              <a:rPr lang="en-US" sz="3200" dirty="0">
                <a:highlight>
                  <a:srgbClr val="00FFFF"/>
                </a:highlight>
                <a:latin typeface="+mn-lt"/>
              </a:rPr>
              <a:t>UF</a:t>
            </a:r>
            <a:r>
              <a:rPr lang="en-US" sz="3200" dirty="0">
                <a:latin typeface="+mn-lt"/>
              </a:rPr>
              <a:t>)</a:t>
            </a:r>
          </a:p>
          <a:p>
            <a:pPr marL="1200150" lvl="1" indent="-457200" algn="just">
              <a:buFont typeface="Arial" panose="020B0604020202020204" pitchFamily="34" charset="0"/>
              <a:buChar char="•"/>
            </a:pPr>
            <a:r>
              <a:rPr lang="ru-RU" sz="3200" dirty="0">
                <a:latin typeface="+mn-lt"/>
              </a:rPr>
              <a:t>Корреляция </a:t>
            </a:r>
            <a:r>
              <a:rPr lang="ru-RU" sz="3200" dirty="0" err="1">
                <a:latin typeface="+mn-lt"/>
              </a:rPr>
              <a:t>Спирмена</a:t>
            </a:r>
            <a:r>
              <a:rPr lang="ru-RU" sz="3200" dirty="0">
                <a:latin typeface="+mn-lt"/>
              </a:rPr>
              <a:t> между объемом трактов и баллами по РАТ</a:t>
            </a:r>
            <a:endParaRPr lang="en-US" sz="3200" dirty="0">
              <a:latin typeface="+mn-lt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806763" y="17585321"/>
            <a:ext cx="14098377" cy="89154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r>
              <a:rPr lang="ru-RU" sz="54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Метод</a:t>
            </a:r>
            <a:endParaRPr lang="en-US" sz="5400" b="1" dirty="0">
              <a:solidFill>
                <a:schemeClr val="accent3">
                  <a:lumMod val="20000"/>
                  <a:lumOff val="80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4" name="Text Box 193"/>
          <p:cNvSpPr txBox="1">
            <a:spLocks noChangeArrowheads="1"/>
          </p:cNvSpPr>
          <p:nvPr/>
        </p:nvSpPr>
        <p:spPr bwMode="auto">
          <a:xfrm>
            <a:off x="15888153" y="34989777"/>
            <a:ext cx="13641470" cy="631188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txBody>
          <a:bodyPr wrap="square" lIns="173940" tIns="173940" rIns="173940" bIns="17394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spcAft>
                <a:spcPts val="50"/>
              </a:spcAft>
              <a:buFont typeface="Arial" panose="020B0604020202020204" pitchFamily="34" charset="0"/>
              <a:buChar char="•"/>
            </a:pPr>
            <a:r>
              <a:rPr lang="ru-RU" sz="3200" dirty="0">
                <a:latin typeface="+mn-lt"/>
              </a:rPr>
              <a:t>Высокая степень </a:t>
            </a:r>
            <a:r>
              <a:rPr lang="ru-RU" sz="3200" b="1" dirty="0" err="1">
                <a:latin typeface="+mn-lt"/>
              </a:rPr>
              <a:t>нейропластичности</a:t>
            </a:r>
            <a:r>
              <a:rPr lang="en-US" sz="3200" dirty="0">
                <a:latin typeface="+mn-lt"/>
              </a:rPr>
              <a:t>: </a:t>
            </a:r>
            <a:r>
              <a:rPr lang="ru-RU" sz="3200" dirty="0">
                <a:latin typeface="+mn-lt"/>
              </a:rPr>
              <a:t>успешная реорганизация речевых функций по ходу роста опухоли</a:t>
            </a:r>
            <a:endParaRPr lang="en-US" sz="3200" dirty="0">
              <a:latin typeface="+mn-lt"/>
            </a:endParaRPr>
          </a:p>
          <a:p>
            <a:pPr marL="1200150" lvl="1" indent="-457200">
              <a:spcAft>
                <a:spcPts val="50"/>
              </a:spcAft>
              <a:buFont typeface="Arial" panose="020B0604020202020204" pitchFamily="34" charset="0"/>
              <a:buChar char="•"/>
            </a:pPr>
            <a:r>
              <a:rPr lang="ru-RU" sz="3200" dirty="0">
                <a:latin typeface="+mn-lt"/>
              </a:rPr>
              <a:t>Не подтверждает теории, согласно которым функциональная пластичность характерна для корковых зон, но не проводящих путей </a:t>
            </a:r>
            <a:r>
              <a:rPr lang="en-US" sz="3200" dirty="0">
                <a:latin typeface="+mn-lt"/>
              </a:rPr>
              <a:t> (</a:t>
            </a:r>
            <a:r>
              <a:rPr lang="ru-RU" sz="3200" dirty="0" err="1">
                <a:latin typeface="+mn-lt"/>
              </a:rPr>
              <a:t>Duffau</a:t>
            </a:r>
            <a:r>
              <a:rPr lang="ru-RU" sz="3200" dirty="0">
                <a:latin typeface="+mn-lt"/>
              </a:rPr>
              <a:t>, 2016</a:t>
            </a:r>
            <a:r>
              <a:rPr lang="en-US" sz="3200" dirty="0">
                <a:latin typeface="+mn-lt"/>
              </a:rPr>
              <a:t>)</a:t>
            </a:r>
            <a:endParaRPr lang="ru-RU" sz="3200" dirty="0">
              <a:latin typeface="+mn-lt"/>
            </a:endParaRPr>
          </a:p>
          <a:p>
            <a:pPr marL="457200" indent="-457200">
              <a:spcAft>
                <a:spcPts val="50"/>
              </a:spcAft>
              <a:buFont typeface="Arial" panose="020B0604020202020204" pitchFamily="34" charset="0"/>
              <a:buChar char="•"/>
            </a:pPr>
            <a:r>
              <a:rPr lang="ru-RU" sz="3200" dirty="0">
                <a:latin typeface="+mn-lt"/>
              </a:rPr>
              <a:t>Подтверждается роль левого дугообразного пучка в обработке предложений </a:t>
            </a:r>
            <a:r>
              <a:rPr lang="en-US" sz="3200" dirty="0">
                <a:latin typeface="+mn-lt"/>
              </a:rPr>
              <a:t>(Wilson et al., 2011; Grossman et al., 2013) </a:t>
            </a:r>
            <a:r>
              <a:rPr lang="ru-RU" sz="3200" dirty="0">
                <a:latin typeface="+mn-lt"/>
              </a:rPr>
              <a:t>и порождении речи на различных уровнях</a:t>
            </a:r>
            <a:r>
              <a:rPr lang="en-US" sz="3200" dirty="0">
                <a:latin typeface="+mn-lt"/>
              </a:rPr>
              <a:t> (Bello et al., 2008; </a:t>
            </a:r>
            <a:r>
              <a:rPr lang="en-US" sz="3200" dirty="0" err="1">
                <a:latin typeface="+mn-lt"/>
              </a:rPr>
              <a:t>Duffau</a:t>
            </a:r>
            <a:r>
              <a:rPr lang="en-US" sz="3200" dirty="0">
                <a:latin typeface="+mn-lt"/>
              </a:rPr>
              <a:t> et al., 2002; </a:t>
            </a:r>
            <a:r>
              <a:rPr lang="en-US" sz="3200" dirty="0" err="1">
                <a:latin typeface="+mn-lt"/>
              </a:rPr>
              <a:t>Marchina</a:t>
            </a:r>
            <a:r>
              <a:rPr lang="en-US" sz="3200" dirty="0">
                <a:latin typeface="+mn-lt"/>
              </a:rPr>
              <a:t> et al., 2011)</a:t>
            </a:r>
          </a:p>
          <a:p>
            <a:pPr marL="1200150" lvl="1" indent="-457200" algn="just">
              <a:spcAft>
                <a:spcPts val="50"/>
              </a:spcAft>
              <a:buFont typeface="Arial" panose="020B0604020202020204" pitchFamily="34" charset="0"/>
              <a:buChar char="•"/>
            </a:pPr>
            <a:r>
              <a:rPr lang="ru-RU" sz="3200" dirty="0">
                <a:latin typeface="+mn-lt"/>
              </a:rPr>
              <a:t>Показана роль различных сегментов дугообразного пучка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200" dirty="0">
                <a:latin typeface="+mn-lt"/>
              </a:rPr>
              <a:t>Дальнейшие исследования</a:t>
            </a:r>
            <a:r>
              <a:rPr lang="en-US" sz="3200" dirty="0">
                <a:latin typeface="+mn-lt"/>
              </a:rPr>
              <a:t>: </a:t>
            </a:r>
            <a:r>
              <a:rPr lang="ru-RU" sz="3200" dirty="0">
                <a:latin typeface="+mn-lt"/>
              </a:rPr>
              <a:t>сравнительный анализ до- и послеоперационных данных</a:t>
            </a:r>
            <a:endParaRPr lang="en-US" sz="3200" dirty="0">
              <a:latin typeface="+mn-lt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5888153" y="34257324"/>
            <a:ext cx="13641470" cy="86201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r>
              <a:rPr lang="ru-RU" sz="54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Выводы и дальнейшие исследования</a:t>
            </a:r>
            <a:endParaRPr lang="en-US" sz="5400" b="1" dirty="0">
              <a:solidFill>
                <a:schemeClr val="accent3">
                  <a:lumMod val="20000"/>
                  <a:lumOff val="80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1" name="Text Box 190"/>
          <p:cNvSpPr txBox="1">
            <a:spLocks noChangeArrowheads="1"/>
          </p:cNvSpPr>
          <p:nvPr/>
        </p:nvSpPr>
        <p:spPr bwMode="auto">
          <a:xfrm>
            <a:off x="829731" y="16151503"/>
            <a:ext cx="14051878" cy="149377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txBody>
          <a:bodyPr wrap="square" lIns="173940" tIns="173940" rIns="173940" bIns="17394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571500" indent="-571500">
              <a:lnSpc>
                <a:spcPct val="120000"/>
              </a:lnSpc>
              <a:spcBef>
                <a:spcPts val="120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ru-RU" sz="3200" dirty="0">
                <a:latin typeface="+mn-lt"/>
              </a:rPr>
              <a:t>Исследовать связь между поражениями проводящих путей и речевыми нарушениями у пациентов с опухолями головного мозга </a:t>
            </a:r>
            <a:r>
              <a:rPr lang="ru-RU" sz="3200" b="1" dirty="0">
                <a:latin typeface="+mn-lt"/>
              </a:rPr>
              <a:t>до операции</a:t>
            </a:r>
            <a:endParaRPr lang="en-US" sz="3200" b="1" dirty="0">
              <a:latin typeface="+mn-lt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5890394" y="5686752"/>
            <a:ext cx="13641470" cy="92548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r>
              <a:rPr lang="ru-RU" sz="54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Результаты: Речевое тестирование</a:t>
            </a:r>
            <a:endParaRPr lang="en-US" sz="5400" b="1" dirty="0">
              <a:solidFill>
                <a:schemeClr val="accent3">
                  <a:lumMod val="20000"/>
                  <a:lumOff val="80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30436457" y="8686800"/>
            <a:ext cx="184731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8466778"/>
              </p:ext>
            </p:extLst>
          </p:nvPr>
        </p:nvGraphicFramePr>
        <p:xfrm>
          <a:off x="1139083" y="23909002"/>
          <a:ext cx="13433174" cy="49978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03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0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72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3204">
                <a:tc>
                  <a:txBody>
                    <a:bodyPr/>
                    <a:lstStyle/>
                    <a:p>
                      <a:endParaRPr lang="ru-RU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dirty="0">
                          <a:solidFill>
                            <a:schemeClr val="tx1"/>
                          </a:solidFill>
                        </a:rPr>
                        <a:t>Порождение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dirty="0">
                          <a:solidFill>
                            <a:schemeClr val="tx1"/>
                          </a:solidFill>
                        </a:rPr>
                        <a:t>Понимание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6153">
                <a:tc>
                  <a:txBody>
                    <a:bodyPr/>
                    <a:lstStyle/>
                    <a:p>
                      <a:r>
                        <a:rPr lang="ru-RU" sz="3200" dirty="0"/>
                        <a:t>Фонология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dirty="0"/>
                        <a:t>Повторение слов и </a:t>
                      </a:r>
                      <a:r>
                        <a:rPr lang="ru-RU" sz="3200" dirty="0" err="1"/>
                        <a:t>псевдослов</a:t>
                      </a:r>
                      <a:endParaRPr lang="ru-RU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dirty="0"/>
                        <a:t>Различение минимальных пар на слух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2681">
                <a:tc>
                  <a:txBody>
                    <a:bodyPr/>
                    <a:lstStyle/>
                    <a:p>
                      <a:r>
                        <a:rPr lang="ru-RU" sz="3200" dirty="0"/>
                        <a:t>Лексика+ семантика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dirty="0"/>
                        <a:t>Называние рисунков (объекты и действия)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dirty="0"/>
                        <a:t>Лексическое решение</a:t>
                      </a:r>
                      <a:r>
                        <a:rPr lang="en-US" sz="3200" dirty="0"/>
                        <a:t>; </a:t>
                      </a:r>
                      <a:r>
                        <a:rPr lang="ru-RU" sz="3200" dirty="0"/>
                        <a:t>Соотнесение слова с картинкой (объекты и действия)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6153">
                <a:tc>
                  <a:txBody>
                    <a:bodyPr/>
                    <a:lstStyle/>
                    <a:p>
                      <a:r>
                        <a:rPr lang="ru-RU" sz="3200" dirty="0"/>
                        <a:t>Синтаксис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dirty="0"/>
                        <a:t>Порождение предложений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dirty="0"/>
                        <a:t>Соотнесение предложения с картинкой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9626">
                <a:tc>
                  <a:txBody>
                    <a:bodyPr/>
                    <a:lstStyle/>
                    <a:p>
                      <a:r>
                        <a:rPr lang="ru-RU" sz="3200" dirty="0"/>
                        <a:t>Дискурс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dirty="0"/>
                        <a:t>Описание рисунка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dirty="0"/>
                        <a:t>Восприятие рассказа на слух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9" name="Rectangle 44"/>
          <p:cNvSpPr/>
          <p:nvPr/>
        </p:nvSpPr>
        <p:spPr>
          <a:xfrm>
            <a:off x="15888153" y="13956117"/>
            <a:ext cx="13641470" cy="89154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r>
              <a:rPr lang="ru-RU" sz="54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Результаты: Примеры случаев</a:t>
            </a:r>
            <a:endParaRPr lang="en-US" sz="5400" b="1" dirty="0">
              <a:solidFill>
                <a:schemeClr val="accent3">
                  <a:lumMod val="20000"/>
                  <a:lumOff val="80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0" name="Text Box 194"/>
          <p:cNvSpPr txBox="1">
            <a:spLocks noChangeArrowheads="1"/>
          </p:cNvSpPr>
          <p:nvPr/>
        </p:nvSpPr>
        <p:spPr bwMode="auto">
          <a:xfrm>
            <a:off x="15890394" y="14824253"/>
            <a:ext cx="13639229" cy="1377033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txBody>
          <a:bodyPr wrap="square" lIns="173940" tIns="173940" rIns="173940" bIns="17394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spcAft>
                <a:spcPts val="1200"/>
              </a:spcAft>
            </a:pPr>
            <a:endParaRPr lang="en-US" sz="3200" dirty="0">
              <a:latin typeface="Calibri" charset="0"/>
              <a:ea typeface="Calibri" charset="0"/>
              <a:cs typeface="Calibri" charset="0"/>
            </a:endParaRPr>
          </a:p>
          <a:p>
            <a:pPr algn="just">
              <a:spcAft>
                <a:spcPts val="1200"/>
              </a:spcAft>
            </a:pPr>
            <a:endParaRPr lang="en-US" sz="3200" dirty="0">
              <a:latin typeface="Calibri" charset="0"/>
              <a:ea typeface="Calibri" charset="0"/>
              <a:cs typeface="Calibri" charset="0"/>
            </a:endParaRPr>
          </a:p>
          <a:p>
            <a:pPr algn="just">
              <a:spcAft>
                <a:spcPts val="1200"/>
              </a:spcAft>
            </a:pPr>
            <a:endParaRPr lang="en-US" sz="3200" dirty="0">
              <a:latin typeface="Calibri" charset="0"/>
              <a:ea typeface="Calibri" charset="0"/>
              <a:cs typeface="Calibri" charset="0"/>
            </a:endParaRPr>
          </a:p>
          <a:p>
            <a:pPr algn="just">
              <a:spcAft>
                <a:spcPts val="1200"/>
              </a:spcAft>
            </a:pPr>
            <a:endParaRPr lang="en-US" sz="3200" dirty="0">
              <a:latin typeface="Calibri" charset="0"/>
              <a:ea typeface="Calibri" charset="0"/>
              <a:cs typeface="Calibri" charset="0"/>
            </a:endParaRPr>
          </a:p>
          <a:p>
            <a:pPr algn="just">
              <a:spcAft>
                <a:spcPts val="1200"/>
              </a:spcAft>
            </a:pPr>
            <a:endParaRPr lang="en-US" sz="3200" dirty="0">
              <a:latin typeface="Calibri" charset="0"/>
              <a:ea typeface="Calibri" charset="0"/>
              <a:cs typeface="Calibri" charset="0"/>
            </a:endParaRPr>
          </a:p>
          <a:p>
            <a:pPr algn="just">
              <a:spcAft>
                <a:spcPts val="1200"/>
              </a:spcAft>
            </a:pPr>
            <a:endParaRPr lang="en-US" sz="3200" dirty="0">
              <a:latin typeface="Calibri" charset="0"/>
              <a:ea typeface="Calibri" charset="0"/>
              <a:cs typeface="Calibri" charset="0"/>
            </a:endParaRPr>
          </a:p>
          <a:p>
            <a:pPr algn="just">
              <a:spcAft>
                <a:spcPts val="1200"/>
              </a:spcAft>
            </a:pPr>
            <a:endParaRPr lang="en-US" sz="3200" dirty="0">
              <a:latin typeface="Calibri" charset="0"/>
              <a:ea typeface="Calibri" charset="0"/>
              <a:cs typeface="Calibri" charset="0"/>
            </a:endParaRPr>
          </a:p>
          <a:p>
            <a:pPr algn="just">
              <a:spcAft>
                <a:spcPts val="1200"/>
              </a:spcAft>
            </a:pPr>
            <a:endParaRPr lang="en-US" sz="3200" dirty="0">
              <a:latin typeface="Calibri" charset="0"/>
              <a:ea typeface="Calibri" charset="0"/>
              <a:cs typeface="Calibri" charset="0"/>
            </a:endParaRPr>
          </a:p>
          <a:p>
            <a:pPr algn="just">
              <a:spcAft>
                <a:spcPts val="1200"/>
              </a:spcAft>
            </a:pPr>
            <a:endParaRPr lang="en-US" sz="3200" dirty="0">
              <a:latin typeface="Calibri" charset="0"/>
              <a:ea typeface="Calibri" charset="0"/>
              <a:cs typeface="Calibri" charset="0"/>
            </a:endParaRPr>
          </a:p>
          <a:p>
            <a:pPr algn="just">
              <a:spcAft>
                <a:spcPts val="1200"/>
              </a:spcAft>
            </a:pPr>
            <a:endParaRPr lang="en-US" sz="3200" dirty="0">
              <a:latin typeface="Calibri" charset="0"/>
              <a:ea typeface="Calibri" charset="0"/>
              <a:cs typeface="Calibri" charset="0"/>
            </a:endParaRPr>
          </a:p>
          <a:p>
            <a:pPr algn="just">
              <a:spcAft>
                <a:spcPts val="1200"/>
              </a:spcAft>
            </a:pPr>
            <a:endParaRPr lang="en-US" sz="3200" dirty="0">
              <a:latin typeface="Calibri" charset="0"/>
              <a:ea typeface="Calibri" charset="0"/>
              <a:cs typeface="Calibri" charset="0"/>
            </a:endParaRPr>
          </a:p>
          <a:p>
            <a:pPr algn="just">
              <a:spcAft>
                <a:spcPts val="1200"/>
              </a:spcAft>
            </a:pPr>
            <a:endParaRPr lang="en-US" sz="3200" dirty="0">
              <a:latin typeface="Calibri" charset="0"/>
              <a:ea typeface="Calibri" charset="0"/>
              <a:cs typeface="Calibri" charset="0"/>
            </a:endParaRPr>
          </a:p>
          <a:p>
            <a:pPr algn="just">
              <a:spcAft>
                <a:spcPts val="1200"/>
              </a:spcAft>
            </a:pPr>
            <a:endParaRPr lang="en-US" sz="3200" dirty="0">
              <a:latin typeface="Calibri" charset="0"/>
              <a:ea typeface="Calibri" charset="0"/>
              <a:cs typeface="Calibri" charset="0"/>
            </a:endParaRPr>
          </a:p>
          <a:p>
            <a:pPr algn="just">
              <a:spcAft>
                <a:spcPts val="1200"/>
              </a:spcAft>
            </a:pPr>
            <a:endParaRPr lang="en-US" sz="3200" dirty="0">
              <a:latin typeface="Calibri" charset="0"/>
              <a:ea typeface="Calibri" charset="0"/>
              <a:cs typeface="Calibri" charset="0"/>
            </a:endParaRPr>
          </a:p>
          <a:p>
            <a:pPr algn="just">
              <a:spcAft>
                <a:spcPts val="1200"/>
              </a:spcAft>
            </a:pPr>
            <a:endParaRPr lang="en-US" sz="3200" dirty="0">
              <a:latin typeface="Calibri" charset="0"/>
              <a:ea typeface="Calibri" charset="0"/>
              <a:cs typeface="Calibri" charset="0"/>
            </a:endParaRPr>
          </a:p>
          <a:p>
            <a:pPr algn="just">
              <a:spcAft>
                <a:spcPts val="1200"/>
              </a:spcAft>
            </a:pPr>
            <a:endParaRPr lang="en-US" sz="3200" dirty="0">
              <a:latin typeface="Calibri" charset="0"/>
              <a:ea typeface="Calibri" charset="0"/>
              <a:cs typeface="Calibri" charset="0"/>
            </a:endParaRPr>
          </a:p>
          <a:p>
            <a:pPr algn="just">
              <a:spcAft>
                <a:spcPts val="1200"/>
              </a:spcAft>
            </a:pPr>
            <a:endParaRPr lang="en-US" sz="3200" dirty="0">
              <a:latin typeface="Calibri" charset="0"/>
              <a:ea typeface="Calibri" charset="0"/>
              <a:cs typeface="Calibri" charset="0"/>
            </a:endParaRPr>
          </a:p>
          <a:p>
            <a:pPr algn="just">
              <a:spcAft>
                <a:spcPts val="1200"/>
              </a:spcAft>
            </a:pPr>
            <a:endParaRPr lang="en-US" sz="3200" dirty="0">
              <a:latin typeface="Calibri" charset="0"/>
              <a:ea typeface="Calibri" charset="0"/>
              <a:cs typeface="Calibri" charset="0"/>
            </a:endParaRPr>
          </a:p>
          <a:p>
            <a:pPr algn="just">
              <a:spcAft>
                <a:spcPts val="1200"/>
              </a:spcAft>
            </a:pPr>
            <a:endParaRPr lang="en-US" sz="3200" dirty="0">
              <a:latin typeface="Calibri" charset="0"/>
              <a:ea typeface="Calibri" charset="0"/>
              <a:cs typeface="Calibri" charset="0"/>
            </a:endParaRPr>
          </a:p>
          <a:p>
            <a:pPr algn="just">
              <a:spcAft>
                <a:spcPts val="1200"/>
              </a:spcAft>
            </a:pPr>
            <a:endParaRPr lang="en-US" sz="3200" dirty="0">
              <a:latin typeface="Calibri" charset="0"/>
              <a:ea typeface="Calibri" charset="0"/>
              <a:cs typeface="Calibri" charset="0"/>
            </a:endParaRPr>
          </a:p>
          <a:p>
            <a:pPr algn="just">
              <a:spcAft>
                <a:spcPts val="1200"/>
              </a:spcAft>
            </a:pPr>
            <a:endParaRPr lang="en-US" sz="32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273779" y="14855127"/>
            <a:ext cx="8027266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Calibri" charset="0"/>
                <a:ea typeface="Calibri" charset="0"/>
                <a:cs typeface="Calibri" charset="0"/>
              </a:rPr>
              <a:t>Пациентка ГНБ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:</a:t>
            </a:r>
          </a:p>
          <a:p>
            <a:pPr marL="360363" indent="-360363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30</a:t>
            </a:r>
            <a:r>
              <a:rPr lang="ru-RU" sz="2800" dirty="0">
                <a:latin typeface="Calibri" charset="0"/>
                <a:ea typeface="Calibri" charset="0"/>
                <a:cs typeface="Calibri" charset="0"/>
              </a:rPr>
              <a:t> лет, женщина</a:t>
            </a:r>
            <a:endParaRPr lang="en-US" sz="2800" dirty="0">
              <a:latin typeface="Calibri" charset="0"/>
              <a:ea typeface="Calibri" charset="0"/>
              <a:cs typeface="Calibri" charset="0"/>
            </a:endParaRPr>
          </a:p>
          <a:p>
            <a:pPr marL="360363" indent="-360363">
              <a:buFont typeface="Arial" panose="020B0604020202020204" pitchFamily="34" charset="0"/>
              <a:buChar char="•"/>
            </a:pPr>
            <a:r>
              <a:rPr lang="ru-RU" sz="2800" dirty="0">
                <a:latin typeface="Calibri" charset="0"/>
                <a:ea typeface="Calibri" charset="0"/>
                <a:cs typeface="Calibri" charset="0"/>
              </a:rPr>
              <a:t>Диффузная </a:t>
            </a:r>
            <a:r>
              <a:rPr lang="ru-RU" sz="2800" dirty="0" err="1">
                <a:latin typeface="Calibri" charset="0"/>
                <a:ea typeface="Calibri" charset="0"/>
                <a:cs typeface="Calibri" charset="0"/>
              </a:rPr>
              <a:t>астроцитома</a:t>
            </a:r>
            <a:r>
              <a:rPr lang="ru-RU" sz="2800" dirty="0">
                <a:latin typeface="Calibri" charset="0"/>
                <a:ea typeface="Calibri" charset="0"/>
                <a:cs typeface="Calibri" charset="0"/>
              </a:rPr>
              <a:t> 2 ст.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ru-RU" sz="2800" dirty="0">
                <a:latin typeface="Calibri" charset="0"/>
                <a:ea typeface="Calibri" charset="0"/>
                <a:cs typeface="Calibri" charset="0"/>
              </a:rPr>
              <a:t>в височной и островковой доле</a:t>
            </a:r>
            <a:endParaRPr lang="en-US" sz="2800" dirty="0">
              <a:latin typeface="Calibri" charset="0"/>
              <a:ea typeface="Calibri" charset="0"/>
              <a:cs typeface="Calibri" charset="0"/>
            </a:endParaRPr>
          </a:p>
          <a:p>
            <a:pPr marL="360363" indent="-360363">
              <a:buFont typeface="Arial" panose="020B0604020202020204" pitchFamily="34" charset="0"/>
              <a:buChar char="•"/>
            </a:pPr>
            <a:r>
              <a:rPr lang="ru-RU" sz="2800" dirty="0">
                <a:latin typeface="Calibri" charset="0"/>
                <a:ea typeface="Calibri" charset="0"/>
                <a:cs typeface="Calibri" charset="0"/>
              </a:rPr>
              <a:t>Общий объем опухоли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ru-RU" sz="2800" dirty="0">
                <a:latin typeface="Calibri" charset="0"/>
                <a:ea typeface="Calibri" charset="0"/>
                <a:cs typeface="Calibri" charset="0"/>
              </a:rPr>
              <a:t>3159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ru-RU" sz="2800" dirty="0" err="1">
                <a:latin typeface="Calibri" charset="0"/>
                <a:ea typeface="Calibri" charset="0"/>
                <a:cs typeface="Calibri" charset="0"/>
              </a:rPr>
              <a:t>вокселей</a:t>
            </a:r>
            <a:endParaRPr lang="ru-RU" sz="2800" dirty="0">
              <a:latin typeface="Calibri" charset="0"/>
              <a:ea typeface="Calibri" charset="0"/>
              <a:cs typeface="Calibri" charset="0"/>
            </a:endParaRPr>
          </a:p>
          <a:p>
            <a:pPr marL="360363" indent="-360363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UF </a:t>
            </a:r>
            <a:r>
              <a:rPr lang="ru-RU" sz="2800" dirty="0">
                <a:latin typeface="Calibri" charset="0"/>
                <a:ea typeface="Calibri" charset="0"/>
                <a:cs typeface="Calibri" charset="0"/>
              </a:rPr>
              <a:t>и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 IFOF </a:t>
            </a:r>
            <a:r>
              <a:rPr lang="ru-RU" sz="2800" dirty="0">
                <a:latin typeface="Calibri" charset="0"/>
                <a:ea typeface="Calibri" charset="0"/>
                <a:cs typeface="Calibri" charset="0"/>
              </a:rPr>
              <a:t>не восстанавливаются</a:t>
            </a:r>
          </a:p>
          <a:p>
            <a:pPr marL="360363" indent="-360363">
              <a:buFont typeface="Arial" panose="020B0604020202020204" pitchFamily="34" charset="0"/>
              <a:buChar char="•"/>
            </a:pPr>
            <a:r>
              <a:rPr lang="ru-RU" sz="2800" dirty="0">
                <a:latin typeface="Calibri" charset="0"/>
                <a:ea typeface="Calibri" charset="0"/>
                <a:cs typeface="Calibri" charset="0"/>
              </a:rPr>
              <a:t>Балл по РАТ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 4,60 </a:t>
            </a:r>
            <a:r>
              <a:rPr lang="ru-RU" sz="2800" dirty="0">
                <a:latin typeface="Calibri" charset="0"/>
                <a:ea typeface="Calibri" charset="0"/>
                <a:cs typeface="Calibri" charset="0"/>
              </a:rPr>
              <a:t>(из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 5</a:t>
            </a:r>
            <a:r>
              <a:rPr lang="ru-RU" sz="2800" dirty="0">
                <a:latin typeface="Calibri" charset="0"/>
                <a:ea typeface="Calibri" charset="0"/>
                <a:cs typeface="Calibri" charset="0"/>
              </a:rPr>
              <a:t>,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00</a:t>
            </a:r>
            <a:r>
              <a:rPr lang="ru-RU" sz="2800" dirty="0">
                <a:latin typeface="Calibri" charset="0"/>
                <a:ea typeface="Calibri" charset="0"/>
                <a:cs typeface="Calibri" charset="0"/>
              </a:rPr>
              <a:t>)</a:t>
            </a:r>
            <a:endParaRPr lang="en-US" sz="2800" dirty="0">
              <a:latin typeface="Calibri" charset="0"/>
              <a:ea typeface="Calibri" charset="0"/>
              <a:cs typeface="Calibri" charset="0"/>
            </a:endParaRPr>
          </a:p>
          <a:p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21025074" y="17789038"/>
            <a:ext cx="809901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Calibri" charset="0"/>
                <a:ea typeface="Calibri" charset="0"/>
                <a:cs typeface="Calibri" charset="0"/>
              </a:rPr>
              <a:t>Пациент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 TAA:</a:t>
            </a:r>
          </a:p>
          <a:p>
            <a:pPr marL="360363" indent="-360363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19</a:t>
            </a:r>
            <a:r>
              <a:rPr lang="ru-RU" sz="2800" dirty="0">
                <a:latin typeface="Calibri" charset="0"/>
                <a:ea typeface="Calibri" charset="0"/>
                <a:cs typeface="Calibri" charset="0"/>
              </a:rPr>
              <a:t> лет, мужчина</a:t>
            </a:r>
            <a:endParaRPr lang="en-US" sz="2800" dirty="0">
              <a:latin typeface="Calibri" charset="0"/>
              <a:ea typeface="Calibri" charset="0"/>
              <a:cs typeface="Calibri" charset="0"/>
            </a:endParaRPr>
          </a:p>
          <a:p>
            <a:pPr marL="360363" indent="-360363">
              <a:buFont typeface="Arial" panose="020B0604020202020204" pitchFamily="34" charset="0"/>
              <a:buChar char="•"/>
            </a:pPr>
            <a:r>
              <a:rPr lang="ru-RU" sz="2800" dirty="0">
                <a:latin typeface="Calibri" charset="0"/>
                <a:ea typeface="Calibri" charset="0"/>
                <a:cs typeface="Calibri" charset="0"/>
              </a:rPr>
              <a:t>Анапластическая </a:t>
            </a:r>
            <a:r>
              <a:rPr lang="ru-RU" sz="2800" dirty="0" err="1">
                <a:latin typeface="Calibri" charset="0"/>
                <a:ea typeface="Calibri" charset="0"/>
                <a:cs typeface="Calibri" charset="0"/>
              </a:rPr>
              <a:t>астроцитома</a:t>
            </a:r>
            <a:r>
              <a:rPr lang="ru-RU" sz="2800" dirty="0">
                <a:latin typeface="Calibri" charset="0"/>
                <a:ea typeface="Calibri" charset="0"/>
                <a:cs typeface="Calibri" charset="0"/>
              </a:rPr>
              <a:t> 3 ст. в височной доле</a:t>
            </a:r>
            <a:endParaRPr lang="en-US" sz="2800" dirty="0">
              <a:latin typeface="Calibri" charset="0"/>
              <a:ea typeface="Calibri" charset="0"/>
              <a:cs typeface="Calibri" charset="0"/>
            </a:endParaRPr>
          </a:p>
          <a:p>
            <a:pPr marL="360363" indent="-360363">
              <a:buFont typeface="Arial" panose="020B0604020202020204" pitchFamily="34" charset="0"/>
              <a:buChar char="•"/>
            </a:pPr>
            <a:r>
              <a:rPr lang="ru-RU" sz="2800" dirty="0">
                <a:latin typeface="Calibri" charset="0"/>
                <a:ea typeface="Calibri" charset="0"/>
                <a:cs typeface="Calibri" charset="0"/>
              </a:rPr>
              <a:t>Общий объем опухоли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 11806 </a:t>
            </a:r>
            <a:r>
              <a:rPr lang="ru-RU" sz="2800" dirty="0" err="1">
                <a:latin typeface="Calibri" charset="0"/>
                <a:ea typeface="Calibri" charset="0"/>
                <a:cs typeface="Calibri" charset="0"/>
              </a:rPr>
              <a:t>вокселей</a:t>
            </a:r>
            <a:endParaRPr lang="ru-RU" sz="2800" dirty="0">
              <a:latin typeface="Calibri" charset="0"/>
              <a:ea typeface="Calibri" charset="0"/>
              <a:cs typeface="Calibri" charset="0"/>
            </a:endParaRPr>
          </a:p>
          <a:p>
            <a:pPr marL="360363" indent="-360363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UF </a:t>
            </a:r>
            <a:r>
              <a:rPr lang="ru-RU" sz="2800" dirty="0">
                <a:latin typeface="Calibri" charset="0"/>
                <a:ea typeface="Calibri" charset="0"/>
                <a:cs typeface="Calibri" charset="0"/>
              </a:rPr>
              <a:t>не восстанавливается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; ILF </a:t>
            </a:r>
            <a:r>
              <a:rPr lang="ru-RU" sz="2800" dirty="0">
                <a:latin typeface="Calibri" charset="0"/>
                <a:ea typeface="Calibri" charset="0"/>
                <a:cs typeface="Calibri" charset="0"/>
              </a:rPr>
              <a:t>и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 IFOF </a:t>
            </a:r>
            <a:r>
              <a:rPr lang="ru-RU" sz="2800" dirty="0">
                <a:latin typeface="Calibri" charset="0"/>
                <a:ea typeface="Calibri" charset="0"/>
                <a:cs typeface="Calibri" charset="0"/>
              </a:rPr>
              <a:t>маленького объема и смещены </a:t>
            </a:r>
            <a:r>
              <a:rPr lang="ru-RU" sz="2800" dirty="0" err="1">
                <a:latin typeface="Calibri" charset="0"/>
                <a:ea typeface="Calibri" charset="0"/>
                <a:cs typeface="Calibri" charset="0"/>
              </a:rPr>
              <a:t>медиально</a:t>
            </a:r>
            <a:endParaRPr lang="ru-RU" sz="2800" dirty="0">
              <a:latin typeface="Calibri" charset="0"/>
              <a:ea typeface="Calibri" charset="0"/>
              <a:cs typeface="Calibri" charset="0"/>
            </a:endParaRPr>
          </a:p>
          <a:p>
            <a:pPr marL="360363" indent="-360363">
              <a:buFont typeface="Arial" panose="020B0604020202020204" pitchFamily="34" charset="0"/>
              <a:buChar char="•"/>
            </a:pPr>
            <a:r>
              <a:rPr lang="ru-RU" sz="2800" dirty="0">
                <a:latin typeface="Calibri" charset="0"/>
                <a:ea typeface="Calibri" charset="0"/>
                <a:cs typeface="Calibri" charset="0"/>
              </a:rPr>
              <a:t>Балл по РАТ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 4,</a:t>
            </a:r>
            <a:r>
              <a:rPr lang="ru-RU" sz="2800" dirty="0">
                <a:latin typeface="Calibri" charset="0"/>
                <a:ea typeface="Calibri" charset="0"/>
                <a:cs typeface="Calibri" charset="0"/>
              </a:rPr>
              <a:t>7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0 </a:t>
            </a:r>
            <a:r>
              <a:rPr lang="ru-RU" sz="2800" dirty="0">
                <a:latin typeface="Calibri" charset="0"/>
                <a:ea typeface="Calibri" charset="0"/>
                <a:cs typeface="Calibri" charset="0"/>
              </a:rPr>
              <a:t>(из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 5</a:t>
            </a:r>
            <a:r>
              <a:rPr lang="ru-RU" sz="2800" dirty="0">
                <a:latin typeface="Calibri" charset="0"/>
                <a:ea typeface="Calibri" charset="0"/>
                <a:cs typeface="Calibri" charset="0"/>
              </a:rPr>
              <a:t>,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00</a:t>
            </a:r>
            <a:r>
              <a:rPr lang="ru-RU" sz="2800" dirty="0">
                <a:latin typeface="Calibri" charset="0"/>
                <a:ea typeface="Calibri" charset="0"/>
                <a:cs typeface="Calibri" charset="0"/>
              </a:rPr>
              <a:t>)</a:t>
            </a:r>
            <a:endParaRPr lang="en-US" sz="2800" dirty="0"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21" name="Группа 20"/>
          <p:cNvGrpSpPr/>
          <p:nvPr/>
        </p:nvGrpSpPr>
        <p:grpSpPr>
          <a:xfrm>
            <a:off x="24437873" y="14969141"/>
            <a:ext cx="4634449" cy="3432232"/>
            <a:chOff x="23134636" y="15653311"/>
            <a:chExt cx="4976169" cy="3403748"/>
          </a:xfrm>
        </p:grpSpPr>
        <p:pic>
          <p:nvPicPr>
            <p:cNvPr id="28" name="Рисунок 27"/>
            <p:cNvPicPr/>
            <p:nvPr/>
          </p:nvPicPr>
          <p:blipFill rotWithShape="1">
            <a:blip r:embed="rId2"/>
            <a:srcRect b="3783"/>
            <a:stretch/>
          </p:blipFill>
          <p:spPr>
            <a:xfrm>
              <a:off x="23134636" y="15653311"/>
              <a:ext cx="4976169" cy="3403748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23134636" y="15691349"/>
              <a:ext cx="210634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200" dirty="0">
                  <a:solidFill>
                    <a:schemeClr val="bg1"/>
                  </a:solidFill>
                </a:rPr>
                <a:t>Пациентка ГНБ</a:t>
              </a: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16374394" y="17959917"/>
            <a:ext cx="9556565" cy="4163325"/>
            <a:chOff x="16567856" y="19516725"/>
            <a:chExt cx="11167586" cy="4741296"/>
          </a:xfrm>
        </p:grpSpPr>
        <p:pic>
          <p:nvPicPr>
            <p:cNvPr id="35" name="Рисунок 34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16567856" y="19516725"/>
              <a:ext cx="5237254" cy="3552712"/>
            </a:xfrm>
            <a:prstGeom prst="rect">
              <a:avLst/>
            </a:prstGeom>
          </p:spPr>
        </p:pic>
        <p:sp>
          <p:nvSpPr>
            <p:cNvPr id="38" name="TextBox 37"/>
            <p:cNvSpPr txBox="1"/>
            <p:nvPr/>
          </p:nvSpPr>
          <p:spPr>
            <a:xfrm>
              <a:off x="16598169" y="19544131"/>
              <a:ext cx="2103385" cy="4907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200" dirty="0">
                  <a:solidFill>
                    <a:schemeClr val="bg1"/>
                  </a:solidFill>
                </a:rPr>
                <a:t>Пациент ТАА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25460438" y="23655097"/>
              <a:ext cx="2103385" cy="4907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dirty="0">
                  <a:solidFill>
                    <a:schemeClr val="bg1"/>
                  </a:solidFill>
                </a:rPr>
                <a:t>Patient TAA</a:t>
              </a:r>
              <a:endParaRPr lang="ru-RU" sz="2200" dirty="0">
                <a:solidFill>
                  <a:schemeClr val="bg1"/>
                </a:solidFill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25632056" y="23767316"/>
              <a:ext cx="2103386" cy="4907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dirty="0">
                  <a:solidFill>
                    <a:schemeClr val="bg1"/>
                  </a:solidFill>
                </a:rPr>
                <a:t>Patient TAA</a:t>
              </a:r>
              <a:endParaRPr lang="ru-RU" sz="2200" dirty="0">
                <a:solidFill>
                  <a:schemeClr val="bg1"/>
                </a:solidFill>
              </a:endParaRP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16455628" y="21112758"/>
            <a:ext cx="7742914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>
                <a:latin typeface="Calibri" charset="0"/>
                <a:ea typeface="Calibri" charset="0"/>
                <a:cs typeface="Calibri" charset="0"/>
              </a:rPr>
              <a:t>Пациент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 KO</a:t>
            </a:r>
            <a:r>
              <a:rPr lang="ru-RU" sz="2800" dirty="0">
                <a:latin typeface="Calibri" charset="0"/>
                <a:ea typeface="Calibri" charset="0"/>
                <a:cs typeface="Calibri" charset="0"/>
              </a:rPr>
              <a:t>В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:</a:t>
            </a:r>
          </a:p>
          <a:p>
            <a:pPr marL="360363" indent="-360363" algn="just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25</a:t>
            </a:r>
            <a:r>
              <a:rPr lang="ru-RU" sz="2800" dirty="0">
                <a:latin typeface="Calibri" charset="0"/>
                <a:ea typeface="Calibri" charset="0"/>
                <a:cs typeface="Calibri" charset="0"/>
              </a:rPr>
              <a:t> лет, мужчина</a:t>
            </a:r>
            <a:endParaRPr lang="en-US" sz="2800" dirty="0">
              <a:latin typeface="Calibri" charset="0"/>
              <a:ea typeface="Calibri" charset="0"/>
              <a:cs typeface="Calibri" charset="0"/>
            </a:endParaRPr>
          </a:p>
          <a:p>
            <a:pPr marL="360363" indent="-360363">
              <a:buFont typeface="Arial" panose="020B0604020202020204" pitchFamily="34" charset="0"/>
              <a:buChar char="•"/>
            </a:pPr>
            <a:r>
              <a:rPr lang="ru-RU" sz="2800" dirty="0">
                <a:latin typeface="Calibri" charset="0"/>
                <a:ea typeface="Calibri" charset="0"/>
                <a:cs typeface="Calibri" charset="0"/>
              </a:rPr>
              <a:t>Анапластическая </a:t>
            </a:r>
            <a:r>
              <a:rPr lang="ru-RU" sz="2800" dirty="0" err="1">
                <a:latin typeface="Calibri" charset="0"/>
                <a:ea typeface="Calibri" charset="0"/>
                <a:cs typeface="Calibri" charset="0"/>
              </a:rPr>
              <a:t>олигодендроглиома</a:t>
            </a:r>
            <a:r>
              <a:rPr lang="ru-RU" sz="2800" dirty="0">
                <a:latin typeface="Calibri" charset="0"/>
                <a:ea typeface="Calibri" charset="0"/>
                <a:cs typeface="Calibri" charset="0"/>
              </a:rPr>
              <a:t> 3 ст. в лобной доле</a:t>
            </a:r>
            <a:endParaRPr lang="en-US" sz="2800" dirty="0">
              <a:latin typeface="Calibri" charset="0"/>
              <a:ea typeface="Calibri" charset="0"/>
              <a:cs typeface="Calibri" charset="0"/>
            </a:endParaRPr>
          </a:p>
          <a:p>
            <a:pPr marL="360363" indent="-360363">
              <a:buFont typeface="Arial" panose="020B0604020202020204" pitchFamily="34" charset="0"/>
              <a:buChar char="•"/>
            </a:pPr>
            <a:r>
              <a:rPr lang="ru-RU" sz="2800" dirty="0">
                <a:latin typeface="Calibri" charset="0"/>
                <a:ea typeface="Calibri" charset="0"/>
                <a:cs typeface="Calibri" charset="0"/>
              </a:rPr>
              <a:t>Общий объем опухоли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 7381 </a:t>
            </a:r>
            <a:r>
              <a:rPr lang="ru-RU" sz="2800" dirty="0" err="1">
                <a:latin typeface="Calibri" charset="0"/>
                <a:ea typeface="Calibri" charset="0"/>
                <a:cs typeface="Calibri" charset="0"/>
              </a:rPr>
              <a:t>воксель</a:t>
            </a:r>
            <a:endParaRPr lang="ru-RU" sz="2800" dirty="0">
              <a:latin typeface="Calibri" charset="0"/>
              <a:ea typeface="Calibri" charset="0"/>
              <a:cs typeface="Calibri" charset="0"/>
            </a:endParaRPr>
          </a:p>
          <a:p>
            <a:pPr marL="360363" indent="-360363">
              <a:buFont typeface="Arial" panose="020B0604020202020204" pitchFamily="34" charset="0"/>
              <a:buChar char="•"/>
            </a:pPr>
            <a:r>
              <a:rPr lang="ru-RU" sz="2800" dirty="0">
                <a:latin typeface="Calibri" charset="0"/>
                <a:ea typeface="Calibri" charset="0"/>
                <a:cs typeface="Calibri" charset="0"/>
              </a:rPr>
              <a:t>Передний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ru-RU" sz="2800" dirty="0">
                <a:latin typeface="Calibri" charset="0"/>
                <a:ea typeface="Calibri" charset="0"/>
                <a:cs typeface="Calibri" charset="0"/>
              </a:rPr>
              <a:t>и нижний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ru-RU" sz="2800" dirty="0">
                <a:latin typeface="Calibri" charset="0"/>
                <a:ea typeface="Calibri" charset="0"/>
                <a:cs typeface="Calibri" charset="0"/>
              </a:rPr>
              <a:t>сегмент 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AF </a:t>
            </a:r>
            <a:r>
              <a:rPr lang="ru-RU" sz="2800" dirty="0">
                <a:latin typeface="Calibri" charset="0"/>
                <a:ea typeface="Calibri" charset="0"/>
                <a:cs typeface="Calibri" charset="0"/>
              </a:rPr>
              <a:t>крайне малого объема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; IFOF </a:t>
            </a:r>
            <a:r>
              <a:rPr lang="ru-RU" sz="2800" dirty="0">
                <a:latin typeface="Calibri" charset="0"/>
                <a:ea typeface="Calibri" charset="0"/>
                <a:cs typeface="Calibri" charset="0"/>
              </a:rPr>
              <a:t>малого объема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; FAT </a:t>
            </a:r>
            <a:r>
              <a:rPr lang="ru-RU" sz="2800" dirty="0">
                <a:latin typeface="Calibri" charset="0"/>
                <a:ea typeface="Calibri" charset="0"/>
                <a:cs typeface="Calibri" charset="0"/>
              </a:rPr>
              <a:t>смещен</a:t>
            </a:r>
          </a:p>
          <a:p>
            <a:pPr marL="360363" indent="-360363">
              <a:buFont typeface="Arial" panose="020B0604020202020204" pitchFamily="34" charset="0"/>
              <a:buChar char="•"/>
            </a:pPr>
            <a:r>
              <a:rPr lang="ru-RU" sz="2800" dirty="0">
                <a:latin typeface="Calibri" charset="0"/>
                <a:ea typeface="Calibri" charset="0"/>
                <a:cs typeface="Calibri" charset="0"/>
              </a:rPr>
              <a:t>Балл по РАТ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 4,</a:t>
            </a:r>
            <a:r>
              <a:rPr lang="ru-RU" sz="2800" dirty="0">
                <a:latin typeface="Calibri" charset="0"/>
                <a:ea typeface="Calibri" charset="0"/>
                <a:cs typeface="Calibri" charset="0"/>
              </a:rPr>
              <a:t>0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0 </a:t>
            </a:r>
            <a:r>
              <a:rPr lang="ru-RU" sz="2800" dirty="0">
                <a:latin typeface="Calibri" charset="0"/>
                <a:ea typeface="Calibri" charset="0"/>
                <a:cs typeface="Calibri" charset="0"/>
              </a:rPr>
              <a:t>(из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 5</a:t>
            </a:r>
            <a:r>
              <a:rPr lang="ru-RU" sz="2800" dirty="0">
                <a:latin typeface="Calibri" charset="0"/>
                <a:ea typeface="Calibri" charset="0"/>
                <a:cs typeface="Calibri" charset="0"/>
              </a:rPr>
              <a:t>,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00</a:t>
            </a:r>
            <a:r>
              <a:rPr lang="ru-RU" sz="2800" dirty="0">
                <a:latin typeface="Calibri" charset="0"/>
                <a:ea typeface="Calibri" charset="0"/>
                <a:cs typeface="Calibri" charset="0"/>
              </a:rPr>
              <a:t>)</a:t>
            </a:r>
            <a:endParaRPr lang="en-US" sz="2800" dirty="0">
              <a:latin typeface="Calibri" charset="0"/>
              <a:ea typeface="Calibri" charset="0"/>
              <a:cs typeface="Calibri" charset="0"/>
            </a:endParaRPr>
          </a:p>
          <a:p>
            <a:pPr marL="360363" indent="-360363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3200" dirty="0">
              <a:latin typeface="Calibri" charset="0"/>
              <a:ea typeface="Calibri" charset="0"/>
              <a:cs typeface="Calibri" charset="0"/>
            </a:endParaRPr>
          </a:p>
          <a:p>
            <a:pPr marL="360363" indent="-360363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3200" dirty="0">
              <a:latin typeface="Calibri" charset="0"/>
              <a:ea typeface="Calibri" charset="0"/>
              <a:cs typeface="Calibri" charset="0"/>
            </a:endParaRPr>
          </a:p>
          <a:p>
            <a:endParaRPr lang="ru-RU" dirty="0"/>
          </a:p>
        </p:txBody>
      </p:sp>
      <p:grpSp>
        <p:nvGrpSpPr>
          <p:cNvPr id="23" name="Группа 22"/>
          <p:cNvGrpSpPr/>
          <p:nvPr/>
        </p:nvGrpSpPr>
        <p:grpSpPr>
          <a:xfrm>
            <a:off x="24478143" y="17833744"/>
            <a:ext cx="4634448" cy="6705621"/>
            <a:chOff x="22839630" y="23896033"/>
            <a:chExt cx="5382789" cy="7436655"/>
          </a:xfrm>
        </p:grpSpPr>
        <p:pic>
          <p:nvPicPr>
            <p:cNvPr id="40" name="Рисунок 39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22839630" y="27667534"/>
              <a:ext cx="5382789" cy="3665154"/>
            </a:xfrm>
            <a:prstGeom prst="rect">
              <a:avLst/>
            </a:prstGeom>
          </p:spPr>
        </p:pic>
        <p:sp>
          <p:nvSpPr>
            <p:cNvPr id="41" name="TextBox 40"/>
            <p:cNvSpPr txBox="1"/>
            <p:nvPr/>
          </p:nvSpPr>
          <p:spPr>
            <a:xfrm>
              <a:off x="22839630" y="23896033"/>
              <a:ext cx="1905433" cy="4778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ru-RU" sz="2200" dirty="0">
                <a:solidFill>
                  <a:schemeClr val="bg1"/>
                </a:solidFill>
              </a:endParaRP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21224215" y="24594498"/>
            <a:ext cx="780040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Calibri" charset="0"/>
                <a:ea typeface="Calibri" charset="0"/>
                <a:cs typeface="Calibri" charset="0"/>
              </a:rPr>
              <a:t>Пациентка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ru-RU" sz="2800" dirty="0">
                <a:latin typeface="Calibri" charset="0"/>
                <a:ea typeface="Calibri" charset="0"/>
                <a:cs typeface="Calibri" charset="0"/>
              </a:rPr>
              <a:t>СОА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 (</a:t>
            </a:r>
            <a:r>
              <a:rPr lang="ru-RU" sz="2800" dirty="0">
                <a:latin typeface="Calibri" charset="0"/>
                <a:ea typeface="Calibri" charset="0"/>
                <a:cs typeface="Calibri" charset="0"/>
              </a:rPr>
              <a:t>самый низкий балл по РАТ в данной выборке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):</a:t>
            </a:r>
          </a:p>
          <a:p>
            <a:pPr marL="360363" indent="-360363" algn="just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31</a:t>
            </a:r>
            <a:r>
              <a:rPr lang="ru-RU" sz="2800" dirty="0">
                <a:latin typeface="Calibri" charset="0"/>
                <a:ea typeface="Calibri" charset="0"/>
                <a:cs typeface="Calibri" charset="0"/>
              </a:rPr>
              <a:t> год, женщина</a:t>
            </a:r>
            <a:endParaRPr lang="en-US" sz="2800" dirty="0">
              <a:latin typeface="Calibri" charset="0"/>
              <a:ea typeface="Calibri" charset="0"/>
              <a:cs typeface="Calibri" charset="0"/>
            </a:endParaRPr>
          </a:p>
          <a:p>
            <a:pPr marL="360363" indent="-360363">
              <a:buFont typeface="Arial" panose="020B0604020202020204" pitchFamily="34" charset="0"/>
              <a:buChar char="•"/>
            </a:pPr>
            <a:r>
              <a:rPr lang="ru-RU" sz="2800" dirty="0" err="1">
                <a:latin typeface="Calibri" charset="0"/>
                <a:ea typeface="Calibri" charset="0"/>
                <a:cs typeface="Calibri" charset="0"/>
              </a:rPr>
              <a:t>Ганглиоглиома</a:t>
            </a:r>
            <a:r>
              <a:rPr lang="ru-RU" sz="2800" dirty="0">
                <a:latin typeface="Calibri" charset="0"/>
                <a:ea typeface="Calibri" charset="0"/>
                <a:cs typeface="Calibri" charset="0"/>
              </a:rPr>
              <a:t> 1 ст. в височной области</a:t>
            </a:r>
            <a:endParaRPr lang="en-US" sz="2800" dirty="0">
              <a:latin typeface="Calibri" charset="0"/>
              <a:ea typeface="Calibri" charset="0"/>
              <a:cs typeface="Calibri" charset="0"/>
            </a:endParaRPr>
          </a:p>
          <a:p>
            <a:pPr marL="360363" indent="-360363">
              <a:buFont typeface="Arial" panose="020B0604020202020204" pitchFamily="34" charset="0"/>
              <a:buChar char="•"/>
            </a:pPr>
            <a:r>
              <a:rPr lang="ru-RU" sz="2800" dirty="0">
                <a:latin typeface="Calibri" charset="0"/>
                <a:ea typeface="Calibri" charset="0"/>
                <a:cs typeface="Calibri" charset="0"/>
              </a:rPr>
              <a:t>Общий объем опухоли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 115 </a:t>
            </a:r>
            <a:r>
              <a:rPr lang="ru-RU" sz="2800" dirty="0" err="1">
                <a:latin typeface="Calibri" charset="0"/>
                <a:ea typeface="Calibri" charset="0"/>
                <a:cs typeface="Calibri" charset="0"/>
              </a:rPr>
              <a:t>вокселей</a:t>
            </a:r>
            <a:endParaRPr lang="ru-RU" sz="2800" dirty="0">
              <a:latin typeface="Calibri" charset="0"/>
              <a:ea typeface="Calibri" charset="0"/>
              <a:cs typeface="Calibri" charset="0"/>
            </a:endParaRPr>
          </a:p>
          <a:p>
            <a:pPr marL="360363" indent="-360363">
              <a:buFont typeface="Arial" panose="020B0604020202020204" pitchFamily="34" charset="0"/>
              <a:buChar char="•"/>
            </a:pPr>
            <a:r>
              <a:rPr lang="ru-RU" sz="2800" dirty="0">
                <a:latin typeface="Calibri" charset="0"/>
                <a:ea typeface="Calibri" charset="0"/>
                <a:cs typeface="Calibri" charset="0"/>
              </a:rPr>
              <a:t>Затронуты малая часть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 UF </a:t>
            </a:r>
            <a:r>
              <a:rPr lang="ru-RU" sz="2800" dirty="0">
                <a:latin typeface="Calibri" charset="0"/>
                <a:ea typeface="Calibri" charset="0"/>
                <a:cs typeface="Calibri" charset="0"/>
              </a:rPr>
              <a:t>и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ru-RU" sz="2800" dirty="0">
                <a:latin typeface="Calibri" charset="0"/>
                <a:ea typeface="Calibri" charset="0"/>
                <a:cs typeface="Calibri" charset="0"/>
              </a:rPr>
              <a:t>переднего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 ILF</a:t>
            </a:r>
            <a:endParaRPr lang="ru-RU" sz="2800" dirty="0">
              <a:latin typeface="Calibri" charset="0"/>
              <a:ea typeface="Calibri" charset="0"/>
              <a:cs typeface="Calibri" charset="0"/>
            </a:endParaRPr>
          </a:p>
          <a:p>
            <a:pPr marL="360363" indent="-360363">
              <a:buFont typeface="Arial" panose="020B0604020202020204" pitchFamily="34" charset="0"/>
              <a:buChar char="•"/>
            </a:pPr>
            <a:r>
              <a:rPr lang="ru-RU" sz="2800" dirty="0">
                <a:latin typeface="Calibri" charset="0"/>
                <a:ea typeface="Calibri" charset="0"/>
                <a:cs typeface="Calibri" charset="0"/>
              </a:rPr>
              <a:t>Балл по РАТ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 4,</a:t>
            </a:r>
            <a:r>
              <a:rPr lang="ru-RU" sz="2800" dirty="0">
                <a:latin typeface="Calibri" charset="0"/>
                <a:ea typeface="Calibri" charset="0"/>
                <a:cs typeface="Calibri" charset="0"/>
              </a:rPr>
              <a:t>2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0 </a:t>
            </a:r>
            <a:r>
              <a:rPr lang="ru-RU" sz="2800" dirty="0">
                <a:latin typeface="Calibri" charset="0"/>
                <a:ea typeface="Calibri" charset="0"/>
                <a:cs typeface="Calibri" charset="0"/>
              </a:rPr>
              <a:t>(из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 5</a:t>
            </a:r>
            <a:r>
              <a:rPr lang="ru-RU" sz="2800" dirty="0">
                <a:latin typeface="Calibri" charset="0"/>
                <a:ea typeface="Calibri" charset="0"/>
                <a:cs typeface="Calibri" charset="0"/>
              </a:rPr>
              <a:t>,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00</a:t>
            </a:r>
            <a:r>
              <a:rPr lang="ru-RU" sz="2800" dirty="0">
                <a:latin typeface="Calibri" charset="0"/>
                <a:ea typeface="Calibri" charset="0"/>
                <a:cs typeface="Calibri" charset="0"/>
              </a:rPr>
              <a:t>)</a:t>
            </a:r>
            <a:endParaRPr lang="en-US" sz="2800" dirty="0"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51" name="Группа 50"/>
          <p:cNvGrpSpPr/>
          <p:nvPr/>
        </p:nvGrpSpPr>
        <p:grpSpPr>
          <a:xfrm>
            <a:off x="16380354" y="24717899"/>
            <a:ext cx="4293316" cy="3079529"/>
            <a:chOff x="16365963" y="21196375"/>
            <a:chExt cx="4500093" cy="3093576"/>
          </a:xfrm>
        </p:grpSpPr>
        <p:pic>
          <p:nvPicPr>
            <p:cNvPr id="42" name="Рисунок 41"/>
            <p:cNvPicPr/>
            <p:nvPr/>
          </p:nvPicPr>
          <p:blipFill>
            <a:blip r:embed="rId5"/>
            <a:stretch>
              <a:fillRect/>
            </a:stretch>
          </p:blipFill>
          <p:spPr>
            <a:xfrm>
              <a:off x="16365963" y="21196375"/>
              <a:ext cx="4500093" cy="3093576"/>
            </a:xfrm>
            <a:prstGeom prst="rect">
              <a:avLst/>
            </a:prstGeom>
          </p:spPr>
        </p:pic>
        <p:sp>
          <p:nvSpPr>
            <p:cNvPr id="46" name="TextBox 45"/>
            <p:cNvSpPr txBox="1"/>
            <p:nvPr/>
          </p:nvSpPr>
          <p:spPr>
            <a:xfrm>
              <a:off x="16368577" y="21244662"/>
              <a:ext cx="2138422" cy="4328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200" dirty="0">
                  <a:solidFill>
                    <a:schemeClr val="bg1"/>
                  </a:solidFill>
                </a:rPr>
                <a:t>Пациентка СОА</a:t>
              </a:r>
            </a:p>
          </p:txBody>
        </p:sp>
      </p:grpSp>
      <p:sp>
        <p:nvSpPr>
          <p:cNvPr id="49" name="Rectangle 44"/>
          <p:cNvSpPr/>
          <p:nvPr/>
        </p:nvSpPr>
        <p:spPr>
          <a:xfrm>
            <a:off x="15888153" y="27886518"/>
            <a:ext cx="13641470" cy="89154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r>
              <a:rPr lang="ru-RU" sz="54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Результаты: Корреляции</a:t>
            </a:r>
            <a:endParaRPr lang="en-US" sz="5400" b="1" dirty="0">
              <a:solidFill>
                <a:schemeClr val="accent3">
                  <a:lumMod val="20000"/>
                  <a:lumOff val="80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646808"/>
              </p:ext>
            </p:extLst>
          </p:nvPr>
        </p:nvGraphicFramePr>
        <p:xfrm>
          <a:off x="15922280" y="28674955"/>
          <a:ext cx="13607343" cy="56031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58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810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204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5403">
                <a:tc>
                  <a:txBody>
                    <a:bodyPr/>
                    <a:lstStyle/>
                    <a:p>
                      <a:r>
                        <a:rPr lang="ru-RU" sz="3200" dirty="0" err="1">
                          <a:solidFill>
                            <a:schemeClr val="tx1"/>
                          </a:solidFill>
                        </a:rPr>
                        <a:t>Субтест</a:t>
                      </a:r>
                      <a:r>
                        <a:rPr lang="ru-RU" sz="3200" dirty="0">
                          <a:solidFill>
                            <a:schemeClr val="tx1"/>
                          </a:solidFill>
                        </a:rPr>
                        <a:t> РАТ</a:t>
                      </a:r>
                    </a:p>
                  </a:txBody>
                  <a:tcPr marL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dirty="0">
                          <a:solidFill>
                            <a:schemeClr val="tx1"/>
                          </a:solidFill>
                        </a:rPr>
                        <a:t>Объем тракта</a:t>
                      </a:r>
                    </a:p>
                  </a:txBody>
                  <a:tcPr marL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dirty="0">
                          <a:solidFill>
                            <a:schemeClr val="tx1"/>
                          </a:solidFill>
                        </a:rPr>
                        <a:t>Корреляция</a:t>
                      </a:r>
                    </a:p>
                  </a:txBody>
                  <a:tcPr marL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dirty="0">
                          <a:solidFill>
                            <a:schemeClr val="tx1"/>
                          </a:solidFill>
                        </a:rPr>
                        <a:t>Понимание предложений</a:t>
                      </a:r>
                    </a:p>
                  </a:txBody>
                  <a:tcPr marL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dirty="0">
                          <a:solidFill>
                            <a:schemeClr val="tx1"/>
                          </a:solidFill>
                        </a:rPr>
                        <a:t>Задний сегмент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 AF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 marL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i="1" dirty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(28)</a:t>
                      </a:r>
                      <a:r>
                        <a:rPr lang="en-US" sz="3200" baseline="0" dirty="0">
                          <a:solidFill>
                            <a:schemeClr val="tx1"/>
                          </a:solidFill>
                        </a:rPr>
                        <a:t> = </a:t>
                      </a:r>
                      <a:r>
                        <a:rPr lang="ru-RU" sz="3200" baseline="0" dirty="0">
                          <a:solidFill>
                            <a:schemeClr val="tx1"/>
                          </a:solidFill>
                        </a:rPr>
                        <a:t>0,</a:t>
                      </a:r>
                      <a:r>
                        <a:rPr lang="en-US" sz="3200" baseline="0" dirty="0">
                          <a:solidFill>
                            <a:schemeClr val="tx1"/>
                          </a:solidFill>
                        </a:rPr>
                        <a:t>366, </a:t>
                      </a:r>
                      <a:r>
                        <a:rPr lang="en-US" sz="3200" i="1" baseline="0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sz="3200" baseline="0" dirty="0">
                          <a:solidFill>
                            <a:schemeClr val="tx1"/>
                          </a:solidFill>
                        </a:rPr>
                        <a:t> = </a:t>
                      </a:r>
                      <a:r>
                        <a:rPr lang="ru-RU" sz="3200" baseline="0" dirty="0">
                          <a:solidFill>
                            <a:schemeClr val="tx1"/>
                          </a:solidFill>
                        </a:rPr>
                        <a:t>0,</a:t>
                      </a:r>
                      <a:r>
                        <a:rPr lang="en-US" sz="3200" baseline="0" dirty="0">
                          <a:solidFill>
                            <a:schemeClr val="tx1"/>
                          </a:solidFill>
                        </a:rPr>
                        <a:t>046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 marL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dirty="0">
                          <a:solidFill>
                            <a:schemeClr val="tx1"/>
                          </a:solidFill>
                        </a:rPr>
                        <a:t>Порождение слов</a:t>
                      </a:r>
                    </a:p>
                  </a:txBody>
                  <a:tcPr marL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22700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>
                          <a:solidFill>
                            <a:schemeClr val="tx1"/>
                          </a:solidFill>
                        </a:rPr>
                        <a:t>Длинный сегмент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 AF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 marL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22700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i="1" dirty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(28)</a:t>
                      </a:r>
                      <a:r>
                        <a:rPr lang="en-US" sz="3200" baseline="0" dirty="0">
                          <a:solidFill>
                            <a:schemeClr val="tx1"/>
                          </a:solidFill>
                        </a:rPr>
                        <a:t> = </a:t>
                      </a:r>
                      <a:r>
                        <a:rPr lang="ru-RU" sz="3200" baseline="0" dirty="0">
                          <a:solidFill>
                            <a:schemeClr val="tx1"/>
                          </a:solidFill>
                        </a:rPr>
                        <a:t>0,48</a:t>
                      </a:r>
                      <a:r>
                        <a:rPr lang="en-US" sz="3200" baseline="0" dirty="0">
                          <a:solidFill>
                            <a:schemeClr val="tx1"/>
                          </a:solidFill>
                        </a:rPr>
                        <a:t>6, </a:t>
                      </a:r>
                      <a:r>
                        <a:rPr lang="en-US" sz="3200" i="1" baseline="0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sz="3200" baseline="0" dirty="0">
                          <a:solidFill>
                            <a:schemeClr val="tx1"/>
                          </a:solidFill>
                        </a:rPr>
                        <a:t> = 0,0</a:t>
                      </a:r>
                      <a:r>
                        <a:rPr lang="ru-RU" sz="3200" baseline="0" dirty="0">
                          <a:solidFill>
                            <a:schemeClr val="tx1"/>
                          </a:solidFill>
                        </a:rPr>
                        <a:t>07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 marL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dirty="0">
                          <a:solidFill>
                            <a:schemeClr val="tx1"/>
                          </a:solidFill>
                        </a:rPr>
                        <a:t>Порождение предложений</a:t>
                      </a:r>
                    </a:p>
                  </a:txBody>
                  <a:tcPr marL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22700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>
                          <a:solidFill>
                            <a:schemeClr val="tx1"/>
                          </a:solidFill>
                        </a:rPr>
                        <a:t>Длинный сегмент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 AF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3200" baseline="0" dirty="0">
                          <a:solidFill>
                            <a:schemeClr val="tx1"/>
                          </a:solidFill>
                        </a:rPr>
                        <a:t>Задний сегмент</a:t>
                      </a:r>
                      <a:r>
                        <a:rPr lang="en-US" sz="3200" baseline="0" dirty="0">
                          <a:solidFill>
                            <a:schemeClr val="tx1"/>
                          </a:solidFill>
                        </a:rPr>
                        <a:t> AF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 marL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22700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i="1" dirty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(28)</a:t>
                      </a:r>
                      <a:r>
                        <a:rPr lang="en-US" sz="3200" baseline="0" dirty="0">
                          <a:solidFill>
                            <a:schemeClr val="tx1"/>
                          </a:solidFill>
                        </a:rPr>
                        <a:t> = 0,</a:t>
                      </a:r>
                      <a:r>
                        <a:rPr lang="ru-RU" sz="3200" baseline="0" dirty="0">
                          <a:solidFill>
                            <a:schemeClr val="tx1"/>
                          </a:solidFill>
                        </a:rPr>
                        <a:t>444</a:t>
                      </a:r>
                      <a:r>
                        <a:rPr lang="en-US" sz="3200" baseline="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3200" i="1" baseline="0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sz="3200" baseline="0" dirty="0">
                          <a:solidFill>
                            <a:schemeClr val="tx1"/>
                          </a:solidFill>
                        </a:rPr>
                        <a:t> = 0,0</a:t>
                      </a:r>
                      <a:r>
                        <a:rPr lang="ru-RU" sz="3200" baseline="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sz="3200" baseline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22700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i="1" dirty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(28)</a:t>
                      </a:r>
                      <a:r>
                        <a:rPr lang="en-US" sz="3200" baseline="0" dirty="0">
                          <a:solidFill>
                            <a:schemeClr val="tx1"/>
                          </a:solidFill>
                        </a:rPr>
                        <a:t> = 0,</a:t>
                      </a:r>
                      <a:r>
                        <a:rPr lang="ru-RU" sz="3200" baseline="0" dirty="0">
                          <a:solidFill>
                            <a:schemeClr val="tx1"/>
                          </a:solidFill>
                        </a:rPr>
                        <a:t>447</a:t>
                      </a:r>
                      <a:r>
                        <a:rPr lang="en-US" sz="3200" baseline="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3200" i="1" baseline="0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sz="3200" baseline="0" dirty="0">
                          <a:solidFill>
                            <a:schemeClr val="tx1"/>
                          </a:solidFill>
                        </a:rPr>
                        <a:t> = 0,0</a:t>
                      </a:r>
                      <a:r>
                        <a:rPr lang="ru-RU" sz="3200" baseline="0"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 marL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dirty="0">
                          <a:solidFill>
                            <a:schemeClr val="tx1"/>
                          </a:solidFill>
                        </a:rPr>
                        <a:t>Порождение дискурса</a:t>
                      </a:r>
                    </a:p>
                  </a:txBody>
                  <a:tcPr marL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22700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>
                          <a:solidFill>
                            <a:schemeClr val="tx1"/>
                          </a:solidFill>
                        </a:rPr>
                        <a:t>Длинный сегмент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 AF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 marL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22700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i="1" dirty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(28)</a:t>
                      </a:r>
                      <a:r>
                        <a:rPr lang="en-US" sz="3200" baseline="0" dirty="0">
                          <a:solidFill>
                            <a:schemeClr val="tx1"/>
                          </a:solidFill>
                        </a:rPr>
                        <a:t> = 0,</a:t>
                      </a:r>
                      <a:r>
                        <a:rPr lang="ru-RU" sz="3200" baseline="0" dirty="0">
                          <a:solidFill>
                            <a:schemeClr val="tx1"/>
                          </a:solidFill>
                        </a:rPr>
                        <a:t>450</a:t>
                      </a:r>
                      <a:r>
                        <a:rPr lang="en-US" sz="3200" baseline="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3200" i="1" baseline="0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sz="3200" baseline="0" dirty="0">
                          <a:solidFill>
                            <a:schemeClr val="tx1"/>
                          </a:solidFill>
                        </a:rPr>
                        <a:t> = 0,0</a:t>
                      </a:r>
                      <a:r>
                        <a:rPr lang="ru-RU" sz="3200" baseline="0"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 marL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i="1" dirty="0">
                          <a:solidFill>
                            <a:schemeClr val="tx1"/>
                          </a:solidFill>
                        </a:rPr>
                        <a:t>Повторение </a:t>
                      </a:r>
                      <a:r>
                        <a:rPr lang="ru-RU" sz="3200" i="1" dirty="0" err="1">
                          <a:solidFill>
                            <a:schemeClr val="tx1"/>
                          </a:solidFill>
                        </a:rPr>
                        <a:t>псевдослов</a:t>
                      </a:r>
                      <a:endParaRPr lang="ru-RU" sz="3200" i="1" dirty="0">
                        <a:solidFill>
                          <a:schemeClr val="tx1"/>
                        </a:solidFill>
                      </a:endParaRPr>
                    </a:p>
                  </a:txBody>
                  <a:tcPr marL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22700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i="1" dirty="0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ru-RU" sz="3200" i="1" dirty="0">
                          <a:solidFill>
                            <a:schemeClr val="tx1"/>
                          </a:solidFill>
                        </a:rPr>
                        <a:t>АТ</a:t>
                      </a:r>
                    </a:p>
                  </a:txBody>
                  <a:tcPr marL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22700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i="1" baseline="0" dirty="0">
                          <a:solidFill>
                            <a:schemeClr val="tx1"/>
                          </a:solidFill>
                        </a:rPr>
                        <a:t>Отрицательная корреляция</a:t>
                      </a:r>
                      <a:r>
                        <a:rPr lang="en-US" sz="3200" i="1" baseline="0" dirty="0">
                          <a:solidFill>
                            <a:schemeClr val="tx1"/>
                          </a:solidFill>
                        </a:rPr>
                        <a:t>!</a:t>
                      </a:r>
                    </a:p>
                    <a:p>
                      <a:pPr marL="0" marR="0" lvl="0" indent="0" algn="l" defTabSz="22700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i="1" dirty="0">
                          <a:solidFill>
                            <a:schemeClr val="tx1"/>
                          </a:solidFill>
                        </a:rPr>
                        <a:t>r(28)</a:t>
                      </a:r>
                      <a:r>
                        <a:rPr lang="en-US" sz="3200" i="1" baseline="0" dirty="0">
                          <a:solidFill>
                            <a:schemeClr val="tx1"/>
                          </a:solidFill>
                        </a:rPr>
                        <a:t> = </a:t>
                      </a:r>
                      <a:r>
                        <a:rPr lang="ru-RU" sz="3200" i="1" baseline="0" dirty="0">
                          <a:solidFill>
                            <a:schemeClr val="tx1"/>
                          </a:solidFill>
                        </a:rPr>
                        <a:t>-0</a:t>
                      </a:r>
                      <a:r>
                        <a:rPr lang="en-US" sz="3200" i="1" baseline="0" dirty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ru-RU" sz="3200" i="1" baseline="0" dirty="0">
                          <a:solidFill>
                            <a:schemeClr val="tx1"/>
                          </a:solidFill>
                        </a:rPr>
                        <a:t>509</a:t>
                      </a:r>
                      <a:r>
                        <a:rPr lang="en-US" sz="3200" i="1" baseline="0" dirty="0">
                          <a:solidFill>
                            <a:schemeClr val="tx1"/>
                          </a:solidFill>
                        </a:rPr>
                        <a:t>, p = 0,0</a:t>
                      </a:r>
                      <a:r>
                        <a:rPr lang="ru-RU" sz="3200" i="1" baseline="0" dirty="0">
                          <a:solidFill>
                            <a:schemeClr val="tx1"/>
                          </a:solidFill>
                        </a:rPr>
                        <a:t>04</a:t>
                      </a:r>
                      <a:endParaRPr lang="ru-RU" sz="3200" i="1" dirty="0">
                        <a:solidFill>
                          <a:schemeClr val="tx1"/>
                        </a:solidFill>
                      </a:endParaRPr>
                    </a:p>
                  </a:txBody>
                  <a:tcPr marL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ru-RU" sz="3200" i="0" baseline="0" dirty="0">
                          <a:solidFill>
                            <a:schemeClr val="tx1"/>
                          </a:solidFill>
                        </a:rPr>
                        <a:t>Нет значимых корреляций между результатами РАТ и объемом опухоли</a:t>
                      </a:r>
                      <a:endParaRPr lang="ru-RU" sz="3200" i="0" dirty="0">
                        <a:solidFill>
                          <a:schemeClr val="tx1"/>
                        </a:solidFill>
                      </a:endParaRPr>
                    </a:p>
                  </a:txBody>
                  <a:tcPr marL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22700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22700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0" name="TextBox 49"/>
          <p:cNvSpPr txBox="1"/>
          <p:nvPr/>
        </p:nvSpPr>
        <p:spPr>
          <a:xfrm>
            <a:off x="24542403" y="21384786"/>
            <a:ext cx="179995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>
                <a:solidFill>
                  <a:schemeClr val="bg1"/>
                </a:solidFill>
              </a:rPr>
              <a:t>Пациент КОВ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C0DC811-B65F-A744-8B9F-2EE67FFF035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214" y="540103"/>
            <a:ext cx="3779786" cy="3570893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345B018B-818C-744E-95B2-051EF5B0FA4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02437" y="-50675"/>
            <a:ext cx="6368382" cy="3536325"/>
          </a:xfrm>
          <a:prstGeom prst="rect">
            <a:avLst/>
          </a:prstGeom>
        </p:spPr>
      </p:pic>
      <p:sp>
        <p:nvSpPr>
          <p:cNvPr id="54" name="TextBox 53">
            <a:extLst>
              <a:ext uri="{FF2B5EF4-FFF2-40B4-BE49-F238E27FC236}">
                <a16:creationId xmlns:a16="http://schemas.microsoft.com/office/drawing/2014/main" id="{3AEFCF8D-A305-F541-849A-26EBCAA830EA}"/>
              </a:ext>
            </a:extLst>
          </p:cNvPr>
          <p:cNvSpPr txBox="1"/>
          <p:nvPr/>
        </p:nvSpPr>
        <p:spPr>
          <a:xfrm>
            <a:off x="-261257" y="39515143"/>
            <a:ext cx="184731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0BA5F0F-A7D4-2A46-91BC-928A3C7026E5}"/>
              </a:ext>
            </a:extLst>
          </p:cNvPr>
          <p:cNvSpPr txBox="1"/>
          <p:nvPr/>
        </p:nvSpPr>
        <p:spPr>
          <a:xfrm>
            <a:off x="-8001000" y="18026743"/>
            <a:ext cx="184731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1251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9291</TotalTime>
  <Words>1023</Words>
  <Application>Microsoft Macintosh PowerPoint</Application>
  <PresentationFormat>Custom</PresentationFormat>
  <Paragraphs>159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</vt:vector>
  </TitlesOfParts>
  <Company>Genigraphics LLC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Genigraphics Research Poster Template A0/A1</dc:title>
  <dc:creator>Jay Larson</dc:creator>
  <dc:description>Quality poster printing
www.genigraphics.com
1-800-790-4001</dc:description>
  <cp:lastModifiedBy>Гордеева Елизавета Александровна</cp:lastModifiedBy>
  <cp:revision>232</cp:revision>
  <cp:lastPrinted>2017-03-10T11:37:21Z</cp:lastPrinted>
  <dcterms:created xsi:type="dcterms:W3CDTF">2013-02-10T21:14:48Z</dcterms:created>
  <dcterms:modified xsi:type="dcterms:W3CDTF">2018-10-15T14:01:46Z</dcterms:modified>
</cp:coreProperties>
</file>