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62" r:id="rId3"/>
    <p:sldId id="268" r:id="rId4"/>
    <p:sldId id="266" r:id="rId5"/>
    <p:sldId id="269" r:id="rId6"/>
    <p:sldId id="270" r:id="rId7"/>
    <p:sldId id="272" r:id="rId8"/>
    <p:sldId id="271" r:id="rId9"/>
    <p:sldId id="280" r:id="rId10"/>
    <p:sldId id="261" r:id="rId11"/>
    <p:sldId id="281" r:id="rId12"/>
    <p:sldId id="275" r:id="rId13"/>
    <p:sldId id="273" r:id="rId14"/>
    <p:sldId id="274" r:id="rId15"/>
    <p:sldId id="277" r:id="rId16"/>
    <p:sldId id="279" r:id="rId17"/>
    <p:sldId id="278" r:id="rId18"/>
    <p:sldId id="260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BED0"/>
    <a:srgbClr val="288BAA"/>
    <a:srgbClr val="3A8F98"/>
    <a:srgbClr val="C33109"/>
    <a:srgbClr val="EF3C0B"/>
    <a:srgbClr val="BB0505"/>
    <a:srgbClr val="802006"/>
    <a:srgbClr val="F92B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5B90AF-A0A8-496D-93F2-43BFDEB81C48}" type="datetimeFigureOut">
              <a:rPr lang="ru-RU" smtClean="0"/>
              <a:t>27.10.2018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13AC8-CDC8-4E47-B1DD-D459CE20F00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631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919E66-D3B9-4E22-93B4-048F753CD3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86C0317-0F81-4E29-AC80-8A38427D6F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C060E5F-C868-43CA-B29B-A1A88C991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789BD-E985-41DC-BAC3-92983C7E5FDD}" type="datetimeFigureOut">
              <a:rPr lang="ru-RU" smtClean="0"/>
              <a:t>27.10.2018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2BB593-1894-40D6-BAC4-0A7B92D2B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B401B3-929A-42BF-92C6-486C69817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94FF0-1133-486D-AE62-14B0FC748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12110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2C1565-C2DF-4025-9100-7A6EC7129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97531EE-A718-432A-88CF-304569C6C7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2DB10B-3C89-4AED-AA6C-5D3229D1A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789BD-E985-41DC-BAC3-92983C7E5FDD}" type="datetimeFigureOut">
              <a:rPr lang="ru-RU" smtClean="0"/>
              <a:t>27.10.2018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42B85E7-908D-47B3-BCD8-DB7BD3B66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C7EBB8-93CE-44D4-A81C-52954BB90E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94FF0-1133-486D-AE62-14B0FC748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327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53EAA5A-26FF-462F-A5FB-E7337275A0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AC67F01-691F-401A-84AC-2CF97CEE99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2A223E0-DE1A-4246-81EE-389CCFE6F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789BD-E985-41DC-BAC3-92983C7E5FDD}" type="datetimeFigureOut">
              <a:rPr lang="ru-RU" smtClean="0"/>
              <a:t>27.10.2018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5D30350-7C82-4142-97F5-3ED68D805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5AC41F-146D-4BDB-8966-828E86078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94FF0-1133-486D-AE62-14B0FC748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023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A40FDB-7CCE-45C7-8DBA-BD3BF2143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0FD911-0B6F-4EA6-9A6B-C7DC32D561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183D6F-97EC-4AC2-995D-EDDD5D0B5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789BD-E985-41DC-BAC3-92983C7E5FDD}" type="datetimeFigureOut">
              <a:rPr lang="ru-RU" smtClean="0"/>
              <a:t>27.10.2018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BFABFBA-F0FA-412B-881A-97C46F59B8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1F22ED7-94C1-45C2-91D2-4E1E3A4F7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94FF0-1133-486D-AE62-14B0FC748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711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0D414D-4757-4806-AF5C-96A314C0D5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E5054A8-BE1C-46BD-B806-5A78F3A298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697C6F6-6F49-4E8C-AB29-F66557536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789BD-E985-41DC-BAC3-92983C7E5FDD}" type="datetimeFigureOut">
              <a:rPr lang="ru-RU" smtClean="0"/>
              <a:t>27.10.2018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2E0C3D6-FAAA-4D5F-A81A-17ECA9267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C6A559-69B8-4B15-A5DE-E247CB2F3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94FF0-1133-486D-AE62-14B0FC748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1209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891C28-CCA1-4468-A207-6CF213147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4459561-6063-4AA2-8834-1CAC5A96D19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5C44555-5923-4756-8922-21BE6E9E47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F25C242-1602-44E6-A267-E7605E0D7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789BD-E985-41DC-BAC3-92983C7E5FDD}" type="datetimeFigureOut">
              <a:rPr lang="ru-RU" smtClean="0"/>
              <a:t>27.10.2018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E1F4736-62B5-4D63-B06E-1528A00904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BD18BF1-2312-4D1E-8490-D8A84A71A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94FF0-1133-486D-AE62-14B0FC748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874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A82FA9-7F66-4914-A04E-AB3DB950E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EEEDE76-EFD3-453B-BABA-CE0AAB23E5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8B98CEE-BEB1-428A-8C9B-911CABBD6C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3FB55CC-7D7E-47E8-AECF-370862AA54D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FD22531-6613-437A-9128-07200F4C532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7DE97B1-BBDA-4E6D-B266-33A70CA4B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789BD-E985-41DC-BAC3-92983C7E5FDD}" type="datetimeFigureOut">
              <a:rPr lang="ru-RU" smtClean="0"/>
              <a:t>27.10.2018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C1DC2A87-732F-487E-AF31-15A373610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36C2864-2858-461D-AED8-3E3A98F34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94FF0-1133-486D-AE62-14B0FC748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033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82423E-D0EB-4FB2-BEE6-57D381A3F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99C732C-DA21-4511-8EC8-FCF24203B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789BD-E985-41DC-BAC3-92983C7E5FDD}" type="datetimeFigureOut">
              <a:rPr lang="ru-RU" smtClean="0"/>
              <a:t>27.10.2018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08D8B214-3E7C-467A-BD99-1EBBDDEDC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9F85DF1-4E80-4716-BE0B-DCD56B614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94FF0-1133-486D-AE62-14B0FC748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731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DD51A59-CCEF-4457-8EF0-C89FC91AE6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789BD-E985-41DC-BAC3-92983C7E5FDD}" type="datetimeFigureOut">
              <a:rPr lang="ru-RU" smtClean="0"/>
              <a:t>27.10.2018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16BE5CB-2CBA-44D4-A654-15376F3C29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8782A0C-35DA-4CBA-8BC3-57BFC7866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94FF0-1133-486D-AE62-14B0FC748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1256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8888C6-0F1F-4475-AB03-587878E2E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C1C4222-1519-4E9C-9503-43EE522420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4B25B4-1ED5-48A3-834B-5C1A4275097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9D3337-8907-4E97-A8CE-2F618D5A0B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789BD-E985-41DC-BAC3-92983C7E5FDD}" type="datetimeFigureOut">
              <a:rPr lang="ru-RU" smtClean="0"/>
              <a:t>27.10.2018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33684C1-9AD4-4C6E-989B-665C301C0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B6F0127-9B2D-43E7-B871-0DFF14413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94FF0-1133-486D-AE62-14B0FC748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027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21761C-C633-4633-BA4E-47FCF39B01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823E6E9-0661-4311-AA5D-5C425C5F32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FFC378A-34D6-4499-9B33-7C6E86C86E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6F4D8E2-F0EF-4D7A-8303-F90C0391E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1789BD-E985-41DC-BAC3-92983C7E5FDD}" type="datetimeFigureOut">
              <a:rPr lang="ru-RU" smtClean="0"/>
              <a:t>27.10.2018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CE7B6A7-5F17-47AC-BEE3-75CCE97D6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0C52C40-A781-4F69-A668-0A81F8475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94FF0-1133-486D-AE62-14B0FC748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148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2A0CAC-0505-4504-AAD6-7CC61560D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02983B-271E-4122-BFBF-5CDB52960A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CDD832D-0F54-4924-96C2-22C87ADB9B9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789BD-E985-41DC-BAC3-92983C7E5FDD}" type="datetimeFigureOut">
              <a:rPr lang="ru-RU" smtClean="0"/>
              <a:t>27.10.2018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54E57D1-BCF9-4E0E-9E6B-834583BA3B6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790BDC1-97C1-41BD-A824-82494A10E95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94FF0-1133-486D-AE62-14B0FC7488B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854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559AE206-7EBA-4D33-8BC9-9D8158553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26F325-9681-4379-85EA-BB373B9806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8199" y="4525347"/>
            <a:ext cx="6801321" cy="1737360"/>
          </a:xfrm>
        </p:spPr>
        <p:txBody>
          <a:bodyPr anchor="ctr">
            <a:normAutofit/>
          </a:bodyPr>
          <a:lstStyle/>
          <a:p>
            <a:pPr algn="r"/>
            <a:r>
              <a:rPr lang="en-US" sz="8000" spc="300" dirty="0">
                <a:latin typeface="Agency FB" panose="020B0503020202020204" pitchFamily="34" charset="0"/>
                <a:cs typeface="Aharoni" panose="020B0604020202020204" pitchFamily="2" charset="-79"/>
              </a:rPr>
              <a:t>I-VT Algorithm</a:t>
            </a:r>
            <a:endParaRPr lang="ru-RU" sz="8000" spc="300" dirty="0">
              <a:cs typeface="Aharoni" panose="020B0604020202020204" pitchFamily="2" charset="-79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461C126-B987-4338-AA08-2A8DF35A86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61258" y="4525347"/>
            <a:ext cx="3258675" cy="1737360"/>
          </a:xfrm>
        </p:spPr>
        <p:txBody>
          <a:bodyPr anchor="ctr">
            <a:normAutofit/>
          </a:bodyPr>
          <a:lstStyle/>
          <a:p>
            <a:pPr algn="l"/>
            <a:r>
              <a:rPr lang="en-US" sz="3600" dirty="0">
                <a:latin typeface="Agency FB" panose="020B0503020202020204" pitchFamily="34" charset="0"/>
              </a:rPr>
              <a:t>Sara Aleskerova </a:t>
            </a:r>
          </a:p>
          <a:p>
            <a:pPr algn="l"/>
            <a:r>
              <a:rPr lang="en-US" sz="3600" dirty="0" err="1">
                <a:latin typeface="Agency FB" panose="020B0503020202020204" pitchFamily="34" charset="0"/>
              </a:rPr>
              <a:t>Lilit</a:t>
            </a:r>
            <a:r>
              <a:rPr lang="en-US" sz="3600" dirty="0">
                <a:latin typeface="Agency FB" panose="020B0503020202020204" pitchFamily="34" charset="0"/>
              </a:rPr>
              <a:t> </a:t>
            </a:r>
            <a:r>
              <a:rPr lang="en-US" sz="3600" dirty="0" err="1">
                <a:latin typeface="Agency FB" panose="020B0503020202020204" pitchFamily="34" charset="0"/>
              </a:rPr>
              <a:t>Dulyan</a:t>
            </a:r>
            <a:endParaRPr lang="ru-RU" sz="3600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6437D937-A7F1-4011-92B4-328E5BE1B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8567" y="620480"/>
            <a:ext cx="2243800" cy="224379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B672F332-AF08-46C6-94F0-77684310D7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95001" y="2466604"/>
            <a:ext cx="962395" cy="96239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4244EF8-D73A-40E1-BE73-D46E6B4B0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25829" y="2327988"/>
            <a:ext cx="293695" cy="29369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AB84D7E8-4ECB-42D7-ADBF-01689B0F24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92113" y="0"/>
            <a:ext cx="5699887" cy="4059244"/>
          </a:xfrm>
          <a:custGeom>
            <a:avLst/>
            <a:gdLst>
              <a:gd name="connsiteX0" fmla="*/ 0 w 5699887"/>
              <a:gd name="connsiteY0" fmla="*/ 0 h 4059244"/>
              <a:gd name="connsiteX1" fmla="*/ 5699887 w 5699887"/>
              <a:gd name="connsiteY1" fmla="*/ 0 h 4059244"/>
              <a:gd name="connsiteX2" fmla="*/ 5699887 w 5699887"/>
              <a:gd name="connsiteY2" fmla="*/ 3944096 h 4059244"/>
              <a:gd name="connsiteX3" fmla="*/ 5525775 w 5699887"/>
              <a:gd name="connsiteY3" fmla="*/ 3980429 h 4059244"/>
              <a:gd name="connsiteX4" fmla="*/ 4663256 w 5699887"/>
              <a:gd name="connsiteY4" fmla="*/ 4059244 h 4059244"/>
              <a:gd name="connsiteX5" fmla="*/ 8566 w 5699887"/>
              <a:gd name="connsiteY5" fmla="*/ 67422 h 4059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99887" h="4059244">
                <a:moveTo>
                  <a:pt x="0" y="0"/>
                </a:moveTo>
                <a:lnTo>
                  <a:pt x="5699887" y="0"/>
                </a:lnTo>
                <a:lnTo>
                  <a:pt x="5699887" y="3944096"/>
                </a:lnTo>
                <a:lnTo>
                  <a:pt x="5525775" y="3980429"/>
                </a:lnTo>
                <a:cubicBezTo>
                  <a:pt x="5246154" y="4032190"/>
                  <a:pt x="4957865" y="4059244"/>
                  <a:pt x="4663256" y="4059244"/>
                </a:cubicBezTo>
                <a:cubicBezTo>
                  <a:pt x="2306390" y="4059244"/>
                  <a:pt x="353936" y="2327747"/>
                  <a:pt x="8566" y="67422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E8E38ED-369A-44C2-B635-0BED0E48A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800392" y="4525347"/>
            <a:ext cx="0" cy="1737360"/>
          </a:xfrm>
          <a:prstGeom prst="line">
            <a:avLst/>
          </a:prstGeom>
          <a:ln w="19050" cap="sq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4A32F1D-BAD8-42F4-87DC-EAA1B4BDA071}"/>
              </a:ext>
            </a:extLst>
          </p:cNvPr>
          <p:cNvSpPr txBox="1"/>
          <p:nvPr/>
        </p:nvSpPr>
        <p:spPr>
          <a:xfrm>
            <a:off x="8111111" y="320979"/>
            <a:ext cx="400462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800" dirty="0">
                <a:solidFill>
                  <a:schemeClr val="bg1"/>
                </a:solidFill>
                <a:latin typeface="Agency FB" panose="020B0503020202020204" pitchFamily="34" charset="0"/>
              </a:rPr>
              <a:t>Advanced Eye Tracking Workshop </a:t>
            </a:r>
          </a:p>
          <a:p>
            <a:pPr algn="r"/>
            <a:r>
              <a:rPr lang="ru-RU" sz="2800" dirty="0">
                <a:solidFill>
                  <a:schemeClr val="bg1"/>
                </a:solidFill>
                <a:latin typeface="Arial Nova Cond Light" panose="020B0306020202020204" pitchFamily="34" charset="0"/>
              </a:rPr>
              <a:t>25-26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  <a:r>
              <a:rPr lang="en-US" sz="2800" dirty="0">
                <a:solidFill>
                  <a:schemeClr val="bg1"/>
                </a:solidFill>
                <a:latin typeface="Agency FB" panose="020B0503020202020204" pitchFamily="34" charset="0"/>
              </a:rPr>
              <a:t>October, 2018</a:t>
            </a:r>
            <a:endParaRPr lang="ru-RU" sz="2800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s://pp.userapi.com/c846019/v846019549/98627/t8e3M2oPIVU.jpg">
            <a:extLst>
              <a:ext uri="{FF2B5EF4-FFF2-40B4-BE49-F238E27FC236}">
                <a16:creationId xmlns:a16="http://schemas.microsoft.com/office/drawing/2014/main" id="{D2B5ECE1-DD86-4ADA-85C6-CE01500571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6" r="3217"/>
          <a:stretch/>
        </p:blipFill>
        <p:spPr bwMode="auto">
          <a:xfrm>
            <a:off x="575601" y="626788"/>
            <a:ext cx="2243800" cy="223359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06660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72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856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D3C3A25-606D-4316-9BEF-0062A674FF5D}"/>
              </a:ext>
            </a:extLst>
          </p:cNvPr>
          <p:cNvSpPr txBox="1"/>
          <p:nvPr/>
        </p:nvSpPr>
        <p:spPr>
          <a:xfrm>
            <a:off x="1221464" y="2398973"/>
            <a:ext cx="43514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i="1" dirty="0"/>
              <a:t>http://wekoenig.de/DissWK/KoenigDissertation2010.htm</a:t>
            </a:r>
            <a:endParaRPr lang="ru-RU" sz="1400" i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FE0267-9C04-4231-9111-54B47098ED26}"/>
              </a:ext>
            </a:extLst>
          </p:cNvPr>
          <p:cNvSpPr txBox="1"/>
          <p:nvPr/>
        </p:nvSpPr>
        <p:spPr>
          <a:xfrm>
            <a:off x="8078262" y="2258282"/>
            <a:ext cx="393146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/>
                </a:solidFill>
              </a:rPr>
              <a:t>Distance from eyes to the screen (D)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/>
                </a:solidFill>
              </a:rPr>
              <a:t>Width of the screen (h)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bg1"/>
                </a:solidFill>
              </a:rPr>
              <a:t>Resolution of the screen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Degree of the visual angle (</a:t>
            </a:r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)</a:t>
            </a:r>
            <a:r>
              <a:rPr lang="en-US" dirty="0">
                <a:solidFill>
                  <a:schemeClr val="bg1"/>
                </a:solidFill>
              </a:rPr>
              <a:t> = 2*arctan(h/2*D) * (180/pi)</a:t>
            </a:r>
            <a:br>
              <a:rPr lang="en-US" dirty="0">
                <a:solidFill>
                  <a:schemeClr val="bg1"/>
                </a:solidFill>
              </a:rPr>
            </a:b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tan(</a:t>
            </a:r>
            <a:r>
              <a:rPr lang="ru-RU" dirty="0">
                <a:solidFill>
                  <a:schemeClr val="bg1"/>
                </a:solidFill>
                <a:sym typeface="Symbol" panose="05050102010706020507" pitchFamily="18" charset="2"/>
              </a:rPr>
              <a:t></a:t>
            </a:r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) = (½ h) / D = h / 2*D</a:t>
            </a:r>
          </a:p>
          <a:p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Since  = 2*</a:t>
            </a:r>
            <a:r>
              <a:rPr lang="ru-RU" dirty="0">
                <a:solidFill>
                  <a:schemeClr val="bg1"/>
                </a:solidFill>
                <a:sym typeface="Symbol" panose="05050102010706020507" pitchFamily="18" charset="2"/>
              </a:rPr>
              <a:t> </a:t>
            </a:r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, </a:t>
            </a:r>
          </a:p>
          <a:p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 = 2 * arctan(h / 2*D)</a:t>
            </a:r>
            <a:b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</a:br>
            <a:endParaRPr lang="en-US" dirty="0">
              <a:solidFill>
                <a:schemeClr val="bg1"/>
              </a:solidFill>
              <a:sym typeface="Symbol" panose="05050102010706020507" pitchFamily="18" charset="2"/>
            </a:endParaRPr>
          </a:p>
          <a:p>
            <a:r>
              <a:rPr lang="en-US" dirty="0">
                <a:solidFill>
                  <a:schemeClr val="bg1"/>
                </a:solidFill>
                <a:sym typeface="Symbol" panose="05050102010706020507" pitchFamily="18" charset="2"/>
              </a:rPr>
              <a:t>To find the angle in degrees, we multiply arctan by (180/pi)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242DC72B-DF1B-4E68-AB56-5612494BCE68}"/>
              </a:ext>
            </a:extLst>
          </p:cNvPr>
          <p:cNvSpPr/>
          <p:nvPr/>
        </p:nvSpPr>
        <p:spPr>
          <a:xfrm>
            <a:off x="1996751" y="951722"/>
            <a:ext cx="1763486" cy="4292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8C1073-B375-4146-876F-E87C2A090F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301" y="662428"/>
            <a:ext cx="5819775" cy="1704975"/>
          </a:xfrm>
          <a:prstGeom prst="rect">
            <a:avLst/>
          </a:prstGeom>
        </p:spPr>
      </p:pic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F1E273A0-0AD9-4B8F-9A78-554CB62CF19F}"/>
              </a:ext>
            </a:extLst>
          </p:cNvPr>
          <p:cNvGrpSpPr/>
          <p:nvPr/>
        </p:nvGrpSpPr>
        <p:grpSpPr>
          <a:xfrm>
            <a:off x="1221463" y="3650478"/>
            <a:ext cx="4217311" cy="2255800"/>
            <a:chOff x="3760238" y="3755253"/>
            <a:chExt cx="3679450" cy="1864311"/>
          </a:xfrm>
        </p:grpSpPr>
        <p:sp>
          <p:nvSpPr>
            <p:cNvPr id="8" name="Равнобедренный треугольник 7">
              <a:extLst>
                <a:ext uri="{FF2B5EF4-FFF2-40B4-BE49-F238E27FC236}">
                  <a16:creationId xmlns:a16="http://schemas.microsoft.com/office/drawing/2014/main" id="{11F36A2B-7E00-4A17-8A07-F5BC4FB8C0E4}"/>
                </a:ext>
              </a:extLst>
            </p:cNvPr>
            <p:cNvSpPr/>
            <p:nvPr/>
          </p:nvSpPr>
          <p:spPr>
            <a:xfrm rot="16200000">
              <a:off x="4428010" y="3087481"/>
              <a:ext cx="1864311" cy="3199855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EF5CEFC7-D02B-42CE-AAE1-B884EAA721CB}"/>
                </a:ext>
              </a:extLst>
            </p:cNvPr>
            <p:cNvCxnSpPr>
              <a:cxnSpLocks/>
              <a:stCxn id="8" idx="0"/>
              <a:endCxn id="8" idx="3"/>
            </p:cNvCxnSpPr>
            <p:nvPr/>
          </p:nvCxnSpPr>
          <p:spPr>
            <a:xfrm>
              <a:off x="3760238" y="4687408"/>
              <a:ext cx="3199855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3C9115E-6F5C-4278-A7A6-8E791D914ADD}"/>
                </a:ext>
              </a:extLst>
            </p:cNvPr>
            <p:cNvSpPr txBox="1"/>
            <p:nvPr/>
          </p:nvSpPr>
          <p:spPr>
            <a:xfrm>
              <a:off x="4724678" y="4357799"/>
              <a:ext cx="3113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dirty="0">
                  <a:sym typeface="Symbol" panose="05050102010706020507" pitchFamily="18" charset="2"/>
                </a:rPr>
                <a:t></a:t>
              </a:r>
              <a:endParaRPr lang="ru-RU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49E19F0-90C2-47D1-8731-E94932D8D2AF}"/>
                </a:ext>
              </a:extLst>
            </p:cNvPr>
            <p:cNvSpPr txBox="1"/>
            <p:nvPr/>
          </p:nvSpPr>
          <p:spPr>
            <a:xfrm>
              <a:off x="4715537" y="4684844"/>
              <a:ext cx="2672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>
                  <a:sym typeface="Symbol" panose="05050102010706020507" pitchFamily="18" charset="2"/>
                </a:rPr>
                <a:t></a:t>
              </a:r>
              <a:endParaRPr lang="ru-RU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45E7D08-2524-4FFD-8EAF-2E77335F76F0}"/>
                </a:ext>
              </a:extLst>
            </p:cNvPr>
            <p:cNvSpPr txBox="1"/>
            <p:nvPr/>
          </p:nvSpPr>
          <p:spPr>
            <a:xfrm>
              <a:off x="6889512" y="4130846"/>
              <a:ext cx="5148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½ h</a:t>
              </a:r>
              <a:endParaRPr lang="ru-RU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79B6E4A-88D9-4D2D-8183-1EA583D52ED9}"/>
                </a:ext>
              </a:extLst>
            </p:cNvPr>
            <p:cNvSpPr txBox="1"/>
            <p:nvPr/>
          </p:nvSpPr>
          <p:spPr>
            <a:xfrm>
              <a:off x="6924803" y="4975479"/>
              <a:ext cx="5148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½ h</a:t>
              </a:r>
              <a:endParaRPr lang="ru-RU" dirty="0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2613575-5913-4A1C-BA02-BE3F546EE669}"/>
                </a:ext>
              </a:extLst>
            </p:cNvPr>
            <p:cNvSpPr txBox="1"/>
            <p:nvPr/>
          </p:nvSpPr>
          <p:spPr>
            <a:xfrm>
              <a:off x="5416521" y="4397522"/>
              <a:ext cx="3273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D</a:t>
              </a:r>
              <a:endParaRPr lang="ru-RU" dirty="0"/>
            </a:p>
          </p:txBody>
        </p:sp>
        <p:cxnSp>
          <p:nvCxnSpPr>
            <p:cNvPr id="15" name="Прямая соединительная линия 14">
              <a:extLst>
                <a:ext uri="{FF2B5EF4-FFF2-40B4-BE49-F238E27FC236}">
                  <a16:creationId xmlns:a16="http://schemas.microsoft.com/office/drawing/2014/main" id="{5670B5D6-1584-448F-AC79-954134CA424B}"/>
                </a:ext>
              </a:extLst>
            </p:cNvPr>
            <p:cNvCxnSpPr/>
            <p:nvPr/>
          </p:nvCxnSpPr>
          <p:spPr>
            <a:xfrm flipV="1">
              <a:off x="5635058" y="4582188"/>
              <a:ext cx="108797" cy="18466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Заголовок 1">
            <a:extLst>
              <a:ext uri="{FF2B5EF4-FFF2-40B4-BE49-F238E27FC236}">
                <a16:creationId xmlns:a16="http://schemas.microsoft.com/office/drawing/2014/main" id="{9E7D6173-890A-428E-BEB5-76CFD82B9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62724" y="367668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Visual angle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4442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E3980D-E9BD-4417-BC55-35960B4EABD7}"/>
              </a:ext>
            </a:extLst>
          </p:cNvPr>
          <p:cNvSpPr txBox="1"/>
          <p:nvPr/>
        </p:nvSpPr>
        <p:spPr>
          <a:xfrm>
            <a:off x="272204" y="2128435"/>
            <a:ext cx="26003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i="1" dirty="0">
                <a:latin typeface="Oxygen" panose="02000303000000000000" pitchFamily="2" charset="0"/>
              </a:rPr>
              <a:t>Velocity</a:t>
            </a:r>
            <a:endParaRPr lang="ru-RU" i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63B649-D99C-4A1F-A15B-CABD1E1BC83B}"/>
              </a:ext>
            </a:extLst>
          </p:cNvPr>
          <p:cNvSpPr txBox="1"/>
          <p:nvPr/>
        </p:nvSpPr>
        <p:spPr>
          <a:xfrm>
            <a:off x="3777897" y="1820659"/>
            <a:ext cx="77604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i="1" dirty="0">
                <a:latin typeface="Oxygen" panose="02000303000000000000" pitchFamily="2" charset="0"/>
              </a:rPr>
              <a:t>Euclidean distances in degrees</a:t>
            </a:r>
            <a:endParaRPr lang="ru-RU" sz="4400" i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80C9EC-7771-4AE5-B0EF-283FD9E36B72}"/>
              </a:ext>
            </a:extLst>
          </p:cNvPr>
          <p:cNvSpPr txBox="1"/>
          <p:nvPr/>
        </p:nvSpPr>
        <p:spPr>
          <a:xfrm>
            <a:off x="5357507" y="2704684"/>
            <a:ext cx="41569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i="1" dirty="0">
                <a:latin typeface="Oxygen" panose="02000303000000000000" pitchFamily="2" charset="0"/>
              </a:rPr>
              <a:t>Time in seconds</a:t>
            </a:r>
            <a:endParaRPr lang="ru-RU" sz="4400" i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37BCD7-CC8E-4B18-929A-7BAF8908EEEA}"/>
              </a:ext>
            </a:extLst>
          </p:cNvPr>
          <p:cNvSpPr txBox="1"/>
          <p:nvPr/>
        </p:nvSpPr>
        <p:spPr>
          <a:xfrm>
            <a:off x="3082358" y="2166075"/>
            <a:ext cx="6046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Oxygen" panose="02000303000000000000" pitchFamily="2" charset="0"/>
              </a:rPr>
              <a:t>=</a:t>
            </a:r>
            <a:endParaRPr lang="ru-RU" sz="5400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C744DFB6-A856-4AB1-B8A4-9CA0FBBB9D0A}"/>
              </a:ext>
            </a:extLst>
          </p:cNvPr>
          <p:cNvCxnSpPr>
            <a:cxnSpLocks/>
          </p:cNvCxnSpPr>
          <p:nvPr/>
        </p:nvCxnSpPr>
        <p:spPr>
          <a:xfrm>
            <a:off x="3777897" y="2627740"/>
            <a:ext cx="768525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20F7CCA-9FA4-44B2-8DB1-279C77529869}"/>
              </a:ext>
            </a:extLst>
          </p:cNvPr>
          <p:cNvSpPr txBox="1"/>
          <p:nvPr/>
        </p:nvSpPr>
        <p:spPr>
          <a:xfrm>
            <a:off x="2793462" y="4153315"/>
            <a:ext cx="596028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Oxygen" panose="02000303000000000000" pitchFamily="2" charset="0"/>
              </a:rPr>
              <a:t>Velocity in deg/sec</a:t>
            </a:r>
            <a:endParaRPr lang="ru-RU" dirty="0"/>
          </a:p>
        </p:txBody>
      </p:sp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F4A42C8E-5323-4410-9508-EF91F7465814}"/>
              </a:ext>
            </a:extLst>
          </p:cNvPr>
          <p:cNvSpPr/>
          <p:nvPr/>
        </p:nvSpPr>
        <p:spPr>
          <a:xfrm>
            <a:off x="2555450" y="3768596"/>
            <a:ext cx="6436311" cy="1704509"/>
          </a:xfrm>
          <a:prstGeom prst="roundRect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921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Группа 57">
            <a:extLst>
              <a:ext uri="{FF2B5EF4-FFF2-40B4-BE49-F238E27FC236}">
                <a16:creationId xmlns:a16="http://schemas.microsoft.com/office/drawing/2014/main" id="{878984CC-845E-4584-B1DD-9EEE5597E637}"/>
              </a:ext>
            </a:extLst>
          </p:cNvPr>
          <p:cNvGrpSpPr/>
          <p:nvPr/>
        </p:nvGrpSpPr>
        <p:grpSpPr>
          <a:xfrm>
            <a:off x="2758796" y="731104"/>
            <a:ext cx="6289954" cy="5395792"/>
            <a:chOff x="1491971" y="2280340"/>
            <a:chExt cx="4401673" cy="3896502"/>
          </a:xfrm>
        </p:grpSpPr>
        <p:grpSp>
          <p:nvGrpSpPr>
            <p:cNvPr id="4" name="Группа 3">
              <a:extLst>
                <a:ext uri="{FF2B5EF4-FFF2-40B4-BE49-F238E27FC236}">
                  <a16:creationId xmlns:a16="http://schemas.microsoft.com/office/drawing/2014/main" id="{43F918BC-0F81-4601-AE59-96F1AC3A91BA}"/>
                </a:ext>
              </a:extLst>
            </p:cNvPr>
            <p:cNvGrpSpPr/>
            <p:nvPr/>
          </p:nvGrpSpPr>
          <p:grpSpPr>
            <a:xfrm>
              <a:off x="1491971" y="4419262"/>
              <a:ext cx="1589431" cy="1757580"/>
              <a:chOff x="8494550" y="3476257"/>
              <a:chExt cx="1104845" cy="1011392"/>
            </a:xfrm>
          </p:grpSpPr>
          <p:cxnSp>
            <p:nvCxnSpPr>
              <p:cNvPr id="5" name="Прямая со стрелкой 4">
                <a:extLst>
                  <a:ext uri="{FF2B5EF4-FFF2-40B4-BE49-F238E27FC236}">
                    <a16:creationId xmlns:a16="http://schemas.microsoft.com/office/drawing/2014/main" id="{37AB6641-EF52-48B8-BA5E-EC307041BEA0}"/>
                  </a:ext>
                </a:extLst>
              </p:cNvPr>
              <p:cNvCxnSpPr>
                <a:cxnSpLocks/>
                <a:endCxn id="49" idx="1"/>
              </p:cNvCxnSpPr>
              <p:nvPr/>
            </p:nvCxnSpPr>
            <p:spPr>
              <a:xfrm flipV="1">
                <a:off x="9137765" y="3476257"/>
                <a:ext cx="461630" cy="425379"/>
              </a:xfrm>
              <a:prstGeom prst="straightConnector1">
                <a:avLst/>
              </a:prstGeom>
              <a:ln w="3810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Прямая со стрелкой 7">
                <a:extLst>
                  <a:ext uri="{FF2B5EF4-FFF2-40B4-BE49-F238E27FC236}">
                    <a16:creationId xmlns:a16="http://schemas.microsoft.com/office/drawing/2014/main" id="{3680CC97-4D4F-41B7-994E-8BD29D8BA132}"/>
                  </a:ext>
                </a:extLst>
              </p:cNvPr>
              <p:cNvCxnSpPr>
                <a:cxnSpLocks/>
                <a:stCxn id="16" idx="5"/>
                <a:endCxn id="14" idx="1"/>
              </p:cNvCxnSpPr>
              <p:nvPr/>
            </p:nvCxnSpPr>
            <p:spPr>
              <a:xfrm>
                <a:off x="8940353" y="4072268"/>
                <a:ext cx="211945" cy="52387"/>
              </a:xfrm>
              <a:prstGeom prst="straightConnector1">
                <a:avLst/>
              </a:prstGeom>
              <a:ln w="3810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 стрелкой 8">
                <a:extLst>
                  <a:ext uri="{FF2B5EF4-FFF2-40B4-BE49-F238E27FC236}">
                    <a16:creationId xmlns:a16="http://schemas.microsoft.com/office/drawing/2014/main" id="{16B7CD99-11E3-415B-8BFA-5350C548B6A1}"/>
                  </a:ext>
                </a:extLst>
              </p:cNvPr>
              <p:cNvCxnSpPr>
                <a:cxnSpLocks/>
                <a:endCxn id="16" idx="3"/>
              </p:cNvCxnSpPr>
              <p:nvPr/>
            </p:nvCxnSpPr>
            <p:spPr>
              <a:xfrm flipV="1">
                <a:off x="8585036" y="4072268"/>
                <a:ext cx="285145" cy="245869"/>
              </a:xfrm>
              <a:prstGeom prst="straightConnector1">
                <a:avLst/>
              </a:prstGeom>
              <a:ln w="3810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Прямая со стрелкой 9">
                <a:extLst>
                  <a:ext uri="{FF2B5EF4-FFF2-40B4-BE49-F238E27FC236}">
                    <a16:creationId xmlns:a16="http://schemas.microsoft.com/office/drawing/2014/main" id="{4804CE13-9398-4C87-B8B1-444E1EE9C72F}"/>
                  </a:ext>
                </a:extLst>
              </p:cNvPr>
              <p:cNvCxnSpPr>
                <a:cxnSpLocks/>
                <a:endCxn id="15" idx="7"/>
              </p:cNvCxnSpPr>
              <p:nvPr/>
            </p:nvCxnSpPr>
            <p:spPr>
              <a:xfrm flipH="1">
                <a:off x="9010218" y="4159742"/>
                <a:ext cx="175880" cy="243201"/>
              </a:xfrm>
              <a:prstGeom prst="straightConnector1">
                <a:avLst/>
              </a:prstGeom>
              <a:ln w="3810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 стрелкой 10">
                <a:extLst>
                  <a:ext uri="{FF2B5EF4-FFF2-40B4-BE49-F238E27FC236}">
                    <a16:creationId xmlns:a16="http://schemas.microsoft.com/office/drawing/2014/main" id="{071BC436-6791-45C1-B7A8-B02052E4CC3A}"/>
                  </a:ext>
                </a:extLst>
              </p:cNvPr>
              <p:cNvCxnSpPr>
                <a:cxnSpLocks/>
                <a:endCxn id="17" idx="5"/>
              </p:cNvCxnSpPr>
              <p:nvPr/>
            </p:nvCxnSpPr>
            <p:spPr>
              <a:xfrm flipH="1" flipV="1">
                <a:off x="8644324" y="3979703"/>
                <a:ext cx="354974" cy="424501"/>
              </a:xfrm>
              <a:prstGeom prst="straightConnector1">
                <a:avLst/>
              </a:prstGeom>
              <a:ln w="3810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Прямая со стрелкой 11">
                <a:extLst>
                  <a:ext uri="{FF2B5EF4-FFF2-40B4-BE49-F238E27FC236}">
                    <a16:creationId xmlns:a16="http://schemas.microsoft.com/office/drawing/2014/main" id="{6B2777F2-8610-4DE8-B91A-40CEA285041B}"/>
                  </a:ext>
                </a:extLst>
              </p:cNvPr>
              <p:cNvCxnSpPr>
                <a:cxnSpLocks/>
                <a:endCxn id="13" idx="2"/>
              </p:cNvCxnSpPr>
              <p:nvPr/>
            </p:nvCxnSpPr>
            <p:spPr>
              <a:xfrm flipV="1">
                <a:off x="8655779" y="3922230"/>
                <a:ext cx="404129" cy="36030"/>
              </a:xfrm>
              <a:prstGeom prst="straightConnector1">
                <a:avLst/>
              </a:prstGeom>
              <a:ln w="3810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Овал 12">
                <a:extLst>
                  <a:ext uri="{FF2B5EF4-FFF2-40B4-BE49-F238E27FC236}">
                    <a16:creationId xmlns:a16="http://schemas.microsoft.com/office/drawing/2014/main" id="{0B498E4B-2AFF-4D9B-B914-CDEA05953D36}"/>
                  </a:ext>
                </a:extLst>
              </p:cNvPr>
              <p:cNvSpPr/>
              <p:nvPr/>
            </p:nvSpPr>
            <p:spPr>
              <a:xfrm>
                <a:off x="9059908" y="3872611"/>
                <a:ext cx="99238" cy="9923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" name="Овал 13">
                <a:extLst>
                  <a:ext uri="{FF2B5EF4-FFF2-40B4-BE49-F238E27FC236}">
                    <a16:creationId xmlns:a16="http://schemas.microsoft.com/office/drawing/2014/main" id="{D38B2599-298D-47E0-955E-B120BA0A4310}"/>
                  </a:ext>
                </a:extLst>
              </p:cNvPr>
              <p:cNvSpPr/>
              <p:nvPr/>
            </p:nvSpPr>
            <p:spPr>
              <a:xfrm>
                <a:off x="9137765" y="4110122"/>
                <a:ext cx="99238" cy="9923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Овал 14">
                <a:extLst>
                  <a:ext uri="{FF2B5EF4-FFF2-40B4-BE49-F238E27FC236}">
                    <a16:creationId xmlns:a16="http://schemas.microsoft.com/office/drawing/2014/main" id="{970424DE-C564-468A-87D5-598C7FC3E877}"/>
                  </a:ext>
                </a:extLst>
              </p:cNvPr>
              <p:cNvSpPr/>
              <p:nvPr/>
            </p:nvSpPr>
            <p:spPr>
              <a:xfrm>
                <a:off x="8925513" y="4388410"/>
                <a:ext cx="99238" cy="9923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Овал 15">
                <a:extLst>
                  <a:ext uri="{FF2B5EF4-FFF2-40B4-BE49-F238E27FC236}">
                    <a16:creationId xmlns:a16="http://schemas.microsoft.com/office/drawing/2014/main" id="{F617B5DF-FD7C-40C0-B3B8-0132CAEC289B}"/>
                  </a:ext>
                </a:extLst>
              </p:cNvPr>
              <p:cNvSpPr/>
              <p:nvPr/>
            </p:nvSpPr>
            <p:spPr>
              <a:xfrm>
                <a:off x="8855648" y="3987562"/>
                <a:ext cx="99238" cy="9923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Овал 16">
                <a:extLst>
                  <a:ext uri="{FF2B5EF4-FFF2-40B4-BE49-F238E27FC236}">
                    <a16:creationId xmlns:a16="http://schemas.microsoft.com/office/drawing/2014/main" id="{F239C9E4-D342-4DBF-9C4C-FF3EE4A9EC11}"/>
                  </a:ext>
                </a:extLst>
              </p:cNvPr>
              <p:cNvSpPr/>
              <p:nvPr/>
            </p:nvSpPr>
            <p:spPr>
              <a:xfrm>
                <a:off x="8559619" y="3894997"/>
                <a:ext cx="99238" cy="9923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9" name="Овал 18">
                <a:extLst>
                  <a:ext uri="{FF2B5EF4-FFF2-40B4-BE49-F238E27FC236}">
                    <a16:creationId xmlns:a16="http://schemas.microsoft.com/office/drawing/2014/main" id="{CD0859C7-156F-4DB5-9185-3A6CB3800047}"/>
                  </a:ext>
                </a:extLst>
              </p:cNvPr>
              <p:cNvSpPr/>
              <p:nvPr/>
            </p:nvSpPr>
            <p:spPr>
              <a:xfrm>
                <a:off x="8494550" y="4304965"/>
                <a:ext cx="99238" cy="9923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1" name="Группа 20">
              <a:extLst>
                <a:ext uri="{FF2B5EF4-FFF2-40B4-BE49-F238E27FC236}">
                  <a16:creationId xmlns:a16="http://schemas.microsoft.com/office/drawing/2014/main" id="{6D101D89-11DC-40A4-BCBA-840683D3F0BB}"/>
                </a:ext>
              </a:extLst>
            </p:cNvPr>
            <p:cNvGrpSpPr/>
            <p:nvPr/>
          </p:nvGrpSpPr>
          <p:grpSpPr>
            <a:xfrm rot="9355987" flipH="1">
              <a:off x="4739749" y="2280340"/>
              <a:ext cx="1153895" cy="1068803"/>
              <a:chOff x="8494550" y="3872611"/>
              <a:chExt cx="742453" cy="615038"/>
            </a:xfrm>
          </p:grpSpPr>
          <p:cxnSp>
            <p:nvCxnSpPr>
              <p:cNvPr id="25" name="Прямая со стрелкой 24">
                <a:extLst>
                  <a:ext uri="{FF2B5EF4-FFF2-40B4-BE49-F238E27FC236}">
                    <a16:creationId xmlns:a16="http://schemas.microsoft.com/office/drawing/2014/main" id="{F52F7950-F413-49C1-A534-F33340BB56ED}"/>
                  </a:ext>
                </a:extLst>
              </p:cNvPr>
              <p:cNvCxnSpPr>
                <a:cxnSpLocks/>
                <a:stCxn id="33" idx="5"/>
                <a:endCxn id="31" idx="1"/>
              </p:cNvCxnSpPr>
              <p:nvPr/>
            </p:nvCxnSpPr>
            <p:spPr>
              <a:xfrm rot="9355987" flipH="1" flipV="1">
                <a:off x="8961140" y="4034661"/>
                <a:ext cx="170372" cy="127600"/>
              </a:xfrm>
              <a:prstGeom prst="straightConnector1">
                <a:avLst/>
              </a:prstGeom>
              <a:ln w="3810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 стрелкой 25">
                <a:extLst>
                  <a:ext uri="{FF2B5EF4-FFF2-40B4-BE49-F238E27FC236}">
                    <a16:creationId xmlns:a16="http://schemas.microsoft.com/office/drawing/2014/main" id="{B91C3349-6665-477E-AD25-D6A3CF38C33A}"/>
                  </a:ext>
                </a:extLst>
              </p:cNvPr>
              <p:cNvCxnSpPr>
                <a:cxnSpLocks/>
                <a:endCxn id="33" idx="3"/>
              </p:cNvCxnSpPr>
              <p:nvPr/>
            </p:nvCxnSpPr>
            <p:spPr>
              <a:xfrm rot="9355987" flipH="1">
                <a:off x="8543108" y="4136613"/>
                <a:ext cx="369001" cy="117180"/>
              </a:xfrm>
              <a:prstGeom prst="straightConnector1">
                <a:avLst/>
              </a:prstGeom>
              <a:ln w="3810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 стрелкой 26">
                <a:extLst>
                  <a:ext uri="{FF2B5EF4-FFF2-40B4-BE49-F238E27FC236}">
                    <a16:creationId xmlns:a16="http://schemas.microsoft.com/office/drawing/2014/main" id="{3CE9F489-08FA-47A7-8E70-832DCF3B6809}"/>
                  </a:ext>
                </a:extLst>
              </p:cNvPr>
              <p:cNvCxnSpPr>
                <a:cxnSpLocks/>
                <a:endCxn id="32" idx="7"/>
              </p:cNvCxnSpPr>
              <p:nvPr/>
            </p:nvCxnSpPr>
            <p:spPr>
              <a:xfrm rot="9355987" flipV="1">
                <a:off x="8964130" y="4203409"/>
                <a:ext cx="268056" cy="155867"/>
              </a:xfrm>
              <a:prstGeom prst="straightConnector1">
                <a:avLst/>
              </a:prstGeom>
              <a:ln w="3810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 стрелкой 27">
                <a:extLst>
                  <a:ext uri="{FF2B5EF4-FFF2-40B4-BE49-F238E27FC236}">
                    <a16:creationId xmlns:a16="http://schemas.microsoft.com/office/drawing/2014/main" id="{10F8FD38-7DCD-44B9-9151-C8724F9DF94A}"/>
                  </a:ext>
                </a:extLst>
              </p:cNvPr>
              <p:cNvCxnSpPr>
                <a:cxnSpLocks/>
                <a:stCxn id="32" idx="7"/>
                <a:endCxn id="34" idx="5"/>
              </p:cNvCxnSpPr>
              <p:nvPr/>
            </p:nvCxnSpPr>
            <p:spPr>
              <a:xfrm rot="9355987">
                <a:off x="8753737" y="3929245"/>
                <a:ext cx="147068" cy="524155"/>
              </a:xfrm>
              <a:prstGeom prst="straightConnector1">
                <a:avLst/>
              </a:prstGeom>
              <a:ln w="3810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 стрелкой 28">
                <a:extLst>
                  <a:ext uri="{FF2B5EF4-FFF2-40B4-BE49-F238E27FC236}">
                    <a16:creationId xmlns:a16="http://schemas.microsoft.com/office/drawing/2014/main" id="{80B77264-0DCB-46E2-BB50-E0E3DE319133}"/>
                  </a:ext>
                </a:extLst>
              </p:cNvPr>
              <p:cNvCxnSpPr>
                <a:cxnSpLocks/>
                <a:endCxn id="30" idx="2"/>
              </p:cNvCxnSpPr>
              <p:nvPr/>
            </p:nvCxnSpPr>
            <p:spPr>
              <a:xfrm flipV="1">
                <a:off x="8655779" y="3922230"/>
                <a:ext cx="404129" cy="36030"/>
              </a:xfrm>
              <a:prstGeom prst="straightConnector1">
                <a:avLst/>
              </a:prstGeom>
              <a:ln w="38100">
                <a:solidFill>
                  <a:schemeClr val="accent2">
                    <a:lumMod val="60000"/>
                    <a:lumOff val="40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Овал 29">
                <a:extLst>
                  <a:ext uri="{FF2B5EF4-FFF2-40B4-BE49-F238E27FC236}">
                    <a16:creationId xmlns:a16="http://schemas.microsoft.com/office/drawing/2014/main" id="{C514A551-1AAD-45B2-9213-D064CC6D3A38}"/>
                  </a:ext>
                </a:extLst>
              </p:cNvPr>
              <p:cNvSpPr/>
              <p:nvPr/>
            </p:nvSpPr>
            <p:spPr>
              <a:xfrm>
                <a:off x="9059908" y="3872611"/>
                <a:ext cx="99238" cy="9923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Овал 30">
                <a:extLst>
                  <a:ext uri="{FF2B5EF4-FFF2-40B4-BE49-F238E27FC236}">
                    <a16:creationId xmlns:a16="http://schemas.microsoft.com/office/drawing/2014/main" id="{13450A57-4C9C-4B5A-975B-120635B00217}"/>
                  </a:ext>
                </a:extLst>
              </p:cNvPr>
              <p:cNvSpPr/>
              <p:nvPr/>
            </p:nvSpPr>
            <p:spPr>
              <a:xfrm>
                <a:off x="9137765" y="4110122"/>
                <a:ext cx="99238" cy="9923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Овал 31">
                <a:extLst>
                  <a:ext uri="{FF2B5EF4-FFF2-40B4-BE49-F238E27FC236}">
                    <a16:creationId xmlns:a16="http://schemas.microsoft.com/office/drawing/2014/main" id="{250C5C79-1BB7-4CE0-AB02-CFA18C62EC88}"/>
                  </a:ext>
                </a:extLst>
              </p:cNvPr>
              <p:cNvSpPr/>
              <p:nvPr/>
            </p:nvSpPr>
            <p:spPr>
              <a:xfrm>
                <a:off x="8925513" y="4388410"/>
                <a:ext cx="99238" cy="9923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Овал 32">
                <a:extLst>
                  <a:ext uri="{FF2B5EF4-FFF2-40B4-BE49-F238E27FC236}">
                    <a16:creationId xmlns:a16="http://schemas.microsoft.com/office/drawing/2014/main" id="{32442324-352F-4CB4-A7A0-5D1D473459F5}"/>
                  </a:ext>
                </a:extLst>
              </p:cNvPr>
              <p:cNvSpPr/>
              <p:nvPr/>
            </p:nvSpPr>
            <p:spPr>
              <a:xfrm>
                <a:off x="8855648" y="3987562"/>
                <a:ext cx="99238" cy="9923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Овал 33">
                <a:extLst>
                  <a:ext uri="{FF2B5EF4-FFF2-40B4-BE49-F238E27FC236}">
                    <a16:creationId xmlns:a16="http://schemas.microsoft.com/office/drawing/2014/main" id="{A61FBA31-719F-46E6-B47B-E6E7B4F04872}"/>
                  </a:ext>
                </a:extLst>
              </p:cNvPr>
              <p:cNvSpPr/>
              <p:nvPr/>
            </p:nvSpPr>
            <p:spPr>
              <a:xfrm>
                <a:off x="8559619" y="3894997"/>
                <a:ext cx="99238" cy="9923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Овал 35">
                <a:extLst>
                  <a:ext uri="{FF2B5EF4-FFF2-40B4-BE49-F238E27FC236}">
                    <a16:creationId xmlns:a16="http://schemas.microsoft.com/office/drawing/2014/main" id="{EE121058-29D6-423A-973F-7E0B62A2D2EC}"/>
                  </a:ext>
                </a:extLst>
              </p:cNvPr>
              <p:cNvSpPr/>
              <p:nvPr/>
            </p:nvSpPr>
            <p:spPr>
              <a:xfrm>
                <a:off x="8494550" y="4304965"/>
                <a:ext cx="99238" cy="99239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cxnSp>
          <p:nvCxnSpPr>
            <p:cNvPr id="42" name="Прямая со стрелкой 41">
              <a:extLst>
                <a:ext uri="{FF2B5EF4-FFF2-40B4-BE49-F238E27FC236}">
                  <a16:creationId xmlns:a16="http://schemas.microsoft.com/office/drawing/2014/main" id="{CA3D916C-C30B-41B4-9E66-A4F87168AABE}"/>
                </a:ext>
              </a:extLst>
            </p:cNvPr>
            <p:cNvCxnSpPr>
              <a:cxnSpLocks/>
              <a:stCxn id="49" idx="7"/>
              <a:endCxn id="52" idx="3"/>
            </p:cNvCxnSpPr>
            <p:nvPr/>
          </p:nvCxnSpPr>
          <p:spPr>
            <a:xfrm flipV="1">
              <a:off x="3180978" y="4331599"/>
              <a:ext cx="413723" cy="43189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 стрелкой 43">
              <a:extLst>
                <a:ext uri="{FF2B5EF4-FFF2-40B4-BE49-F238E27FC236}">
                  <a16:creationId xmlns:a16="http://schemas.microsoft.com/office/drawing/2014/main" id="{5F0C3433-6240-4DFF-A9DC-56EC598FE8B1}"/>
                </a:ext>
              </a:extLst>
            </p:cNvPr>
            <p:cNvCxnSpPr>
              <a:cxnSpLocks/>
              <a:endCxn id="50" idx="0"/>
            </p:cNvCxnSpPr>
            <p:nvPr/>
          </p:nvCxnSpPr>
          <p:spPr>
            <a:xfrm flipH="1" flipV="1">
              <a:off x="3563777" y="3942501"/>
              <a:ext cx="62442" cy="410694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Прямая со стрелкой 46">
              <a:extLst>
                <a:ext uri="{FF2B5EF4-FFF2-40B4-BE49-F238E27FC236}">
                  <a16:creationId xmlns:a16="http://schemas.microsoft.com/office/drawing/2014/main" id="{391C9474-085C-4397-A4BD-5D507FC62413}"/>
                </a:ext>
              </a:extLst>
            </p:cNvPr>
            <p:cNvCxnSpPr>
              <a:cxnSpLocks/>
              <a:endCxn id="36" idx="2"/>
            </p:cNvCxnSpPr>
            <p:nvPr/>
          </p:nvCxnSpPr>
          <p:spPr>
            <a:xfrm flipV="1">
              <a:off x="3505200" y="2773212"/>
              <a:ext cx="1161072" cy="1151566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Овал 48">
              <a:extLst>
                <a:ext uri="{FF2B5EF4-FFF2-40B4-BE49-F238E27FC236}">
                  <a16:creationId xmlns:a16="http://schemas.microsoft.com/office/drawing/2014/main" id="{5AF12DB8-C545-4592-A84F-FEF2A901173E}"/>
                </a:ext>
              </a:extLst>
            </p:cNvPr>
            <p:cNvSpPr/>
            <p:nvPr/>
          </p:nvSpPr>
          <p:spPr>
            <a:xfrm rot="9355987" flipH="1">
              <a:off x="3029209" y="4255125"/>
              <a:ext cx="154232" cy="17245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Овал 49">
              <a:extLst>
                <a:ext uri="{FF2B5EF4-FFF2-40B4-BE49-F238E27FC236}">
                  <a16:creationId xmlns:a16="http://schemas.microsoft.com/office/drawing/2014/main" id="{000FF891-C203-4DFC-B854-9315749BC3AD}"/>
                </a:ext>
              </a:extLst>
            </p:cNvPr>
            <p:cNvSpPr/>
            <p:nvPr/>
          </p:nvSpPr>
          <p:spPr>
            <a:xfrm rot="9355987" flipH="1">
              <a:off x="3451497" y="3777541"/>
              <a:ext cx="154232" cy="17245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Овал 51">
              <a:extLst>
                <a:ext uri="{FF2B5EF4-FFF2-40B4-BE49-F238E27FC236}">
                  <a16:creationId xmlns:a16="http://schemas.microsoft.com/office/drawing/2014/main" id="{7FD1340E-8A07-41E6-8D3D-83DC1EF85411}"/>
                </a:ext>
              </a:extLst>
            </p:cNvPr>
            <p:cNvSpPr/>
            <p:nvPr/>
          </p:nvSpPr>
          <p:spPr>
            <a:xfrm rot="9355987" flipH="1">
              <a:off x="3592238" y="4278806"/>
              <a:ext cx="154232" cy="172456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20394957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065B45D-598C-4B92-8D20-4A5183E5F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242094"/>
            <a:ext cx="10515600" cy="1325563"/>
          </a:xfrm>
        </p:spPr>
        <p:txBody>
          <a:bodyPr/>
          <a:lstStyle/>
          <a:p>
            <a:r>
              <a:rPr lang="en-US" dirty="0"/>
              <a:t>Setting a threshold</a:t>
            </a:r>
            <a:endParaRPr lang="ru-RU" dirty="0"/>
          </a:p>
        </p:txBody>
      </p:sp>
      <p:pic>
        <p:nvPicPr>
          <p:cNvPr id="4" name="Объект 4" descr="Изображение выглядит как снимок экра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80174318-FA61-4213-A55B-8CACBAA2F5E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22"/>
          <a:stretch/>
        </p:blipFill>
        <p:spPr>
          <a:xfrm>
            <a:off x="3953948" y="1656950"/>
            <a:ext cx="6272701" cy="4351338"/>
          </a:xfrm>
          <a:prstGeom prst="rect">
            <a:avLst/>
          </a:prstGeom>
        </p:spPr>
      </p:pic>
      <p:cxnSp>
        <p:nvCxnSpPr>
          <p:cNvPr id="5" name="Прямая соединительная линия 4">
            <a:extLst>
              <a:ext uri="{FF2B5EF4-FFF2-40B4-BE49-F238E27FC236}">
                <a16:creationId xmlns:a16="http://schemas.microsoft.com/office/drawing/2014/main" id="{12EB4885-016A-485E-9E63-E511D13F4948}"/>
              </a:ext>
            </a:extLst>
          </p:cNvPr>
          <p:cNvCxnSpPr>
            <a:cxnSpLocks/>
          </p:cNvCxnSpPr>
          <p:nvPr/>
        </p:nvCxnSpPr>
        <p:spPr>
          <a:xfrm>
            <a:off x="5347872" y="3507327"/>
            <a:ext cx="4038600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>
            <a:extLst>
              <a:ext uri="{FF2B5EF4-FFF2-40B4-BE49-F238E27FC236}">
                <a16:creationId xmlns:a16="http://schemas.microsoft.com/office/drawing/2014/main" id="{45923B02-29C9-4CE2-8BD4-C418CD58F419}"/>
              </a:ext>
            </a:extLst>
          </p:cNvPr>
          <p:cNvSpPr/>
          <p:nvPr/>
        </p:nvSpPr>
        <p:spPr>
          <a:xfrm>
            <a:off x="5841507" y="3596620"/>
            <a:ext cx="1790700" cy="1233363"/>
          </a:xfrm>
          <a:prstGeom prst="ellipse">
            <a:avLst/>
          </a:prstGeom>
          <a:noFill/>
          <a:ln w="381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D25D862F-D8E4-4399-AF15-87200280133C}"/>
              </a:ext>
            </a:extLst>
          </p:cNvPr>
          <p:cNvSpPr/>
          <p:nvPr/>
        </p:nvSpPr>
        <p:spPr>
          <a:xfrm>
            <a:off x="533400" y="1567657"/>
            <a:ext cx="3210750" cy="98541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low velocities for fixations (i.e., &lt;100 deg/sec)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4637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 стрелкой 4">
            <a:extLst>
              <a:ext uri="{FF2B5EF4-FFF2-40B4-BE49-F238E27FC236}">
                <a16:creationId xmlns:a16="http://schemas.microsoft.com/office/drawing/2014/main" id="{37AB6641-EF52-48B8-BA5E-EC307041BEA0}"/>
              </a:ext>
            </a:extLst>
          </p:cNvPr>
          <p:cNvCxnSpPr>
            <a:cxnSpLocks/>
            <a:endCxn id="49" idx="1"/>
          </p:cNvCxnSpPr>
          <p:nvPr/>
        </p:nvCxnSpPr>
        <p:spPr>
          <a:xfrm flipV="1">
            <a:off x="4081085" y="3693037"/>
            <a:ext cx="948995" cy="1023651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3680CC97-4D4F-41B7-994E-8BD29D8BA132}"/>
              </a:ext>
            </a:extLst>
          </p:cNvPr>
          <p:cNvCxnSpPr>
            <a:cxnSpLocks/>
            <a:stCxn id="16" idx="5"/>
            <a:endCxn id="14" idx="1"/>
          </p:cNvCxnSpPr>
          <p:nvPr/>
        </p:nvCxnSpPr>
        <p:spPr>
          <a:xfrm>
            <a:off x="3675255" y="5127305"/>
            <a:ext cx="435706" cy="126066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16B7CD99-11E3-415B-8BFA-5350C548B6A1}"/>
              </a:ext>
            </a:extLst>
          </p:cNvPr>
          <p:cNvCxnSpPr>
            <a:cxnSpLocks/>
            <a:endCxn id="16" idx="3"/>
          </p:cNvCxnSpPr>
          <p:nvPr/>
        </p:nvCxnSpPr>
        <p:spPr>
          <a:xfrm flipV="1">
            <a:off x="2944813" y="5127305"/>
            <a:ext cx="586187" cy="591670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4804CE13-9398-4C87-B8B1-444E1EE9C72F}"/>
              </a:ext>
            </a:extLst>
          </p:cNvPr>
          <p:cNvCxnSpPr>
            <a:cxnSpLocks/>
            <a:endCxn id="15" idx="7"/>
          </p:cNvCxnSpPr>
          <p:nvPr/>
        </p:nvCxnSpPr>
        <p:spPr>
          <a:xfrm flipH="1">
            <a:off x="3818880" y="5337806"/>
            <a:ext cx="361565" cy="585250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071BC436-6791-45C1-B7A8-B02052E4CC3A}"/>
              </a:ext>
            </a:extLst>
          </p:cNvPr>
          <p:cNvCxnSpPr>
            <a:cxnSpLocks/>
            <a:endCxn id="17" idx="5"/>
          </p:cNvCxnSpPr>
          <p:nvPr/>
        </p:nvCxnSpPr>
        <p:spPr>
          <a:xfrm flipH="1" flipV="1">
            <a:off x="3066694" y="4904552"/>
            <a:ext cx="729737" cy="1021538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6B2777F2-8610-4DE8-B91A-40CEA285041B}"/>
              </a:ext>
            </a:extLst>
          </p:cNvPr>
          <p:cNvCxnSpPr>
            <a:cxnSpLocks/>
            <a:endCxn id="13" idx="2"/>
          </p:cNvCxnSpPr>
          <p:nvPr/>
        </p:nvCxnSpPr>
        <p:spPr>
          <a:xfrm flipV="1">
            <a:off x="3090242" y="4766246"/>
            <a:ext cx="830788" cy="86704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>
            <a:extLst>
              <a:ext uri="{FF2B5EF4-FFF2-40B4-BE49-F238E27FC236}">
                <a16:creationId xmlns:a16="http://schemas.microsoft.com/office/drawing/2014/main" id="{0B498E4B-2AFF-4D9B-B914-CDEA05953D36}"/>
              </a:ext>
            </a:extLst>
          </p:cNvPr>
          <p:cNvSpPr/>
          <p:nvPr/>
        </p:nvSpPr>
        <p:spPr>
          <a:xfrm>
            <a:off x="3921030" y="4646841"/>
            <a:ext cx="204008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D38B2599-298D-47E0-955E-B120BA0A4310}"/>
              </a:ext>
            </a:extLst>
          </p:cNvPr>
          <p:cNvSpPr/>
          <p:nvPr/>
        </p:nvSpPr>
        <p:spPr>
          <a:xfrm>
            <a:off x="4081085" y="5218398"/>
            <a:ext cx="204008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970424DE-C564-468A-87D5-598C7FC3E877}"/>
              </a:ext>
            </a:extLst>
          </p:cNvPr>
          <p:cNvSpPr/>
          <p:nvPr/>
        </p:nvSpPr>
        <p:spPr>
          <a:xfrm>
            <a:off x="3644748" y="5888083"/>
            <a:ext cx="204008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F617B5DF-FD7C-40C0-B3B8-0132CAEC289B}"/>
              </a:ext>
            </a:extLst>
          </p:cNvPr>
          <p:cNvSpPr/>
          <p:nvPr/>
        </p:nvSpPr>
        <p:spPr>
          <a:xfrm>
            <a:off x="3501123" y="4923464"/>
            <a:ext cx="204008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F239C9E4-D342-4DBF-9C4C-FF3EE4A9EC11}"/>
              </a:ext>
            </a:extLst>
          </p:cNvPr>
          <p:cNvSpPr/>
          <p:nvPr/>
        </p:nvSpPr>
        <p:spPr>
          <a:xfrm>
            <a:off x="2892562" y="4700712"/>
            <a:ext cx="204008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CD0859C7-156F-4DB5-9185-3A6CB3800047}"/>
              </a:ext>
            </a:extLst>
          </p:cNvPr>
          <p:cNvSpPr/>
          <p:nvPr/>
        </p:nvSpPr>
        <p:spPr>
          <a:xfrm>
            <a:off x="2758796" y="5687277"/>
            <a:ext cx="204008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6D101D89-11DC-40A4-BCBA-840683D3F0BB}"/>
              </a:ext>
            </a:extLst>
          </p:cNvPr>
          <p:cNvGrpSpPr/>
          <p:nvPr/>
        </p:nvGrpSpPr>
        <p:grpSpPr>
          <a:xfrm rot="9355987" flipH="1">
            <a:off x="7399844" y="731104"/>
            <a:ext cx="1648906" cy="1480055"/>
            <a:chOff x="8494550" y="3872611"/>
            <a:chExt cx="742453" cy="615038"/>
          </a:xfrm>
        </p:grpSpPr>
        <p:cxnSp>
          <p:nvCxnSpPr>
            <p:cNvPr id="25" name="Прямая со стрелкой 24">
              <a:extLst>
                <a:ext uri="{FF2B5EF4-FFF2-40B4-BE49-F238E27FC236}">
                  <a16:creationId xmlns:a16="http://schemas.microsoft.com/office/drawing/2014/main" id="{F52F7950-F413-49C1-A534-F33340BB56ED}"/>
                </a:ext>
              </a:extLst>
            </p:cNvPr>
            <p:cNvCxnSpPr>
              <a:cxnSpLocks/>
              <a:stCxn id="33" idx="5"/>
              <a:endCxn id="31" idx="1"/>
            </p:cNvCxnSpPr>
            <p:nvPr/>
          </p:nvCxnSpPr>
          <p:spPr>
            <a:xfrm rot="9355987" flipH="1" flipV="1">
              <a:off x="8961140" y="4034661"/>
              <a:ext cx="170372" cy="127600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>
              <a:extLst>
                <a:ext uri="{FF2B5EF4-FFF2-40B4-BE49-F238E27FC236}">
                  <a16:creationId xmlns:a16="http://schemas.microsoft.com/office/drawing/2014/main" id="{B91C3349-6665-477E-AD25-D6A3CF38C33A}"/>
                </a:ext>
              </a:extLst>
            </p:cNvPr>
            <p:cNvCxnSpPr>
              <a:cxnSpLocks/>
              <a:endCxn id="33" idx="3"/>
            </p:cNvCxnSpPr>
            <p:nvPr/>
          </p:nvCxnSpPr>
          <p:spPr>
            <a:xfrm rot="9355987" flipH="1">
              <a:off x="8543108" y="4136613"/>
              <a:ext cx="369001" cy="117180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>
              <a:extLst>
                <a:ext uri="{FF2B5EF4-FFF2-40B4-BE49-F238E27FC236}">
                  <a16:creationId xmlns:a16="http://schemas.microsoft.com/office/drawing/2014/main" id="{3CE9F489-08FA-47A7-8E70-832DCF3B6809}"/>
                </a:ext>
              </a:extLst>
            </p:cNvPr>
            <p:cNvCxnSpPr>
              <a:cxnSpLocks/>
              <a:endCxn id="32" idx="7"/>
            </p:cNvCxnSpPr>
            <p:nvPr/>
          </p:nvCxnSpPr>
          <p:spPr>
            <a:xfrm rot="9355987" flipV="1">
              <a:off x="8964130" y="4203409"/>
              <a:ext cx="268056" cy="155867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>
              <a:extLst>
                <a:ext uri="{FF2B5EF4-FFF2-40B4-BE49-F238E27FC236}">
                  <a16:creationId xmlns:a16="http://schemas.microsoft.com/office/drawing/2014/main" id="{10F8FD38-7DCD-44B9-9151-C8724F9DF94A}"/>
                </a:ext>
              </a:extLst>
            </p:cNvPr>
            <p:cNvCxnSpPr>
              <a:cxnSpLocks/>
              <a:stCxn id="32" idx="7"/>
              <a:endCxn id="34" idx="5"/>
            </p:cNvCxnSpPr>
            <p:nvPr/>
          </p:nvCxnSpPr>
          <p:spPr>
            <a:xfrm rot="9355987">
              <a:off x="8753737" y="3929245"/>
              <a:ext cx="147068" cy="524155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>
              <a:extLst>
                <a:ext uri="{FF2B5EF4-FFF2-40B4-BE49-F238E27FC236}">
                  <a16:creationId xmlns:a16="http://schemas.microsoft.com/office/drawing/2014/main" id="{80B77264-0DCB-46E2-BB50-E0E3DE319133}"/>
                </a:ext>
              </a:extLst>
            </p:cNvPr>
            <p:cNvCxnSpPr>
              <a:cxnSpLocks/>
              <a:endCxn id="30" idx="2"/>
            </p:cNvCxnSpPr>
            <p:nvPr/>
          </p:nvCxnSpPr>
          <p:spPr>
            <a:xfrm flipV="1">
              <a:off x="8655779" y="3922230"/>
              <a:ext cx="404129" cy="36030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id="{C514A551-1AAD-45B2-9213-D064CC6D3A38}"/>
                </a:ext>
              </a:extLst>
            </p:cNvPr>
            <p:cNvSpPr/>
            <p:nvPr/>
          </p:nvSpPr>
          <p:spPr>
            <a:xfrm>
              <a:off x="9059908" y="3872611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>
              <a:extLst>
                <a:ext uri="{FF2B5EF4-FFF2-40B4-BE49-F238E27FC236}">
                  <a16:creationId xmlns:a16="http://schemas.microsoft.com/office/drawing/2014/main" id="{13450A57-4C9C-4B5A-975B-120635B00217}"/>
                </a:ext>
              </a:extLst>
            </p:cNvPr>
            <p:cNvSpPr/>
            <p:nvPr/>
          </p:nvSpPr>
          <p:spPr>
            <a:xfrm>
              <a:off x="9137765" y="4110122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250C5C79-1BB7-4CE0-AB02-CFA18C62EC88}"/>
                </a:ext>
              </a:extLst>
            </p:cNvPr>
            <p:cNvSpPr/>
            <p:nvPr/>
          </p:nvSpPr>
          <p:spPr>
            <a:xfrm>
              <a:off x="8925513" y="4388410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32442324-352F-4CB4-A7A0-5D1D473459F5}"/>
                </a:ext>
              </a:extLst>
            </p:cNvPr>
            <p:cNvSpPr/>
            <p:nvPr/>
          </p:nvSpPr>
          <p:spPr>
            <a:xfrm>
              <a:off x="8855648" y="3987562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>
              <a:extLst>
                <a:ext uri="{FF2B5EF4-FFF2-40B4-BE49-F238E27FC236}">
                  <a16:creationId xmlns:a16="http://schemas.microsoft.com/office/drawing/2014/main" id="{A61FBA31-719F-46E6-B47B-E6E7B4F04872}"/>
                </a:ext>
              </a:extLst>
            </p:cNvPr>
            <p:cNvSpPr/>
            <p:nvPr/>
          </p:nvSpPr>
          <p:spPr>
            <a:xfrm>
              <a:off x="8559619" y="3894997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id="{EE121058-29D6-423A-973F-7E0B62A2D2EC}"/>
                </a:ext>
              </a:extLst>
            </p:cNvPr>
            <p:cNvSpPr/>
            <p:nvPr/>
          </p:nvSpPr>
          <p:spPr>
            <a:xfrm>
              <a:off x="8494550" y="4304965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42" name="Прямая со стрелкой 41">
            <a:extLst>
              <a:ext uri="{FF2B5EF4-FFF2-40B4-BE49-F238E27FC236}">
                <a16:creationId xmlns:a16="http://schemas.microsoft.com/office/drawing/2014/main" id="{CA3D916C-C30B-41B4-9E66-A4F87168AABE}"/>
              </a:ext>
            </a:extLst>
          </p:cNvPr>
          <p:cNvCxnSpPr>
            <a:cxnSpLocks/>
            <a:stCxn id="49" idx="7"/>
            <a:endCxn id="52" idx="3"/>
          </p:cNvCxnSpPr>
          <p:nvPr/>
        </p:nvCxnSpPr>
        <p:spPr>
          <a:xfrm flipV="1">
            <a:off x="5172373" y="3571643"/>
            <a:ext cx="591207" cy="59807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>
            <a:extLst>
              <a:ext uri="{FF2B5EF4-FFF2-40B4-BE49-F238E27FC236}">
                <a16:creationId xmlns:a16="http://schemas.microsoft.com/office/drawing/2014/main" id="{5F0C3433-6240-4DFF-A9DC-56EC598FE8B1}"/>
              </a:ext>
            </a:extLst>
          </p:cNvPr>
          <p:cNvCxnSpPr>
            <a:cxnSpLocks/>
            <a:endCxn id="50" idx="0"/>
          </p:cNvCxnSpPr>
          <p:nvPr/>
        </p:nvCxnSpPr>
        <p:spPr>
          <a:xfrm flipH="1" flipV="1">
            <a:off x="5719389" y="3032829"/>
            <a:ext cx="89229" cy="568720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>
            <a:extLst>
              <a:ext uri="{FF2B5EF4-FFF2-40B4-BE49-F238E27FC236}">
                <a16:creationId xmlns:a16="http://schemas.microsoft.com/office/drawing/2014/main" id="{391C9474-085C-4397-A4BD-5D507FC62413}"/>
              </a:ext>
            </a:extLst>
          </p:cNvPr>
          <p:cNvCxnSpPr>
            <a:cxnSpLocks/>
            <a:endCxn id="36" idx="2"/>
          </p:cNvCxnSpPr>
          <p:nvPr/>
        </p:nvCxnSpPr>
        <p:spPr>
          <a:xfrm flipV="1">
            <a:off x="5635683" y="1413623"/>
            <a:ext cx="1659162" cy="1594664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Овал 48">
            <a:extLst>
              <a:ext uri="{FF2B5EF4-FFF2-40B4-BE49-F238E27FC236}">
                <a16:creationId xmlns:a16="http://schemas.microsoft.com/office/drawing/2014/main" id="{5AF12DB8-C545-4592-A84F-FEF2A901173E}"/>
              </a:ext>
            </a:extLst>
          </p:cNvPr>
          <p:cNvSpPr/>
          <p:nvPr/>
        </p:nvSpPr>
        <p:spPr>
          <a:xfrm rot="9355987" flipH="1">
            <a:off x="4955496" y="3465744"/>
            <a:ext cx="220396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>
            <a:extLst>
              <a:ext uri="{FF2B5EF4-FFF2-40B4-BE49-F238E27FC236}">
                <a16:creationId xmlns:a16="http://schemas.microsoft.com/office/drawing/2014/main" id="{000FF891-C203-4DFC-B854-9315749BC3AD}"/>
              </a:ext>
            </a:extLst>
          </p:cNvPr>
          <p:cNvSpPr/>
          <p:nvPr/>
        </p:nvSpPr>
        <p:spPr>
          <a:xfrm rot="9355987" flipH="1">
            <a:off x="5558942" y="2804396"/>
            <a:ext cx="220396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id="{7FD1340E-8A07-41E6-8D3D-83DC1EF85411}"/>
              </a:ext>
            </a:extLst>
          </p:cNvPr>
          <p:cNvSpPr/>
          <p:nvPr/>
        </p:nvSpPr>
        <p:spPr>
          <a:xfrm rot="9355987" flipH="1">
            <a:off x="5760060" y="3498537"/>
            <a:ext cx="220396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385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3680CC97-4D4F-41B7-994E-8BD29D8BA132}"/>
              </a:ext>
            </a:extLst>
          </p:cNvPr>
          <p:cNvCxnSpPr>
            <a:cxnSpLocks/>
            <a:stCxn id="16" idx="5"/>
            <a:endCxn id="14" idx="1"/>
          </p:cNvCxnSpPr>
          <p:nvPr/>
        </p:nvCxnSpPr>
        <p:spPr>
          <a:xfrm>
            <a:off x="3675255" y="5127305"/>
            <a:ext cx="435706" cy="126066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16B7CD99-11E3-415B-8BFA-5350C548B6A1}"/>
              </a:ext>
            </a:extLst>
          </p:cNvPr>
          <p:cNvCxnSpPr>
            <a:cxnSpLocks/>
            <a:endCxn id="16" idx="3"/>
          </p:cNvCxnSpPr>
          <p:nvPr/>
        </p:nvCxnSpPr>
        <p:spPr>
          <a:xfrm flipV="1">
            <a:off x="2944813" y="5127305"/>
            <a:ext cx="586187" cy="591670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4804CE13-9398-4C87-B8B1-444E1EE9C72F}"/>
              </a:ext>
            </a:extLst>
          </p:cNvPr>
          <p:cNvCxnSpPr>
            <a:cxnSpLocks/>
            <a:endCxn id="15" idx="7"/>
          </p:cNvCxnSpPr>
          <p:nvPr/>
        </p:nvCxnSpPr>
        <p:spPr>
          <a:xfrm flipH="1">
            <a:off x="3818880" y="5337806"/>
            <a:ext cx="361565" cy="585250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071BC436-6791-45C1-B7A8-B02052E4CC3A}"/>
              </a:ext>
            </a:extLst>
          </p:cNvPr>
          <p:cNvCxnSpPr>
            <a:cxnSpLocks/>
            <a:endCxn id="17" idx="5"/>
          </p:cNvCxnSpPr>
          <p:nvPr/>
        </p:nvCxnSpPr>
        <p:spPr>
          <a:xfrm flipH="1" flipV="1">
            <a:off x="3066694" y="4904552"/>
            <a:ext cx="729737" cy="1021538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6B2777F2-8610-4DE8-B91A-40CEA285041B}"/>
              </a:ext>
            </a:extLst>
          </p:cNvPr>
          <p:cNvCxnSpPr>
            <a:cxnSpLocks/>
            <a:endCxn id="13" idx="2"/>
          </p:cNvCxnSpPr>
          <p:nvPr/>
        </p:nvCxnSpPr>
        <p:spPr>
          <a:xfrm flipV="1">
            <a:off x="3090242" y="4766246"/>
            <a:ext cx="830788" cy="86704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>
            <a:extLst>
              <a:ext uri="{FF2B5EF4-FFF2-40B4-BE49-F238E27FC236}">
                <a16:creationId xmlns:a16="http://schemas.microsoft.com/office/drawing/2014/main" id="{0B498E4B-2AFF-4D9B-B914-CDEA05953D36}"/>
              </a:ext>
            </a:extLst>
          </p:cNvPr>
          <p:cNvSpPr/>
          <p:nvPr/>
        </p:nvSpPr>
        <p:spPr>
          <a:xfrm>
            <a:off x="3921030" y="4646841"/>
            <a:ext cx="204008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D38B2599-298D-47E0-955E-B120BA0A4310}"/>
              </a:ext>
            </a:extLst>
          </p:cNvPr>
          <p:cNvSpPr/>
          <p:nvPr/>
        </p:nvSpPr>
        <p:spPr>
          <a:xfrm>
            <a:off x="4081085" y="5218398"/>
            <a:ext cx="204008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970424DE-C564-468A-87D5-598C7FC3E877}"/>
              </a:ext>
            </a:extLst>
          </p:cNvPr>
          <p:cNvSpPr/>
          <p:nvPr/>
        </p:nvSpPr>
        <p:spPr>
          <a:xfrm>
            <a:off x="3644748" y="5888083"/>
            <a:ext cx="204008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F617B5DF-FD7C-40C0-B3B8-0132CAEC289B}"/>
              </a:ext>
            </a:extLst>
          </p:cNvPr>
          <p:cNvSpPr/>
          <p:nvPr/>
        </p:nvSpPr>
        <p:spPr>
          <a:xfrm>
            <a:off x="3501123" y="4923464"/>
            <a:ext cx="204008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F239C9E4-D342-4DBF-9C4C-FF3EE4A9EC11}"/>
              </a:ext>
            </a:extLst>
          </p:cNvPr>
          <p:cNvSpPr/>
          <p:nvPr/>
        </p:nvSpPr>
        <p:spPr>
          <a:xfrm>
            <a:off x="2892562" y="4700712"/>
            <a:ext cx="204008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CD0859C7-156F-4DB5-9185-3A6CB3800047}"/>
              </a:ext>
            </a:extLst>
          </p:cNvPr>
          <p:cNvSpPr/>
          <p:nvPr/>
        </p:nvSpPr>
        <p:spPr>
          <a:xfrm>
            <a:off x="2758796" y="5687277"/>
            <a:ext cx="204008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6D101D89-11DC-40A4-BCBA-840683D3F0BB}"/>
              </a:ext>
            </a:extLst>
          </p:cNvPr>
          <p:cNvGrpSpPr/>
          <p:nvPr/>
        </p:nvGrpSpPr>
        <p:grpSpPr>
          <a:xfrm rot="9355987" flipH="1">
            <a:off x="7399844" y="731104"/>
            <a:ext cx="1648906" cy="1480055"/>
            <a:chOff x="8494550" y="3872611"/>
            <a:chExt cx="742453" cy="615038"/>
          </a:xfrm>
        </p:grpSpPr>
        <p:cxnSp>
          <p:nvCxnSpPr>
            <p:cNvPr id="25" name="Прямая со стрелкой 24">
              <a:extLst>
                <a:ext uri="{FF2B5EF4-FFF2-40B4-BE49-F238E27FC236}">
                  <a16:creationId xmlns:a16="http://schemas.microsoft.com/office/drawing/2014/main" id="{F52F7950-F413-49C1-A534-F33340BB56ED}"/>
                </a:ext>
              </a:extLst>
            </p:cNvPr>
            <p:cNvCxnSpPr>
              <a:cxnSpLocks/>
              <a:stCxn id="33" idx="5"/>
              <a:endCxn id="31" idx="1"/>
            </p:cNvCxnSpPr>
            <p:nvPr/>
          </p:nvCxnSpPr>
          <p:spPr>
            <a:xfrm rot="9355987" flipH="1" flipV="1">
              <a:off x="8961140" y="4034661"/>
              <a:ext cx="170372" cy="127600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 стрелкой 25">
              <a:extLst>
                <a:ext uri="{FF2B5EF4-FFF2-40B4-BE49-F238E27FC236}">
                  <a16:creationId xmlns:a16="http://schemas.microsoft.com/office/drawing/2014/main" id="{B91C3349-6665-477E-AD25-D6A3CF38C33A}"/>
                </a:ext>
              </a:extLst>
            </p:cNvPr>
            <p:cNvCxnSpPr>
              <a:cxnSpLocks/>
              <a:endCxn id="33" idx="3"/>
            </p:cNvCxnSpPr>
            <p:nvPr/>
          </p:nvCxnSpPr>
          <p:spPr>
            <a:xfrm rot="9355987" flipH="1">
              <a:off x="8543108" y="4136613"/>
              <a:ext cx="369001" cy="117180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 стрелкой 26">
              <a:extLst>
                <a:ext uri="{FF2B5EF4-FFF2-40B4-BE49-F238E27FC236}">
                  <a16:creationId xmlns:a16="http://schemas.microsoft.com/office/drawing/2014/main" id="{3CE9F489-08FA-47A7-8E70-832DCF3B6809}"/>
                </a:ext>
              </a:extLst>
            </p:cNvPr>
            <p:cNvCxnSpPr>
              <a:cxnSpLocks/>
              <a:endCxn id="32" idx="7"/>
            </p:cNvCxnSpPr>
            <p:nvPr/>
          </p:nvCxnSpPr>
          <p:spPr>
            <a:xfrm rot="9355987" flipV="1">
              <a:off x="8964130" y="4203409"/>
              <a:ext cx="268056" cy="155867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 стрелкой 27">
              <a:extLst>
                <a:ext uri="{FF2B5EF4-FFF2-40B4-BE49-F238E27FC236}">
                  <a16:creationId xmlns:a16="http://schemas.microsoft.com/office/drawing/2014/main" id="{10F8FD38-7DCD-44B9-9151-C8724F9DF94A}"/>
                </a:ext>
              </a:extLst>
            </p:cNvPr>
            <p:cNvCxnSpPr>
              <a:cxnSpLocks/>
              <a:stCxn id="32" idx="7"/>
              <a:endCxn id="34" idx="5"/>
            </p:cNvCxnSpPr>
            <p:nvPr/>
          </p:nvCxnSpPr>
          <p:spPr>
            <a:xfrm rot="9355987">
              <a:off x="8753737" y="3929245"/>
              <a:ext cx="147068" cy="524155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 стрелкой 28">
              <a:extLst>
                <a:ext uri="{FF2B5EF4-FFF2-40B4-BE49-F238E27FC236}">
                  <a16:creationId xmlns:a16="http://schemas.microsoft.com/office/drawing/2014/main" id="{80B77264-0DCB-46E2-BB50-E0E3DE319133}"/>
                </a:ext>
              </a:extLst>
            </p:cNvPr>
            <p:cNvCxnSpPr>
              <a:cxnSpLocks/>
              <a:endCxn id="30" idx="2"/>
            </p:cNvCxnSpPr>
            <p:nvPr/>
          </p:nvCxnSpPr>
          <p:spPr>
            <a:xfrm flipV="1">
              <a:off x="8655779" y="3922230"/>
              <a:ext cx="404129" cy="36030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Овал 29">
              <a:extLst>
                <a:ext uri="{FF2B5EF4-FFF2-40B4-BE49-F238E27FC236}">
                  <a16:creationId xmlns:a16="http://schemas.microsoft.com/office/drawing/2014/main" id="{C514A551-1AAD-45B2-9213-D064CC6D3A38}"/>
                </a:ext>
              </a:extLst>
            </p:cNvPr>
            <p:cNvSpPr/>
            <p:nvPr/>
          </p:nvSpPr>
          <p:spPr>
            <a:xfrm>
              <a:off x="9059908" y="3872611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Овал 30">
              <a:extLst>
                <a:ext uri="{FF2B5EF4-FFF2-40B4-BE49-F238E27FC236}">
                  <a16:creationId xmlns:a16="http://schemas.microsoft.com/office/drawing/2014/main" id="{13450A57-4C9C-4B5A-975B-120635B00217}"/>
                </a:ext>
              </a:extLst>
            </p:cNvPr>
            <p:cNvSpPr/>
            <p:nvPr/>
          </p:nvSpPr>
          <p:spPr>
            <a:xfrm>
              <a:off x="9137765" y="4110122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Овал 31">
              <a:extLst>
                <a:ext uri="{FF2B5EF4-FFF2-40B4-BE49-F238E27FC236}">
                  <a16:creationId xmlns:a16="http://schemas.microsoft.com/office/drawing/2014/main" id="{250C5C79-1BB7-4CE0-AB02-CFA18C62EC88}"/>
                </a:ext>
              </a:extLst>
            </p:cNvPr>
            <p:cNvSpPr/>
            <p:nvPr/>
          </p:nvSpPr>
          <p:spPr>
            <a:xfrm>
              <a:off x="8925513" y="4388410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Овал 32">
              <a:extLst>
                <a:ext uri="{FF2B5EF4-FFF2-40B4-BE49-F238E27FC236}">
                  <a16:creationId xmlns:a16="http://schemas.microsoft.com/office/drawing/2014/main" id="{32442324-352F-4CB4-A7A0-5D1D473459F5}"/>
                </a:ext>
              </a:extLst>
            </p:cNvPr>
            <p:cNvSpPr/>
            <p:nvPr/>
          </p:nvSpPr>
          <p:spPr>
            <a:xfrm>
              <a:off x="8855648" y="3987562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Овал 33">
              <a:extLst>
                <a:ext uri="{FF2B5EF4-FFF2-40B4-BE49-F238E27FC236}">
                  <a16:creationId xmlns:a16="http://schemas.microsoft.com/office/drawing/2014/main" id="{A61FBA31-719F-46E6-B47B-E6E7B4F04872}"/>
                </a:ext>
              </a:extLst>
            </p:cNvPr>
            <p:cNvSpPr/>
            <p:nvPr/>
          </p:nvSpPr>
          <p:spPr>
            <a:xfrm>
              <a:off x="8559619" y="3894997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Овал 35">
              <a:extLst>
                <a:ext uri="{FF2B5EF4-FFF2-40B4-BE49-F238E27FC236}">
                  <a16:creationId xmlns:a16="http://schemas.microsoft.com/office/drawing/2014/main" id="{EE121058-29D6-423A-973F-7E0B62A2D2EC}"/>
                </a:ext>
              </a:extLst>
            </p:cNvPr>
            <p:cNvSpPr/>
            <p:nvPr/>
          </p:nvSpPr>
          <p:spPr>
            <a:xfrm>
              <a:off x="8494550" y="4304965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42" name="Прямая со стрелкой 41">
            <a:extLst>
              <a:ext uri="{FF2B5EF4-FFF2-40B4-BE49-F238E27FC236}">
                <a16:creationId xmlns:a16="http://schemas.microsoft.com/office/drawing/2014/main" id="{CA3D916C-C30B-41B4-9E66-A4F87168AABE}"/>
              </a:ext>
            </a:extLst>
          </p:cNvPr>
          <p:cNvCxnSpPr>
            <a:cxnSpLocks/>
          </p:cNvCxnSpPr>
          <p:nvPr/>
        </p:nvCxnSpPr>
        <p:spPr>
          <a:xfrm flipV="1">
            <a:off x="5171274" y="3563102"/>
            <a:ext cx="593404" cy="57840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>
            <a:extLst>
              <a:ext uri="{FF2B5EF4-FFF2-40B4-BE49-F238E27FC236}">
                <a16:creationId xmlns:a16="http://schemas.microsoft.com/office/drawing/2014/main" id="{5F0C3433-6240-4DFF-A9DC-56EC598FE8B1}"/>
              </a:ext>
            </a:extLst>
          </p:cNvPr>
          <p:cNvCxnSpPr>
            <a:cxnSpLocks/>
            <a:stCxn id="52" idx="4"/>
            <a:endCxn id="50" idx="0"/>
          </p:cNvCxnSpPr>
          <p:nvPr/>
        </p:nvCxnSpPr>
        <p:spPr>
          <a:xfrm flipH="1" flipV="1">
            <a:off x="5717834" y="3032829"/>
            <a:ext cx="103730" cy="476088"/>
          </a:xfrm>
          <a:prstGeom prst="straightConnector1">
            <a:avLst/>
          </a:prstGeom>
          <a:ln w="3810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Овал 48">
            <a:extLst>
              <a:ext uri="{FF2B5EF4-FFF2-40B4-BE49-F238E27FC236}">
                <a16:creationId xmlns:a16="http://schemas.microsoft.com/office/drawing/2014/main" id="{5AF12DB8-C545-4592-A84F-FEF2A901173E}"/>
              </a:ext>
            </a:extLst>
          </p:cNvPr>
          <p:cNvSpPr/>
          <p:nvPr/>
        </p:nvSpPr>
        <p:spPr>
          <a:xfrm rot="9355987" flipH="1">
            <a:off x="4955496" y="3465744"/>
            <a:ext cx="220396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Овал 49">
            <a:extLst>
              <a:ext uri="{FF2B5EF4-FFF2-40B4-BE49-F238E27FC236}">
                <a16:creationId xmlns:a16="http://schemas.microsoft.com/office/drawing/2014/main" id="{000FF891-C203-4DFC-B854-9315749BC3AD}"/>
              </a:ext>
            </a:extLst>
          </p:cNvPr>
          <p:cNvSpPr/>
          <p:nvPr/>
        </p:nvSpPr>
        <p:spPr>
          <a:xfrm rot="9355987" flipH="1">
            <a:off x="5558942" y="2804396"/>
            <a:ext cx="220396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Овал 51">
            <a:extLst>
              <a:ext uri="{FF2B5EF4-FFF2-40B4-BE49-F238E27FC236}">
                <a16:creationId xmlns:a16="http://schemas.microsoft.com/office/drawing/2014/main" id="{7FD1340E-8A07-41E6-8D3D-83DC1EF85411}"/>
              </a:ext>
            </a:extLst>
          </p:cNvPr>
          <p:cNvSpPr/>
          <p:nvPr/>
        </p:nvSpPr>
        <p:spPr>
          <a:xfrm rot="9355987" flipH="1">
            <a:off x="5760060" y="3498537"/>
            <a:ext cx="220396" cy="238813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: скругленные углы 34">
            <a:extLst>
              <a:ext uri="{FF2B5EF4-FFF2-40B4-BE49-F238E27FC236}">
                <a16:creationId xmlns:a16="http://schemas.microsoft.com/office/drawing/2014/main" id="{CD6B4071-0DDB-43FE-8D47-5033308BAFE2}"/>
              </a:ext>
            </a:extLst>
          </p:cNvPr>
          <p:cNvSpPr/>
          <p:nvPr/>
        </p:nvSpPr>
        <p:spPr>
          <a:xfrm>
            <a:off x="426875" y="1615824"/>
            <a:ext cx="3421882" cy="987453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Minimal number of points (samples) to consider them a fixation</a:t>
            </a:r>
            <a:endParaRPr lang="ru-RU" dirty="0"/>
          </a:p>
        </p:txBody>
      </p:sp>
      <p:sp>
        <p:nvSpPr>
          <p:cNvPr id="37" name="Заголовок 1">
            <a:extLst>
              <a:ext uri="{FF2B5EF4-FFF2-40B4-BE49-F238E27FC236}">
                <a16:creationId xmlns:a16="http://schemas.microsoft.com/office/drawing/2014/main" id="{A2C5ED15-5146-44BD-8290-822284157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340" y="221604"/>
            <a:ext cx="10515600" cy="1325563"/>
          </a:xfrm>
        </p:spPr>
        <p:txBody>
          <a:bodyPr/>
          <a:lstStyle/>
          <a:p>
            <a:r>
              <a:rPr lang="en-US" dirty="0"/>
              <a:t>Not every point is a fixation</a:t>
            </a:r>
            <a:endParaRPr lang="ru-RU" dirty="0"/>
          </a:p>
        </p:txBody>
      </p:sp>
      <p:sp>
        <p:nvSpPr>
          <p:cNvPr id="40" name="Прямоугольник: скругленные углы 39">
            <a:extLst>
              <a:ext uri="{FF2B5EF4-FFF2-40B4-BE49-F238E27FC236}">
                <a16:creationId xmlns:a16="http://schemas.microsoft.com/office/drawing/2014/main" id="{516A0A5F-3ABC-4B37-B6CC-1F4BF53F388E}"/>
              </a:ext>
            </a:extLst>
          </p:cNvPr>
          <p:cNvSpPr/>
          <p:nvPr/>
        </p:nvSpPr>
        <p:spPr>
          <a:xfrm>
            <a:off x="411341" y="2730520"/>
            <a:ext cx="3437416" cy="987453"/>
          </a:xfrm>
          <a:prstGeom prst="round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Let’s say it is 4</a:t>
            </a:r>
            <a:endParaRPr lang="ru-RU" dirty="0"/>
          </a:p>
        </p:txBody>
      </p:sp>
      <p:sp>
        <p:nvSpPr>
          <p:cNvPr id="20" name="Символ &quot;Запрещено&quot; 19">
            <a:extLst>
              <a:ext uri="{FF2B5EF4-FFF2-40B4-BE49-F238E27FC236}">
                <a16:creationId xmlns:a16="http://schemas.microsoft.com/office/drawing/2014/main" id="{71EEE503-5532-4ED5-9A00-A4EDCBFB73A8}"/>
              </a:ext>
            </a:extLst>
          </p:cNvPr>
          <p:cNvSpPr/>
          <p:nvPr/>
        </p:nvSpPr>
        <p:spPr>
          <a:xfrm>
            <a:off x="4705350" y="2603277"/>
            <a:ext cx="1647825" cy="1587723"/>
          </a:xfrm>
          <a:prstGeom prst="noSmoking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Овал 22">
            <a:extLst>
              <a:ext uri="{FF2B5EF4-FFF2-40B4-BE49-F238E27FC236}">
                <a16:creationId xmlns:a16="http://schemas.microsoft.com/office/drawing/2014/main" id="{90AA7565-1411-405E-A068-DFD0BFD8F6C0}"/>
              </a:ext>
            </a:extLst>
          </p:cNvPr>
          <p:cNvSpPr/>
          <p:nvPr/>
        </p:nvSpPr>
        <p:spPr>
          <a:xfrm>
            <a:off x="7086600" y="361950"/>
            <a:ext cx="2486025" cy="2241327"/>
          </a:xfrm>
          <a:prstGeom prst="ellipse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Овал 44">
            <a:extLst>
              <a:ext uri="{FF2B5EF4-FFF2-40B4-BE49-F238E27FC236}">
                <a16:creationId xmlns:a16="http://schemas.microsoft.com/office/drawing/2014/main" id="{336E4B68-1D7B-4850-948B-DCD2274BDE60}"/>
              </a:ext>
            </a:extLst>
          </p:cNvPr>
          <p:cNvSpPr/>
          <p:nvPr/>
        </p:nvSpPr>
        <p:spPr>
          <a:xfrm>
            <a:off x="2360114" y="4217140"/>
            <a:ext cx="2486025" cy="2241327"/>
          </a:xfrm>
          <a:prstGeom prst="ellipse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 стрелкой 37">
            <a:extLst>
              <a:ext uri="{FF2B5EF4-FFF2-40B4-BE49-F238E27FC236}">
                <a16:creationId xmlns:a16="http://schemas.microsoft.com/office/drawing/2014/main" id="{943E3F7F-3BB2-4CE0-B5D2-45649C2EF320}"/>
              </a:ext>
            </a:extLst>
          </p:cNvPr>
          <p:cNvCxnSpPr>
            <a:cxnSpLocks/>
            <a:stCxn id="53" idx="0"/>
            <a:endCxn id="23" idx="5"/>
          </p:cNvCxnSpPr>
          <p:nvPr/>
        </p:nvCxnSpPr>
        <p:spPr>
          <a:xfrm flipH="1" flipV="1">
            <a:off x="9208555" y="2275042"/>
            <a:ext cx="439477" cy="2012354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>
            <a:extLst>
              <a:ext uri="{FF2B5EF4-FFF2-40B4-BE49-F238E27FC236}">
                <a16:creationId xmlns:a16="http://schemas.microsoft.com/office/drawing/2014/main" id="{9324EAED-0BE9-4D6D-BB3A-B987762AFF4C}"/>
              </a:ext>
            </a:extLst>
          </p:cNvPr>
          <p:cNvCxnSpPr>
            <a:cxnSpLocks/>
            <a:stCxn id="53" idx="1"/>
            <a:endCxn id="45" idx="6"/>
          </p:cNvCxnSpPr>
          <p:nvPr/>
        </p:nvCxnSpPr>
        <p:spPr>
          <a:xfrm flipH="1">
            <a:off x="4846139" y="4781123"/>
            <a:ext cx="3083185" cy="556681"/>
          </a:xfrm>
          <a:prstGeom prst="straightConnector1">
            <a:avLst/>
          </a:prstGeom>
          <a:ln w="381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Прямоугольник: скругленные углы 52">
            <a:extLst>
              <a:ext uri="{FF2B5EF4-FFF2-40B4-BE49-F238E27FC236}">
                <a16:creationId xmlns:a16="http://schemas.microsoft.com/office/drawing/2014/main" id="{07F30A07-4DCA-4258-8BE5-4449AD084DE1}"/>
              </a:ext>
            </a:extLst>
          </p:cNvPr>
          <p:cNvSpPr/>
          <p:nvPr/>
        </p:nvSpPr>
        <p:spPr>
          <a:xfrm>
            <a:off x="7929324" y="4287396"/>
            <a:ext cx="3437416" cy="987453"/>
          </a:xfrm>
          <a:prstGeom prst="roundRect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Fixations are detected</a:t>
            </a:r>
            <a:r>
              <a:rPr lang="ru-RU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392316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45" grpId="0" animBg="1"/>
      <p:bldP spid="5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3">
            <a:extLst>
              <a:ext uri="{FF2B5EF4-FFF2-40B4-BE49-F238E27FC236}">
                <a16:creationId xmlns:a16="http://schemas.microsoft.com/office/drawing/2014/main" id="{7905BA41-EE6E-4F80-8636-447F22DD72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88C69F-57E0-4080-926A-72A8F07A7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8465" y="3298722"/>
            <a:ext cx="8495070" cy="1784402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Questions?</a:t>
            </a:r>
          </a:p>
        </p:txBody>
      </p:sp>
      <p:sp>
        <p:nvSpPr>
          <p:cNvPr id="21" name="Oval 15">
            <a:extLst>
              <a:ext uri="{FF2B5EF4-FFF2-40B4-BE49-F238E27FC236}">
                <a16:creationId xmlns:a16="http://schemas.microsoft.com/office/drawing/2014/main" id="{CD7549B2-EE05-4558-8C64-AC46755F2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25914" y="889251"/>
            <a:ext cx="2140172" cy="2140172"/>
          </a:xfrm>
          <a:prstGeom prst="ellipse">
            <a:avLst/>
          </a:prstGeom>
          <a:solidFill>
            <a:srgbClr val="FFFFFF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31CBEBDC-D920-4A08-A4A8-07843156C3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264" y="1371601"/>
            <a:ext cx="1175474" cy="117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1245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>
            <a:extLst>
              <a:ext uri="{FF2B5EF4-FFF2-40B4-BE49-F238E27FC236}">
                <a16:creationId xmlns:a16="http://schemas.microsoft.com/office/drawing/2014/main" id="{35555856-9970-4BC3-9AA9-6A917F53AF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69972" y="0"/>
            <a:ext cx="6421721" cy="6858000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7F487851-BFAF-46D8-A1ED-50CAD6E46F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E3DEB47F-2FE1-43A7-8575-E92CF0AB9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0167" y="3299788"/>
            <a:ext cx="4805996" cy="129711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400" kern="1200" dirty="0">
                <a:solidFill>
                  <a:srgbClr val="000000"/>
                </a:solidFill>
                <a:latin typeface="+mj-lt"/>
                <a:ea typeface="+mj-ea"/>
                <a:cs typeface="+mj-cs"/>
              </a:rPr>
              <a:t>Coding time</a:t>
            </a:r>
          </a:p>
        </p:txBody>
      </p:sp>
      <p:sp>
        <p:nvSpPr>
          <p:cNvPr id="42" name="Freeform 50">
            <a:extLst>
              <a:ext uri="{FF2B5EF4-FFF2-40B4-BE49-F238E27FC236}">
                <a16:creationId xmlns:a16="http://schemas.microsoft.com/office/drawing/2014/main" id="{13722DD7-BA73-4776-93A3-94491FEF72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727121" y="581159"/>
            <a:ext cx="5464879" cy="6276841"/>
          </a:xfrm>
          <a:custGeom>
            <a:avLst/>
            <a:gdLst>
              <a:gd name="connsiteX0" fmla="*/ 3299930 w 5464879"/>
              <a:gd name="connsiteY0" fmla="*/ 0 h 6276841"/>
              <a:gd name="connsiteX1" fmla="*/ 5398992 w 5464879"/>
              <a:gd name="connsiteY1" fmla="*/ 753544 h 6276841"/>
              <a:gd name="connsiteX2" fmla="*/ 5464879 w 5464879"/>
              <a:gd name="connsiteY2" fmla="*/ 813426 h 6276841"/>
              <a:gd name="connsiteX3" fmla="*/ 5464879 w 5464879"/>
              <a:gd name="connsiteY3" fmla="*/ 5786434 h 6276841"/>
              <a:gd name="connsiteX4" fmla="*/ 5398992 w 5464879"/>
              <a:gd name="connsiteY4" fmla="*/ 5846317 h 6276841"/>
              <a:gd name="connsiteX5" fmla="*/ 4872873 w 5464879"/>
              <a:gd name="connsiteY5" fmla="*/ 6201577 h 6276841"/>
              <a:gd name="connsiteX6" fmla="*/ 4716632 w 5464879"/>
              <a:gd name="connsiteY6" fmla="*/ 6276841 h 6276841"/>
              <a:gd name="connsiteX7" fmla="*/ 1883227 w 5464879"/>
              <a:gd name="connsiteY7" fmla="*/ 6276841 h 6276841"/>
              <a:gd name="connsiteX8" fmla="*/ 1726987 w 5464879"/>
              <a:gd name="connsiteY8" fmla="*/ 6201577 h 6276841"/>
              <a:gd name="connsiteX9" fmla="*/ 0 w 5464879"/>
              <a:gd name="connsiteY9" fmla="*/ 3299930 h 6276841"/>
              <a:gd name="connsiteX10" fmla="*/ 3299930 w 5464879"/>
              <a:gd name="connsiteY10" fmla="*/ 0 h 627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464879" h="6276841">
                <a:moveTo>
                  <a:pt x="3299930" y="0"/>
                </a:moveTo>
                <a:cubicBezTo>
                  <a:pt x="4097274" y="0"/>
                  <a:pt x="4828569" y="282789"/>
                  <a:pt x="5398992" y="753544"/>
                </a:cubicBezTo>
                <a:lnTo>
                  <a:pt x="5464879" y="813426"/>
                </a:lnTo>
                <a:lnTo>
                  <a:pt x="5464879" y="5786434"/>
                </a:lnTo>
                <a:lnTo>
                  <a:pt x="5398992" y="5846317"/>
                </a:lnTo>
                <a:cubicBezTo>
                  <a:pt x="5236014" y="5980818"/>
                  <a:pt x="5059904" y="6099975"/>
                  <a:pt x="4872873" y="6201577"/>
                </a:cubicBezTo>
                <a:lnTo>
                  <a:pt x="4716632" y="6276841"/>
                </a:lnTo>
                <a:lnTo>
                  <a:pt x="1883227" y="6276841"/>
                </a:lnTo>
                <a:lnTo>
                  <a:pt x="1726987" y="6201577"/>
                </a:lnTo>
                <a:cubicBezTo>
                  <a:pt x="698316" y="5642769"/>
                  <a:pt x="0" y="4552900"/>
                  <a:pt x="0" y="3299930"/>
                </a:cubicBezTo>
                <a:cubicBezTo>
                  <a:pt x="0" y="1477429"/>
                  <a:pt x="1477429" y="0"/>
                  <a:pt x="3299930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4F480E1F-8DE4-41E4-9EE4-A55C78BBCD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09770" y="1815320"/>
            <a:ext cx="4141760" cy="4141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96444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50C840-FD67-423C-B384-B822A0A5E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6085" y="2390897"/>
            <a:ext cx="6422849" cy="1676603"/>
          </a:xfrm>
        </p:spPr>
        <p:txBody>
          <a:bodyPr>
            <a:normAutofit/>
          </a:bodyPr>
          <a:lstStyle/>
          <a:p>
            <a:r>
              <a:rPr lang="en-US" dirty="0"/>
              <a:t>Last fixation</a:t>
            </a:r>
            <a:endParaRPr lang="ru-RU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1C59EDF-5A1E-404D-B55D-8AEA5D8D6D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56410" y="0"/>
            <a:ext cx="4636008" cy="6858000"/>
          </a:xfrm>
          <a:prstGeom prst="rect">
            <a:avLst/>
          </a:prstGeom>
          <a:solidFill>
            <a:srgbClr val="5349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9">
            <a:extLst>
              <a:ext uri="{FF2B5EF4-FFF2-40B4-BE49-F238E27FC236}">
                <a16:creationId xmlns:a16="http://schemas.microsoft.com/office/drawing/2014/main" id="{FEE0385D-4151-43AA-9C6B-0365E10317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1042" y="484632"/>
            <a:ext cx="3666744" cy="5739187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AA128DE-1569-400C-AC4E-D09797A163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8962" y="803049"/>
            <a:ext cx="1555002" cy="5102352"/>
          </a:xfrm>
          <a:prstGeom prst="rect">
            <a:avLst/>
          </a:prstGeom>
          <a:effectLst/>
        </p:spPr>
      </p:pic>
      <p:sp>
        <p:nvSpPr>
          <p:cNvPr id="5" name="Правая фигурная скобка 4">
            <a:extLst>
              <a:ext uri="{FF2B5EF4-FFF2-40B4-BE49-F238E27FC236}">
                <a16:creationId xmlns:a16="http://schemas.microsoft.com/office/drawing/2014/main" id="{60D5583E-E941-42AA-8228-961280319734}"/>
              </a:ext>
            </a:extLst>
          </p:cNvPr>
          <p:cNvSpPr/>
          <p:nvPr/>
        </p:nvSpPr>
        <p:spPr>
          <a:xfrm>
            <a:off x="9789648" y="1045261"/>
            <a:ext cx="403282" cy="3172409"/>
          </a:xfrm>
          <a:prstGeom prst="rightBrac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авая фигурная скобка 7">
            <a:extLst>
              <a:ext uri="{FF2B5EF4-FFF2-40B4-BE49-F238E27FC236}">
                <a16:creationId xmlns:a16="http://schemas.microsoft.com/office/drawing/2014/main" id="{A4D06206-99C6-4FE0-A36E-C1255A797FEA}"/>
              </a:ext>
            </a:extLst>
          </p:cNvPr>
          <p:cNvSpPr/>
          <p:nvPr/>
        </p:nvSpPr>
        <p:spPr>
          <a:xfrm>
            <a:off x="9902412" y="4778299"/>
            <a:ext cx="250882" cy="1127102"/>
          </a:xfrm>
          <a:prstGeom prst="rightBrac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962FFF-F713-4180-A891-81BEF8CD2A0D}"/>
              </a:ext>
            </a:extLst>
          </p:cNvPr>
          <p:cNvSpPr txBox="1"/>
          <p:nvPr/>
        </p:nvSpPr>
        <p:spPr>
          <a:xfrm>
            <a:off x="10268615" y="2305869"/>
            <a:ext cx="16814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Cluster of fixations </a:t>
            </a:r>
            <a:br>
              <a:rPr lang="en-US" dirty="0"/>
            </a:br>
            <a:r>
              <a:rPr lang="en-US" dirty="0"/>
              <a:t>&gt; </a:t>
            </a:r>
            <a:r>
              <a:rPr lang="en-US" dirty="0" err="1"/>
              <a:t>minlength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5F4B634-84B7-4455-9AC3-6035D3FD3485}"/>
              </a:ext>
            </a:extLst>
          </p:cNvPr>
          <p:cNvSpPr/>
          <p:nvPr/>
        </p:nvSpPr>
        <p:spPr>
          <a:xfrm>
            <a:off x="10247737" y="4880185"/>
            <a:ext cx="12953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Cluster of fixations </a:t>
            </a:r>
            <a:br>
              <a:rPr lang="en-US" dirty="0"/>
            </a:br>
            <a:r>
              <a:rPr lang="en-US" dirty="0"/>
              <a:t>&lt; </a:t>
            </a:r>
            <a:r>
              <a:rPr lang="en-US" dirty="0" err="1"/>
              <a:t>minlength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891836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0B418C-87E9-43EF-B282-EC6CBE045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26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Algorithms for Fixation and Saccade Detection </a:t>
            </a:r>
          </a:p>
        </p:txBody>
      </p:sp>
      <p:pic>
        <p:nvPicPr>
          <p:cNvPr id="7" name="Рисунок 3">
            <a:extLst>
              <a:ext uri="{FF2B5EF4-FFF2-40B4-BE49-F238E27FC236}">
                <a16:creationId xmlns:a16="http://schemas.microsoft.com/office/drawing/2014/main" id="{6C8668E3-AE2F-4E19-900A-F3157F52AEA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23562" y="635241"/>
            <a:ext cx="5818273" cy="493098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69BF598-7786-43D9-AF17-0724F1EBAE25}"/>
              </a:ext>
            </a:extLst>
          </p:cNvPr>
          <p:cNvSpPr txBox="1"/>
          <p:nvPr/>
        </p:nvSpPr>
        <p:spPr>
          <a:xfrm>
            <a:off x="5645021" y="5994905"/>
            <a:ext cx="64727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r"/>
            <a:r>
              <a:rPr lang="ru-RU" sz="1400" dirty="0" err="1"/>
              <a:t>Salvucci</a:t>
            </a:r>
            <a:r>
              <a:rPr lang="ru-RU" sz="1400" dirty="0"/>
              <a:t>, D. D., &amp; </a:t>
            </a:r>
            <a:r>
              <a:rPr lang="ru-RU" sz="1400" dirty="0" err="1"/>
              <a:t>Goldberg</a:t>
            </a:r>
            <a:r>
              <a:rPr lang="ru-RU" sz="1400" dirty="0"/>
              <a:t>, J. H. (2000). </a:t>
            </a:r>
            <a:endParaRPr lang="en-US" sz="1400" dirty="0"/>
          </a:p>
          <a:p>
            <a:pPr lvl="1" algn="r"/>
            <a:r>
              <a:rPr lang="ru-RU" sz="1400" dirty="0" err="1"/>
              <a:t>Identifying</a:t>
            </a:r>
            <a:r>
              <a:rPr lang="ru-RU" sz="1400" dirty="0"/>
              <a:t> </a:t>
            </a:r>
            <a:r>
              <a:rPr lang="ru-RU" sz="1400" dirty="0" err="1"/>
              <a:t>fixations</a:t>
            </a:r>
            <a:r>
              <a:rPr lang="ru-RU" sz="1400" dirty="0"/>
              <a:t> </a:t>
            </a:r>
            <a:r>
              <a:rPr lang="ru-RU" sz="1400" dirty="0" err="1"/>
              <a:t>and</a:t>
            </a:r>
            <a:r>
              <a:rPr lang="ru-RU" sz="1400" dirty="0"/>
              <a:t> </a:t>
            </a:r>
            <a:r>
              <a:rPr lang="ru-RU" sz="1400" dirty="0" err="1"/>
              <a:t>saccades</a:t>
            </a:r>
            <a:r>
              <a:rPr lang="ru-RU" sz="1400" dirty="0"/>
              <a:t> </a:t>
            </a:r>
            <a:r>
              <a:rPr lang="ru-RU" sz="1400" dirty="0" err="1"/>
              <a:t>in</a:t>
            </a:r>
            <a:r>
              <a:rPr lang="ru-RU" sz="1400" dirty="0"/>
              <a:t> </a:t>
            </a:r>
            <a:r>
              <a:rPr lang="ru-RU" sz="1400" dirty="0" err="1"/>
              <a:t>eye-tracking</a:t>
            </a:r>
            <a:r>
              <a:rPr lang="ru-RU" sz="1400" dirty="0"/>
              <a:t> </a:t>
            </a:r>
            <a:r>
              <a:rPr lang="ru-RU" sz="1400" dirty="0" err="1"/>
              <a:t>protocols</a:t>
            </a:r>
            <a:r>
              <a:rPr lang="ru-RU" sz="1400" dirty="0"/>
              <a:t>. </a:t>
            </a:r>
            <a:r>
              <a:rPr lang="ru-RU" sz="1400" dirty="0" err="1"/>
              <a:t>In</a:t>
            </a:r>
            <a:r>
              <a:rPr lang="ru-RU" sz="1400" dirty="0"/>
              <a:t> </a:t>
            </a:r>
            <a:r>
              <a:rPr lang="ru-RU" sz="1400" i="1" dirty="0" err="1"/>
              <a:t>Proceedings</a:t>
            </a:r>
            <a:r>
              <a:rPr lang="ru-RU" sz="1400" i="1" dirty="0"/>
              <a:t> </a:t>
            </a:r>
            <a:r>
              <a:rPr lang="ru-RU" sz="1400" i="1" dirty="0" err="1"/>
              <a:t>of</a:t>
            </a:r>
            <a:r>
              <a:rPr lang="ru-RU" sz="1400" i="1" dirty="0"/>
              <a:t> </a:t>
            </a:r>
            <a:r>
              <a:rPr lang="ru-RU" sz="1400" i="1" dirty="0" err="1"/>
              <a:t>the</a:t>
            </a:r>
            <a:r>
              <a:rPr lang="ru-RU" sz="1400" i="1" dirty="0"/>
              <a:t> </a:t>
            </a:r>
            <a:r>
              <a:rPr lang="ru-RU" sz="1400" i="1" dirty="0" err="1"/>
              <a:t>symposium</a:t>
            </a:r>
            <a:r>
              <a:rPr lang="ru-RU" sz="1400" i="1" dirty="0"/>
              <a:t> </a:t>
            </a:r>
            <a:r>
              <a:rPr lang="ru-RU" sz="1400" i="1" dirty="0" err="1"/>
              <a:t>on</a:t>
            </a:r>
            <a:r>
              <a:rPr lang="ru-RU" sz="1400" i="1" dirty="0"/>
              <a:t> </a:t>
            </a:r>
            <a:r>
              <a:rPr lang="ru-RU" sz="1400" i="1" dirty="0" err="1"/>
              <a:t>Eye</a:t>
            </a:r>
            <a:r>
              <a:rPr lang="ru-RU" sz="1400" i="1" dirty="0"/>
              <a:t> </a:t>
            </a:r>
            <a:r>
              <a:rPr lang="ru-RU" sz="1400" i="1" dirty="0" err="1"/>
              <a:t>tracking</a:t>
            </a:r>
            <a:r>
              <a:rPr lang="ru-RU" sz="1400" i="1" dirty="0"/>
              <a:t> </a:t>
            </a:r>
            <a:r>
              <a:rPr lang="ru-RU" sz="1400" i="1" dirty="0" err="1"/>
              <a:t>research</a:t>
            </a:r>
            <a:r>
              <a:rPr lang="ru-RU" sz="1400" i="1" dirty="0"/>
              <a:t> &amp; </a:t>
            </a:r>
            <a:r>
              <a:rPr lang="ru-RU" sz="1400" i="1" dirty="0" err="1"/>
              <a:t>applications</a:t>
            </a:r>
            <a:endParaRPr lang="en-US" sz="1400" dirty="0"/>
          </a:p>
          <a:p>
            <a:endParaRPr lang="ru-RU" dirty="0"/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256F4AF3-C7E3-4891-BCFE-87B418CC71C5}"/>
              </a:ext>
            </a:extLst>
          </p:cNvPr>
          <p:cNvSpPr/>
          <p:nvPr/>
        </p:nvSpPr>
        <p:spPr>
          <a:xfrm>
            <a:off x="7599284" y="1381904"/>
            <a:ext cx="506028" cy="1580225"/>
          </a:xfrm>
          <a:prstGeom prst="ellips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301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63A517-1AB0-4E9A-9C07-F9C9A5D7F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71811" y="1359437"/>
            <a:ext cx="9122584" cy="898899"/>
          </a:xfrm>
        </p:spPr>
        <p:txBody>
          <a:bodyPr>
            <a:normAutofit/>
          </a:bodyPr>
          <a:lstStyle/>
          <a:p>
            <a:r>
              <a:rPr lang="en-US" dirty="0"/>
              <a:t>I-VT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28CB4B-3376-43EB-A275-B455072E1F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1811" y="2486373"/>
            <a:ext cx="3838389" cy="25523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/>
              <a:t>is a velocity-based method that separates fixation and saccade points based on their point-to-point velocities</a:t>
            </a:r>
          </a:p>
          <a:p>
            <a:endParaRPr lang="ru-RU" sz="2200" dirty="0"/>
          </a:p>
        </p:txBody>
      </p:sp>
      <p:sp>
        <p:nvSpPr>
          <p:cNvPr id="45" name="Freeform 6">
            <a:extLst>
              <a:ext uri="{FF2B5EF4-FFF2-40B4-BE49-F238E27FC236}">
                <a16:creationId xmlns:a16="http://schemas.microsoft.com/office/drawing/2014/main" id="{A9616D99-AEFB-4C95-84EF-5DEC698D92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flipH="1" flipV="1">
            <a:off x="752858" y="744469"/>
            <a:ext cx="3275668" cy="4408488"/>
          </a:xfrm>
          <a:custGeom>
            <a:avLst/>
            <a:gdLst/>
            <a:ahLst/>
            <a:cxnLst/>
            <a:rect l="l" t="t" r="r" b="b"/>
            <a:pathLst>
              <a:path w="10002" h="10000">
                <a:moveTo>
                  <a:pt x="8763" y="0"/>
                </a:moveTo>
                <a:lnTo>
                  <a:pt x="10002" y="0"/>
                </a:lnTo>
                <a:lnTo>
                  <a:pt x="10002" y="10000"/>
                </a:lnTo>
                <a:lnTo>
                  <a:pt x="2" y="10000"/>
                </a:lnTo>
                <a:cubicBezTo>
                  <a:pt x="-2" y="9698"/>
                  <a:pt x="4" y="9427"/>
                  <a:pt x="0" y="9125"/>
                </a:cubicBezTo>
                <a:lnTo>
                  <a:pt x="8763" y="9128"/>
                </a:lnTo>
                <a:lnTo>
                  <a:pt x="8763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47" name="Freeform 6">
            <a:extLst>
              <a:ext uri="{FF2B5EF4-FFF2-40B4-BE49-F238E27FC236}">
                <a16:creationId xmlns:a16="http://schemas.microsoft.com/office/drawing/2014/main" id="{D0F97023-F626-4FC5-8C2D-753B5C7F4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l" t="t" r="r" b="b"/>
            <a:pathLst>
              <a:path w="10000" h="10000">
                <a:moveTo>
                  <a:pt x="8761" y="0"/>
                </a:moveTo>
                <a:lnTo>
                  <a:pt x="10000" y="0"/>
                </a:lnTo>
                <a:lnTo>
                  <a:pt x="10000" y="10000"/>
                </a:lnTo>
                <a:lnTo>
                  <a:pt x="0" y="10000"/>
                </a:lnTo>
                <a:lnTo>
                  <a:pt x="0" y="9126"/>
                </a:lnTo>
                <a:lnTo>
                  <a:pt x="8761" y="9127"/>
                </a:lnTo>
                <a:lnTo>
                  <a:pt x="8761" y="0"/>
                </a:lnTo>
                <a:close/>
              </a:path>
            </a:pathLst>
          </a:custGeom>
          <a:solidFill>
            <a:srgbClr val="4C4C4C"/>
          </a:solidFill>
          <a:ln w="0">
            <a:noFill/>
            <a:prstDash val="solid"/>
            <a:round/>
            <a:headEnd/>
            <a:tailEnd/>
          </a:ln>
        </p:spPr>
      </p:sp>
      <p:pic>
        <p:nvPicPr>
          <p:cNvPr id="40" name="Graphic 32">
            <a:extLst>
              <a:ext uri="{FF2B5EF4-FFF2-40B4-BE49-F238E27FC236}">
                <a16:creationId xmlns:a16="http://schemas.microsoft.com/office/drawing/2014/main" id="{BE5F0DC1-B53C-4A08-8510-E488EE534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25899" y="3191551"/>
            <a:ext cx="2194559" cy="2194559"/>
          </a:xfrm>
          <a:prstGeom prst="rect">
            <a:avLst/>
          </a:prstGeom>
        </p:spPr>
      </p:pic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7618A1CB-F92F-4708-A4DD-89E241FA821D}"/>
              </a:ext>
            </a:extLst>
          </p:cNvPr>
          <p:cNvSpPr/>
          <p:nvPr/>
        </p:nvSpPr>
        <p:spPr>
          <a:xfrm>
            <a:off x="8067675" y="3429000"/>
            <a:ext cx="2452783" cy="1609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4" name="Группа 43">
            <a:extLst>
              <a:ext uri="{FF2B5EF4-FFF2-40B4-BE49-F238E27FC236}">
                <a16:creationId xmlns:a16="http://schemas.microsoft.com/office/drawing/2014/main" id="{CAACFFE5-A5B6-482B-8243-E8FEBC1CAA06}"/>
              </a:ext>
            </a:extLst>
          </p:cNvPr>
          <p:cNvGrpSpPr/>
          <p:nvPr/>
        </p:nvGrpSpPr>
        <p:grpSpPr>
          <a:xfrm>
            <a:off x="5889657" y="1570568"/>
            <a:ext cx="4804738" cy="3716864"/>
            <a:chOff x="7865015" y="2348795"/>
            <a:chExt cx="3339867" cy="2138854"/>
          </a:xfrm>
        </p:grpSpPr>
        <p:cxnSp>
          <p:nvCxnSpPr>
            <p:cNvPr id="46" name="Прямая со стрелкой 45">
              <a:extLst>
                <a:ext uri="{FF2B5EF4-FFF2-40B4-BE49-F238E27FC236}">
                  <a16:creationId xmlns:a16="http://schemas.microsoft.com/office/drawing/2014/main" id="{318832B9-7FA8-40B6-ADEC-04B1A9A1D7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85713" y="2523821"/>
              <a:ext cx="1333714" cy="1404996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3B9FF173-7A25-4AD9-8116-C89408B8F814}"/>
                </a:ext>
              </a:extLst>
            </p:cNvPr>
            <p:cNvSpPr txBox="1"/>
            <p:nvPr/>
          </p:nvSpPr>
          <p:spPr>
            <a:xfrm>
              <a:off x="8658857" y="3585998"/>
              <a:ext cx="622344" cy="26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 err="1"/>
                <a:t>x</a:t>
              </a:r>
              <a:r>
                <a:rPr lang="en-US" sz="2400" baseline="-25000" dirty="0" err="1"/>
                <a:t>n</a:t>
              </a:r>
              <a:r>
                <a:rPr lang="en-US" sz="2400" dirty="0"/>
                <a:t>, </a:t>
              </a:r>
              <a:r>
                <a:rPr lang="en-US" sz="2400" dirty="0" err="1"/>
                <a:t>y</a:t>
              </a:r>
              <a:r>
                <a:rPr lang="en-US" sz="2400" baseline="-25000" dirty="0" err="1"/>
                <a:t>n</a:t>
              </a:r>
              <a:endParaRPr lang="ru-RU" sz="3200" baseline="-25000" dirty="0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12B73B01-7CCF-49A6-88E7-1D8DF9769DC4}"/>
                </a:ext>
              </a:extLst>
            </p:cNvPr>
            <p:cNvSpPr txBox="1"/>
            <p:nvPr/>
          </p:nvSpPr>
          <p:spPr>
            <a:xfrm>
              <a:off x="10455864" y="2348795"/>
              <a:ext cx="749018" cy="2302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/>
                <a:t>X</a:t>
              </a:r>
              <a:r>
                <a:rPr lang="en-US" sz="2000" baseline="-25000" dirty="0"/>
                <a:t>n+1</a:t>
              </a:r>
              <a:r>
                <a:rPr lang="en-US" sz="2000" dirty="0"/>
                <a:t>, y</a:t>
              </a:r>
              <a:r>
                <a:rPr lang="en-US" sz="2000" baseline="-25000" dirty="0"/>
                <a:t>n+1</a:t>
              </a:r>
              <a:endParaRPr lang="ru-RU" sz="2000" baseline="-25000" dirty="0"/>
            </a:p>
          </p:txBody>
        </p:sp>
        <p:cxnSp>
          <p:nvCxnSpPr>
            <p:cNvPr id="50" name="Прямая со стрелкой 49">
              <a:extLst>
                <a:ext uri="{FF2B5EF4-FFF2-40B4-BE49-F238E27FC236}">
                  <a16:creationId xmlns:a16="http://schemas.microsoft.com/office/drawing/2014/main" id="{03144E9A-1627-4593-9A79-6C3B64507935}"/>
                </a:ext>
              </a:extLst>
            </p:cNvPr>
            <p:cNvCxnSpPr>
              <a:cxnSpLocks/>
            </p:cNvCxnSpPr>
            <p:nvPr/>
          </p:nvCxnSpPr>
          <p:spPr>
            <a:xfrm>
              <a:off x="8885567" y="4014883"/>
              <a:ext cx="306280" cy="151627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 стрелкой 50">
              <a:extLst>
                <a:ext uri="{FF2B5EF4-FFF2-40B4-BE49-F238E27FC236}">
                  <a16:creationId xmlns:a16="http://schemas.microsoft.com/office/drawing/2014/main" id="{D098A85E-D3D7-4DEC-BE4B-F7BB3D61AB2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85036" y="4014883"/>
              <a:ext cx="300531" cy="303254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 стрелкой 51">
              <a:extLst>
                <a:ext uri="{FF2B5EF4-FFF2-40B4-BE49-F238E27FC236}">
                  <a16:creationId xmlns:a16="http://schemas.microsoft.com/office/drawing/2014/main" id="{4FB12D43-A8D8-4160-B2B0-3619B5104B4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85328" y="4159742"/>
              <a:ext cx="200770" cy="258105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 стрелкой 52">
              <a:extLst>
                <a:ext uri="{FF2B5EF4-FFF2-40B4-BE49-F238E27FC236}">
                  <a16:creationId xmlns:a16="http://schemas.microsoft.com/office/drawing/2014/main" id="{BFE8AA93-4A50-4736-BEF9-6916A4F4769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578099" y="3958260"/>
              <a:ext cx="421199" cy="445944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 стрелкой 53">
              <a:extLst>
                <a:ext uri="{FF2B5EF4-FFF2-40B4-BE49-F238E27FC236}">
                  <a16:creationId xmlns:a16="http://schemas.microsoft.com/office/drawing/2014/main" id="{C97843A3-70FC-41BD-986D-4DA1F04FBFB1}"/>
                </a:ext>
              </a:extLst>
            </p:cNvPr>
            <p:cNvCxnSpPr>
              <a:cxnSpLocks/>
              <a:endCxn id="55" idx="2"/>
            </p:cNvCxnSpPr>
            <p:nvPr/>
          </p:nvCxnSpPr>
          <p:spPr>
            <a:xfrm flipV="1">
              <a:off x="8655779" y="3922230"/>
              <a:ext cx="404129" cy="36030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Овал 54">
              <a:extLst>
                <a:ext uri="{FF2B5EF4-FFF2-40B4-BE49-F238E27FC236}">
                  <a16:creationId xmlns:a16="http://schemas.microsoft.com/office/drawing/2014/main" id="{DEE294F6-9AEB-4AA8-BA31-567542B3080D}"/>
                </a:ext>
              </a:extLst>
            </p:cNvPr>
            <p:cNvSpPr/>
            <p:nvPr/>
          </p:nvSpPr>
          <p:spPr>
            <a:xfrm>
              <a:off x="9059908" y="3872611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6" name="Овал 55">
              <a:extLst>
                <a:ext uri="{FF2B5EF4-FFF2-40B4-BE49-F238E27FC236}">
                  <a16:creationId xmlns:a16="http://schemas.microsoft.com/office/drawing/2014/main" id="{C507C611-0967-4009-8F79-AFAD0D0A007F}"/>
                </a:ext>
              </a:extLst>
            </p:cNvPr>
            <p:cNvSpPr/>
            <p:nvPr/>
          </p:nvSpPr>
          <p:spPr>
            <a:xfrm>
              <a:off x="9137765" y="4110122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7" name="Овал 56">
              <a:extLst>
                <a:ext uri="{FF2B5EF4-FFF2-40B4-BE49-F238E27FC236}">
                  <a16:creationId xmlns:a16="http://schemas.microsoft.com/office/drawing/2014/main" id="{372CCBD7-053D-4987-AF28-DA6A390F7E6B}"/>
                </a:ext>
              </a:extLst>
            </p:cNvPr>
            <p:cNvSpPr/>
            <p:nvPr/>
          </p:nvSpPr>
          <p:spPr>
            <a:xfrm>
              <a:off x="8925513" y="4388410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8" name="Овал 57">
              <a:extLst>
                <a:ext uri="{FF2B5EF4-FFF2-40B4-BE49-F238E27FC236}">
                  <a16:creationId xmlns:a16="http://schemas.microsoft.com/office/drawing/2014/main" id="{3AB1BC7E-19F6-46F0-9510-73ECD61AEC09}"/>
                </a:ext>
              </a:extLst>
            </p:cNvPr>
            <p:cNvSpPr/>
            <p:nvPr/>
          </p:nvSpPr>
          <p:spPr>
            <a:xfrm>
              <a:off x="8855648" y="3987562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Овал 58">
              <a:extLst>
                <a:ext uri="{FF2B5EF4-FFF2-40B4-BE49-F238E27FC236}">
                  <a16:creationId xmlns:a16="http://schemas.microsoft.com/office/drawing/2014/main" id="{597404A4-3328-4FB2-8952-D4A926A84C27}"/>
                </a:ext>
              </a:extLst>
            </p:cNvPr>
            <p:cNvSpPr/>
            <p:nvPr/>
          </p:nvSpPr>
          <p:spPr>
            <a:xfrm>
              <a:off x="8559619" y="3894997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0" name="Овал 59">
              <a:extLst>
                <a:ext uri="{FF2B5EF4-FFF2-40B4-BE49-F238E27FC236}">
                  <a16:creationId xmlns:a16="http://schemas.microsoft.com/office/drawing/2014/main" id="{565B614D-2B81-4353-B34B-BC1F9B4833BC}"/>
                </a:ext>
              </a:extLst>
            </p:cNvPr>
            <p:cNvSpPr/>
            <p:nvPr/>
          </p:nvSpPr>
          <p:spPr>
            <a:xfrm>
              <a:off x="10406245" y="2453703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Овал 60">
              <a:extLst>
                <a:ext uri="{FF2B5EF4-FFF2-40B4-BE49-F238E27FC236}">
                  <a16:creationId xmlns:a16="http://schemas.microsoft.com/office/drawing/2014/main" id="{744DF203-2FBB-4930-9322-CF188FAB0CDB}"/>
                </a:ext>
              </a:extLst>
            </p:cNvPr>
            <p:cNvSpPr/>
            <p:nvPr/>
          </p:nvSpPr>
          <p:spPr>
            <a:xfrm>
              <a:off x="8494550" y="4304965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3FE11099-A052-43AC-9015-18D656BA8F1D}"/>
                </a:ext>
              </a:extLst>
            </p:cNvPr>
            <p:cNvSpPr txBox="1"/>
            <p:nvPr/>
          </p:nvSpPr>
          <p:spPr>
            <a:xfrm>
              <a:off x="7865015" y="3739886"/>
              <a:ext cx="790764" cy="2302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/>
                <a:t>X</a:t>
              </a:r>
              <a:r>
                <a:rPr lang="en-US" sz="2000" baseline="-25000" dirty="0"/>
                <a:t>n-1</a:t>
              </a:r>
              <a:r>
                <a:rPr lang="en-US" sz="2000" dirty="0"/>
                <a:t>, y</a:t>
              </a:r>
              <a:r>
                <a:rPr lang="en-US" sz="2000" baseline="-25000" dirty="0"/>
                <a:t>n-1</a:t>
              </a:r>
              <a:endParaRPr lang="ru-RU" sz="2800" baseline="-25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85091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856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10E2BB-96B7-40E0-9CAE-6C3A638AC3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7202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8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Velocity Threshold</a:t>
            </a:r>
          </a:p>
        </p:txBody>
      </p:sp>
      <p:pic>
        <p:nvPicPr>
          <p:cNvPr id="5" name="Объект 4" descr="Изображение выглядит как снимок экра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id="{3787408E-C910-452D-A7D5-CC701B7BE3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22"/>
          <a:stretch/>
        </p:blipFill>
        <p:spPr>
          <a:xfrm>
            <a:off x="649563" y="1182540"/>
            <a:ext cx="6250769" cy="43320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9F41BA3-DC7B-4ADA-87BE-86CCEF2EEC3C}"/>
              </a:ext>
            </a:extLst>
          </p:cNvPr>
          <p:cNvSpPr txBox="1"/>
          <p:nvPr/>
        </p:nvSpPr>
        <p:spPr>
          <a:xfrm>
            <a:off x="8334565" y="2638044"/>
            <a:ext cx="3038897" cy="34156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sz="2000" dirty="0">
                <a:solidFill>
                  <a:schemeClr val="bg1"/>
                </a:solidFill>
              </a:rPr>
              <a:t>The longer the distance between two points, the higher is the velocity</a:t>
            </a: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  <a:p>
            <a:pPr indent="-22860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2000" dirty="0">
              <a:solidFill>
                <a:schemeClr val="bg1"/>
              </a:solidFill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n-US" sz="1600" dirty="0">
              <a:solidFill>
                <a:schemeClr val="bg1"/>
              </a:solidFill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n-US" sz="1600" dirty="0">
              <a:solidFill>
                <a:schemeClr val="bg1"/>
              </a:solidFill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n-US" sz="1600" dirty="0">
                <a:solidFill>
                  <a:schemeClr val="bg1"/>
                </a:solidFill>
              </a:rPr>
              <a:t>Otero-Millan et al. (2008) Saccades and </a:t>
            </a:r>
            <a:r>
              <a:rPr lang="en-US" sz="1600" dirty="0" err="1">
                <a:solidFill>
                  <a:schemeClr val="bg1"/>
                </a:solidFill>
              </a:rPr>
              <a:t>microsaccades</a:t>
            </a:r>
            <a:r>
              <a:rPr lang="en-US" sz="1600" dirty="0">
                <a:solidFill>
                  <a:schemeClr val="bg1"/>
                </a:solidFill>
              </a:rPr>
              <a:t> during visual fixation, exploration, and search: Foundations for a common saccadic generator 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63CA395B-7769-4A8E-A1AC-27078ABC25E9}"/>
              </a:ext>
            </a:extLst>
          </p:cNvPr>
          <p:cNvCxnSpPr>
            <a:cxnSpLocks/>
          </p:cNvCxnSpPr>
          <p:nvPr/>
        </p:nvCxnSpPr>
        <p:spPr>
          <a:xfrm>
            <a:off x="2057400" y="3000375"/>
            <a:ext cx="4038600" cy="0"/>
          </a:xfrm>
          <a:prstGeom prst="line">
            <a:avLst/>
          </a:prstGeom>
          <a:ln w="28575">
            <a:solidFill>
              <a:schemeClr val="tx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07397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38602F-A063-45EC-9ADF-5B2C2BC6C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What is velocity?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8BF938-E670-47FB-80CB-FA220D633F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7" y="3429000"/>
            <a:ext cx="3363974" cy="13295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Distance between 2 points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Time to travel from 1 point to the other</a:t>
            </a:r>
          </a:p>
          <a:p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E3980D-E9BD-4417-BC55-35960B4EABD7}"/>
              </a:ext>
            </a:extLst>
          </p:cNvPr>
          <p:cNvSpPr txBox="1"/>
          <p:nvPr/>
        </p:nvSpPr>
        <p:spPr>
          <a:xfrm>
            <a:off x="5297657" y="1747695"/>
            <a:ext cx="28264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i="1" dirty="0">
                <a:latin typeface="Rockwell Nova Light" panose="02060303020205020403" pitchFamily="18" charset="0"/>
              </a:rPr>
              <a:t>Velocity</a:t>
            </a:r>
            <a:endParaRPr lang="ru-RU" i="1" dirty="0">
              <a:latin typeface="Rockwell Nova Light" panose="02060303020205020403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63B649-D99C-4A1F-A15B-CABD1E1BC83B}"/>
              </a:ext>
            </a:extLst>
          </p:cNvPr>
          <p:cNvSpPr txBox="1"/>
          <p:nvPr/>
        </p:nvSpPr>
        <p:spPr>
          <a:xfrm>
            <a:off x="8684474" y="1158907"/>
            <a:ext cx="30027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i="1" dirty="0">
                <a:latin typeface="Rockwell Nova Light" panose="02060303020205020403" pitchFamily="18" charset="0"/>
              </a:rPr>
              <a:t>Distance</a:t>
            </a:r>
            <a:endParaRPr lang="ru-RU" sz="5400" i="1" dirty="0">
              <a:latin typeface="Rockwell Nova Light" panose="02060303020205020403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80C9EC-7771-4AE5-B0EF-283FD9E36B72}"/>
              </a:ext>
            </a:extLst>
          </p:cNvPr>
          <p:cNvSpPr txBox="1"/>
          <p:nvPr/>
        </p:nvSpPr>
        <p:spPr>
          <a:xfrm>
            <a:off x="9263959" y="2279155"/>
            <a:ext cx="168187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i="1" dirty="0">
                <a:latin typeface="Oxygen" panose="02000303000000000000" pitchFamily="2" charset="0"/>
              </a:rPr>
              <a:t>Time</a:t>
            </a:r>
            <a:endParaRPr lang="ru-RU" sz="5400" i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37BCD7-CC8E-4B18-929A-7BAF8908EEEA}"/>
              </a:ext>
            </a:extLst>
          </p:cNvPr>
          <p:cNvSpPr txBox="1"/>
          <p:nvPr/>
        </p:nvSpPr>
        <p:spPr>
          <a:xfrm>
            <a:off x="7988935" y="1747695"/>
            <a:ext cx="6046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Oxygen" panose="02000303000000000000" pitchFamily="2" charset="0"/>
              </a:rPr>
              <a:t>=</a:t>
            </a:r>
            <a:endParaRPr lang="ru-RU" sz="5400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C744DFB6-A856-4AB1-B8A4-9CA0FBBB9D0A}"/>
              </a:ext>
            </a:extLst>
          </p:cNvPr>
          <p:cNvCxnSpPr/>
          <p:nvPr/>
        </p:nvCxnSpPr>
        <p:spPr>
          <a:xfrm>
            <a:off x="8684474" y="2209360"/>
            <a:ext cx="305610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3D43D772-30B1-4AC3-B36C-F552E1D4056D}"/>
              </a:ext>
            </a:extLst>
          </p:cNvPr>
          <p:cNvSpPr/>
          <p:nvPr/>
        </p:nvSpPr>
        <p:spPr>
          <a:xfrm>
            <a:off x="8684474" y="1223310"/>
            <a:ext cx="2941804" cy="833518"/>
          </a:xfrm>
          <a:prstGeom prst="roundRect">
            <a:avLst/>
          </a:prstGeom>
          <a:solidFill>
            <a:srgbClr val="87BED0">
              <a:alpha val="4902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D6344E48-9C8B-439B-AD5F-3ECB38133216}"/>
              </a:ext>
            </a:extLst>
          </p:cNvPr>
          <p:cNvGrpSpPr/>
          <p:nvPr/>
        </p:nvGrpSpPr>
        <p:grpSpPr>
          <a:xfrm>
            <a:off x="6995788" y="3369195"/>
            <a:ext cx="2590946" cy="2778696"/>
            <a:chOff x="8494550" y="2701510"/>
            <a:chExt cx="1723484" cy="1786139"/>
          </a:xfrm>
        </p:grpSpPr>
        <p:cxnSp>
          <p:nvCxnSpPr>
            <p:cNvPr id="13" name="Прямая со стрелкой 12">
              <a:extLst>
                <a:ext uri="{FF2B5EF4-FFF2-40B4-BE49-F238E27FC236}">
                  <a16:creationId xmlns:a16="http://schemas.microsoft.com/office/drawing/2014/main" id="{D2A0E7CD-3C98-445F-B4BB-C3AECF11936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85713" y="2800749"/>
              <a:ext cx="1056898" cy="1128068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 стрелкой 15">
              <a:extLst>
                <a:ext uri="{FF2B5EF4-FFF2-40B4-BE49-F238E27FC236}">
                  <a16:creationId xmlns:a16="http://schemas.microsoft.com/office/drawing/2014/main" id="{AEC1D6D6-E4C0-4086-B60E-E6BF1EBDEB4C}"/>
                </a:ext>
              </a:extLst>
            </p:cNvPr>
            <p:cNvCxnSpPr>
              <a:cxnSpLocks/>
            </p:cNvCxnSpPr>
            <p:nvPr/>
          </p:nvCxnSpPr>
          <p:spPr>
            <a:xfrm>
              <a:off x="8885567" y="4014883"/>
              <a:ext cx="306280" cy="151627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 стрелкой 16">
              <a:extLst>
                <a:ext uri="{FF2B5EF4-FFF2-40B4-BE49-F238E27FC236}">
                  <a16:creationId xmlns:a16="http://schemas.microsoft.com/office/drawing/2014/main" id="{A4E7321C-7617-47CE-8EB7-15EEFCBE84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85036" y="4014883"/>
              <a:ext cx="300531" cy="303254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 стрелкой 17">
              <a:extLst>
                <a:ext uri="{FF2B5EF4-FFF2-40B4-BE49-F238E27FC236}">
                  <a16:creationId xmlns:a16="http://schemas.microsoft.com/office/drawing/2014/main" id="{E42F8B6F-4DA7-4632-A13A-72A7D96A5BC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85328" y="4159742"/>
              <a:ext cx="200770" cy="258105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>
              <a:extLst>
                <a:ext uri="{FF2B5EF4-FFF2-40B4-BE49-F238E27FC236}">
                  <a16:creationId xmlns:a16="http://schemas.microsoft.com/office/drawing/2014/main" id="{F9BA8A5E-6864-4B4E-A722-179D5DD1AA8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578099" y="3958260"/>
              <a:ext cx="421199" cy="445944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>
              <a:extLst>
                <a:ext uri="{FF2B5EF4-FFF2-40B4-BE49-F238E27FC236}">
                  <a16:creationId xmlns:a16="http://schemas.microsoft.com/office/drawing/2014/main" id="{DFE0C80D-4041-45D2-BA1B-B59804FCDC80}"/>
                </a:ext>
              </a:extLst>
            </p:cNvPr>
            <p:cNvCxnSpPr>
              <a:cxnSpLocks/>
              <a:endCxn id="21" idx="2"/>
            </p:cNvCxnSpPr>
            <p:nvPr/>
          </p:nvCxnSpPr>
          <p:spPr>
            <a:xfrm flipV="1">
              <a:off x="8655779" y="3922230"/>
              <a:ext cx="404129" cy="36030"/>
            </a:xfrm>
            <a:prstGeom prst="straightConnector1">
              <a:avLst/>
            </a:prstGeom>
            <a:ln w="38100">
              <a:solidFill>
                <a:schemeClr val="accent2">
                  <a:lumMod val="60000"/>
                  <a:lumOff val="4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Овал 20">
              <a:extLst>
                <a:ext uri="{FF2B5EF4-FFF2-40B4-BE49-F238E27FC236}">
                  <a16:creationId xmlns:a16="http://schemas.microsoft.com/office/drawing/2014/main" id="{CC3B81F6-6BE5-4569-B65F-96E03DD8932E}"/>
                </a:ext>
              </a:extLst>
            </p:cNvPr>
            <p:cNvSpPr/>
            <p:nvPr/>
          </p:nvSpPr>
          <p:spPr>
            <a:xfrm>
              <a:off x="9059908" y="3872611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>
              <a:extLst>
                <a:ext uri="{FF2B5EF4-FFF2-40B4-BE49-F238E27FC236}">
                  <a16:creationId xmlns:a16="http://schemas.microsoft.com/office/drawing/2014/main" id="{5D77BBC1-FA43-43C8-86E8-8E3B3B996F07}"/>
                </a:ext>
              </a:extLst>
            </p:cNvPr>
            <p:cNvSpPr/>
            <p:nvPr/>
          </p:nvSpPr>
          <p:spPr>
            <a:xfrm>
              <a:off x="9137765" y="4110122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>
              <a:extLst>
                <a:ext uri="{FF2B5EF4-FFF2-40B4-BE49-F238E27FC236}">
                  <a16:creationId xmlns:a16="http://schemas.microsoft.com/office/drawing/2014/main" id="{E4081D82-C13B-4506-BBAD-9F3913710890}"/>
                </a:ext>
              </a:extLst>
            </p:cNvPr>
            <p:cNvSpPr/>
            <p:nvPr/>
          </p:nvSpPr>
          <p:spPr>
            <a:xfrm>
              <a:off x="8925513" y="4388410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>
              <a:extLst>
                <a:ext uri="{FF2B5EF4-FFF2-40B4-BE49-F238E27FC236}">
                  <a16:creationId xmlns:a16="http://schemas.microsoft.com/office/drawing/2014/main" id="{92AF0B73-4BDF-4B3C-9C44-1F0A50B3522A}"/>
                </a:ext>
              </a:extLst>
            </p:cNvPr>
            <p:cNvSpPr/>
            <p:nvPr/>
          </p:nvSpPr>
          <p:spPr>
            <a:xfrm>
              <a:off x="8855648" y="3987562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:a16="http://schemas.microsoft.com/office/drawing/2014/main" id="{B336F244-A59A-4E8C-8107-CB1DD840B1EA}"/>
                </a:ext>
              </a:extLst>
            </p:cNvPr>
            <p:cNvSpPr/>
            <p:nvPr/>
          </p:nvSpPr>
          <p:spPr>
            <a:xfrm>
              <a:off x="8559619" y="3894997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>
              <a:extLst>
                <a:ext uri="{FF2B5EF4-FFF2-40B4-BE49-F238E27FC236}">
                  <a16:creationId xmlns:a16="http://schemas.microsoft.com/office/drawing/2014/main" id="{F72036EF-DE04-4797-A049-D6826086D058}"/>
                </a:ext>
              </a:extLst>
            </p:cNvPr>
            <p:cNvSpPr/>
            <p:nvPr/>
          </p:nvSpPr>
          <p:spPr>
            <a:xfrm>
              <a:off x="10118796" y="2701510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>
              <a:extLst>
                <a:ext uri="{FF2B5EF4-FFF2-40B4-BE49-F238E27FC236}">
                  <a16:creationId xmlns:a16="http://schemas.microsoft.com/office/drawing/2014/main" id="{3D350194-7238-478C-858A-98B754B34787}"/>
                </a:ext>
              </a:extLst>
            </p:cNvPr>
            <p:cNvSpPr/>
            <p:nvPr/>
          </p:nvSpPr>
          <p:spPr>
            <a:xfrm>
              <a:off x="8494550" y="4304965"/>
              <a:ext cx="99238" cy="9923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78234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38602F-A063-45EC-9ADF-5B2C2BC6C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Distance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8BF938-E670-47FB-80CB-FA220D633F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7" y="3429000"/>
            <a:ext cx="3363974" cy="145770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Distance between 2 points A and B is the Euclidean distance</a:t>
            </a:r>
          </a:p>
          <a:p>
            <a:pPr lvl="1"/>
            <a:endParaRPr lang="en-US" sz="2000" dirty="0">
              <a:solidFill>
                <a:schemeClr val="bg1"/>
              </a:solidFill>
            </a:endParaRPr>
          </a:p>
          <a:p>
            <a:endParaRPr lang="ru-RU" sz="2000" dirty="0">
              <a:solidFill>
                <a:schemeClr val="bg1"/>
              </a:solidFill>
            </a:endParaRPr>
          </a:p>
        </p:txBody>
      </p:sp>
      <p:pic>
        <p:nvPicPr>
          <p:cNvPr id="1028" name="Picture 4" descr="Image result for euclidean distance">
            <a:extLst>
              <a:ext uri="{FF2B5EF4-FFF2-40B4-BE49-F238E27FC236}">
                <a16:creationId xmlns:a16="http://schemas.microsoft.com/office/drawing/2014/main" id="{36EA7414-BC9A-4AAF-AFC7-98B4393157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67" t="24306" r="12962" b="-1"/>
          <a:stretch/>
        </p:blipFill>
        <p:spPr bwMode="auto">
          <a:xfrm>
            <a:off x="5360692" y="643467"/>
            <a:ext cx="6124911" cy="5410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E178E26-C9F4-4D35-8214-C7AB0FD1935E}"/>
              </a:ext>
            </a:extLst>
          </p:cNvPr>
          <p:cNvSpPr/>
          <p:nvPr/>
        </p:nvSpPr>
        <p:spPr>
          <a:xfrm>
            <a:off x="11191875" y="1123950"/>
            <a:ext cx="219075" cy="257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088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38602F-A063-45EC-9ADF-5B2C2BC6C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</a:rPr>
              <a:t>What is velocity?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8BF938-E670-47FB-80CB-FA220D633F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7" y="3429000"/>
            <a:ext cx="3363974" cy="13295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Distance between 2 points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Time to travel from 1 point to the other</a:t>
            </a:r>
          </a:p>
          <a:p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E3980D-E9BD-4417-BC55-35960B4EABD7}"/>
              </a:ext>
            </a:extLst>
          </p:cNvPr>
          <p:cNvSpPr txBox="1"/>
          <p:nvPr/>
        </p:nvSpPr>
        <p:spPr>
          <a:xfrm>
            <a:off x="5015654" y="2765167"/>
            <a:ext cx="28264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i="1" dirty="0">
                <a:latin typeface="Rockwell Nova Light" panose="02060303020205020403" pitchFamily="18" charset="0"/>
              </a:rPr>
              <a:t>Velocity</a:t>
            </a:r>
            <a:endParaRPr lang="ru-RU" i="1" dirty="0">
              <a:latin typeface="Rockwell Nova Light" panose="02060303020205020403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63B649-D99C-4A1F-A15B-CABD1E1BC83B}"/>
              </a:ext>
            </a:extLst>
          </p:cNvPr>
          <p:cNvSpPr txBox="1"/>
          <p:nvPr/>
        </p:nvSpPr>
        <p:spPr>
          <a:xfrm>
            <a:off x="8402471" y="2176379"/>
            <a:ext cx="30027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i="1" dirty="0">
                <a:latin typeface="Rockwell Nova Light" panose="02060303020205020403" pitchFamily="18" charset="0"/>
              </a:rPr>
              <a:t>Distance</a:t>
            </a:r>
            <a:endParaRPr lang="ru-RU" sz="5400" i="1" dirty="0">
              <a:latin typeface="Rockwell Nova Light" panose="02060303020205020403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80C9EC-7771-4AE5-B0EF-283FD9E36B72}"/>
              </a:ext>
            </a:extLst>
          </p:cNvPr>
          <p:cNvSpPr txBox="1"/>
          <p:nvPr/>
        </p:nvSpPr>
        <p:spPr>
          <a:xfrm>
            <a:off x="8981956" y="3296627"/>
            <a:ext cx="18325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i="1" dirty="0">
                <a:latin typeface="Rockwell Nova Light" panose="02060303020205020403" pitchFamily="18" charset="0"/>
              </a:rPr>
              <a:t>Time</a:t>
            </a:r>
            <a:endParaRPr lang="ru-RU" sz="5400" i="1" dirty="0">
              <a:latin typeface="Rockwell Nova Light" panose="02060303020205020403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37BCD7-CC8E-4B18-929A-7BAF8908EEEA}"/>
              </a:ext>
            </a:extLst>
          </p:cNvPr>
          <p:cNvSpPr txBox="1"/>
          <p:nvPr/>
        </p:nvSpPr>
        <p:spPr>
          <a:xfrm>
            <a:off x="7706932" y="2765167"/>
            <a:ext cx="6046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Oxygen" panose="02000303000000000000" pitchFamily="2" charset="0"/>
              </a:rPr>
              <a:t>=</a:t>
            </a:r>
            <a:endParaRPr lang="ru-RU" sz="5400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C744DFB6-A856-4AB1-B8A4-9CA0FBBB9D0A}"/>
              </a:ext>
            </a:extLst>
          </p:cNvPr>
          <p:cNvCxnSpPr/>
          <p:nvPr/>
        </p:nvCxnSpPr>
        <p:spPr>
          <a:xfrm>
            <a:off x="8402471" y="3226832"/>
            <a:ext cx="305610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3D43D772-30B1-4AC3-B36C-F552E1D4056D}"/>
              </a:ext>
            </a:extLst>
          </p:cNvPr>
          <p:cNvSpPr/>
          <p:nvPr/>
        </p:nvSpPr>
        <p:spPr>
          <a:xfrm>
            <a:off x="8402471" y="3341533"/>
            <a:ext cx="2941804" cy="833518"/>
          </a:xfrm>
          <a:prstGeom prst="roundRect">
            <a:avLst/>
          </a:prstGeom>
          <a:solidFill>
            <a:srgbClr val="87BED0">
              <a:alpha val="4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1222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38602F-A063-45EC-9ADF-5B2C2BC6C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7" y="643467"/>
            <a:ext cx="3363974" cy="1597315"/>
          </a:xfrm>
          <a:noFill/>
          <a:ln w="19050">
            <a:solidFill>
              <a:schemeClr val="bg1"/>
            </a:solidFill>
          </a:ln>
        </p:spPr>
        <p:txBody>
          <a:bodyPr wrap="square">
            <a:normAutofit/>
          </a:bodyPr>
          <a:lstStyle/>
          <a:p>
            <a:pPr algn="ctr"/>
            <a:r>
              <a:rPr lang="en-US" sz="2800">
                <a:solidFill>
                  <a:schemeClr val="bg1"/>
                </a:solidFill>
              </a:rPr>
              <a:t>Time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8BF938-E670-47FB-80CB-FA220D633F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4"/>
            <a:ext cx="3363974" cy="34156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Eye Link 1000 Hz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In 1 sec: 1000 samples</a:t>
            </a:r>
          </a:p>
          <a:p>
            <a:pPr marL="0" indent="0">
              <a:buNone/>
            </a:pPr>
            <a:endParaRPr lang="en-US" sz="20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What is the duration of 1 sample in seconds?</a:t>
            </a:r>
          </a:p>
          <a:p>
            <a:pPr marL="0" indent="0">
              <a:buNone/>
            </a:pPr>
            <a:r>
              <a:rPr lang="en-US" sz="2000" dirty="0">
                <a:solidFill>
                  <a:schemeClr val="bg1"/>
                </a:solidFill>
              </a:rPr>
              <a:t>Answer: 0.001</a:t>
            </a:r>
          </a:p>
          <a:p>
            <a:pPr marL="0" indent="0">
              <a:buNone/>
            </a:pPr>
            <a:endParaRPr lang="en-US" sz="2000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CA242BA-33DE-4DDA-B17B-CF6A825A27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369"/>
          <a:stretch/>
        </p:blipFill>
        <p:spPr>
          <a:xfrm>
            <a:off x="6096000" y="1428749"/>
            <a:ext cx="4845151" cy="353377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55127C7-05A8-4D73-9C9E-31F933CCA06C}"/>
              </a:ext>
            </a:extLst>
          </p:cNvPr>
          <p:cNvSpPr/>
          <p:nvPr/>
        </p:nvSpPr>
        <p:spPr>
          <a:xfrm>
            <a:off x="6638925" y="1428750"/>
            <a:ext cx="1400175" cy="4000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Time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FA90651-6859-498E-B834-0218C33CD6E4}"/>
              </a:ext>
            </a:extLst>
          </p:cNvPr>
          <p:cNvSpPr/>
          <p:nvPr/>
        </p:nvSpPr>
        <p:spPr>
          <a:xfrm>
            <a:off x="8080629" y="1428750"/>
            <a:ext cx="1400175" cy="4000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X </a:t>
            </a:r>
            <a:r>
              <a:rPr lang="en-US" sz="2400" b="1" dirty="0" err="1">
                <a:solidFill>
                  <a:schemeClr val="tx1"/>
                </a:solidFill>
              </a:rPr>
              <a:t>coord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DDB2A91-9F5B-42D6-8F59-210F50EA986D}"/>
              </a:ext>
            </a:extLst>
          </p:cNvPr>
          <p:cNvSpPr/>
          <p:nvPr/>
        </p:nvSpPr>
        <p:spPr>
          <a:xfrm>
            <a:off x="9510890" y="1442124"/>
            <a:ext cx="1400175" cy="40005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Y </a:t>
            </a:r>
            <a:r>
              <a:rPr lang="en-US" sz="2400" b="1" dirty="0" err="1">
                <a:solidFill>
                  <a:schemeClr val="tx1"/>
                </a:solidFill>
              </a:rPr>
              <a:t>coord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7" name="Прямая со стрелкой 6">
            <a:extLst>
              <a:ext uri="{FF2B5EF4-FFF2-40B4-BE49-F238E27FC236}">
                <a16:creationId xmlns:a16="http://schemas.microsoft.com/office/drawing/2014/main" id="{58283162-9B7D-488A-A364-1BFF082A6908}"/>
              </a:ext>
            </a:extLst>
          </p:cNvPr>
          <p:cNvCxnSpPr/>
          <p:nvPr/>
        </p:nvCxnSpPr>
        <p:spPr>
          <a:xfrm>
            <a:off x="6715125" y="2057400"/>
            <a:ext cx="466725" cy="0"/>
          </a:xfrm>
          <a:prstGeom prst="straightConnector1">
            <a:avLst/>
          </a:prstGeom>
          <a:ln w="38100">
            <a:solidFill>
              <a:srgbClr val="BB050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F108D034-96AB-4F8C-89BC-3E4B11329F39}"/>
              </a:ext>
            </a:extLst>
          </p:cNvPr>
          <p:cNvCxnSpPr/>
          <p:nvPr/>
        </p:nvCxnSpPr>
        <p:spPr>
          <a:xfrm>
            <a:off x="6715125" y="2447925"/>
            <a:ext cx="466725" cy="0"/>
          </a:xfrm>
          <a:prstGeom prst="straightConnector1">
            <a:avLst/>
          </a:prstGeom>
          <a:ln w="38100">
            <a:solidFill>
              <a:srgbClr val="BB050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27E723B4-6808-43CA-85CA-515AC4E77625}"/>
              </a:ext>
            </a:extLst>
          </p:cNvPr>
          <p:cNvCxnSpPr/>
          <p:nvPr/>
        </p:nvCxnSpPr>
        <p:spPr>
          <a:xfrm>
            <a:off x="6715125" y="2819400"/>
            <a:ext cx="466725" cy="0"/>
          </a:xfrm>
          <a:prstGeom prst="straightConnector1">
            <a:avLst/>
          </a:prstGeom>
          <a:ln w="38100">
            <a:solidFill>
              <a:srgbClr val="BB050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Арка 10">
            <a:extLst>
              <a:ext uri="{FF2B5EF4-FFF2-40B4-BE49-F238E27FC236}">
                <a16:creationId xmlns:a16="http://schemas.microsoft.com/office/drawing/2014/main" id="{96C3F792-0D36-42FA-B0AE-0FB6B14DFE4A}"/>
              </a:ext>
            </a:extLst>
          </p:cNvPr>
          <p:cNvSpPr/>
          <p:nvPr/>
        </p:nvSpPr>
        <p:spPr>
          <a:xfrm rot="16200000">
            <a:off x="8294737" y="1805183"/>
            <a:ext cx="447675" cy="666355"/>
          </a:xfrm>
          <a:prstGeom prst="blockArc">
            <a:avLst/>
          </a:prstGeom>
          <a:solidFill>
            <a:schemeClr val="bg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Арка 20">
            <a:extLst>
              <a:ext uri="{FF2B5EF4-FFF2-40B4-BE49-F238E27FC236}">
                <a16:creationId xmlns:a16="http://schemas.microsoft.com/office/drawing/2014/main" id="{28B7C887-DA4A-4A93-84BF-E9B9698DF12F}"/>
              </a:ext>
            </a:extLst>
          </p:cNvPr>
          <p:cNvSpPr/>
          <p:nvPr/>
        </p:nvSpPr>
        <p:spPr>
          <a:xfrm rot="16200000">
            <a:off x="8294737" y="2304866"/>
            <a:ext cx="447675" cy="666355"/>
          </a:xfrm>
          <a:prstGeom prst="blockArc">
            <a:avLst/>
          </a:prstGeom>
          <a:solidFill>
            <a:schemeClr val="bg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Арка 21">
            <a:extLst>
              <a:ext uri="{FF2B5EF4-FFF2-40B4-BE49-F238E27FC236}">
                <a16:creationId xmlns:a16="http://schemas.microsoft.com/office/drawing/2014/main" id="{DFEC42CD-69A3-4361-BCF8-5EB3785E3F70}"/>
              </a:ext>
            </a:extLst>
          </p:cNvPr>
          <p:cNvSpPr/>
          <p:nvPr/>
        </p:nvSpPr>
        <p:spPr>
          <a:xfrm rot="16200000">
            <a:off x="9711090" y="1823777"/>
            <a:ext cx="447675" cy="666355"/>
          </a:xfrm>
          <a:prstGeom prst="blockArc">
            <a:avLst/>
          </a:prstGeom>
          <a:solidFill>
            <a:schemeClr val="bg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Арка 22">
            <a:extLst>
              <a:ext uri="{FF2B5EF4-FFF2-40B4-BE49-F238E27FC236}">
                <a16:creationId xmlns:a16="http://schemas.microsoft.com/office/drawing/2014/main" id="{5002F38E-BB2C-420B-BF25-B8AC6E3E65C3}"/>
              </a:ext>
            </a:extLst>
          </p:cNvPr>
          <p:cNvSpPr/>
          <p:nvPr/>
        </p:nvSpPr>
        <p:spPr>
          <a:xfrm rot="16200000">
            <a:off x="9711090" y="2324295"/>
            <a:ext cx="447675" cy="666355"/>
          </a:xfrm>
          <a:prstGeom prst="blockArc">
            <a:avLst/>
          </a:prstGeom>
          <a:solidFill>
            <a:schemeClr val="bg2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624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CE3980D-E9BD-4417-BC55-35960B4EABD7}"/>
              </a:ext>
            </a:extLst>
          </p:cNvPr>
          <p:cNvSpPr txBox="1"/>
          <p:nvPr/>
        </p:nvSpPr>
        <p:spPr>
          <a:xfrm>
            <a:off x="272204" y="2128435"/>
            <a:ext cx="260039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i="1" dirty="0">
                <a:latin typeface="Oxygen" panose="02000303000000000000" pitchFamily="2" charset="0"/>
              </a:rPr>
              <a:t>Velocity</a:t>
            </a:r>
            <a:endParaRPr lang="ru-RU" i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463B649-D99C-4A1F-A15B-CABD1E1BC83B}"/>
              </a:ext>
            </a:extLst>
          </p:cNvPr>
          <p:cNvSpPr txBox="1"/>
          <p:nvPr/>
        </p:nvSpPr>
        <p:spPr>
          <a:xfrm>
            <a:off x="3777897" y="1820659"/>
            <a:ext cx="77604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i="1" dirty="0">
                <a:latin typeface="Oxygen" panose="02000303000000000000" pitchFamily="2" charset="0"/>
              </a:rPr>
              <a:t>Euclidean distances in degrees</a:t>
            </a:r>
            <a:endParaRPr lang="ru-RU" sz="4400" i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280C9EC-7771-4AE5-B0EF-283FD9E36B72}"/>
              </a:ext>
            </a:extLst>
          </p:cNvPr>
          <p:cNvSpPr txBox="1"/>
          <p:nvPr/>
        </p:nvSpPr>
        <p:spPr>
          <a:xfrm>
            <a:off x="5357507" y="2704684"/>
            <a:ext cx="41569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i="1" dirty="0">
                <a:latin typeface="Oxygen" panose="02000303000000000000" pitchFamily="2" charset="0"/>
              </a:rPr>
              <a:t>Time in seconds</a:t>
            </a:r>
            <a:endParaRPr lang="ru-RU" sz="4400" i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C37BCD7-CC8E-4B18-929A-7BAF8908EEEA}"/>
              </a:ext>
            </a:extLst>
          </p:cNvPr>
          <p:cNvSpPr txBox="1"/>
          <p:nvPr/>
        </p:nvSpPr>
        <p:spPr>
          <a:xfrm>
            <a:off x="3082358" y="2166075"/>
            <a:ext cx="6046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>
                <a:latin typeface="Oxygen" panose="02000303000000000000" pitchFamily="2" charset="0"/>
              </a:rPr>
              <a:t>=</a:t>
            </a:r>
            <a:endParaRPr lang="ru-RU" sz="5400" dirty="0"/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C744DFB6-A856-4AB1-B8A4-9CA0FBBB9D0A}"/>
              </a:ext>
            </a:extLst>
          </p:cNvPr>
          <p:cNvCxnSpPr>
            <a:cxnSpLocks/>
          </p:cNvCxnSpPr>
          <p:nvPr/>
        </p:nvCxnSpPr>
        <p:spPr>
          <a:xfrm>
            <a:off x="3777897" y="2627740"/>
            <a:ext cx="7685254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920F7CCA-9FA4-44B2-8DB1-279C77529869}"/>
              </a:ext>
            </a:extLst>
          </p:cNvPr>
          <p:cNvSpPr txBox="1"/>
          <p:nvPr/>
        </p:nvSpPr>
        <p:spPr>
          <a:xfrm>
            <a:off x="272204" y="4036621"/>
            <a:ext cx="97754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i="1" dirty="0">
                <a:latin typeface="Oxygen" panose="02000303000000000000" pitchFamily="2" charset="0"/>
              </a:rPr>
              <a:t>Velocity in degrees per second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5072142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357</Words>
  <Application>Microsoft Office PowerPoint</Application>
  <PresentationFormat>Широкоэкранный</PresentationFormat>
  <Paragraphs>81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9" baseType="lpstr">
      <vt:lpstr>Agency FB</vt:lpstr>
      <vt:lpstr>Aharoni</vt:lpstr>
      <vt:lpstr>Arial</vt:lpstr>
      <vt:lpstr>Arial Nova Cond Light</vt:lpstr>
      <vt:lpstr>Calibri</vt:lpstr>
      <vt:lpstr>Calibri Light</vt:lpstr>
      <vt:lpstr>Oxygen</vt:lpstr>
      <vt:lpstr>Rockwell Nova Light</vt:lpstr>
      <vt:lpstr>Symbol</vt:lpstr>
      <vt:lpstr>Wingdings</vt:lpstr>
      <vt:lpstr>Тема Office</vt:lpstr>
      <vt:lpstr>I-VT Algorithm</vt:lpstr>
      <vt:lpstr>Algorithms for Fixation and Saccade Detection </vt:lpstr>
      <vt:lpstr>I-VT</vt:lpstr>
      <vt:lpstr>Velocity Threshold</vt:lpstr>
      <vt:lpstr>What is velocity?</vt:lpstr>
      <vt:lpstr>Distance</vt:lpstr>
      <vt:lpstr>What is velocity?</vt:lpstr>
      <vt:lpstr>Time</vt:lpstr>
      <vt:lpstr>Презентация PowerPoint</vt:lpstr>
      <vt:lpstr>Visual angle</vt:lpstr>
      <vt:lpstr>Презентация PowerPoint</vt:lpstr>
      <vt:lpstr>Презентация PowerPoint</vt:lpstr>
      <vt:lpstr>Setting a threshold</vt:lpstr>
      <vt:lpstr>Презентация PowerPoint</vt:lpstr>
      <vt:lpstr>Not every point is a fixation</vt:lpstr>
      <vt:lpstr>Questions?</vt:lpstr>
      <vt:lpstr>Coding time</vt:lpstr>
      <vt:lpstr>Last fixation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I-VT algorithm</dc:title>
  <dc:creator>Авторы</dc:creator>
  <cp:lastModifiedBy>Авторы</cp:lastModifiedBy>
  <cp:revision>12</cp:revision>
  <dcterms:created xsi:type="dcterms:W3CDTF">2018-10-26T01:28:42Z</dcterms:created>
  <dcterms:modified xsi:type="dcterms:W3CDTF">2018-10-27T18:09:30Z</dcterms:modified>
</cp:coreProperties>
</file>