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283" r:id="rId3"/>
    <p:sldId id="344" r:id="rId4"/>
    <p:sldId id="340" r:id="rId5"/>
    <p:sldId id="343" r:id="rId6"/>
    <p:sldId id="342" r:id="rId7"/>
    <p:sldId id="341" r:id="rId8"/>
    <p:sldId id="345" r:id="rId9"/>
    <p:sldId id="346" r:id="rId10"/>
    <p:sldId id="339" r:id="rId11"/>
    <p:sldId id="331" r:id="rId12"/>
    <p:sldId id="330" r:id="rId13"/>
    <p:sldId id="333" r:id="rId14"/>
    <p:sldId id="332" r:id="rId15"/>
    <p:sldId id="285" r:id="rId16"/>
    <p:sldId id="288" r:id="rId17"/>
    <p:sldId id="289" r:id="rId18"/>
    <p:sldId id="290" r:id="rId19"/>
    <p:sldId id="291" r:id="rId20"/>
    <p:sldId id="292" r:id="rId21"/>
    <p:sldId id="271" r:id="rId22"/>
    <p:sldId id="325" r:id="rId23"/>
    <p:sldId id="263" r:id="rId24"/>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lvl1pPr>
    <a:lvl2pPr marL="0" marR="0" indent="2286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lvl2pPr>
    <a:lvl3pPr marL="0" marR="0" indent="4572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lvl3pPr>
    <a:lvl4pPr marL="0" marR="0" indent="6858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lvl4pPr>
    <a:lvl5pPr marL="0" marR="0" indent="9144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lvl5pPr>
    <a:lvl6pPr marL="0" marR="0" indent="11430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lvl6pPr>
    <a:lvl7pPr marL="0" marR="0" indent="13716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lvl7pPr>
    <a:lvl8pPr marL="0" marR="0" indent="16002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lvl8pPr>
    <a:lvl9pPr marL="0" marR="0" indent="18288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lvl9pPr>
  </p:defaultTextStyle>
  <p:extLst>
    <p:ext uri="{EFAFB233-063F-42B5-8137-9DF3F51BA10A}">
      <p15:sldGuideLst xmlns:p15="http://schemas.microsoft.com/office/powerpoint/2012/main">
        <p15:guide id="1" orient="horz" pos="3072">
          <p15:clr>
            <a:srgbClr val="A4A3A4"/>
          </p15:clr>
        </p15:guide>
        <p15:guide id="2" pos="409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off" i="off">
        <a:fontRef idx="major">
          <a:srgbClr val="000000"/>
        </a:fontRef>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off" i="off">
        <a:fontRef idx="maj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a:tcStyle>
        <a:tcBdr/>
        <a:fill>
          <a:solidFill>
            <a:srgbClr val="C3C2C2"/>
          </a:solidFill>
        </a:fill>
      </a:tcStyle>
    </a:band2H>
    <a:firstCol>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off" i="off">
        <a:fontRef idx="maj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a:tcStyle>
        <a:tcBdr/>
        <a:fill>
          <a:solidFill>
            <a:srgbClr val="DCE5E6"/>
          </a:solidFill>
        </a:fill>
      </a:tcStyle>
    </a:band2H>
    <a:firstCol>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a:tcStyle>
        <a:tcBdr/>
        <a:fill>
          <a:solidFill>
            <a:srgbClr val="DEDEDF"/>
          </a:solidFill>
        </a:fill>
      </a:tcStyle>
    </a:band2H>
    <a:firstCol>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2"/>
    <p:restoredTop sz="94688"/>
  </p:normalViewPr>
  <p:slideViewPr>
    <p:cSldViewPr snapToGrid="0" snapToObjects="1">
      <p:cViewPr varScale="1">
        <p:scale>
          <a:sx n="55" d="100"/>
          <a:sy n="55" d="100"/>
        </p:scale>
        <p:origin x="1498" y="53"/>
      </p:cViewPr>
      <p:guideLst>
        <p:guide orient="horz" pos="3072"/>
        <p:guide pos="4096"/>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3" name="Shape 113"/>
          <p:cNvSpPr>
            <a:spLocks noGrp="1" noRot="1" noChangeAspect="1"/>
          </p:cNvSpPr>
          <p:nvPr>
            <p:ph type="sldImg"/>
          </p:nvPr>
        </p:nvSpPr>
        <p:spPr>
          <a:xfrm>
            <a:off x="1143000" y="685800"/>
            <a:ext cx="4572000" cy="3429000"/>
          </a:xfrm>
          <a:prstGeom prst="rect">
            <a:avLst/>
          </a:prstGeom>
        </p:spPr>
        <p:txBody>
          <a:bodyPr/>
          <a:lstStyle/>
          <a:p>
            <a:endParaRPr/>
          </a:p>
        </p:txBody>
      </p:sp>
      <p:sp>
        <p:nvSpPr>
          <p:cNvPr id="114" name="Shape 114"/>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2634846377"/>
      </p:ext>
    </p:extLst>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Заголовок и подзаголовок">
    <p:spTree>
      <p:nvGrpSpPr>
        <p:cNvPr id="1" name=""/>
        <p:cNvGrpSpPr/>
        <p:nvPr/>
      </p:nvGrpSpPr>
      <p:grpSpPr>
        <a:xfrm>
          <a:off x="0" y="0"/>
          <a:ext cx="0" cy="0"/>
          <a:chOff x="0" y="0"/>
          <a:chExt cx="0" cy="0"/>
        </a:xfrm>
      </p:grpSpPr>
      <p:sp>
        <p:nvSpPr>
          <p:cNvPr id="11" name="Прямоугольник"/>
          <p:cNvSpPr/>
          <p:nvPr/>
        </p:nvSpPr>
        <p:spPr>
          <a:xfrm>
            <a:off x="4061866" y="-135186"/>
            <a:ext cx="9121280" cy="10023972"/>
          </a:xfrm>
          <a:prstGeom prst="rect">
            <a:avLst/>
          </a:prstGeom>
          <a:solidFill>
            <a:srgbClr val="FFFFFF"/>
          </a:solidFill>
          <a:ln w="12700">
            <a:miter lim="400000"/>
          </a:ln>
        </p:spPr>
        <p:txBody>
          <a:bodyPr lIns="50800" tIns="50800" rIns="50800" bIns="50800" anchor="ctr"/>
          <a:lstStyle/>
          <a:p>
            <a:pPr>
              <a:defRPr sz="2400">
                <a:solidFill>
                  <a:srgbClr val="FFFFFF"/>
                </a:solidFill>
              </a:defRPr>
            </a:pPr>
            <a:endParaRPr/>
          </a:p>
        </p:txBody>
      </p:sp>
      <p:sp>
        <p:nvSpPr>
          <p:cNvPr id="12" name="Номер слайда"/>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Цитата">
    <p:bg>
      <p:bgPr>
        <a:solidFill>
          <a:srgbClr val="FFFFFF"/>
        </a:solidFill>
        <a:effectLst/>
      </p:bgPr>
    </p:bg>
    <p:spTree>
      <p:nvGrpSpPr>
        <p:cNvPr id="1" name=""/>
        <p:cNvGrpSpPr/>
        <p:nvPr/>
      </p:nvGrpSpPr>
      <p:grpSpPr>
        <a:xfrm>
          <a:off x="0" y="0"/>
          <a:ext cx="0" cy="0"/>
          <a:chOff x="0" y="0"/>
          <a:chExt cx="0" cy="0"/>
        </a:xfrm>
      </p:grpSpPr>
      <p:sp>
        <p:nvSpPr>
          <p:cNvPr id="90" name="–Иван Арсентьев"/>
          <p:cNvSpPr txBox="1">
            <a:spLocks noGrp="1"/>
          </p:cNvSpPr>
          <p:nvPr>
            <p:ph type="body" sz="quarter" idx="13"/>
          </p:nvPr>
        </p:nvSpPr>
        <p:spPr>
          <a:xfrm>
            <a:off x="1270000" y="6362700"/>
            <a:ext cx="10464800" cy="469900"/>
          </a:xfrm>
          <a:prstGeom prst="rect">
            <a:avLst/>
          </a:prstGeom>
        </p:spPr>
        <p:txBody>
          <a:bodyPr anchor="t">
            <a:spAutoFit/>
          </a:bodyPr>
          <a:lstStyle>
            <a:lvl1pPr marL="0" indent="0" algn="ctr">
              <a:spcBef>
                <a:spcPts val="0"/>
              </a:spcBef>
              <a:buSzTx/>
              <a:buNone/>
              <a:defRPr sz="2400">
                <a:latin typeface="Helvetica"/>
                <a:ea typeface="Helvetica"/>
                <a:cs typeface="Helvetica"/>
                <a:sym typeface="Helvetica"/>
              </a:defRPr>
            </a:lvl1pPr>
          </a:lstStyle>
          <a:p>
            <a:r>
              <a:t>–Иван Арсентьев</a:t>
            </a:r>
          </a:p>
        </p:txBody>
      </p:sp>
      <p:sp>
        <p:nvSpPr>
          <p:cNvPr id="91" name="«Место ввода цитаты»."/>
          <p:cNvSpPr txBox="1">
            <a:spLocks noGrp="1"/>
          </p:cNvSpPr>
          <p:nvPr>
            <p:ph type="body" sz="quarter" idx="14"/>
          </p:nvPr>
        </p:nvSpPr>
        <p:spPr>
          <a:xfrm>
            <a:off x="1270000" y="4267200"/>
            <a:ext cx="10464800" cy="685800"/>
          </a:xfrm>
          <a:prstGeom prst="rect">
            <a:avLst/>
          </a:prstGeom>
        </p:spPr>
        <p:txBody>
          <a:bodyPr>
            <a:spAutoFit/>
          </a:bodyPr>
          <a:lstStyle>
            <a:lvl1pPr marL="0" indent="0" algn="ctr">
              <a:spcBef>
                <a:spcPts val="0"/>
              </a:spcBef>
              <a:buSzTx/>
              <a:buNone/>
              <a:defRPr sz="3800"/>
            </a:lvl1pPr>
          </a:lstStyle>
          <a:p>
            <a:r>
              <a:t>«Место ввода цитаты».</a:t>
            </a:r>
          </a:p>
        </p:txBody>
      </p:sp>
      <p:sp>
        <p:nvSpPr>
          <p:cNvPr id="92" name="Номер слайда"/>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Фото">
    <p:bg>
      <p:bgPr>
        <a:solidFill>
          <a:srgbClr val="FFFFFF"/>
        </a:solidFill>
        <a:effectLst/>
      </p:bgPr>
    </p:bg>
    <p:spTree>
      <p:nvGrpSpPr>
        <p:cNvPr id="1" name=""/>
        <p:cNvGrpSpPr/>
        <p:nvPr/>
      </p:nvGrpSpPr>
      <p:grpSpPr>
        <a:xfrm>
          <a:off x="0" y="0"/>
          <a:ext cx="0" cy="0"/>
          <a:chOff x="0" y="0"/>
          <a:chExt cx="0" cy="0"/>
        </a:xfrm>
      </p:grpSpPr>
      <p:sp>
        <p:nvSpPr>
          <p:cNvPr id="99" name="Изображение"/>
          <p:cNvSpPr>
            <a:spLocks noGrp="1"/>
          </p:cNvSpPr>
          <p:nvPr>
            <p:ph type="pic" idx="13"/>
          </p:nvPr>
        </p:nvSpPr>
        <p:spPr>
          <a:xfrm>
            <a:off x="0" y="0"/>
            <a:ext cx="13004800" cy="9753600"/>
          </a:xfrm>
          <a:prstGeom prst="rect">
            <a:avLst/>
          </a:prstGeom>
        </p:spPr>
        <p:txBody>
          <a:bodyPr lIns="91439" tIns="45719" rIns="91439" bIns="45719" anchor="t">
            <a:noAutofit/>
          </a:bodyPr>
          <a:lstStyle/>
          <a:p>
            <a:endParaRPr/>
          </a:p>
        </p:txBody>
      </p:sp>
      <p:sp>
        <p:nvSpPr>
          <p:cNvPr id="100" name="Номер слайда"/>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Пустой">
    <p:bg>
      <p:bgPr>
        <a:solidFill>
          <a:srgbClr val="FFFFFF"/>
        </a:solidFill>
        <a:effectLst/>
      </p:bgPr>
    </p:bg>
    <p:spTree>
      <p:nvGrpSpPr>
        <p:cNvPr id="1" name=""/>
        <p:cNvGrpSpPr/>
        <p:nvPr/>
      </p:nvGrpSpPr>
      <p:grpSpPr>
        <a:xfrm>
          <a:off x="0" y="0"/>
          <a:ext cx="0" cy="0"/>
          <a:chOff x="0" y="0"/>
          <a:chExt cx="0" cy="0"/>
        </a:xfrm>
      </p:grpSpPr>
      <p:sp>
        <p:nvSpPr>
          <p:cNvPr id="107" name="Номер слайда"/>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Фото — горизонтально">
    <p:bg>
      <p:bgPr>
        <a:solidFill>
          <a:srgbClr val="FFFFFF"/>
        </a:solidFill>
        <a:effectLst/>
      </p:bgPr>
    </p:bg>
    <p:spTree>
      <p:nvGrpSpPr>
        <p:cNvPr id="1" name=""/>
        <p:cNvGrpSpPr/>
        <p:nvPr/>
      </p:nvGrpSpPr>
      <p:grpSpPr>
        <a:xfrm>
          <a:off x="0" y="0"/>
          <a:ext cx="0" cy="0"/>
          <a:chOff x="0" y="0"/>
          <a:chExt cx="0" cy="0"/>
        </a:xfrm>
      </p:grpSpPr>
      <p:sp>
        <p:nvSpPr>
          <p:cNvPr id="19" name="Изображение"/>
          <p:cNvSpPr>
            <a:spLocks noGrp="1"/>
          </p:cNvSpPr>
          <p:nvPr>
            <p:ph type="pic" idx="13"/>
          </p:nvPr>
        </p:nvSpPr>
        <p:spPr>
          <a:xfrm>
            <a:off x="1606550" y="635000"/>
            <a:ext cx="9779000" cy="5918200"/>
          </a:xfrm>
          <a:prstGeom prst="rect">
            <a:avLst/>
          </a:prstGeom>
        </p:spPr>
        <p:txBody>
          <a:bodyPr lIns="91439" tIns="45719" rIns="91439" bIns="45719" anchor="t">
            <a:noAutofit/>
          </a:bodyPr>
          <a:lstStyle/>
          <a:p>
            <a:endParaRPr/>
          </a:p>
        </p:txBody>
      </p:sp>
      <p:sp>
        <p:nvSpPr>
          <p:cNvPr id="20" name="Текст заголовка"/>
          <p:cNvSpPr txBox="1">
            <a:spLocks noGrp="1"/>
          </p:cNvSpPr>
          <p:nvPr>
            <p:ph type="title"/>
          </p:nvPr>
        </p:nvSpPr>
        <p:spPr>
          <a:xfrm>
            <a:off x="1270000" y="6718300"/>
            <a:ext cx="10464800" cy="1422400"/>
          </a:xfrm>
          <a:prstGeom prst="rect">
            <a:avLst/>
          </a:prstGeom>
        </p:spPr>
        <p:txBody>
          <a:bodyPr anchor="b"/>
          <a:lstStyle/>
          <a:p>
            <a:r>
              <a:t>Текст заголовка</a:t>
            </a:r>
          </a:p>
        </p:txBody>
      </p:sp>
      <p:sp>
        <p:nvSpPr>
          <p:cNvPr id="21" name="Уровень текста 1…"/>
          <p:cNvSpPr txBox="1">
            <a:spLocks noGrp="1"/>
          </p:cNvSpPr>
          <p:nvPr>
            <p:ph type="body" sz="quarter" idx="1"/>
          </p:nvPr>
        </p:nvSpPr>
        <p:spPr>
          <a:xfrm>
            <a:off x="1270000" y="8191500"/>
            <a:ext cx="10464800" cy="11303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22" name="Номер слайда"/>
          <p:cNvSpPr txBox="1">
            <a:spLocks noGrp="1"/>
          </p:cNvSpPr>
          <p:nvPr>
            <p:ph type="sldNum" sz="quarter" idx="2"/>
          </p:nvPr>
        </p:nvSpPr>
        <p:spPr>
          <a:xfrm>
            <a:off x="6311798" y="9245600"/>
            <a:ext cx="368504" cy="381000"/>
          </a:xfrm>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Заголовок — по центру">
    <p:bg>
      <p:bgPr>
        <a:solidFill>
          <a:srgbClr val="FFFFFF"/>
        </a:solidFill>
        <a:effectLst/>
      </p:bgPr>
    </p:bg>
    <p:spTree>
      <p:nvGrpSpPr>
        <p:cNvPr id="1" name=""/>
        <p:cNvGrpSpPr/>
        <p:nvPr/>
      </p:nvGrpSpPr>
      <p:grpSpPr>
        <a:xfrm>
          <a:off x="0" y="0"/>
          <a:ext cx="0" cy="0"/>
          <a:chOff x="0" y="0"/>
          <a:chExt cx="0" cy="0"/>
        </a:xfrm>
      </p:grpSpPr>
      <p:sp>
        <p:nvSpPr>
          <p:cNvPr id="29" name="Номер слайда"/>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Фото — вертикально">
    <p:bg>
      <p:bgPr>
        <a:solidFill>
          <a:srgbClr val="FFFFFF"/>
        </a:solidFill>
        <a:effectLst/>
      </p:bgPr>
    </p:bg>
    <p:spTree>
      <p:nvGrpSpPr>
        <p:cNvPr id="1" name=""/>
        <p:cNvGrpSpPr/>
        <p:nvPr/>
      </p:nvGrpSpPr>
      <p:grpSpPr>
        <a:xfrm>
          <a:off x="0" y="0"/>
          <a:ext cx="0" cy="0"/>
          <a:chOff x="0" y="0"/>
          <a:chExt cx="0" cy="0"/>
        </a:xfrm>
      </p:grpSpPr>
      <p:sp>
        <p:nvSpPr>
          <p:cNvPr id="36" name="Изображение"/>
          <p:cNvSpPr>
            <a:spLocks noGrp="1"/>
          </p:cNvSpPr>
          <p:nvPr>
            <p:ph type="pic" sz="half" idx="13"/>
          </p:nvPr>
        </p:nvSpPr>
        <p:spPr>
          <a:xfrm>
            <a:off x="6718300" y="635000"/>
            <a:ext cx="5334000" cy="8229600"/>
          </a:xfrm>
          <a:prstGeom prst="rect">
            <a:avLst/>
          </a:prstGeom>
        </p:spPr>
        <p:txBody>
          <a:bodyPr lIns="91439" tIns="45719" rIns="91439" bIns="45719" anchor="t">
            <a:noAutofit/>
          </a:bodyPr>
          <a:lstStyle/>
          <a:p>
            <a:endParaRPr/>
          </a:p>
        </p:txBody>
      </p:sp>
      <p:sp>
        <p:nvSpPr>
          <p:cNvPr id="37" name="Текст заголовка"/>
          <p:cNvSpPr txBox="1">
            <a:spLocks noGrp="1"/>
          </p:cNvSpPr>
          <p:nvPr>
            <p:ph type="title"/>
          </p:nvPr>
        </p:nvSpPr>
        <p:spPr>
          <a:xfrm>
            <a:off x="952500" y="635000"/>
            <a:ext cx="5334000" cy="3987800"/>
          </a:xfrm>
          <a:prstGeom prst="rect">
            <a:avLst/>
          </a:prstGeom>
        </p:spPr>
        <p:txBody>
          <a:bodyPr anchor="b"/>
          <a:lstStyle>
            <a:lvl1pPr>
              <a:defRPr sz="6000"/>
            </a:lvl1pPr>
          </a:lstStyle>
          <a:p>
            <a:r>
              <a:t>Текст заголовка</a:t>
            </a:r>
          </a:p>
        </p:txBody>
      </p:sp>
      <p:sp>
        <p:nvSpPr>
          <p:cNvPr id="38" name="Уровень текста 1…"/>
          <p:cNvSpPr txBox="1">
            <a:spLocks noGrp="1"/>
          </p:cNvSpPr>
          <p:nvPr>
            <p:ph type="body" sz="quarter" idx="1"/>
          </p:nvPr>
        </p:nvSpPr>
        <p:spPr>
          <a:xfrm>
            <a:off x="952500" y="4762500"/>
            <a:ext cx="5334000" cy="41021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39" name="Номер слайда"/>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Заголовок — вверху">
    <p:spTree>
      <p:nvGrpSpPr>
        <p:cNvPr id="1" name=""/>
        <p:cNvGrpSpPr/>
        <p:nvPr/>
      </p:nvGrpSpPr>
      <p:grpSpPr>
        <a:xfrm>
          <a:off x="0" y="0"/>
          <a:ext cx="0" cy="0"/>
          <a:chOff x="0" y="0"/>
          <a:chExt cx="0" cy="0"/>
        </a:xfrm>
      </p:grpSpPr>
      <p:sp>
        <p:nvSpPr>
          <p:cNvPr id="46" name="Номер слайда"/>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Заголовок и пункты">
    <p:bg>
      <p:bgPr>
        <a:solidFill>
          <a:srgbClr val="FFFFFF"/>
        </a:solidFill>
        <a:effectLst/>
      </p:bgPr>
    </p:bg>
    <p:spTree>
      <p:nvGrpSpPr>
        <p:cNvPr id="1" name=""/>
        <p:cNvGrpSpPr/>
        <p:nvPr/>
      </p:nvGrpSpPr>
      <p:grpSpPr>
        <a:xfrm>
          <a:off x="0" y="0"/>
          <a:ext cx="0" cy="0"/>
          <a:chOff x="0" y="0"/>
          <a:chExt cx="0" cy="0"/>
        </a:xfrm>
      </p:grpSpPr>
      <p:sp>
        <p:nvSpPr>
          <p:cNvPr id="53" name="Текст заголовка"/>
          <p:cNvSpPr txBox="1">
            <a:spLocks noGrp="1"/>
          </p:cNvSpPr>
          <p:nvPr>
            <p:ph type="title"/>
          </p:nvPr>
        </p:nvSpPr>
        <p:spPr>
          <a:prstGeom prst="rect">
            <a:avLst/>
          </a:prstGeom>
        </p:spPr>
        <p:txBody>
          <a:bodyPr/>
          <a:lstStyle/>
          <a:p>
            <a:r>
              <a:t>Текст заголовка</a:t>
            </a:r>
          </a:p>
        </p:txBody>
      </p:sp>
      <p:sp>
        <p:nvSpPr>
          <p:cNvPr id="54" name="Уровень текста 1…"/>
          <p:cNvSpPr txBox="1">
            <a:spLocks noGrp="1"/>
          </p:cNvSpPr>
          <p:nvPr>
            <p:ph type="body" idx="1"/>
          </p:nvPr>
        </p:nvSpPr>
        <p:spPr>
          <a:prstGeom prst="rect">
            <a:avLst/>
          </a:prstGeom>
        </p:spPr>
        <p:txBody>
          <a:bodyPr/>
          <a:lstStyle/>
          <a:p>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55" name="Номер слайда"/>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Заголовок, пункты и фото">
    <p:bg>
      <p:bgPr>
        <a:solidFill>
          <a:srgbClr val="FFFFFF"/>
        </a:solidFill>
        <a:effectLst/>
      </p:bgPr>
    </p:bg>
    <p:spTree>
      <p:nvGrpSpPr>
        <p:cNvPr id="1" name=""/>
        <p:cNvGrpSpPr/>
        <p:nvPr/>
      </p:nvGrpSpPr>
      <p:grpSpPr>
        <a:xfrm>
          <a:off x="0" y="0"/>
          <a:ext cx="0" cy="0"/>
          <a:chOff x="0" y="0"/>
          <a:chExt cx="0" cy="0"/>
        </a:xfrm>
      </p:grpSpPr>
      <p:sp>
        <p:nvSpPr>
          <p:cNvPr id="62" name="Изображение"/>
          <p:cNvSpPr>
            <a:spLocks noGrp="1"/>
          </p:cNvSpPr>
          <p:nvPr>
            <p:ph type="pic" sz="half" idx="13"/>
          </p:nvPr>
        </p:nvSpPr>
        <p:spPr>
          <a:xfrm>
            <a:off x="6718300" y="2603500"/>
            <a:ext cx="5334000" cy="6286500"/>
          </a:xfrm>
          <a:prstGeom prst="rect">
            <a:avLst/>
          </a:prstGeom>
        </p:spPr>
        <p:txBody>
          <a:bodyPr lIns="91439" tIns="45719" rIns="91439" bIns="45719" anchor="t">
            <a:noAutofit/>
          </a:bodyPr>
          <a:lstStyle/>
          <a:p>
            <a:endParaRPr/>
          </a:p>
        </p:txBody>
      </p:sp>
      <p:sp>
        <p:nvSpPr>
          <p:cNvPr id="63" name="Текст заголовка"/>
          <p:cNvSpPr txBox="1">
            <a:spLocks noGrp="1"/>
          </p:cNvSpPr>
          <p:nvPr>
            <p:ph type="title"/>
          </p:nvPr>
        </p:nvSpPr>
        <p:spPr>
          <a:prstGeom prst="rect">
            <a:avLst/>
          </a:prstGeom>
        </p:spPr>
        <p:txBody>
          <a:bodyPr/>
          <a:lstStyle/>
          <a:p>
            <a:r>
              <a:t>Текст заголовка</a:t>
            </a:r>
          </a:p>
        </p:txBody>
      </p:sp>
      <p:sp>
        <p:nvSpPr>
          <p:cNvPr id="64" name="Уровень текста 1…"/>
          <p:cNvSpPr txBox="1">
            <a:spLocks noGrp="1"/>
          </p:cNvSpPr>
          <p:nvPr>
            <p:ph type="body" sz="half" idx="1"/>
          </p:nvPr>
        </p:nvSpPr>
        <p:spPr>
          <a:xfrm>
            <a:off x="952500" y="2603500"/>
            <a:ext cx="5334000" cy="6286500"/>
          </a:xfrm>
          <a:prstGeom prst="rect">
            <a:avLst/>
          </a:prstGeom>
        </p:spPr>
        <p:txBody>
          <a:bodyPr/>
          <a:lstStyle>
            <a:lvl1pPr marL="342900" indent="-342900">
              <a:spcBef>
                <a:spcPts val="3200"/>
              </a:spcBef>
              <a:defRPr sz="2800"/>
            </a:lvl1pPr>
            <a:lvl2pPr marL="685800" indent="-342900">
              <a:spcBef>
                <a:spcPts val="3200"/>
              </a:spcBef>
              <a:defRPr sz="2800"/>
            </a:lvl2pPr>
            <a:lvl3pPr marL="1028700" indent="-342900">
              <a:spcBef>
                <a:spcPts val="3200"/>
              </a:spcBef>
              <a:defRPr sz="2800"/>
            </a:lvl3pPr>
            <a:lvl4pPr marL="1371600" indent="-342900">
              <a:spcBef>
                <a:spcPts val="3200"/>
              </a:spcBef>
              <a:defRPr sz="2800"/>
            </a:lvl4pPr>
            <a:lvl5pPr marL="1714500" indent="-342900">
              <a:spcBef>
                <a:spcPts val="3200"/>
              </a:spcBef>
              <a:defRPr sz="2800"/>
            </a:lvl5pPr>
          </a:lstStyle>
          <a:p>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65" name="Номер слайда"/>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Пункты">
    <p:bg>
      <p:bgPr>
        <a:solidFill>
          <a:srgbClr val="FFFFFF"/>
        </a:solidFill>
        <a:effectLst/>
      </p:bgPr>
    </p:bg>
    <p:spTree>
      <p:nvGrpSpPr>
        <p:cNvPr id="1" name=""/>
        <p:cNvGrpSpPr/>
        <p:nvPr/>
      </p:nvGrpSpPr>
      <p:grpSpPr>
        <a:xfrm>
          <a:off x="0" y="0"/>
          <a:ext cx="0" cy="0"/>
          <a:chOff x="0" y="0"/>
          <a:chExt cx="0" cy="0"/>
        </a:xfrm>
      </p:grpSpPr>
      <p:sp>
        <p:nvSpPr>
          <p:cNvPr id="72" name="Уровень текста 1…"/>
          <p:cNvSpPr txBox="1">
            <a:spLocks noGrp="1"/>
          </p:cNvSpPr>
          <p:nvPr>
            <p:ph type="body" idx="1"/>
          </p:nvPr>
        </p:nvSpPr>
        <p:spPr>
          <a:xfrm>
            <a:off x="952500" y="1270000"/>
            <a:ext cx="11099800" cy="7213600"/>
          </a:xfrm>
          <a:prstGeom prst="rect">
            <a:avLst/>
          </a:prstGeom>
        </p:spPr>
        <p:txBody>
          <a:bodyPr/>
          <a:lstStyle/>
          <a:p>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73" name="Номер слайда"/>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Фото — 3 шт.">
    <p:bg>
      <p:bgPr>
        <a:solidFill>
          <a:srgbClr val="FFFFFF"/>
        </a:solidFill>
        <a:effectLst/>
      </p:bgPr>
    </p:bg>
    <p:spTree>
      <p:nvGrpSpPr>
        <p:cNvPr id="1" name=""/>
        <p:cNvGrpSpPr/>
        <p:nvPr/>
      </p:nvGrpSpPr>
      <p:grpSpPr>
        <a:xfrm>
          <a:off x="0" y="0"/>
          <a:ext cx="0" cy="0"/>
          <a:chOff x="0" y="0"/>
          <a:chExt cx="0" cy="0"/>
        </a:xfrm>
      </p:grpSpPr>
      <p:sp>
        <p:nvSpPr>
          <p:cNvPr id="80" name="Изображение"/>
          <p:cNvSpPr>
            <a:spLocks noGrp="1"/>
          </p:cNvSpPr>
          <p:nvPr>
            <p:ph type="pic" sz="quarter" idx="13"/>
          </p:nvPr>
        </p:nvSpPr>
        <p:spPr>
          <a:xfrm>
            <a:off x="6718300" y="5092700"/>
            <a:ext cx="5334000" cy="3771900"/>
          </a:xfrm>
          <a:prstGeom prst="rect">
            <a:avLst/>
          </a:prstGeom>
        </p:spPr>
        <p:txBody>
          <a:bodyPr lIns="91439" tIns="45719" rIns="91439" bIns="45719" anchor="t">
            <a:noAutofit/>
          </a:bodyPr>
          <a:lstStyle/>
          <a:p>
            <a:endParaRPr/>
          </a:p>
        </p:txBody>
      </p:sp>
      <p:sp>
        <p:nvSpPr>
          <p:cNvPr id="81" name="Изображение"/>
          <p:cNvSpPr>
            <a:spLocks noGrp="1"/>
          </p:cNvSpPr>
          <p:nvPr>
            <p:ph type="pic" sz="quarter" idx="14"/>
          </p:nvPr>
        </p:nvSpPr>
        <p:spPr>
          <a:xfrm>
            <a:off x="6724518" y="889000"/>
            <a:ext cx="5334001" cy="3771900"/>
          </a:xfrm>
          <a:prstGeom prst="rect">
            <a:avLst/>
          </a:prstGeom>
        </p:spPr>
        <p:txBody>
          <a:bodyPr lIns="91439" tIns="45719" rIns="91439" bIns="45719" anchor="t">
            <a:noAutofit/>
          </a:bodyPr>
          <a:lstStyle/>
          <a:p>
            <a:endParaRPr/>
          </a:p>
        </p:txBody>
      </p:sp>
      <p:sp>
        <p:nvSpPr>
          <p:cNvPr id="82" name="Изображение"/>
          <p:cNvSpPr>
            <a:spLocks noGrp="1"/>
          </p:cNvSpPr>
          <p:nvPr>
            <p:ph type="pic" sz="half" idx="15"/>
          </p:nvPr>
        </p:nvSpPr>
        <p:spPr>
          <a:xfrm>
            <a:off x="952500" y="889000"/>
            <a:ext cx="5334000" cy="7975600"/>
          </a:xfrm>
          <a:prstGeom prst="rect">
            <a:avLst/>
          </a:prstGeom>
        </p:spPr>
        <p:txBody>
          <a:bodyPr lIns="91439" tIns="45719" rIns="91439" bIns="45719" anchor="t">
            <a:noAutofit/>
          </a:bodyPr>
          <a:lstStyle/>
          <a:p>
            <a:endParaRPr/>
          </a:p>
        </p:txBody>
      </p:sp>
      <p:sp>
        <p:nvSpPr>
          <p:cNvPr id="83" name="Номер слайда"/>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53957"/>
        </a:solidFill>
        <a:effectLst/>
      </p:bgPr>
    </p:bg>
    <p:spTree>
      <p:nvGrpSpPr>
        <p:cNvPr id="1" name=""/>
        <p:cNvGrpSpPr/>
        <p:nvPr/>
      </p:nvGrpSpPr>
      <p:grpSpPr>
        <a:xfrm>
          <a:off x="0" y="0"/>
          <a:ext cx="0" cy="0"/>
          <a:chOff x="0" y="0"/>
          <a:chExt cx="0" cy="0"/>
        </a:xfrm>
      </p:grpSpPr>
      <p:sp>
        <p:nvSpPr>
          <p:cNvPr id="2" name="Текст заголовка"/>
          <p:cNvSpPr txBox="1">
            <a:spLocks noGrp="1"/>
          </p:cNvSpPr>
          <p:nvPr>
            <p:ph type="title"/>
          </p:nvPr>
        </p:nvSpPr>
        <p:spPr>
          <a:xfrm>
            <a:off x="952500" y="444500"/>
            <a:ext cx="11099800" cy="21590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normAutofit/>
          </a:bodyPr>
          <a:lstStyle/>
          <a:p>
            <a:r>
              <a:t>Текст заголовка</a:t>
            </a:r>
          </a:p>
        </p:txBody>
      </p:sp>
      <p:sp>
        <p:nvSpPr>
          <p:cNvPr id="3" name="Уровень текста 1…"/>
          <p:cNvSpPr txBox="1">
            <a:spLocks noGrp="1"/>
          </p:cNvSpPr>
          <p:nvPr>
            <p:ph type="body" idx="1"/>
          </p:nvPr>
        </p:nvSpPr>
        <p:spPr>
          <a:xfrm>
            <a:off x="952500" y="2603500"/>
            <a:ext cx="11099800" cy="62865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normAutofit/>
          </a:bodyPr>
          <a:lstStyle/>
          <a:p>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4" name="Номер слайда"/>
          <p:cNvSpPr txBox="1">
            <a:spLocks noGrp="1"/>
          </p:cNvSpPr>
          <p:nvPr>
            <p:ph type="sldNum" sz="quarter" idx="2"/>
          </p:nvPr>
        </p:nvSpPr>
        <p:spPr>
          <a:xfrm>
            <a:off x="6311798" y="9251950"/>
            <a:ext cx="368504" cy="381000"/>
          </a:xfrm>
          <a:prstGeom prst="rect">
            <a:avLst/>
          </a:prstGeom>
          <a:ln w="12700">
            <a:miter lim="400000"/>
          </a:ln>
        </p:spPr>
        <p:txBody>
          <a:bodyPr wrap="none" lIns="50800" tIns="50800" rIns="50800" bIns="50800">
            <a:spAutoFit/>
          </a:bodyPr>
          <a:lstStyle>
            <a:lvl1pPr>
              <a:defRPr sz="1800"/>
            </a:lvl1pPr>
          </a:lstStyle>
          <a:p>
            <a:fld id="{86CB4B4D-7CA3-9044-876B-883B54F8677D}" type="slidenum">
              <a:rPr/>
              <a:pPr/>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med"/>
  <p:txStyles>
    <p:titleStyle>
      <a:lvl1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j-lt"/>
          <a:ea typeface="+mj-ea"/>
          <a:cs typeface="+mj-cs"/>
          <a:sym typeface="Helvetica Light"/>
        </a:defRPr>
      </a:lvl1pPr>
      <a:lvl2pPr marL="0" marR="0" indent="2286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j-lt"/>
          <a:ea typeface="+mj-ea"/>
          <a:cs typeface="+mj-cs"/>
          <a:sym typeface="Helvetica Light"/>
        </a:defRPr>
      </a:lvl2pPr>
      <a:lvl3pPr marL="0" marR="0" indent="4572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j-lt"/>
          <a:ea typeface="+mj-ea"/>
          <a:cs typeface="+mj-cs"/>
          <a:sym typeface="Helvetica Light"/>
        </a:defRPr>
      </a:lvl3pPr>
      <a:lvl4pPr marL="0" marR="0" indent="6858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j-lt"/>
          <a:ea typeface="+mj-ea"/>
          <a:cs typeface="+mj-cs"/>
          <a:sym typeface="Helvetica Light"/>
        </a:defRPr>
      </a:lvl4pPr>
      <a:lvl5pPr marL="0" marR="0" indent="9144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j-lt"/>
          <a:ea typeface="+mj-ea"/>
          <a:cs typeface="+mj-cs"/>
          <a:sym typeface="Helvetica Light"/>
        </a:defRPr>
      </a:lvl5pPr>
      <a:lvl6pPr marL="0" marR="0" indent="11430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j-lt"/>
          <a:ea typeface="+mj-ea"/>
          <a:cs typeface="+mj-cs"/>
          <a:sym typeface="Helvetica Light"/>
        </a:defRPr>
      </a:lvl6pPr>
      <a:lvl7pPr marL="0" marR="0" indent="13716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j-lt"/>
          <a:ea typeface="+mj-ea"/>
          <a:cs typeface="+mj-cs"/>
          <a:sym typeface="Helvetica Light"/>
        </a:defRPr>
      </a:lvl7pPr>
      <a:lvl8pPr marL="0" marR="0" indent="16002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j-lt"/>
          <a:ea typeface="+mj-ea"/>
          <a:cs typeface="+mj-cs"/>
          <a:sym typeface="Helvetica Light"/>
        </a:defRPr>
      </a:lvl8pPr>
      <a:lvl9pPr marL="0" marR="0" indent="18288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j-lt"/>
          <a:ea typeface="+mj-ea"/>
          <a:cs typeface="+mj-cs"/>
          <a:sym typeface="Helvetica Light"/>
        </a:defRPr>
      </a:lvl9pPr>
    </p:titleStyle>
    <p:bodyStyle>
      <a:lvl1pPr marL="4445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j-lt"/>
          <a:ea typeface="+mj-ea"/>
          <a:cs typeface="+mj-cs"/>
          <a:sym typeface="Helvetica Light"/>
        </a:defRPr>
      </a:lvl1pPr>
      <a:lvl2pPr marL="8890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j-lt"/>
          <a:ea typeface="+mj-ea"/>
          <a:cs typeface="+mj-cs"/>
          <a:sym typeface="Helvetica Light"/>
        </a:defRPr>
      </a:lvl2pPr>
      <a:lvl3pPr marL="13335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j-lt"/>
          <a:ea typeface="+mj-ea"/>
          <a:cs typeface="+mj-cs"/>
          <a:sym typeface="Helvetica Light"/>
        </a:defRPr>
      </a:lvl3pPr>
      <a:lvl4pPr marL="17780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j-lt"/>
          <a:ea typeface="+mj-ea"/>
          <a:cs typeface="+mj-cs"/>
          <a:sym typeface="Helvetica Light"/>
        </a:defRPr>
      </a:lvl4pPr>
      <a:lvl5pPr marL="22225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j-lt"/>
          <a:ea typeface="+mj-ea"/>
          <a:cs typeface="+mj-cs"/>
          <a:sym typeface="Helvetica Light"/>
        </a:defRPr>
      </a:lvl5pPr>
      <a:lvl6pPr marL="26670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j-lt"/>
          <a:ea typeface="+mj-ea"/>
          <a:cs typeface="+mj-cs"/>
          <a:sym typeface="Helvetica Light"/>
        </a:defRPr>
      </a:lvl6pPr>
      <a:lvl7pPr marL="31115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j-lt"/>
          <a:ea typeface="+mj-ea"/>
          <a:cs typeface="+mj-cs"/>
          <a:sym typeface="Helvetica Light"/>
        </a:defRPr>
      </a:lvl7pPr>
      <a:lvl8pPr marL="35560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j-lt"/>
          <a:ea typeface="+mj-ea"/>
          <a:cs typeface="+mj-cs"/>
          <a:sym typeface="Helvetica Light"/>
        </a:defRPr>
      </a:lvl8pPr>
      <a:lvl9pPr marL="40005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j-lt"/>
          <a:ea typeface="+mj-ea"/>
          <a:cs typeface="+mj-cs"/>
          <a:sym typeface="Helvetica Light"/>
        </a:defRPr>
      </a:lvl9pPr>
    </p:bodyStyle>
    <p:otherStyle>
      <a:lvl1pPr marL="0" marR="0" indent="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1pPr>
      <a:lvl2pPr marL="0" marR="0" indent="2286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2pPr>
      <a:lvl3pPr marL="0" marR="0" indent="4572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3pPr>
      <a:lvl4pPr marL="0" marR="0" indent="6858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4pPr>
      <a:lvl5pPr marL="0" marR="0" indent="9144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5pPr>
      <a:lvl6pPr marL="0" marR="0" indent="11430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6pPr>
      <a:lvl7pPr marL="0" marR="0" indent="13716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7pPr>
      <a:lvl8pPr marL="0" marR="0" indent="16002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8pPr>
      <a:lvl9pPr marL="0" marR="0" indent="18288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 name="Линия"/>
          <p:cNvSpPr/>
          <p:nvPr/>
        </p:nvSpPr>
        <p:spPr>
          <a:xfrm flipV="1">
            <a:off x="5206999" y="1140740"/>
            <a:ext cx="1" cy="1975004"/>
          </a:xfrm>
          <a:prstGeom prst="line">
            <a:avLst/>
          </a:prstGeom>
          <a:ln w="12700">
            <a:solidFill>
              <a:srgbClr val="FFFFFF"/>
            </a:solidFill>
            <a:miter lim="400000"/>
          </a:ln>
        </p:spPr>
        <p:txBody>
          <a:bodyPr lIns="50800" tIns="50800" rIns="50800" bIns="50800" anchor="ctr"/>
          <a:lstStyle/>
          <a:p>
            <a:pPr>
              <a:defRPr sz="2400"/>
            </a:pPr>
            <a:endParaRPr/>
          </a:p>
        </p:txBody>
      </p:sp>
      <p:sp>
        <p:nvSpPr>
          <p:cNvPr id="117" name="Очень крутой…"/>
          <p:cNvSpPr txBox="1"/>
          <p:nvPr/>
        </p:nvSpPr>
        <p:spPr>
          <a:xfrm>
            <a:off x="5693228" y="2618099"/>
            <a:ext cx="6559296" cy="4958357"/>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b"/>
          <a:lstStyle/>
          <a:p>
            <a:pPr algn="l">
              <a:defRPr sz="5000" b="1" cap="all">
                <a:solidFill>
                  <a:srgbClr val="253957"/>
                </a:solidFill>
                <a:latin typeface="+mn-lt"/>
                <a:ea typeface="+mn-ea"/>
                <a:cs typeface="+mn-cs"/>
                <a:sym typeface="Arial Narrow"/>
              </a:defRPr>
            </a:pPr>
            <a:endParaRPr lang="ru-RU" sz="4800" b="1" cap="all" dirty="0">
              <a:solidFill>
                <a:srgbClr val="253957"/>
              </a:solidFill>
              <a:sym typeface="Arial Narrow"/>
            </a:endParaRPr>
          </a:p>
          <a:p>
            <a:pPr algn="l">
              <a:defRPr sz="5000" b="1" cap="all">
                <a:solidFill>
                  <a:srgbClr val="253957"/>
                </a:solidFill>
                <a:latin typeface="+mn-lt"/>
                <a:ea typeface="+mn-ea"/>
                <a:cs typeface="+mn-cs"/>
                <a:sym typeface="Arial Narrow"/>
              </a:defRPr>
            </a:pPr>
            <a:endParaRPr lang="ru-RU" sz="4800" b="1" cap="all" dirty="0">
              <a:solidFill>
                <a:srgbClr val="253957"/>
              </a:solidFill>
              <a:sym typeface="Arial Narrow"/>
            </a:endParaRPr>
          </a:p>
          <a:p>
            <a:pPr algn="l">
              <a:defRPr sz="5000" b="1" cap="all">
                <a:solidFill>
                  <a:srgbClr val="253957"/>
                </a:solidFill>
                <a:latin typeface="+mn-lt"/>
                <a:ea typeface="+mn-ea"/>
                <a:cs typeface="+mn-cs"/>
                <a:sym typeface="Arial Narrow"/>
              </a:defRPr>
            </a:pPr>
            <a:r>
              <a:rPr lang="ru-RU" sz="4800" b="1" cap="all" dirty="0">
                <a:solidFill>
                  <a:srgbClr val="253957"/>
                </a:solidFill>
                <a:sym typeface="Arial Narrow"/>
              </a:rPr>
              <a:t>Навыки 21 века</a:t>
            </a:r>
          </a:p>
          <a:p>
            <a:pPr algn="l">
              <a:defRPr sz="5000" b="1" cap="all">
                <a:solidFill>
                  <a:srgbClr val="253957"/>
                </a:solidFill>
                <a:latin typeface="+mn-lt"/>
                <a:ea typeface="+mn-ea"/>
                <a:cs typeface="+mn-cs"/>
                <a:sym typeface="Arial Narrow"/>
              </a:defRPr>
            </a:pPr>
            <a:endParaRPr lang="ru-RU" sz="4800" b="1" cap="all" dirty="0">
              <a:solidFill>
                <a:srgbClr val="253957"/>
              </a:solidFill>
              <a:sym typeface="Arial Narrow"/>
            </a:endParaRPr>
          </a:p>
          <a:p>
            <a:pPr algn="l">
              <a:defRPr sz="5000" b="1" cap="all">
                <a:solidFill>
                  <a:srgbClr val="253957"/>
                </a:solidFill>
                <a:latin typeface="+mn-lt"/>
                <a:ea typeface="+mn-ea"/>
                <a:cs typeface="+mn-cs"/>
                <a:sym typeface="Arial Narrow"/>
              </a:defRPr>
            </a:pPr>
            <a:r>
              <a:rPr lang="ru-RU" sz="4800" i="1" cap="all" dirty="0">
                <a:solidFill>
                  <a:srgbClr val="253957"/>
                </a:solidFill>
                <a:sym typeface="Arial Narrow"/>
              </a:rPr>
              <a:t>                 _</a:t>
            </a:r>
          </a:p>
          <a:p>
            <a:pPr algn="l">
              <a:defRPr sz="5000" b="1" cap="all">
                <a:solidFill>
                  <a:srgbClr val="253957"/>
                </a:solidFill>
                <a:latin typeface="+mn-lt"/>
                <a:ea typeface="+mn-ea"/>
                <a:cs typeface="+mn-cs"/>
                <a:sym typeface="Arial Narrow"/>
              </a:defRPr>
            </a:pPr>
            <a:endParaRPr lang="ru-RU" sz="4800" b="1" cap="all" dirty="0">
              <a:solidFill>
                <a:srgbClr val="253957"/>
              </a:solidFill>
              <a:sym typeface="Arial Narrow"/>
            </a:endParaRPr>
          </a:p>
          <a:p>
            <a:pPr algn="l">
              <a:defRPr sz="5000" b="1" cap="all">
                <a:solidFill>
                  <a:srgbClr val="253957"/>
                </a:solidFill>
                <a:latin typeface="+mn-lt"/>
                <a:ea typeface="+mn-ea"/>
                <a:cs typeface="+mn-cs"/>
                <a:sym typeface="Arial Narrow"/>
              </a:defRPr>
            </a:pPr>
            <a:r>
              <a:rPr lang="ru-RU" sz="4800" b="1" cap="all" dirty="0">
                <a:solidFill>
                  <a:srgbClr val="253957"/>
                </a:solidFill>
                <a:sym typeface="Arial Narrow"/>
              </a:rPr>
              <a:t> </a:t>
            </a:r>
            <a:r>
              <a:rPr lang="ru-RU" sz="5000" b="1" cap="all" dirty="0">
                <a:sym typeface="Arial Narrow"/>
              </a:rPr>
              <a:t>вызовы перед</a:t>
            </a:r>
          </a:p>
          <a:p>
            <a:pPr algn="l">
              <a:defRPr sz="5000" b="1" cap="all">
                <a:solidFill>
                  <a:srgbClr val="253957"/>
                </a:solidFill>
                <a:latin typeface="+mn-lt"/>
                <a:ea typeface="+mn-ea"/>
                <a:cs typeface="+mn-cs"/>
                <a:sym typeface="Arial Narrow"/>
              </a:defRPr>
            </a:pPr>
            <a:endParaRPr lang="ru-RU" sz="5000" b="1" cap="all" dirty="0">
              <a:sym typeface="Arial Narrow"/>
            </a:endParaRPr>
          </a:p>
          <a:p>
            <a:pPr algn="l">
              <a:defRPr sz="5000" b="1" cap="all">
                <a:solidFill>
                  <a:srgbClr val="253957"/>
                </a:solidFill>
                <a:latin typeface="+mn-lt"/>
                <a:ea typeface="+mn-ea"/>
                <a:cs typeface="+mn-cs"/>
                <a:sym typeface="Arial Narrow"/>
              </a:defRPr>
            </a:pPr>
            <a:r>
              <a:rPr lang="ru-RU" sz="5000" b="1" cap="all" dirty="0">
                <a:sym typeface="Arial Narrow"/>
              </a:rPr>
              <a:t>системой ОКО</a:t>
            </a:r>
            <a:endParaRPr dirty="0">
              <a:latin typeface="Arial Narrow" charset="0"/>
              <a:ea typeface="Arial Narrow" charset="0"/>
              <a:cs typeface="Arial Narrow" charset="0"/>
            </a:endParaRPr>
          </a:p>
        </p:txBody>
      </p:sp>
      <p:sp>
        <p:nvSpPr>
          <p:cNvPr id="119" name="Название подразделения,  лаборатории, факультета и т.д."/>
          <p:cNvSpPr txBox="1"/>
          <p:nvPr/>
        </p:nvSpPr>
        <p:spPr>
          <a:xfrm>
            <a:off x="5194300" y="1312714"/>
            <a:ext cx="6715323" cy="564257"/>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spAutoFit/>
          </a:bodyPr>
          <a:lstStyle/>
          <a:p>
            <a:pPr algn="l">
              <a:defRPr sz="3000">
                <a:solidFill>
                  <a:srgbClr val="253957"/>
                </a:solidFill>
                <a:latin typeface="+mn-lt"/>
                <a:ea typeface="+mn-ea"/>
                <a:cs typeface="+mn-cs"/>
                <a:sym typeface="Arial Narrow"/>
              </a:defRPr>
            </a:pPr>
            <a:r>
              <a:rPr dirty="0">
                <a:latin typeface="Arial Narrow" charset="0"/>
                <a:ea typeface="Arial Narrow" charset="0"/>
                <a:cs typeface="Arial Narrow" charset="0"/>
              </a:rPr>
              <a:t> </a:t>
            </a:r>
          </a:p>
        </p:txBody>
      </p:sp>
      <p:sp>
        <p:nvSpPr>
          <p:cNvPr id="120" name="Москва, 2017"/>
          <p:cNvSpPr txBox="1"/>
          <p:nvPr/>
        </p:nvSpPr>
        <p:spPr>
          <a:xfrm>
            <a:off x="5194300" y="8448522"/>
            <a:ext cx="6715324" cy="425758"/>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spAutoFit/>
          </a:bodyPr>
          <a:lstStyle>
            <a:lvl1pPr algn="l" defTabSz="457200">
              <a:defRPr sz="2100">
                <a:solidFill>
                  <a:srgbClr val="253957"/>
                </a:solidFill>
                <a:latin typeface="+mn-lt"/>
                <a:ea typeface="+mn-ea"/>
                <a:cs typeface="+mn-cs"/>
                <a:sym typeface="Arial Narrow"/>
              </a:defRPr>
            </a:lvl1pPr>
          </a:lstStyle>
          <a:p>
            <a:r>
              <a:rPr lang="ru-RU" dirty="0">
                <a:latin typeface="Arial Narrow" charset="0"/>
                <a:ea typeface="Arial Narrow" charset="0"/>
                <a:cs typeface="Arial Narrow" charset="0"/>
              </a:rPr>
              <a:t>В.А. Болотов                                                                 </a:t>
            </a:r>
            <a:r>
              <a:rPr dirty="0" err="1">
                <a:latin typeface="Arial Narrow" charset="0"/>
                <a:ea typeface="Arial Narrow" charset="0"/>
                <a:cs typeface="Arial Narrow" charset="0"/>
              </a:rPr>
              <a:t>Москва</a:t>
            </a:r>
            <a:r>
              <a:rPr dirty="0">
                <a:latin typeface="Arial Narrow" charset="0"/>
                <a:ea typeface="Arial Narrow" charset="0"/>
                <a:cs typeface="Arial Narrow" charset="0"/>
              </a:rPr>
              <a:t>, 201</a:t>
            </a:r>
            <a:r>
              <a:rPr lang="ru-RU" dirty="0">
                <a:latin typeface="Arial Narrow" charset="0"/>
                <a:ea typeface="Arial Narrow" charset="0"/>
                <a:cs typeface="Arial Narrow" charset="0"/>
              </a:rPr>
              <a:t>8</a:t>
            </a:r>
            <a:endParaRPr dirty="0">
              <a:latin typeface="Arial Narrow" charset="0"/>
              <a:ea typeface="Arial Narrow" charset="0"/>
              <a:cs typeface="Arial Narrow" charset="0"/>
            </a:endParaRPr>
          </a:p>
        </p:txBody>
      </p:sp>
      <p:pic>
        <p:nvPicPr>
          <p:cNvPr id="121" name="Изображение" descr="Изображение"/>
          <p:cNvPicPr>
            <a:picLocks noChangeAspect="1"/>
          </p:cNvPicPr>
          <p:nvPr/>
        </p:nvPicPr>
        <p:blipFill>
          <a:blip r:embed="rId2" cstate="print">
            <a:extLst/>
          </a:blip>
          <a:stretch>
            <a:fillRect/>
          </a:stretch>
        </p:blipFill>
        <p:spPr>
          <a:xfrm>
            <a:off x="968298" y="946303"/>
            <a:ext cx="1945686" cy="1881278"/>
          </a:xfrm>
          <a:prstGeom prst="rect">
            <a:avLst/>
          </a:prstGeom>
          <a:ln w="12700">
            <a:miter lim="400000"/>
          </a:ln>
        </p:spPr>
      </p:pic>
      <p:pic>
        <p:nvPicPr>
          <p:cNvPr id="8" name="Рисунок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063671" y="272234"/>
            <a:ext cx="2638617" cy="1737011"/>
          </a:xfrm>
          <a:prstGeom prst="rect">
            <a:avLst/>
          </a:prstGeom>
        </p:spPr>
      </p:pic>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Линия"/>
          <p:cNvSpPr/>
          <p:nvPr/>
        </p:nvSpPr>
        <p:spPr>
          <a:xfrm>
            <a:off x="787400" y="1574800"/>
            <a:ext cx="11430001" cy="0"/>
          </a:xfrm>
          <a:prstGeom prst="line">
            <a:avLst/>
          </a:prstGeom>
          <a:ln w="12700">
            <a:solidFill>
              <a:srgbClr val="253957"/>
            </a:solidFill>
            <a:miter lim="400000"/>
          </a:ln>
        </p:spPr>
        <p:txBody>
          <a:bodyPr lIns="50800" tIns="50800" rIns="50800" bIns="50800" anchor="ctr"/>
          <a:lstStyle/>
          <a:p>
            <a:pPr>
              <a:defRPr sz="2400"/>
            </a:pPr>
            <a:endParaRPr/>
          </a:p>
        </p:txBody>
      </p:sp>
      <p:sp>
        <p:nvSpPr>
          <p:cNvPr id="124" name="Очень крутой заголовок…"/>
          <p:cNvSpPr txBox="1"/>
          <p:nvPr/>
        </p:nvSpPr>
        <p:spPr>
          <a:xfrm>
            <a:off x="814451" y="1574800"/>
            <a:ext cx="11430001" cy="7097363"/>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pPr marL="742950" lvl="1" indent="-742950"/>
            <a:endParaRPr lang="ru-RU" sz="4000" b="1" i="1" dirty="0">
              <a:solidFill>
                <a:srgbClr val="253957"/>
              </a:solidFill>
              <a:latin typeface="+mn-lt"/>
              <a:sym typeface="Arial Narrow"/>
            </a:endParaRPr>
          </a:p>
          <a:p>
            <a:pPr marL="742950" lvl="1" indent="-742950"/>
            <a:r>
              <a:rPr lang="ru-RU" sz="4000" b="1" i="1" dirty="0">
                <a:solidFill>
                  <a:schemeClr val="tx1"/>
                </a:solidFill>
                <a:latin typeface="+mn-lt"/>
                <a:sym typeface="Arial Narrow"/>
              </a:rPr>
              <a:t>Виды оценивания:</a:t>
            </a:r>
            <a:br>
              <a:rPr lang="ru-RU" sz="4000" b="1" i="1" dirty="0">
                <a:solidFill>
                  <a:schemeClr val="tx1"/>
                </a:solidFill>
                <a:latin typeface="+mn-lt"/>
                <a:sym typeface="Arial Narrow"/>
              </a:rPr>
            </a:br>
            <a:endParaRPr lang="ru-RU" sz="4000" b="1" i="1" dirty="0">
              <a:solidFill>
                <a:schemeClr val="tx1"/>
              </a:solidFill>
              <a:latin typeface="+mn-lt"/>
              <a:sym typeface="Arial Narrow"/>
            </a:endParaRPr>
          </a:p>
          <a:p>
            <a:pPr marL="742950" lvl="1" indent="-742950"/>
            <a:r>
              <a:rPr lang="ru-RU" sz="4000" b="1" dirty="0" err="1">
                <a:solidFill>
                  <a:schemeClr val="tx1"/>
                </a:solidFill>
                <a:latin typeface="+mn-lt"/>
                <a:sym typeface="Arial Narrow"/>
              </a:rPr>
              <a:t>Внутриклассное</a:t>
            </a:r>
            <a:r>
              <a:rPr lang="ru-RU" sz="4000" b="1" dirty="0">
                <a:solidFill>
                  <a:schemeClr val="tx1"/>
                </a:solidFill>
                <a:latin typeface="+mn-lt"/>
                <a:sym typeface="Arial Narrow"/>
              </a:rPr>
              <a:t> (</a:t>
            </a:r>
            <a:r>
              <a:rPr lang="ru-RU" sz="4000" b="1" dirty="0" err="1">
                <a:solidFill>
                  <a:schemeClr val="tx1"/>
                </a:solidFill>
                <a:latin typeface="+mn-lt"/>
                <a:sym typeface="Arial Narrow"/>
              </a:rPr>
              <a:t>внутришкольное</a:t>
            </a:r>
            <a:r>
              <a:rPr lang="ru-RU" sz="4000" b="1" dirty="0">
                <a:solidFill>
                  <a:schemeClr val="tx1"/>
                </a:solidFill>
                <a:latin typeface="+mn-lt"/>
                <a:sym typeface="Arial Narrow"/>
              </a:rPr>
              <a:t>) оценивание.</a:t>
            </a:r>
          </a:p>
          <a:p>
            <a:pPr marL="742950" lvl="1" indent="-742950"/>
            <a:endParaRPr lang="ru-RU" sz="4000" b="1" dirty="0">
              <a:solidFill>
                <a:schemeClr val="tx1"/>
              </a:solidFill>
              <a:latin typeface="+mn-lt"/>
              <a:sym typeface="Arial Narrow"/>
            </a:endParaRPr>
          </a:p>
          <a:p>
            <a:pPr marL="742950" lvl="1" indent="-742950"/>
            <a:r>
              <a:rPr lang="ru-RU" sz="4000" b="1" dirty="0">
                <a:solidFill>
                  <a:schemeClr val="tx1"/>
                </a:solidFill>
                <a:latin typeface="+mn-lt"/>
                <a:sym typeface="Arial Narrow"/>
              </a:rPr>
              <a:t> Экзамены с высокими ставками.</a:t>
            </a:r>
          </a:p>
          <a:p>
            <a:pPr marL="742950" lvl="1" indent="-742950"/>
            <a:endParaRPr lang="ru-RU" sz="4000" b="1" dirty="0">
              <a:solidFill>
                <a:schemeClr val="tx1"/>
              </a:solidFill>
              <a:latin typeface="+mn-lt"/>
              <a:sym typeface="Arial Narrow"/>
            </a:endParaRPr>
          </a:p>
          <a:p>
            <a:pPr marL="742950" lvl="1" indent="-742950"/>
            <a:r>
              <a:rPr lang="ru-RU" sz="4000" b="1" dirty="0">
                <a:solidFill>
                  <a:schemeClr val="tx1"/>
                </a:solidFill>
                <a:latin typeface="+mn-lt"/>
                <a:sym typeface="Arial Narrow"/>
              </a:rPr>
              <a:t>Мониторинги.</a:t>
            </a:r>
          </a:p>
          <a:p>
            <a:pPr marL="742950" indent="-742950">
              <a:buAutoNum type="arabicPeriod"/>
            </a:pPr>
            <a:endParaRPr lang="ru-RU" sz="4000" b="1" i="1" dirty="0">
              <a:solidFill>
                <a:srgbClr val="253957"/>
              </a:solidFill>
              <a:latin typeface="+mn-lt"/>
              <a:sym typeface="Arial Narrow"/>
            </a:endParaRPr>
          </a:p>
        </p:txBody>
      </p:sp>
      <p:sp>
        <p:nvSpPr>
          <p:cNvPr id="125" name="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p:cNvSpPr txBox="1"/>
          <p:nvPr/>
        </p:nvSpPr>
        <p:spPr>
          <a:xfrm>
            <a:off x="787399" y="4000500"/>
            <a:ext cx="11430001" cy="490517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pPr algn="l">
              <a:defRPr sz="2100">
                <a:solidFill>
                  <a:srgbClr val="253957"/>
                </a:solidFill>
                <a:latin typeface="+mn-lt"/>
                <a:ea typeface="+mn-ea"/>
                <a:cs typeface="+mn-cs"/>
                <a:sym typeface="Arial Narrow"/>
              </a:defRPr>
            </a:pPr>
            <a:endParaRPr lang="ru-RU" sz="3000" b="1" i="1" dirty="0">
              <a:solidFill>
                <a:srgbClr val="253957"/>
              </a:solidFill>
              <a:latin typeface="+mn-lt"/>
              <a:ea typeface="+mn-ea"/>
              <a:cs typeface="+mn-cs"/>
              <a:sym typeface="Arial Narrow"/>
            </a:endParaRPr>
          </a:p>
        </p:txBody>
      </p:sp>
      <p:sp>
        <p:nvSpPr>
          <p:cNvPr id="126" name="Заголовок основного текста"/>
          <p:cNvSpPr txBox="1"/>
          <p:nvPr/>
        </p:nvSpPr>
        <p:spPr>
          <a:xfrm>
            <a:off x="787399" y="3233057"/>
            <a:ext cx="11430001" cy="767443"/>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b"/>
          <a:lstStyle>
            <a:lvl1pPr algn="l">
              <a:defRPr sz="3000" b="1">
                <a:solidFill>
                  <a:srgbClr val="253957"/>
                </a:solidFill>
                <a:latin typeface="+mn-lt"/>
                <a:ea typeface="+mn-ea"/>
                <a:cs typeface="+mn-cs"/>
                <a:sym typeface="Arial Narrow"/>
              </a:defRPr>
            </a:lvl1pPr>
          </a:lstStyle>
          <a:p>
            <a:endParaRPr dirty="0">
              <a:latin typeface="Arial Narrow" charset="0"/>
              <a:ea typeface="Arial Narrow" charset="0"/>
              <a:cs typeface="Arial Narrow" charset="0"/>
            </a:endParaRPr>
          </a:p>
        </p:txBody>
      </p:sp>
      <p:sp>
        <p:nvSpPr>
          <p:cNvPr id="127" name="Название подразделения, лаборатории, факультета и т.д."/>
          <p:cNvSpPr txBox="1"/>
          <p:nvPr/>
        </p:nvSpPr>
        <p:spPr>
          <a:xfrm>
            <a:off x="4161666" y="662943"/>
            <a:ext cx="8082786" cy="37959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spAutoFit/>
          </a:bodyPr>
          <a:lstStyle>
            <a:lvl1pPr algn="r">
              <a:defRPr sz="1800">
                <a:solidFill>
                  <a:srgbClr val="253957"/>
                </a:solidFill>
                <a:latin typeface="+mn-lt"/>
                <a:ea typeface="+mn-ea"/>
                <a:cs typeface="+mn-cs"/>
                <a:sym typeface="Arial Narrow"/>
              </a:defRPr>
            </a:lvl1pPr>
          </a:lstStyle>
          <a:p>
            <a:r>
              <a:rPr lang="ru-RU" dirty="0">
                <a:latin typeface="Arial Narrow" charset="0"/>
                <a:ea typeface="Arial Narrow" charset="0"/>
                <a:cs typeface="Arial Narrow" charset="0"/>
              </a:rPr>
              <a:t>Институт образования</a:t>
            </a:r>
            <a:endParaRPr dirty="0">
              <a:latin typeface="Arial Narrow" charset="0"/>
              <a:ea typeface="Arial Narrow" charset="0"/>
              <a:cs typeface="Arial Narrow" charset="0"/>
            </a:endParaRPr>
          </a:p>
        </p:txBody>
      </p:sp>
      <p:pic>
        <p:nvPicPr>
          <p:cNvPr id="128" name="Изображение" descr="Изображение"/>
          <p:cNvPicPr>
            <a:picLocks noChangeAspect="1"/>
          </p:cNvPicPr>
          <p:nvPr/>
        </p:nvPicPr>
        <p:blipFill>
          <a:blip r:embed="rId2" cstate="print">
            <a:extLst/>
          </a:blip>
          <a:stretch>
            <a:fillRect/>
          </a:stretch>
        </p:blipFill>
        <p:spPr>
          <a:xfrm>
            <a:off x="805562" y="416839"/>
            <a:ext cx="853034" cy="853034"/>
          </a:xfrm>
          <a:prstGeom prst="rect">
            <a:avLst/>
          </a:prstGeom>
          <a:ln w="12700">
            <a:miter lim="400000"/>
          </a:ln>
        </p:spPr>
      </p:pic>
    </p:spTree>
    <p:extLst>
      <p:ext uri="{BB962C8B-B14F-4D97-AF65-F5344CB8AC3E}">
        <p14:creationId xmlns:p14="http://schemas.microsoft.com/office/powerpoint/2010/main" val="347762136"/>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Линия"/>
          <p:cNvSpPr/>
          <p:nvPr/>
        </p:nvSpPr>
        <p:spPr>
          <a:xfrm>
            <a:off x="787400" y="1574800"/>
            <a:ext cx="11430001" cy="0"/>
          </a:xfrm>
          <a:prstGeom prst="line">
            <a:avLst/>
          </a:prstGeom>
          <a:ln w="12700">
            <a:solidFill>
              <a:srgbClr val="253957"/>
            </a:solidFill>
            <a:miter lim="400000"/>
          </a:ln>
        </p:spPr>
        <p:txBody>
          <a:bodyPr lIns="50800" tIns="50800" rIns="50800" bIns="50800" anchor="ctr"/>
          <a:lstStyle/>
          <a:p>
            <a:pPr>
              <a:defRPr sz="2400"/>
            </a:pPr>
            <a:endParaRPr/>
          </a:p>
        </p:txBody>
      </p:sp>
      <p:sp>
        <p:nvSpPr>
          <p:cNvPr id="124" name="Очень крутой заголовок…"/>
          <p:cNvSpPr txBox="1"/>
          <p:nvPr/>
        </p:nvSpPr>
        <p:spPr>
          <a:xfrm>
            <a:off x="814451" y="1574800"/>
            <a:ext cx="11430001" cy="81788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pPr marL="742950" lvl="1" indent="-742950"/>
            <a:r>
              <a:rPr lang="ru-RU" sz="4000" b="1" dirty="0" err="1">
                <a:solidFill>
                  <a:schemeClr val="tx1"/>
                </a:solidFill>
                <a:latin typeface="+mn-lt"/>
                <a:sym typeface="Arial Narrow"/>
              </a:rPr>
              <a:t>Внутриклассное</a:t>
            </a:r>
            <a:r>
              <a:rPr lang="ru-RU" sz="4000" b="1" dirty="0">
                <a:solidFill>
                  <a:schemeClr val="tx1"/>
                </a:solidFill>
                <a:latin typeface="+mn-lt"/>
                <a:sym typeface="Arial Narrow"/>
              </a:rPr>
              <a:t> (</a:t>
            </a:r>
            <a:r>
              <a:rPr lang="ru-RU" sz="4000" b="1" dirty="0" err="1">
                <a:solidFill>
                  <a:schemeClr val="tx1"/>
                </a:solidFill>
                <a:latin typeface="+mn-lt"/>
                <a:sym typeface="Arial Narrow"/>
              </a:rPr>
              <a:t>внутришкольное</a:t>
            </a:r>
            <a:r>
              <a:rPr lang="ru-RU" sz="4000" b="1" dirty="0">
                <a:solidFill>
                  <a:schemeClr val="tx1"/>
                </a:solidFill>
                <a:latin typeface="+mn-lt"/>
                <a:sym typeface="Arial Narrow"/>
              </a:rPr>
              <a:t>) оценивание</a:t>
            </a:r>
          </a:p>
          <a:p>
            <a:pPr marL="742950" lvl="1" indent="-742950"/>
            <a:r>
              <a:rPr lang="ru-RU" sz="4000" b="1" dirty="0">
                <a:solidFill>
                  <a:schemeClr val="tx1"/>
                </a:solidFill>
                <a:latin typeface="+mn-lt"/>
                <a:sym typeface="Arial Narrow"/>
              </a:rPr>
              <a:t>Формирующие оценивание</a:t>
            </a:r>
          </a:p>
          <a:p>
            <a:pPr algn="just"/>
            <a:r>
              <a:rPr lang="ru-RU" sz="2800" b="1" dirty="0"/>
              <a:t>Цель: Поддержать прогресс ученика. Помочь учителям и учащимся в совершенствовании процесса преподавания и учения.</a:t>
            </a:r>
          </a:p>
          <a:p>
            <a:pPr algn="just"/>
            <a:r>
              <a:rPr lang="ru-RU" sz="2800" dirty="0"/>
              <a:t>Как учится ученик и как лучше его обучать? Каковы сильные стороны конкретного ученика и как их можно развить? В чём ученик  испытывает трудности и как они могут быть преодолены?</a:t>
            </a:r>
          </a:p>
          <a:p>
            <a:pPr algn="just"/>
            <a:endParaRPr lang="ru-RU" sz="2800" dirty="0"/>
          </a:p>
          <a:p>
            <a:pPr algn="just"/>
            <a:r>
              <a:rPr lang="ru-RU" sz="2800" dirty="0"/>
              <a:t>         5-бальная система предметного оценивания </a:t>
            </a:r>
          </a:p>
          <a:p>
            <a:pPr algn="just"/>
            <a:r>
              <a:rPr lang="ru-RU" sz="2800" dirty="0"/>
              <a:t>                                              </a:t>
            </a:r>
            <a:r>
              <a:rPr lang="en-US" sz="2800" b="1" dirty="0" err="1"/>
              <a:t>vs</a:t>
            </a:r>
            <a:r>
              <a:rPr lang="ru-RU" sz="2800" b="1" dirty="0"/>
              <a:t> </a:t>
            </a:r>
          </a:p>
          <a:p>
            <a:pPr algn="just"/>
            <a:r>
              <a:rPr lang="ru-RU" sz="2800" dirty="0"/>
              <a:t>          </a:t>
            </a:r>
            <a:r>
              <a:rPr lang="ru-RU" sz="2800" dirty="0" err="1"/>
              <a:t>критериально-ориентированное</a:t>
            </a:r>
            <a:r>
              <a:rPr lang="ru-RU" sz="2800" dirty="0"/>
              <a:t> оценивание (не только предметные ЗУН)</a:t>
            </a:r>
          </a:p>
          <a:p>
            <a:pPr algn="just"/>
            <a:endParaRPr lang="ru-RU" sz="2800" dirty="0"/>
          </a:p>
          <a:p>
            <a:pPr algn="just"/>
            <a:r>
              <a:rPr lang="en-US" sz="2800" dirty="0"/>
              <a:t>         </a:t>
            </a:r>
            <a:r>
              <a:rPr lang="ru-RU" sz="2800" b="1" dirty="0"/>
              <a:t>Школы </a:t>
            </a:r>
            <a:r>
              <a:rPr lang="en-US" sz="2800" b="1" dirty="0"/>
              <a:t>IB</a:t>
            </a:r>
            <a:r>
              <a:rPr lang="ru-RU" sz="2800" b="1" dirty="0"/>
              <a:t>, ассоциация школ КО (А.Пименов), </a:t>
            </a:r>
            <a:r>
              <a:rPr lang="en-US" sz="2800" b="1" dirty="0"/>
              <a:t>SAM</a:t>
            </a:r>
            <a:r>
              <a:rPr lang="ru-RU" sz="2800" b="1" dirty="0"/>
              <a:t>,</a:t>
            </a:r>
            <a:r>
              <a:rPr lang="en-US" sz="2800" b="1" dirty="0"/>
              <a:t> IT</a:t>
            </a:r>
            <a:r>
              <a:rPr lang="ru-RU" sz="2800" b="1" dirty="0"/>
              <a:t>, …</a:t>
            </a:r>
          </a:p>
          <a:p>
            <a:pPr marL="742950" lvl="1" indent="-742950"/>
            <a:endParaRPr lang="ru-RU" sz="4000" b="1" dirty="0">
              <a:solidFill>
                <a:srgbClr val="253957"/>
              </a:solidFill>
              <a:latin typeface="+mn-lt"/>
              <a:sym typeface="Arial Narrow"/>
            </a:endParaRPr>
          </a:p>
          <a:p>
            <a:pPr marL="742950" lvl="1" indent="-742950"/>
            <a:endParaRPr lang="ru-RU" sz="4000" b="1" dirty="0">
              <a:solidFill>
                <a:srgbClr val="253957"/>
              </a:solidFill>
              <a:latin typeface="+mn-lt"/>
              <a:sym typeface="Arial Narrow"/>
            </a:endParaRPr>
          </a:p>
          <a:p>
            <a:pPr marL="742950" lvl="1" indent="-742950"/>
            <a:endParaRPr lang="ru-RU" sz="4000" b="1" dirty="0">
              <a:solidFill>
                <a:srgbClr val="253957"/>
              </a:solidFill>
              <a:latin typeface="+mn-lt"/>
              <a:sym typeface="Arial Narrow"/>
            </a:endParaRPr>
          </a:p>
          <a:p>
            <a:pPr marL="742950" lvl="1" indent="-742950"/>
            <a:r>
              <a:rPr lang="ru-RU" sz="4000" b="1" dirty="0">
                <a:solidFill>
                  <a:srgbClr val="253957"/>
                </a:solidFill>
                <a:latin typeface="+mn-lt"/>
                <a:sym typeface="Arial Narrow"/>
              </a:rPr>
              <a:t> </a:t>
            </a:r>
            <a:endParaRPr lang="ru-RU" sz="4000" b="1" i="1" dirty="0">
              <a:solidFill>
                <a:srgbClr val="253957"/>
              </a:solidFill>
              <a:latin typeface="+mn-lt"/>
              <a:sym typeface="Arial Narrow"/>
            </a:endParaRPr>
          </a:p>
        </p:txBody>
      </p:sp>
      <p:sp>
        <p:nvSpPr>
          <p:cNvPr id="125" name="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p:cNvSpPr txBox="1"/>
          <p:nvPr/>
        </p:nvSpPr>
        <p:spPr>
          <a:xfrm>
            <a:off x="787399" y="4000500"/>
            <a:ext cx="11430001" cy="490517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pPr algn="l">
              <a:defRPr sz="2100">
                <a:solidFill>
                  <a:srgbClr val="253957"/>
                </a:solidFill>
                <a:latin typeface="+mn-lt"/>
                <a:ea typeface="+mn-ea"/>
                <a:cs typeface="+mn-cs"/>
                <a:sym typeface="Arial Narrow"/>
              </a:defRPr>
            </a:pPr>
            <a:endParaRPr lang="ru-RU" sz="3000" b="1" i="1" dirty="0">
              <a:solidFill>
                <a:srgbClr val="253957"/>
              </a:solidFill>
              <a:latin typeface="+mn-lt"/>
              <a:ea typeface="+mn-ea"/>
              <a:cs typeface="+mn-cs"/>
              <a:sym typeface="Arial Narrow"/>
            </a:endParaRPr>
          </a:p>
        </p:txBody>
      </p:sp>
      <p:sp>
        <p:nvSpPr>
          <p:cNvPr id="126" name="Заголовок основного текста"/>
          <p:cNvSpPr txBox="1"/>
          <p:nvPr/>
        </p:nvSpPr>
        <p:spPr>
          <a:xfrm>
            <a:off x="787399" y="3233057"/>
            <a:ext cx="11430001" cy="767443"/>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b"/>
          <a:lstStyle>
            <a:lvl1pPr algn="l">
              <a:defRPr sz="3000" b="1">
                <a:solidFill>
                  <a:srgbClr val="253957"/>
                </a:solidFill>
                <a:latin typeface="+mn-lt"/>
                <a:ea typeface="+mn-ea"/>
                <a:cs typeface="+mn-cs"/>
                <a:sym typeface="Arial Narrow"/>
              </a:defRPr>
            </a:lvl1pPr>
          </a:lstStyle>
          <a:p>
            <a:endParaRPr dirty="0">
              <a:latin typeface="Arial Narrow" charset="0"/>
              <a:ea typeface="Arial Narrow" charset="0"/>
              <a:cs typeface="Arial Narrow" charset="0"/>
            </a:endParaRPr>
          </a:p>
        </p:txBody>
      </p:sp>
      <p:sp>
        <p:nvSpPr>
          <p:cNvPr id="127" name="Название подразделения, лаборатории, факультета и т.д."/>
          <p:cNvSpPr txBox="1"/>
          <p:nvPr/>
        </p:nvSpPr>
        <p:spPr>
          <a:xfrm>
            <a:off x="4161666" y="662943"/>
            <a:ext cx="8082786" cy="37959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spAutoFit/>
          </a:bodyPr>
          <a:lstStyle>
            <a:lvl1pPr algn="r">
              <a:defRPr sz="1800">
                <a:solidFill>
                  <a:srgbClr val="253957"/>
                </a:solidFill>
                <a:latin typeface="+mn-lt"/>
                <a:ea typeface="+mn-ea"/>
                <a:cs typeface="+mn-cs"/>
                <a:sym typeface="Arial Narrow"/>
              </a:defRPr>
            </a:lvl1pPr>
          </a:lstStyle>
          <a:p>
            <a:r>
              <a:rPr lang="ru-RU" dirty="0">
                <a:latin typeface="Arial Narrow" charset="0"/>
                <a:ea typeface="Arial Narrow" charset="0"/>
                <a:cs typeface="Arial Narrow" charset="0"/>
              </a:rPr>
              <a:t>Институт образования</a:t>
            </a:r>
            <a:endParaRPr dirty="0">
              <a:latin typeface="Arial Narrow" charset="0"/>
              <a:ea typeface="Arial Narrow" charset="0"/>
              <a:cs typeface="Arial Narrow" charset="0"/>
            </a:endParaRPr>
          </a:p>
        </p:txBody>
      </p:sp>
      <p:pic>
        <p:nvPicPr>
          <p:cNvPr id="128" name="Изображение" descr="Изображение"/>
          <p:cNvPicPr>
            <a:picLocks noChangeAspect="1"/>
          </p:cNvPicPr>
          <p:nvPr/>
        </p:nvPicPr>
        <p:blipFill>
          <a:blip r:embed="rId2" cstate="print">
            <a:extLst/>
          </a:blip>
          <a:stretch>
            <a:fillRect/>
          </a:stretch>
        </p:blipFill>
        <p:spPr>
          <a:xfrm>
            <a:off x="805562" y="416839"/>
            <a:ext cx="853034" cy="853034"/>
          </a:xfrm>
          <a:prstGeom prst="rect">
            <a:avLst/>
          </a:prstGeom>
          <a:ln w="12700">
            <a:miter lim="400000"/>
          </a:ln>
        </p:spPr>
      </p:pic>
    </p:spTree>
    <p:extLst>
      <p:ext uri="{BB962C8B-B14F-4D97-AF65-F5344CB8AC3E}">
        <p14:creationId xmlns:p14="http://schemas.microsoft.com/office/powerpoint/2010/main" val="347762136"/>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Линия"/>
          <p:cNvSpPr/>
          <p:nvPr/>
        </p:nvSpPr>
        <p:spPr>
          <a:xfrm>
            <a:off x="787400" y="1574800"/>
            <a:ext cx="11430001" cy="0"/>
          </a:xfrm>
          <a:prstGeom prst="line">
            <a:avLst/>
          </a:prstGeom>
          <a:ln w="12700">
            <a:solidFill>
              <a:srgbClr val="253957"/>
            </a:solidFill>
            <a:miter lim="400000"/>
          </a:ln>
        </p:spPr>
        <p:txBody>
          <a:bodyPr lIns="50800" tIns="50800" rIns="50800" bIns="50800" anchor="ctr"/>
          <a:lstStyle/>
          <a:p>
            <a:pPr>
              <a:defRPr sz="2400"/>
            </a:pPr>
            <a:endParaRPr/>
          </a:p>
        </p:txBody>
      </p:sp>
      <p:sp>
        <p:nvSpPr>
          <p:cNvPr id="124" name="Очень крутой заголовок…"/>
          <p:cNvSpPr txBox="1"/>
          <p:nvPr/>
        </p:nvSpPr>
        <p:spPr>
          <a:xfrm>
            <a:off x="814451" y="1574800"/>
            <a:ext cx="11430001" cy="7097363"/>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pPr marL="742950" lvl="1" indent="-742950"/>
            <a:r>
              <a:rPr lang="ru-RU" sz="4000" b="1" dirty="0" err="1">
                <a:solidFill>
                  <a:schemeClr val="tx1"/>
                </a:solidFill>
                <a:latin typeface="+mn-lt"/>
                <a:sym typeface="Arial Narrow"/>
              </a:rPr>
              <a:t>Внутриклассное</a:t>
            </a:r>
            <a:r>
              <a:rPr lang="ru-RU" sz="4000" b="1" dirty="0">
                <a:solidFill>
                  <a:schemeClr val="tx1"/>
                </a:solidFill>
                <a:latin typeface="+mn-lt"/>
                <a:sym typeface="Arial Narrow"/>
              </a:rPr>
              <a:t> (</a:t>
            </a:r>
            <a:r>
              <a:rPr lang="ru-RU" sz="4000" b="1" dirty="0" err="1">
                <a:solidFill>
                  <a:schemeClr val="tx1"/>
                </a:solidFill>
                <a:latin typeface="+mn-lt"/>
                <a:sym typeface="Arial Narrow"/>
              </a:rPr>
              <a:t>внутришкольное</a:t>
            </a:r>
            <a:r>
              <a:rPr lang="ru-RU" sz="4000" b="1" dirty="0">
                <a:solidFill>
                  <a:schemeClr val="tx1"/>
                </a:solidFill>
                <a:latin typeface="+mn-lt"/>
                <a:sym typeface="Arial Narrow"/>
              </a:rPr>
              <a:t>) оценивание.</a:t>
            </a:r>
          </a:p>
          <a:p>
            <a:pPr marL="742950" lvl="1" indent="-742950"/>
            <a:r>
              <a:rPr lang="ru-RU" sz="4000" b="1" dirty="0">
                <a:solidFill>
                  <a:schemeClr val="tx1"/>
                </a:solidFill>
                <a:latin typeface="+mn-lt"/>
                <a:sym typeface="Arial Narrow"/>
              </a:rPr>
              <a:t>Итоговое оценивание.</a:t>
            </a:r>
          </a:p>
          <a:p>
            <a:pPr marL="742950" lvl="1" indent="-742950"/>
            <a:r>
              <a:rPr lang="ru-RU" sz="3200" b="1" dirty="0">
                <a:solidFill>
                  <a:schemeClr val="tx1"/>
                </a:solidFill>
                <a:latin typeface="+mn-lt"/>
                <a:sym typeface="Arial Narrow"/>
              </a:rPr>
              <a:t>Цель – установить уровень освоения программы.</a:t>
            </a:r>
          </a:p>
          <a:p>
            <a:pPr marL="742950" lvl="1" indent="-742950"/>
            <a:endParaRPr lang="ru-RU" sz="3200" b="1" dirty="0">
              <a:solidFill>
                <a:schemeClr val="tx1"/>
              </a:solidFill>
              <a:latin typeface="+mn-lt"/>
              <a:sym typeface="Arial Narrow"/>
            </a:endParaRPr>
          </a:p>
          <a:p>
            <a:pPr marL="742950" lvl="1" indent="-742950"/>
            <a:r>
              <a:rPr lang="ru-RU" sz="3200" dirty="0">
                <a:solidFill>
                  <a:schemeClr val="tx1"/>
                </a:solidFill>
                <a:latin typeface="+mn-lt"/>
                <a:sym typeface="Arial Narrow"/>
              </a:rPr>
              <a:t>Нормативно-ориентированное оценивание ЗУН – есть </a:t>
            </a:r>
            <a:r>
              <a:rPr lang="ru-RU" sz="3200" dirty="0" err="1">
                <a:solidFill>
                  <a:schemeClr val="tx1"/>
                </a:solidFill>
                <a:latin typeface="+mn-lt"/>
                <a:sym typeface="Arial Narrow"/>
              </a:rPr>
              <a:t>операционально</a:t>
            </a:r>
            <a:r>
              <a:rPr lang="ru-RU" sz="3200" dirty="0">
                <a:solidFill>
                  <a:schemeClr val="tx1"/>
                </a:solidFill>
                <a:latin typeface="+mn-lt"/>
                <a:sym typeface="Arial Narrow"/>
              </a:rPr>
              <a:t> описанный результат образования</a:t>
            </a:r>
          </a:p>
          <a:p>
            <a:pPr marL="742950" lvl="1" indent="-742950"/>
            <a:endParaRPr lang="ru-RU" sz="3200" dirty="0">
              <a:solidFill>
                <a:schemeClr val="tx1"/>
              </a:solidFill>
              <a:latin typeface="+mn-lt"/>
              <a:sym typeface="Arial Narrow"/>
            </a:endParaRPr>
          </a:p>
          <a:p>
            <a:pPr marL="742950" lvl="1" indent="-742950"/>
            <a:r>
              <a:rPr lang="ru-RU" sz="3200" dirty="0"/>
              <a:t>5-бальная система предметного оценивания </a:t>
            </a:r>
            <a:r>
              <a:rPr lang="en-US" sz="3200" b="1" dirty="0" err="1"/>
              <a:t>vs</a:t>
            </a:r>
            <a:r>
              <a:rPr lang="ru-RU" sz="3200" dirty="0"/>
              <a:t> </a:t>
            </a:r>
            <a:r>
              <a:rPr lang="ru-RU" sz="3200" dirty="0">
                <a:solidFill>
                  <a:schemeClr val="tx1"/>
                </a:solidFill>
                <a:latin typeface="+mn-lt"/>
                <a:sym typeface="Arial Narrow"/>
              </a:rPr>
              <a:t>Зачет-незачёт </a:t>
            </a:r>
            <a:r>
              <a:rPr lang="en-US" sz="3200" b="1" dirty="0" err="1">
                <a:solidFill>
                  <a:schemeClr val="tx1"/>
                </a:solidFill>
                <a:latin typeface="+mn-lt"/>
                <a:sym typeface="Arial Narrow"/>
              </a:rPr>
              <a:t>vs</a:t>
            </a:r>
            <a:r>
              <a:rPr lang="ru-RU" sz="3200" b="1" dirty="0">
                <a:solidFill>
                  <a:schemeClr val="tx1"/>
                </a:solidFill>
                <a:latin typeface="+mn-lt"/>
                <a:sym typeface="Arial Narrow"/>
              </a:rPr>
              <a:t> </a:t>
            </a:r>
            <a:r>
              <a:rPr lang="ru-RU" sz="3200" dirty="0">
                <a:solidFill>
                  <a:schemeClr val="tx1"/>
                </a:solidFill>
                <a:latin typeface="+mn-lt"/>
                <a:sym typeface="Arial Narrow"/>
              </a:rPr>
              <a:t>Многоуровневая система оценки </a:t>
            </a:r>
          </a:p>
          <a:p>
            <a:pPr marL="742950" lvl="1" indent="-742950"/>
            <a:r>
              <a:rPr lang="ru-RU" sz="3200" b="1" dirty="0">
                <a:solidFill>
                  <a:schemeClr val="tx1"/>
                </a:solidFill>
                <a:latin typeface="+mn-lt"/>
                <a:sym typeface="Arial Narrow"/>
              </a:rPr>
              <a:t>Виктор Фирсов</a:t>
            </a:r>
          </a:p>
          <a:p>
            <a:pPr marL="742950" lvl="1" indent="-742950"/>
            <a:endParaRPr lang="ru-RU" sz="3200" b="1" dirty="0">
              <a:solidFill>
                <a:schemeClr val="tx1"/>
              </a:solidFill>
              <a:latin typeface="+mn-lt"/>
              <a:sym typeface="Arial Narrow"/>
            </a:endParaRPr>
          </a:p>
          <a:p>
            <a:pPr marL="742950" lvl="1" indent="-742950"/>
            <a:r>
              <a:rPr lang="ru-RU" sz="3200" b="1" dirty="0" err="1">
                <a:solidFill>
                  <a:schemeClr val="tx1"/>
                </a:solidFill>
                <a:latin typeface="+mn-lt"/>
                <a:sym typeface="Arial Narrow"/>
              </a:rPr>
              <a:t>Номативно-ориентированное</a:t>
            </a:r>
            <a:r>
              <a:rPr lang="ru-RU" sz="3200" b="1" dirty="0">
                <a:solidFill>
                  <a:schemeClr val="tx1"/>
                </a:solidFill>
                <a:latin typeface="+mn-lt"/>
                <a:sym typeface="Arial Narrow"/>
              </a:rPr>
              <a:t>  оценивание владения компетентностями ???</a:t>
            </a:r>
            <a:endParaRPr lang="en-US" sz="3200" b="1" dirty="0">
              <a:solidFill>
                <a:schemeClr val="tx1"/>
              </a:solidFill>
              <a:latin typeface="+mn-lt"/>
              <a:sym typeface="Arial Narrow"/>
            </a:endParaRPr>
          </a:p>
          <a:p>
            <a:pPr marL="742950" lvl="1" indent="-742950"/>
            <a:endParaRPr lang="ru-RU" sz="3200" i="1" dirty="0">
              <a:solidFill>
                <a:schemeClr val="tx1"/>
              </a:solidFill>
              <a:latin typeface="+mn-lt"/>
              <a:sym typeface="Arial Narrow"/>
            </a:endParaRPr>
          </a:p>
          <a:p>
            <a:pPr marL="742950" lvl="1" indent="-742950"/>
            <a:endParaRPr lang="ru-RU" sz="4000" i="1" dirty="0">
              <a:solidFill>
                <a:srgbClr val="253957"/>
              </a:solidFill>
              <a:latin typeface="+mn-lt"/>
              <a:sym typeface="Arial Narrow"/>
            </a:endParaRPr>
          </a:p>
          <a:p>
            <a:pPr marL="742950" lvl="1" indent="-742950"/>
            <a:endParaRPr lang="ru-RU" sz="4000" i="1" dirty="0">
              <a:solidFill>
                <a:srgbClr val="253957"/>
              </a:solidFill>
              <a:latin typeface="+mn-lt"/>
              <a:sym typeface="Arial Narrow"/>
            </a:endParaRPr>
          </a:p>
          <a:p>
            <a:pPr marL="742950" lvl="1" indent="-742950"/>
            <a:endParaRPr lang="ru-RU" sz="4000" i="1" dirty="0">
              <a:solidFill>
                <a:srgbClr val="253957"/>
              </a:solidFill>
              <a:latin typeface="+mn-lt"/>
              <a:sym typeface="Arial Narrow"/>
            </a:endParaRPr>
          </a:p>
          <a:p>
            <a:pPr marL="742950" lvl="1" indent="-742950"/>
            <a:r>
              <a:rPr lang="ru-RU" sz="4000" i="1" dirty="0">
                <a:solidFill>
                  <a:srgbClr val="253957"/>
                </a:solidFill>
                <a:latin typeface="+mn-lt"/>
                <a:sym typeface="Arial Narrow"/>
              </a:rPr>
              <a:t> </a:t>
            </a:r>
          </a:p>
        </p:txBody>
      </p:sp>
      <p:sp>
        <p:nvSpPr>
          <p:cNvPr id="125" name="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p:cNvSpPr txBox="1"/>
          <p:nvPr/>
        </p:nvSpPr>
        <p:spPr>
          <a:xfrm>
            <a:off x="460828" y="4000500"/>
            <a:ext cx="11430001" cy="490517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pPr algn="l">
              <a:defRPr sz="2100">
                <a:solidFill>
                  <a:srgbClr val="253957"/>
                </a:solidFill>
                <a:latin typeface="+mn-lt"/>
                <a:ea typeface="+mn-ea"/>
                <a:cs typeface="+mn-cs"/>
                <a:sym typeface="Arial Narrow"/>
              </a:defRPr>
            </a:pPr>
            <a:endParaRPr lang="ru-RU" sz="3000" b="1" i="1" dirty="0">
              <a:solidFill>
                <a:srgbClr val="253957"/>
              </a:solidFill>
              <a:latin typeface="+mn-lt"/>
              <a:ea typeface="+mn-ea"/>
              <a:cs typeface="+mn-cs"/>
              <a:sym typeface="Arial Narrow"/>
            </a:endParaRPr>
          </a:p>
        </p:txBody>
      </p:sp>
      <p:sp>
        <p:nvSpPr>
          <p:cNvPr id="126" name="Заголовок основного текста"/>
          <p:cNvSpPr txBox="1"/>
          <p:nvPr/>
        </p:nvSpPr>
        <p:spPr>
          <a:xfrm>
            <a:off x="787399" y="3616778"/>
            <a:ext cx="11430001" cy="767443"/>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b"/>
          <a:lstStyle>
            <a:lvl1pPr algn="l">
              <a:defRPr sz="3000" b="1">
                <a:solidFill>
                  <a:srgbClr val="253957"/>
                </a:solidFill>
                <a:latin typeface="+mn-lt"/>
                <a:ea typeface="+mn-ea"/>
                <a:cs typeface="+mn-cs"/>
                <a:sym typeface="Arial Narrow"/>
              </a:defRPr>
            </a:lvl1pPr>
          </a:lstStyle>
          <a:p>
            <a:endParaRPr sz="1800" dirty="0">
              <a:latin typeface="Arial Narrow" charset="0"/>
              <a:ea typeface="Arial Narrow" charset="0"/>
              <a:cs typeface="Arial Narrow" charset="0"/>
            </a:endParaRPr>
          </a:p>
        </p:txBody>
      </p:sp>
      <p:sp>
        <p:nvSpPr>
          <p:cNvPr id="127" name="Название подразделения, лаборатории, факультета и т.д."/>
          <p:cNvSpPr txBox="1"/>
          <p:nvPr/>
        </p:nvSpPr>
        <p:spPr>
          <a:xfrm>
            <a:off x="4161666" y="662943"/>
            <a:ext cx="8082786" cy="37959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spAutoFit/>
          </a:bodyPr>
          <a:lstStyle>
            <a:lvl1pPr algn="r">
              <a:defRPr sz="1800">
                <a:solidFill>
                  <a:srgbClr val="253957"/>
                </a:solidFill>
                <a:latin typeface="+mn-lt"/>
                <a:ea typeface="+mn-ea"/>
                <a:cs typeface="+mn-cs"/>
                <a:sym typeface="Arial Narrow"/>
              </a:defRPr>
            </a:lvl1pPr>
          </a:lstStyle>
          <a:p>
            <a:r>
              <a:rPr lang="ru-RU" dirty="0">
                <a:latin typeface="Arial Narrow" charset="0"/>
                <a:ea typeface="Arial Narrow" charset="0"/>
                <a:cs typeface="Arial Narrow" charset="0"/>
              </a:rPr>
              <a:t>Институт образования</a:t>
            </a:r>
            <a:endParaRPr dirty="0">
              <a:latin typeface="Arial Narrow" charset="0"/>
              <a:ea typeface="Arial Narrow" charset="0"/>
              <a:cs typeface="Arial Narrow" charset="0"/>
            </a:endParaRPr>
          </a:p>
        </p:txBody>
      </p:sp>
      <p:pic>
        <p:nvPicPr>
          <p:cNvPr id="128" name="Изображение" descr="Изображение"/>
          <p:cNvPicPr>
            <a:picLocks noChangeAspect="1"/>
          </p:cNvPicPr>
          <p:nvPr/>
        </p:nvPicPr>
        <p:blipFill>
          <a:blip r:embed="rId2" cstate="print">
            <a:extLst/>
          </a:blip>
          <a:stretch>
            <a:fillRect/>
          </a:stretch>
        </p:blipFill>
        <p:spPr>
          <a:xfrm>
            <a:off x="805562" y="416839"/>
            <a:ext cx="853034" cy="853034"/>
          </a:xfrm>
          <a:prstGeom prst="rect">
            <a:avLst/>
          </a:prstGeom>
          <a:ln w="12700">
            <a:miter lim="400000"/>
          </a:ln>
        </p:spPr>
      </p:pic>
    </p:spTree>
    <p:extLst>
      <p:ext uri="{BB962C8B-B14F-4D97-AF65-F5344CB8AC3E}">
        <p14:creationId xmlns:p14="http://schemas.microsoft.com/office/powerpoint/2010/main" val="347762136"/>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Линия"/>
          <p:cNvSpPr/>
          <p:nvPr/>
        </p:nvSpPr>
        <p:spPr>
          <a:xfrm>
            <a:off x="787400" y="1574800"/>
            <a:ext cx="11430001" cy="0"/>
          </a:xfrm>
          <a:prstGeom prst="line">
            <a:avLst/>
          </a:prstGeom>
          <a:ln w="12700">
            <a:solidFill>
              <a:srgbClr val="253957"/>
            </a:solidFill>
            <a:miter lim="400000"/>
          </a:ln>
        </p:spPr>
        <p:txBody>
          <a:bodyPr lIns="50800" tIns="50800" rIns="50800" bIns="50800" anchor="ctr"/>
          <a:lstStyle/>
          <a:p>
            <a:pPr>
              <a:defRPr sz="2400"/>
            </a:pPr>
            <a:endParaRPr/>
          </a:p>
        </p:txBody>
      </p:sp>
      <p:sp>
        <p:nvSpPr>
          <p:cNvPr id="124" name="Очень крутой заголовок…"/>
          <p:cNvSpPr txBox="1"/>
          <p:nvPr/>
        </p:nvSpPr>
        <p:spPr>
          <a:xfrm>
            <a:off x="814451" y="1574800"/>
            <a:ext cx="11430001" cy="7097363"/>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pPr marL="742950" lvl="1" indent="-742950"/>
            <a:r>
              <a:rPr lang="ru-RU" sz="4000" b="1" dirty="0">
                <a:solidFill>
                  <a:schemeClr val="tx1"/>
                </a:solidFill>
                <a:latin typeface="+mn-lt"/>
                <a:sym typeface="Arial Narrow"/>
              </a:rPr>
              <a:t>Экзамены с высокими ставками: ЕГЭ и ОГЭ</a:t>
            </a:r>
          </a:p>
          <a:p>
            <a:endParaRPr lang="ru-RU" sz="2800" b="1" dirty="0">
              <a:solidFill>
                <a:schemeClr val="tx1"/>
              </a:solidFill>
            </a:endParaRPr>
          </a:p>
          <a:p>
            <a:pPr algn="just"/>
            <a:endParaRPr lang="ru-RU" sz="2800" dirty="0">
              <a:solidFill>
                <a:schemeClr val="tx1"/>
              </a:solidFill>
            </a:endParaRPr>
          </a:p>
          <a:p>
            <a:pPr lvl="1" indent="0" algn="just"/>
            <a:r>
              <a:rPr lang="ru-RU" sz="4000" b="1" i="1" dirty="0">
                <a:solidFill>
                  <a:schemeClr val="tx1"/>
                </a:solidFill>
              </a:rPr>
              <a:t>Освоение предметных  ЗУН. Владение компетентностями?</a:t>
            </a:r>
            <a:r>
              <a:rPr lang="ru-RU" sz="4000" b="1" dirty="0">
                <a:solidFill>
                  <a:schemeClr val="tx1"/>
                </a:solidFill>
                <a:sym typeface="Arial Narrow"/>
              </a:rPr>
              <a:t> Кыргызстан</a:t>
            </a:r>
          </a:p>
          <a:p>
            <a:pPr lvl="1" indent="0" algn="just"/>
            <a:endParaRPr lang="ru-RU" sz="4000" b="1" i="1" dirty="0">
              <a:solidFill>
                <a:schemeClr val="tx1"/>
              </a:solidFill>
            </a:endParaRPr>
          </a:p>
          <a:p>
            <a:pPr lvl="1" indent="0" algn="just"/>
            <a:endParaRPr lang="ru-RU" sz="2800" b="1" i="1" dirty="0">
              <a:solidFill>
                <a:schemeClr val="tx1"/>
              </a:solidFill>
              <a:sym typeface="Arial Narrow"/>
            </a:endParaRPr>
          </a:p>
          <a:p>
            <a:pPr lvl="1" indent="0" algn="just"/>
            <a:endParaRPr lang="ru-RU" sz="2800" dirty="0">
              <a:solidFill>
                <a:schemeClr val="tx1"/>
              </a:solidFill>
              <a:sym typeface="Arial Narrow"/>
            </a:endParaRPr>
          </a:p>
          <a:p>
            <a:pPr lvl="1" indent="0" algn="just"/>
            <a:r>
              <a:rPr lang="ru-RU" sz="4000" dirty="0">
                <a:solidFill>
                  <a:schemeClr val="tx1"/>
                </a:solidFill>
                <a:sym typeface="Arial Narrow"/>
              </a:rPr>
              <a:t>Включение в ЕГЭ заданий на проверку владения компетентностями.</a:t>
            </a:r>
          </a:p>
          <a:p>
            <a:pPr lvl="1" indent="0" algn="just"/>
            <a:endParaRPr lang="ru-RU" sz="2800" dirty="0">
              <a:solidFill>
                <a:schemeClr val="tx1"/>
              </a:solidFill>
              <a:sym typeface="Arial Narrow"/>
            </a:endParaRPr>
          </a:p>
          <a:p>
            <a:pPr lvl="1" indent="0" algn="just"/>
            <a:r>
              <a:rPr lang="ru-RU" sz="4000" b="1" dirty="0">
                <a:solidFill>
                  <a:schemeClr val="tx1"/>
                </a:solidFill>
                <a:sym typeface="Arial Narrow"/>
              </a:rPr>
              <a:t>                       ЕГЭ  </a:t>
            </a:r>
            <a:r>
              <a:rPr lang="en-US" sz="4000" b="1" dirty="0" err="1">
                <a:solidFill>
                  <a:schemeClr val="tx1"/>
                </a:solidFill>
                <a:sym typeface="Arial Narrow"/>
              </a:rPr>
              <a:t>vs</a:t>
            </a:r>
            <a:r>
              <a:rPr lang="ru-RU" sz="4000" b="1" dirty="0">
                <a:solidFill>
                  <a:schemeClr val="tx1"/>
                </a:solidFill>
                <a:sym typeface="Arial Narrow"/>
              </a:rPr>
              <a:t>  </a:t>
            </a:r>
            <a:r>
              <a:rPr lang="ru-RU" sz="4000" b="1" dirty="0" err="1">
                <a:solidFill>
                  <a:schemeClr val="tx1"/>
                </a:solidFill>
                <a:sym typeface="Arial Narrow"/>
              </a:rPr>
              <a:t>портфолио</a:t>
            </a:r>
            <a:endParaRPr lang="ru-RU" sz="4000" b="1" dirty="0">
              <a:solidFill>
                <a:schemeClr val="tx1"/>
              </a:solidFill>
              <a:sym typeface="Arial Narrow"/>
            </a:endParaRPr>
          </a:p>
          <a:p>
            <a:pPr algn="just"/>
            <a:r>
              <a:rPr lang="ru-RU" sz="2800" b="1" i="1" dirty="0">
                <a:solidFill>
                  <a:schemeClr val="tx1"/>
                </a:solidFill>
              </a:rPr>
              <a:t> </a:t>
            </a:r>
          </a:p>
          <a:p>
            <a:pPr algn="just"/>
            <a:endParaRPr lang="ru-RU" sz="2800" i="1" dirty="0">
              <a:solidFill>
                <a:schemeClr val="tx1"/>
              </a:solidFill>
            </a:endParaRPr>
          </a:p>
          <a:p>
            <a:pPr marL="742950" lvl="1" indent="-742950"/>
            <a:endParaRPr lang="ru-RU" sz="4000" b="1" dirty="0">
              <a:solidFill>
                <a:schemeClr val="tx1"/>
              </a:solidFill>
              <a:latin typeface="+mn-lt"/>
              <a:sym typeface="Arial Narrow"/>
            </a:endParaRPr>
          </a:p>
          <a:p>
            <a:pPr marL="742950" lvl="1" indent="-742950"/>
            <a:endParaRPr lang="ru-RU" sz="4000" b="1" dirty="0">
              <a:solidFill>
                <a:schemeClr val="tx1"/>
              </a:solidFill>
              <a:latin typeface="+mn-lt"/>
              <a:sym typeface="Arial Narrow"/>
            </a:endParaRPr>
          </a:p>
          <a:p>
            <a:pPr marL="742950" lvl="1" indent="-742950"/>
            <a:endParaRPr lang="ru-RU" sz="4000" b="1" dirty="0">
              <a:solidFill>
                <a:srgbClr val="253957"/>
              </a:solidFill>
              <a:latin typeface="+mn-lt"/>
              <a:sym typeface="Arial Narrow"/>
            </a:endParaRPr>
          </a:p>
          <a:p>
            <a:pPr marL="742950" lvl="1" indent="-742950"/>
            <a:r>
              <a:rPr lang="ru-RU" sz="4000" b="1" dirty="0">
                <a:solidFill>
                  <a:srgbClr val="253957"/>
                </a:solidFill>
                <a:latin typeface="+mn-lt"/>
                <a:sym typeface="Arial Narrow"/>
              </a:rPr>
              <a:t> </a:t>
            </a:r>
            <a:endParaRPr lang="ru-RU" sz="4000" b="1" i="1" dirty="0">
              <a:solidFill>
                <a:srgbClr val="253957"/>
              </a:solidFill>
              <a:latin typeface="+mn-lt"/>
              <a:sym typeface="Arial Narrow"/>
            </a:endParaRPr>
          </a:p>
        </p:txBody>
      </p:sp>
      <p:sp>
        <p:nvSpPr>
          <p:cNvPr id="125" name="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p:cNvSpPr txBox="1"/>
          <p:nvPr/>
        </p:nvSpPr>
        <p:spPr>
          <a:xfrm>
            <a:off x="787399" y="4735286"/>
            <a:ext cx="11430001" cy="4170385"/>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pPr algn="l">
              <a:defRPr sz="2100">
                <a:solidFill>
                  <a:srgbClr val="253957"/>
                </a:solidFill>
                <a:latin typeface="+mn-lt"/>
                <a:ea typeface="+mn-ea"/>
                <a:cs typeface="+mn-cs"/>
                <a:sym typeface="Arial Narrow"/>
              </a:defRPr>
            </a:pPr>
            <a:endParaRPr lang="ru-RU" sz="3000" b="1" i="1" dirty="0">
              <a:solidFill>
                <a:srgbClr val="253957"/>
              </a:solidFill>
              <a:latin typeface="+mn-lt"/>
              <a:ea typeface="+mn-ea"/>
              <a:cs typeface="+mn-cs"/>
              <a:sym typeface="Arial Narrow"/>
            </a:endParaRPr>
          </a:p>
        </p:txBody>
      </p:sp>
      <p:sp>
        <p:nvSpPr>
          <p:cNvPr id="126" name="Заголовок основного текста"/>
          <p:cNvSpPr txBox="1"/>
          <p:nvPr/>
        </p:nvSpPr>
        <p:spPr>
          <a:xfrm>
            <a:off x="787399" y="3233057"/>
            <a:ext cx="11430001" cy="1502229"/>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b"/>
          <a:lstStyle>
            <a:lvl1pPr algn="l">
              <a:defRPr sz="3000" b="1">
                <a:solidFill>
                  <a:srgbClr val="253957"/>
                </a:solidFill>
                <a:latin typeface="+mn-lt"/>
                <a:ea typeface="+mn-ea"/>
                <a:cs typeface="+mn-cs"/>
                <a:sym typeface="Arial Narrow"/>
              </a:defRPr>
            </a:lvl1pPr>
          </a:lstStyle>
          <a:p>
            <a:endParaRPr sz="4000" dirty="0">
              <a:latin typeface="Arial Narrow" charset="0"/>
              <a:ea typeface="Arial Narrow" charset="0"/>
              <a:cs typeface="Arial Narrow" charset="0"/>
            </a:endParaRPr>
          </a:p>
        </p:txBody>
      </p:sp>
      <p:sp>
        <p:nvSpPr>
          <p:cNvPr id="127" name="Название подразделения, лаборатории, факультета и т.д."/>
          <p:cNvSpPr txBox="1"/>
          <p:nvPr/>
        </p:nvSpPr>
        <p:spPr>
          <a:xfrm>
            <a:off x="4161666" y="662943"/>
            <a:ext cx="8082786" cy="37959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spAutoFit/>
          </a:bodyPr>
          <a:lstStyle>
            <a:lvl1pPr algn="r">
              <a:defRPr sz="1800">
                <a:solidFill>
                  <a:srgbClr val="253957"/>
                </a:solidFill>
                <a:latin typeface="+mn-lt"/>
                <a:ea typeface="+mn-ea"/>
                <a:cs typeface="+mn-cs"/>
                <a:sym typeface="Arial Narrow"/>
              </a:defRPr>
            </a:lvl1pPr>
          </a:lstStyle>
          <a:p>
            <a:r>
              <a:rPr lang="ru-RU" dirty="0">
                <a:latin typeface="Arial Narrow" charset="0"/>
                <a:ea typeface="Arial Narrow" charset="0"/>
                <a:cs typeface="Arial Narrow" charset="0"/>
              </a:rPr>
              <a:t>Институт образования</a:t>
            </a:r>
            <a:endParaRPr dirty="0">
              <a:latin typeface="Arial Narrow" charset="0"/>
              <a:ea typeface="Arial Narrow" charset="0"/>
              <a:cs typeface="Arial Narrow" charset="0"/>
            </a:endParaRPr>
          </a:p>
        </p:txBody>
      </p:sp>
      <p:pic>
        <p:nvPicPr>
          <p:cNvPr id="128" name="Изображение" descr="Изображение"/>
          <p:cNvPicPr>
            <a:picLocks noChangeAspect="1"/>
          </p:cNvPicPr>
          <p:nvPr/>
        </p:nvPicPr>
        <p:blipFill>
          <a:blip r:embed="rId2" cstate="print">
            <a:extLst/>
          </a:blip>
          <a:stretch>
            <a:fillRect/>
          </a:stretch>
        </p:blipFill>
        <p:spPr>
          <a:xfrm>
            <a:off x="805562" y="416839"/>
            <a:ext cx="853034" cy="853034"/>
          </a:xfrm>
          <a:prstGeom prst="rect">
            <a:avLst/>
          </a:prstGeom>
          <a:ln w="12700">
            <a:miter lim="400000"/>
          </a:ln>
        </p:spPr>
      </p:pic>
    </p:spTree>
    <p:extLst>
      <p:ext uri="{BB962C8B-B14F-4D97-AF65-F5344CB8AC3E}">
        <p14:creationId xmlns:p14="http://schemas.microsoft.com/office/powerpoint/2010/main" val="347762136"/>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Линия"/>
          <p:cNvSpPr/>
          <p:nvPr/>
        </p:nvSpPr>
        <p:spPr>
          <a:xfrm>
            <a:off x="787400" y="1574800"/>
            <a:ext cx="11430001" cy="0"/>
          </a:xfrm>
          <a:prstGeom prst="line">
            <a:avLst/>
          </a:prstGeom>
          <a:ln w="12700">
            <a:solidFill>
              <a:srgbClr val="253957"/>
            </a:solidFill>
            <a:miter lim="400000"/>
          </a:ln>
        </p:spPr>
        <p:txBody>
          <a:bodyPr lIns="50800" tIns="50800" rIns="50800" bIns="50800" anchor="ctr"/>
          <a:lstStyle/>
          <a:p>
            <a:pPr>
              <a:defRPr sz="2400"/>
            </a:pPr>
            <a:endParaRPr/>
          </a:p>
        </p:txBody>
      </p:sp>
      <p:sp>
        <p:nvSpPr>
          <p:cNvPr id="124" name="Очень крутой заголовок…"/>
          <p:cNvSpPr txBox="1"/>
          <p:nvPr/>
        </p:nvSpPr>
        <p:spPr>
          <a:xfrm>
            <a:off x="814451" y="1574800"/>
            <a:ext cx="11430001" cy="7097363"/>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pPr marL="742950" lvl="1" indent="-742950"/>
            <a:r>
              <a:rPr lang="ru-RU" sz="4000" b="1" dirty="0">
                <a:solidFill>
                  <a:schemeClr val="tx1"/>
                </a:solidFill>
                <a:sym typeface="Arial Narrow"/>
              </a:rPr>
              <a:t> Мониторинги.</a:t>
            </a:r>
          </a:p>
          <a:p>
            <a:pPr algn="just"/>
            <a:r>
              <a:rPr lang="ru-RU" sz="2800" b="1" dirty="0">
                <a:solidFill>
                  <a:schemeClr val="tx1"/>
                </a:solidFill>
              </a:rPr>
              <a:t>Цель:</a:t>
            </a:r>
            <a:r>
              <a:rPr lang="ru-RU" sz="2800" dirty="0">
                <a:solidFill>
                  <a:schemeClr val="tx1"/>
                </a:solidFill>
              </a:rPr>
              <a:t> </a:t>
            </a:r>
            <a:r>
              <a:rPr lang="ru-RU" sz="2800" b="1" dirty="0">
                <a:solidFill>
                  <a:schemeClr val="tx1"/>
                </a:solidFill>
              </a:rPr>
              <a:t>Выяснить, насколько эффективно работает система образования (образовательная организация).</a:t>
            </a:r>
          </a:p>
          <a:p>
            <a:pPr algn="just"/>
            <a:endParaRPr lang="ru-RU" sz="2800" dirty="0">
              <a:solidFill>
                <a:schemeClr val="tx1"/>
              </a:solidFill>
            </a:endParaRPr>
          </a:p>
          <a:p>
            <a:pPr algn="just"/>
            <a:r>
              <a:rPr lang="ru-RU" sz="4000" i="1" dirty="0">
                <a:solidFill>
                  <a:schemeClr val="tx1"/>
                </a:solidFill>
              </a:rPr>
              <a:t>Насколько эффективно учащиеся овладевают </a:t>
            </a:r>
            <a:r>
              <a:rPr lang="ru-RU" sz="4000" i="1" dirty="0" err="1">
                <a:solidFill>
                  <a:schemeClr val="tx1"/>
                </a:solidFill>
              </a:rPr>
              <a:t>ЗУНами</a:t>
            </a:r>
            <a:r>
              <a:rPr lang="ru-RU" sz="4000" i="1" dirty="0">
                <a:solidFill>
                  <a:schemeClr val="tx1"/>
                </a:solidFill>
              </a:rPr>
              <a:t> и осваивают компетентности в системе образования (образовательной организации)? Какие достижения демонстрируют представители различных групп учащихся? Какие факторы оказывают влияние на результаты обучения?</a:t>
            </a:r>
          </a:p>
          <a:p>
            <a:pPr marL="742950" lvl="1" indent="-742950"/>
            <a:endParaRPr lang="ru-RU" sz="4000" b="1" dirty="0">
              <a:solidFill>
                <a:srgbClr val="253957"/>
              </a:solidFill>
              <a:sym typeface="Arial Narrow"/>
            </a:endParaRPr>
          </a:p>
          <a:p>
            <a:pPr marL="742950" lvl="1" indent="-742950"/>
            <a:endParaRPr lang="ru-RU" sz="4000" b="1" dirty="0">
              <a:solidFill>
                <a:srgbClr val="253957"/>
              </a:solidFill>
              <a:latin typeface="+mn-lt"/>
              <a:sym typeface="Arial Narrow"/>
            </a:endParaRPr>
          </a:p>
          <a:p>
            <a:pPr marL="742950" lvl="1" indent="-742950"/>
            <a:endParaRPr lang="ru-RU" sz="4000" b="1" dirty="0">
              <a:solidFill>
                <a:srgbClr val="253957"/>
              </a:solidFill>
              <a:latin typeface="+mn-lt"/>
              <a:sym typeface="Arial Narrow"/>
            </a:endParaRPr>
          </a:p>
          <a:p>
            <a:pPr marL="742950" lvl="1" indent="-742950"/>
            <a:endParaRPr lang="ru-RU" sz="4000" b="1" dirty="0">
              <a:solidFill>
                <a:srgbClr val="253957"/>
              </a:solidFill>
              <a:latin typeface="+mn-lt"/>
              <a:sym typeface="Arial Narrow"/>
            </a:endParaRPr>
          </a:p>
          <a:p>
            <a:pPr marL="742950" lvl="1" indent="-742950"/>
            <a:endParaRPr lang="ru-RU" sz="4000" b="1" dirty="0">
              <a:solidFill>
                <a:srgbClr val="253957"/>
              </a:solidFill>
              <a:latin typeface="+mn-lt"/>
              <a:sym typeface="Arial Narrow"/>
            </a:endParaRPr>
          </a:p>
          <a:p>
            <a:pPr marL="742950" lvl="1" indent="-742950"/>
            <a:r>
              <a:rPr lang="ru-RU" sz="4000" b="1" dirty="0">
                <a:solidFill>
                  <a:srgbClr val="253957"/>
                </a:solidFill>
                <a:latin typeface="+mn-lt"/>
                <a:sym typeface="Arial Narrow"/>
              </a:rPr>
              <a:t> </a:t>
            </a:r>
            <a:endParaRPr lang="ru-RU" sz="4000" b="1" i="1" dirty="0">
              <a:solidFill>
                <a:srgbClr val="253957"/>
              </a:solidFill>
              <a:latin typeface="+mn-lt"/>
              <a:sym typeface="Arial Narrow"/>
            </a:endParaRPr>
          </a:p>
        </p:txBody>
      </p:sp>
      <p:sp>
        <p:nvSpPr>
          <p:cNvPr id="125" name="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p:cNvSpPr txBox="1"/>
          <p:nvPr/>
        </p:nvSpPr>
        <p:spPr>
          <a:xfrm>
            <a:off x="787399" y="4000500"/>
            <a:ext cx="11430001" cy="490517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pPr algn="l">
              <a:defRPr sz="2100">
                <a:solidFill>
                  <a:srgbClr val="253957"/>
                </a:solidFill>
                <a:latin typeface="+mn-lt"/>
                <a:ea typeface="+mn-ea"/>
                <a:cs typeface="+mn-cs"/>
                <a:sym typeface="Arial Narrow"/>
              </a:defRPr>
            </a:pPr>
            <a:endParaRPr lang="ru-RU" sz="3000" b="1" i="1" dirty="0">
              <a:solidFill>
                <a:srgbClr val="253957"/>
              </a:solidFill>
              <a:latin typeface="+mn-lt"/>
              <a:ea typeface="+mn-ea"/>
              <a:cs typeface="+mn-cs"/>
              <a:sym typeface="Arial Narrow"/>
            </a:endParaRPr>
          </a:p>
        </p:txBody>
      </p:sp>
      <p:sp>
        <p:nvSpPr>
          <p:cNvPr id="126" name="Заголовок основного текста"/>
          <p:cNvSpPr txBox="1"/>
          <p:nvPr/>
        </p:nvSpPr>
        <p:spPr>
          <a:xfrm>
            <a:off x="787399" y="3233057"/>
            <a:ext cx="11430001" cy="767443"/>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b"/>
          <a:lstStyle>
            <a:lvl1pPr algn="l">
              <a:defRPr sz="3000" b="1">
                <a:solidFill>
                  <a:srgbClr val="253957"/>
                </a:solidFill>
                <a:latin typeface="+mn-lt"/>
                <a:ea typeface="+mn-ea"/>
                <a:cs typeface="+mn-cs"/>
                <a:sym typeface="Arial Narrow"/>
              </a:defRPr>
            </a:lvl1pPr>
          </a:lstStyle>
          <a:p>
            <a:endParaRPr dirty="0">
              <a:latin typeface="Arial Narrow" charset="0"/>
              <a:ea typeface="Arial Narrow" charset="0"/>
              <a:cs typeface="Arial Narrow" charset="0"/>
            </a:endParaRPr>
          </a:p>
        </p:txBody>
      </p:sp>
      <p:sp>
        <p:nvSpPr>
          <p:cNvPr id="127" name="Название подразделения, лаборатории, факультета и т.д."/>
          <p:cNvSpPr txBox="1"/>
          <p:nvPr/>
        </p:nvSpPr>
        <p:spPr>
          <a:xfrm>
            <a:off x="4161666" y="662943"/>
            <a:ext cx="8082786" cy="37959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spAutoFit/>
          </a:bodyPr>
          <a:lstStyle>
            <a:lvl1pPr algn="r">
              <a:defRPr sz="1800">
                <a:solidFill>
                  <a:srgbClr val="253957"/>
                </a:solidFill>
                <a:latin typeface="+mn-lt"/>
                <a:ea typeface="+mn-ea"/>
                <a:cs typeface="+mn-cs"/>
                <a:sym typeface="Arial Narrow"/>
              </a:defRPr>
            </a:lvl1pPr>
          </a:lstStyle>
          <a:p>
            <a:r>
              <a:rPr lang="ru-RU" dirty="0">
                <a:latin typeface="Arial Narrow" charset="0"/>
                <a:ea typeface="Arial Narrow" charset="0"/>
                <a:cs typeface="Arial Narrow" charset="0"/>
              </a:rPr>
              <a:t>Институт образования</a:t>
            </a:r>
            <a:endParaRPr dirty="0">
              <a:latin typeface="Arial Narrow" charset="0"/>
              <a:ea typeface="Arial Narrow" charset="0"/>
              <a:cs typeface="Arial Narrow" charset="0"/>
            </a:endParaRPr>
          </a:p>
        </p:txBody>
      </p:sp>
      <p:pic>
        <p:nvPicPr>
          <p:cNvPr id="128" name="Изображение" descr="Изображение"/>
          <p:cNvPicPr>
            <a:picLocks noChangeAspect="1"/>
          </p:cNvPicPr>
          <p:nvPr/>
        </p:nvPicPr>
        <p:blipFill>
          <a:blip r:embed="rId2" cstate="print">
            <a:extLst/>
          </a:blip>
          <a:stretch>
            <a:fillRect/>
          </a:stretch>
        </p:blipFill>
        <p:spPr>
          <a:xfrm>
            <a:off x="805562" y="416839"/>
            <a:ext cx="853034" cy="853034"/>
          </a:xfrm>
          <a:prstGeom prst="rect">
            <a:avLst/>
          </a:prstGeom>
          <a:ln w="12700">
            <a:miter lim="400000"/>
          </a:ln>
        </p:spPr>
      </p:pic>
    </p:spTree>
    <p:extLst>
      <p:ext uri="{BB962C8B-B14F-4D97-AF65-F5344CB8AC3E}">
        <p14:creationId xmlns:p14="http://schemas.microsoft.com/office/powerpoint/2010/main" val="347762136"/>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Линия"/>
          <p:cNvSpPr/>
          <p:nvPr/>
        </p:nvSpPr>
        <p:spPr>
          <a:xfrm>
            <a:off x="787400" y="1574800"/>
            <a:ext cx="11430001" cy="0"/>
          </a:xfrm>
          <a:prstGeom prst="line">
            <a:avLst/>
          </a:prstGeom>
          <a:ln w="12700">
            <a:solidFill>
              <a:srgbClr val="253957"/>
            </a:solidFill>
            <a:miter lim="400000"/>
          </a:ln>
        </p:spPr>
        <p:txBody>
          <a:bodyPr lIns="50800" tIns="50800" rIns="50800" bIns="50800" anchor="ctr"/>
          <a:lstStyle/>
          <a:p>
            <a:pPr>
              <a:defRPr sz="2400"/>
            </a:pPr>
            <a:endParaRPr/>
          </a:p>
        </p:txBody>
      </p:sp>
      <p:sp>
        <p:nvSpPr>
          <p:cNvPr id="124" name="Очень крутой заголовок…"/>
          <p:cNvSpPr txBox="1"/>
          <p:nvPr/>
        </p:nvSpPr>
        <p:spPr>
          <a:xfrm>
            <a:off x="505207" y="1928998"/>
            <a:ext cx="11994384" cy="6976673"/>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r>
              <a:rPr lang="ru-RU" sz="4400" b="1" i="1" dirty="0">
                <a:latin typeface="+mn-lt"/>
              </a:rPr>
              <a:t>Проект концепции Общероссийской системы оценки качества образования 2006г. </a:t>
            </a:r>
            <a:r>
              <a:rPr lang="ru-RU" sz="4400" dirty="0">
                <a:latin typeface="+mn-lt"/>
              </a:rPr>
              <a:t> </a:t>
            </a:r>
          </a:p>
          <a:p>
            <a:endParaRPr lang="ru-RU" dirty="0">
              <a:latin typeface="+mn-lt"/>
            </a:endParaRPr>
          </a:p>
          <a:p>
            <a:r>
              <a:rPr lang="ru-RU" sz="4000" dirty="0">
                <a:latin typeface="+mn-lt"/>
              </a:rPr>
              <a:t>Национальные мониторинги не только учебных достижений, но и социализации учеников и выпускников, </a:t>
            </a:r>
          </a:p>
          <a:p>
            <a:r>
              <a:rPr lang="ru-RU" sz="4000" dirty="0">
                <a:latin typeface="+mn-lt"/>
              </a:rPr>
              <a:t>отработка различных моделей внутришкольного оценивания, </a:t>
            </a:r>
          </a:p>
          <a:p>
            <a:r>
              <a:rPr lang="ru-RU" sz="4000" dirty="0">
                <a:latin typeface="+mn-lt"/>
              </a:rPr>
              <a:t>программы обучения учителей и управленцев использованию и интерпретации результатов различных видов измерений с целью повышения качества образования.</a:t>
            </a:r>
          </a:p>
          <a:p>
            <a:r>
              <a:rPr lang="ru-RU" sz="4000" b="1" i="1" dirty="0" err="1">
                <a:solidFill>
                  <a:srgbClr val="253957"/>
                </a:solidFill>
                <a:latin typeface="+mn-lt"/>
                <a:ea typeface="+mn-ea"/>
                <a:cs typeface="+mn-cs"/>
                <a:sym typeface="Arial Narrow"/>
              </a:rPr>
              <a:t>Компетентностный</a:t>
            </a:r>
            <a:r>
              <a:rPr lang="ru-RU" sz="4000" b="1" i="1" dirty="0">
                <a:solidFill>
                  <a:srgbClr val="253957"/>
                </a:solidFill>
                <a:latin typeface="+mn-lt"/>
                <a:ea typeface="+mn-ea"/>
                <a:cs typeface="+mn-cs"/>
                <a:sym typeface="Arial Narrow"/>
              </a:rPr>
              <a:t> подход тогда не звучал</a:t>
            </a:r>
          </a:p>
        </p:txBody>
      </p:sp>
      <p:sp>
        <p:nvSpPr>
          <p:cNvPr id="125" name="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p:cNvSpPr txBox="1"/>
          <p:nvPr/>
        </p:nvSpPr>
        <p:spPr>
          <a:xfrm>
            <a:off x="787399" y="4000500"/>
            <a:ext cx="11430001" cy="490517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pPr algn="l">
              <a:defRPr sz="2100">
                <a:solidFill>
                  <a:srgbClr val="253957"/>
                </a:solidFill>
                <a:latin typeface="+mn-lt"/>
                <a:ea typeface="+mn-ea"/>
                <a:cs typeface="+mn-cs"/>
                <a:sym typeface="Arial Narrow"/>
              </a:defRPr>
            </a:pPr>
            <a:endParaRPr lang="ru-RU" sz="3000" b="1" i="1" dirty="0">
              <a:solidFill>
                <a:srgbClr val="253957"/>
              </a:solidFill>
              <a:latin typeface="+mn-lt"/>
              <a:ea typeface="+mn-ea"/>
              <a:cs typeface="+mn-cs"/>
              <a:sym typeface="Arial Narrow"/>
            </a:endParaRPr>
          </a:p>
        </p:txBody>
      </p:sp>
      <p:sp>
        <p:nvSpPr>
          <p:cNvPr id="126" name="Заголовок основного текста"/>
          <p:cNvSpPr txBox="1"/>
          <p:nvPr/>
        </p:nvSpPr>
        <p:spPr>
          <a:xfrm>
            <a:off x="787399" y="3233057"/>
            <a:ext cx="11430001" cy="767443"/>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b"/>
          <a:lstStyle>
            <a:lvl1pPr algn="l">
              <a:defRPr sz="3000" b="1">
                <a:solidFill>
                  <a:srgbClr val="253957"/>
                </a:solidFill>
                <a:latin typeface="+mn-lt"/>
                <a:ea typeface="+mn-ea"/>
                <a:cs typeface="+mn-cs"/>
                <a:sym typeface="Arial Narrow"/>
              </a:defRPr>
            </a:lvl1pPr>
          </a:lstStyle>
          <a:p>
            <a:endParaRPr dirty="0">
              <a:latin typeface="Arial Narrow" charset="0"/>
              <a:ea typeface="Arial Narrow" charset="0"/>
              <a:cs typeface="Arial Narrow" charset="0"/>
            </a:endParaRPr>
          </a:p>
        </p:txBody>
      </p:sp>
      <p:sp>
        <p:nvSpPr>
          <p:cNvPr id="127" name="Название подразделения, лаборатории, факультета и т.д."/>
          <p:cNvSpPr txBox="1"/>
          <p:nvPr/>
        </p:nvSpPr>
        <p:spPr>
          <a:xfrm>
            <a:off x="4161666" y="662943"/>
            <a:ext cx="8082786" cy="37959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spAutoFit/>
          </a:bodyPr>
          <a:lstStyle>
            <a:lvl1pPr algn="r">
              <a:defRPr sz="1800">
                <a:solidFill>
                  <a:srgbClr val="253957"/>
                </a:solidFill>
                <a:latin typeface="+mn-lt"/>
                <a:ea typeface="+mn-ea"/>
                <a:cs typeface="+mn-cs"/>
                <a:sym typeface="Arial Narrow"/>
              </a:defRPr>
            </a:lvl1pPr>
          </a:lstStyle>
          <a:p>
            <a:r>
              <a:rPr lang="ru-RU" dirty="0">
                <a:latin typeface="Arial Narrow" charset="0"/>
                <a:ea typeface="Arial Narrow" charset="0"/>
                <a:cs typeface="Arial Narrow" charset="0"/>
              </a:rPr>
              <a:t>Институт образования</a:t>
            </a:r>
            <a:endParaRPr dirty="0">
              <a:latin typeface="Arial Narrow" charset="0"/>
              <a:ea typeface="Arial Narrow" charset="0"/>
              <a:cs typeface="Arial Narrow" charset="0"/>
            </a:endParaRPr>
          </a:p>
        </p:txBody>
      </p:sp>
      <p:pic>
        <p:nvPicPr>
          <p:cNvPr id="128" name="Изображение" descr="Изображение"/>
          <p:cNvPicPr>
            <a:picLocks noChangeAspect="1"/>
          </p:cNvPicPr>
          <p:nvPr/>
        </p:nvPicPr>
        <p:blipFill>
          <a:blip r:embed="rId2" cstate="print">
            <a:extLst/>
          </a:blip>
          <a:stretch>
            <a:fillRect/>
          </a:stretch>
        </p:blipFill>
        <p:spPr>
          <a:xfrm>
            <a:off x="805562" y="416839"/>
            <a:ext cx="853034" cy="853034"/>
          </a:xfrm>
          <a:prstGeom prst="rect">
            <a:avLst/>
          </a:prstGeom>
          <a:ln w="12700">
            <a:miter lim="400000"/>
          </a:ln>
        </p:spPr>
      </p:pic>
    </p:spTree>
    <p:extLst>
      <p:ext uri="{BB962C8B-B14F-4D97-AF65-F5344CB8AC3E}">
        <p14:creationId xmlns:p14="http://schemas.microsoft.com/office/powerpoint/2010/main" val="4128358809"/>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Линия"/>
          <p:cNvSpPr/>
          <p:nvPr/>
        </p:nvSpPr>
        <p:spPr>
          <a:xfrm>
            <a:off x="787400" y="1574800"/>
            <a:ext cx="11430001" cy="0"/>
          </a:xfrm>
          <a:prstGeom prst="line">
            <a:avLst/>
          </a:prstGeom>
          <a:ln w="12700">
            <a:solidFill>
              <a:srgbClr val="253957"/>
            </a:solidFill>
            <a:miter lim="400000"/>
          </a:ln>
        </p:spPr>
        <p:txBody>
          <a:bodyPr lIns="50800" tIns="50800" rIns="50800" bIns="50800" anchor="ctr"/>
          <a:lstStyle/>
          <a:p>
            <a:pPr>
              <a:defRPr sz="2400"/>
            </a:pPr>
            <a:endParaRPr/>
          </a:p>
        </p:txBody>
      </p:sp>
      <p:sp>
        <p:nvSpPr>
          <p:cNvPr id="124" name="Очень крутой заголовок…"/>
          <p:cNvSpPr txBox="1"/>
          <p:nvPr/>
        </p:nvSpPr>
        <p:spPr>
          <a:xfrm>
            <a:off x="793361" y="2113980"/>
            <a:ext cx="11430002" cy="7222774"/>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endParaRPr lang="ru-RU" sz="5400" b="1" i="1" dirty="0">
              <a:solidFill>
                <a:srgbClr val="253957"/>
              </a:solidFill>
              <a:sym typeface="Arial Narrow"/>
            </a:endParaRPr>
          </a:p>
        </p:txBody>
      </p:sp>
      <p:sp>
        <p:nvSpPr>
          <p:cNvPr id="125" name="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p:cNvSpPr txBox="1"/>
          <p:nvPr/>
        </p:nvSpPr>
        <p:spPr>
          <a:xfrm>
            <a:off x="787399" y="4000500"/>
            <a:ext cx="11430001" cy="490517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pPr algn="l">
              <a:defRPr sz="2100">
                <a:solidFill>
                  <a:srgbClr val="253957"/>
                </a:solidFill>
                <a:latin typeface="+mn-lt"/>
                <a:ea typeface="+mn-ea"/>
                <a:cs typeface="+mn-cs"/>
                <a:sym typeface="Arial Narrow"/>
              </a:defRPr>
            </a:pPr>
            <a:endParaRPr lang="ru-RU" sz="3000" b="1" i="1" dirty="0">
              <a:solidFill>
                <a:srgbClr val="253957"/>
              </a:solidFill>
              <a:latin typeface="+mn-lt"/>
              <a:ea typeface="+mn-ea"/>
              <a:cs typeface="+mn-cs"/>
              <a:sym typeface="Arial Narrow"/>
            </a:endParaRPr>
          </a:p>
        </p:txBody>
      </p:sp>
      <p:sp>
        <p:nvSpPr>
          <p:cNvPr id="126" name="Заголовок основного текста"/>
          <p:cNvSpPr txBox="1"/>
          <p:nvPr/>
        </p:nvSpPr>
        <p:spPr>
          <a:xfrm>
            <a:off x="787399" y="3233057"/>
            <a:ext cx="11430001" cy="767443"/>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b"/>
          <a:lstStyle>
            <a:lvl1pPr algn="l">
              <a:defRPr sz="3000" b="1">
                <a:solidFill>
                  <a:srgbClr val="253957"/>
                </a:solidFill>
                <a:latin typeface="+mn-lt"/>
                <a:ea typeface="+mn-ea"/>
                <a:cs typeface="+mn-cs"/>
                <a:sym typeface="Arial Narrow"/>
              </a:defRPr>
            </a:lvl1pPr>
          </a:lstStyle>
          <a:p>
            <a:endParaRPr dirty="0">
              <a:latin typeface="Arial Narrow" charset="0"/>
              <a:ea typeface="Arial Narrow" charset="0"/>
              <a:cs typeface="Arial Narrow" charset="0"/>
            </a:endParaRPr>
          </a:p>
        </p:txBody>
      </p:sp>
      <p:sp>
        <p:nvSpPr>
          <p:cNvPr id="127" name="Название подразделения, лаборатории, факультета и т.д."/>
          <p:cNvSpPr txBox="1"/>
          <p:nvPr/>
        </p:nvSpPr>
        <p:spPr>
          <a:xfrm>
            <a:off x="4161666" y="662943"/>
            <a:ext cx="8082786" cy="37959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spAutoFit/>
          </a:bodyPr>
          <a:lstStyle>
            <a:lvl1pPr algn="r">
              <a:defRPr sz="1800">
                <a:solidFill>
                  <a:srgbClr val="253957"/>
                </a:solidFill>
                <a:latin typeface="+mn-lt"/>
                <a:ea typeface="+mn-ea"/>
                <a:cs typeface="+mn-cs"/>
                <a:sym typeface="Arial Narrow"/>
              </a:defRPr>
            </a:lvl1pPr>
          </a:lstStyle>
          <a:p>
            <a:r>
              <a:rPr lang="ru-RU" dirty="0">
                <a:latin typeface="Arial Narrow" charset="0"/>
                <a:ea typeface="Arial Narrow" charset="0"/>
                <a:cs typeface="Arial Narrow" charset="0"/>
              </a:rPr>
              <a:t>Институт образования</a:t>
            </a:r>
            <a:endParaRPr dirty="0">
              <a:latin typeface="Arial Narrow" charset="0"/>
              <a:ea typeface="Arial Narrow" charset="0"/>
              <a:cs typeface="Arial Narrow" charset="0"/>
            </a:endParaRPr>
          </a:p>
        </p:txBody>
      </p:sp>
      <p:pic>
        <p:nvPicPr>
          <p:cNvPr id="128" name="Изображение" descr="Изображение"/>
          <p:cNvPicPr>
            <a:picLocks noChangeAspect="1"/>
          </p:cNvPicPr>
          <p:nvPr/>
        </p:nvPicPr>
        <p:blipFill>
          <a:blip r:embed="rId2" cstate="print">
            <a:extLst/>
          </a:blip>
          <a:stretch>
            <a:fillRect/>
          </a:stretch>
        </p:blipFill>
        <p:spPr>
          <a:xfrm>
            <a:off x="805562" y="416839"/>
            <a:ext cx="853034" cy="853034"/>
          </a:xfrm>
          <a:prstGeom prst="rect">
            <a:avLst/>
          </a:prstGeom>
          <a:ln w="12700">
            <a:miter lim="400000"/>
          </a:ln>
        </p:spPr>
      </p:pic>
      <p:sp>
        <p:nvSpPr>
          <p:cNvPr id="2" name="Прямоугольник 1">
            <a:extLst>
              <a:ext uri="{FF2B5EF4-FFF2-40B4-BE49-F238E27FC236}">
                <a16:creationId xmlns:a16="http://schemas.microsoft.com/office/drawing/2014/main" id="{F1B24D4D-8E74-43EC-A0D9-7C26A3D711F8}"/>
              </a:ext>
            </a:extLst>
          </p:cNvPr>
          <p:cNvSpPr/>
          <p:nvPr/>
        </p:nvSpPr>
        <p:spPr>
          <a:xfrm>
            <a:off x="805561" y="1879728"/>
            <a:ext cx="11405877" cy="7663636"/>
          </a:xfrm>
          <a:prstGeom prst="rect">
            <a:avLst/>
          </a:prstGeom>
        </p:spPr>
        <p:txBody>
          <a:bodyPr wrap="square">
            <a:spAutoFit/>
          </a:bodyPr>
          <a:lstStyle/>
          <a:p>
            <a:r>
              <a:rPr lang="ru-RU" sz="4400" b="1" i="1" dirty="0">
                <a:latin typeface="+mn-lt"/>
                <a:ea typeface="Calibri" panose="020F0502020204030204" pitchFamily="34" charset="0"/>
                <a:cs typeface="Times New Roman" panose="02020603050405020304" pitchFamily="18" charset="0"/>
              </a:rPr>
              <a:t>Национальное исследование качества образования (НИКО)</a:t>
            </a:r>
          </a:p>
          <a:p>
            <a:r>
              <a:rPr lang="ru-RU" sz="4400" b="1" dirty="0">
                <a:latin typeface="+mn-lt"/>
                <a:ea typeface="Calibri" panose="020F0502020204030204" pitchFamily="34" charset="0"/>
                <a:cs typeface="Times New Roman" panose="02020603050405020304" pitchFamily="18" charset="0"/>
              </a:rPr>
              <a:t>Образование или обучение?</a:t>
            </a:r>
          </a:p>
          <a:p>
            <a:pPr marL="571500" indent="-571500" algn="l">
              <a:buFont typeface="Arial" panose="020B0604020202020204" pitchFamily="34" charset="0"/>
              <a:buChar char="•"/>
            </a:pPr>
            <a:r>
              <a:rPr lang="ru-RU" sz="4000" dirty="0">
                <a:latin typeface="+mn-lt"/>
              </a:rPr>
              <a:t>Локальная выборка школ не репрезентативна для субъектов Российской Федерации. </a:t>
            </a:r>
          </a:p>
          <a:p>
            <a:pPr marL="571500" indent="-571500" algn="l">
              <a:buFont typeface="Arial" panose="020B0604020202020204" pitchFamily="34" charset="0"/>
              <a:buChar char="•"/>
            </a:pPr>
            <a:r>
              <a:rPr lang="ru-RU" sz="4000" dirty="0">
                <a:latin typeface="+mn-lt"/>
              </a:rPr>
              <a:t>Периодичность проведения НИКО по конкретным предметам не установлена, что не позволяет фиксировать тенденции в обучении по предметным областям. </a:t>
            </a:r>
          </a:p>
          <a:p>
            <a:pPr algn="l"/>
            <a:endParaRPr lang="ru-RU" sz="4000" dirty="0">
              <a:latin typeface="+mn-lt"/>
            </a:endParaRPr>
          </a:p>
          <a:p>
            <a:r>
              <a:rPr lang="ru-RU" sz="4000" b="1" dirty="0">
                <a:latin typeface="+mn-lt"/>
              </a:rPr>
              <a:t>Кто и как может использовать результаты этого мониторинга для повышения качества обучения</a:t>
            </a:r>
            <a:r>
              <a:rPr lang="ru-RU" sz="4000" dirty="0">
                <a:latin typeface="+mn-lt"/>
              </a:rPr>
              <a:t>? </a:t>
            </a:r>
          </a:p>
        </p:txBody>
      </p:sp>
    </p:spTree>
    <p:extLst>
      <p:ext uri="{BB962C8B-B14F-4D97-AF65-F5344CB8AC3E}">
        <p14:creationId xmlns:p14="http://schemas.microsoft.com/office/powerpoint/2010/main" val="2686931201"/>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Линия"/>
          <p:cNvSpPr/>
          <p:nvPr/>
        </p:nvSpPr>
        <p:spPr>
          <a:xfrm>
            <a:off x="787400" y="1574800"/>
            <a:ext cx="11430001" cy="0"/>
          </a:xfrm>
          <a:prstGeom prst="line">
            <a:avLst/>
          </a:prstGeom>
          <a:ln w="12700">
            <a:solidFill>
              <a:srgbClr val="253957"/>
            </a:solidFill>
            <a:miter lim="400000"/>
          </a:ln>
        </p:spPr>
        <p:txBody>
          <a:bodyPr lIns="50800" tIns="50800" rIns="50800" bIns="50800" anchor="ctr"/>
          <a:lstStyle/>
          <a:p>
            <a:pPr>
              <a:defRPr sz="2400"/>
            </a:pPr>
            <a:endParaRPr/>
          </a:p>
        </p:txBody>
      </p:sp>
      <p:sp>
        <p:nvSpPr>
          <p:cNvPr id="124" name="Очень крутой заголовок…"/>
          <p:cNvSpPr txBox="1"/>
          <p:nvPr/>
        </p:nvSpPr>
        <p:spPr>
          <a:xfrm>
            <a:off x="793361" y="2113980"/>
            <a:ext cx="11430002" cy="7222774"/>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endParaRPr lang="ru-RU" sz="5400" b="1" i="1" dirty="0">
              <a:solidFill>
                <a:srgbClr val="253957"/>
              </a:solidFill>
              <a:sym typeface="Arial Narrow"/>
            </a:endParaRPr>
          </a:p>
        </p:txBody>
      </p:sp>
      <p:sp>
        <p:nvSpPr>
          <p:cNvPr id="125" name="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p:cNvSpPr txBox="1"/>
          <p:nvPr/>
        </p:nvSpPr>
        <p:spPr>
          <a:xfrm>
            <a:off x="787399" y="4000500"/>
            <a:ext cx="11430001" cy="490517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pPr algn="l">
              <a:defRPr sz="2100">
                <a:solidFill>
                  <a:srgbClr val="253957"/>
                </a:solidFill>
                <a:latin typeface="+mn-lt"/>
                <a:ea typeface="+mn-ea"/>
                <a:cs typeface="+mn-cs"/>
                <a:sym typeface="Arial Narrow"/>
              </a:defRPr>
            </a:pPr>
            <a:endParaRPr lang="ru-RU" sz="3000" b="1" i="1" dirty="0">
              <a:solidFill>
                <a:srgbClr val="253957"/>
              </a:solidFill>
              <a:latin typeface="+mn-lt"/>
              <a:ea typeface="+mn-ea"/>
              <a:cs typeface="+mn-cs"/>
              <a:sym typeface="Arial Narrow"/>
            </a:endParaRPr>
          </a:p>
        </p:txBody>
      </p:sp>
      <p:sp>
        <p:nvSpPr>
          <p:cNvPr id="126" name="Заголовок основного текста"/>
          <p:cNvSpPr txBox="1"/>
          <p:nvPr/>
        </p:nvSpPr>
        <p:spPr>
          <a:xfrm>
            <a:off x="787399" y="3233057"/>
            <a:ext cx="11430001" cy="767443"/>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b"/>
          <a:lstStyle>
            <a:lvl1pPr algn="l">
              <a:defRPr sz="3000" b="1">
                <a:solidFill>
                  <a:srgbClr val="253957"/>
                </a:solidFill>
                <a:latin typeface="+mn-lt"/>
                <a:ea typeface="+mn-ea"/>
                <a:cs typeface="+mn-cs"/>
                <a:sym typeface="Arial Narrow"/>
              </a:defRPr>
            </a:lvl1pPr>
          </a:lstStyle>
          <a:p>
            <a:endParaRPr dirty="0">
              <a:latin typeface="Arial Narrow" charset="0"/>
              <a:ea typeface="Arial Narrow" charset="0"/>
              <a:cs typeface="Arial Narrow" charset="0"/>
            </a:endParaRPr>
          </a:p>
        </p:txBody>
      </p:sp>
      <p:sp>
        <p:nvSpPr>
          <p:cNvPr id="127" name="Название подразделения, лаборатории, факультета и т.д."/>
          <p:cNvSpPr txBox="1"/>
          <p:nvPr/>
        </p:nvSpPr>
        <p:spPr>
          <a:xfrm>
            <a:off x="4161666" y="662943"/>
            <a:ext cx="8082786" cy="37959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spAutoFit/>
          </a:bodyPr>
          <a:lstStyle>
            <a:lvl1pPr algn="r">
              <a:defRPr sz="1800">
                <a:solidFill>
                  <a:srgbClr val="253957"/>
                </a:solidFill>
                <a:latin typeface="+mn-lt"/>
                <a:ea typeface="+mn-ea"/>
                <a:cs typeface="+mn-cs"/>
                <a:sym typeface="Arial Narrow"/>
              </a:defRPr>
            </a:lvl1pPr>
          </a:lstStyle>
          <a:p>
            <a:r>
              <a:rPr lang="ru-RU" dirty="0">
                <a:latin typeface="Arial Narrow" charset="0"/>
                <a:ea typeface="Arial Narrow" charset="0"/>
                <a:cs typeface="Arial Narrow" charset="0"/>
              </a:rPr>
              <a:t>Институт образования</a:t>
            </a:r>
            <a:endParaRPr dirty="0">
              <a:latin typeface="Arial Narrow" charset="0"/>
              <a:ea typeface="Arial Narrow" charset="0"/>
              <a:cs typeface="Arial Narrow" charset="0"/>
            </a:endParaRPr>
          </a:p>
        </p:txBody>
      </p:sp>
      <p:pic>
        <p:nvPicPr>
          <p:cNvPr id="128" name="Изображение" descr="Изображение"/>
          <p:cNvPicPr>
            <a:picLocks noChangeAspect="1"/>
          </p:cNvPicPr>
          <p:nvPr/>
        </p:nvPicPr>
        <p:blipFill>
          <a:blip r:embed="rId2" cstate="print">
            <a:extLst/>
          </a:blip>
          <a:stretch>
            <a:fillRect/>
          </a:stretch>
        </p:blipFill>
        <p:spPr>
          <a:xfrm>
            <a:off x="805562" y="416839"/>
            <a:ext cx="853034" cy="853034"/>
          </a:xfrm>
          <a:prstGeom prst="rect">
            <a:avLst/>
          </a:prstGeom>
          <a:ln w="12700">
            <a:miter lim="400000"/>
          </a:ln>
        </p:spPr>
      </p:pic>
      <p:sp>
        <p:nvSpPr>
          <p:cNvPr id="2" name="Прямоугольник 1">
            <a:extLst>
              <a:ext uri="{FF2B5EF4-FFF2-40B4-BE49-F238E27FC236}">
                <a16:creationId xmlns:a16="http://schemas.microsoft.com/office/drawing/2014/main" id="{03A04703-13AE-41D1-A25C-208EF0FCF2C8}"/>
              </a:ext>
            </a:extLst>
          </p:cNvPr>
          <p:cNvSpPr/>
          <p:nvPr/>
        </p:nvSpPr>
        <p:spPr>
          <a:xfrm>
            <a:off x="869868" y="1802139"/>
            <a:ext cx="11430001" cy="7478970"/>
          </a:xfrm>
          <a:prstGeom prst="rect">
            <a:avLst/>
          </a:prstGeom>
        </p:spPr>
        <p:txBody>
          <a:bodyPr wrap="square">
            <a:spAutoFit/>
          </a:bodyPr>
          <a:lstStyle/>
          <a:p>
            <a:r>
              <a:rPr lang="ru-RU" sz="4400" b="1" i="1" dirty="0">
                <a:latin typeface="+mn-lt"/>
                <a:ea typeface="Calibri" panose="020F0502020204030204" pitchFamily="34" charset="0"/>
                <a:cs typeface="Times New Roman" panose="02020603050405020304" pitchFamily="18" charset="0"/>
              </a:rPr>
              <a:t>Всероссийские проверочные работы. </a:t>
            </a:r>
          </a:p>
          <a:p>
            <a:endParaRPr lang="ru-RU" b="1" i="1" dirty="0">
              <a:latin typeface="+mn-lt"/>
              <a:ea typeface="Calibri" panose="020F0502020204030204" pitchFamily="34" charset="0"/>
              <a:cs typeface="Times New Roman" panose="02020603050405020304" pitchFamily="18" charset="0"/>
            </a:endParaRPr>
          </a:p>
          <a:p>
            <a:r>
              <a:rPr lang="ru-RU" dirty="0">
                <a:latin typeface="+mn-lt"/>
                <a:ea typeface="Calibri" panose="020F0502020204030204" pitchFamily="34" charset="0"/>
                <a:cs typeface="Times New Roman" panose="02020603050405020304" pitchFamily="18" charset="0"/>
              </a:rPr>
              <a:t> </a:t>
            </a:r>
            <a:r>
              <a:rPr lang="ru-RU" sz="4000" dirty="0">
                <a:latin typeface="+mn-lt"/>
                <a:ea typeface="Calibri" panose="020F0502020204030204" pitchFamily="34" charset="0"/>
                <a:cs typeface="Times New Roman" panose="02020603050405020304" pitchFamily="18" charset="0"/>
              </a:rPr>
              <a:t>Контрольные для школьников по завершению обучения в каждом классе по каждому предмету, разрабатываемые на федеральном уровне.</a:t>
            </a:r>
          </a:p>
          <a:p>
            <a:endParaRPr lang="ru-RU" sz="4000" dirty="0">
              <a:latin typeface="+mn-lt"/>
              <a:ea typeface="Calibri" panose="020F0502020204030204" pitchFamily="34" charset="0"/>
              <a:cs typeface="Times New Roman" panose="02020603050405020304" pitchFamily="18" charset="0"/>
            </a:endParaRPr>
          </a:p>
          <a:p>
            <a:r>
              <a:rPr lang="ru-RU" sz="4000" dirty="0">
                <a:latin typeface="+mn-lt"/>
                <a:ea typeface="Calibri" panose="020F0502020204030204" pitchFamily="34" charset="0"/>
                <a:cs typeface="Times New Roman" panose="02020603050405020304" pitchFamily="18" charset="0"/>
              </a:rPr>
              <a:t>С</a:t>
            </a:r>
            <a:r>
              <a:rPr lang="ru-RU" sz="4000" dirty="0">
                <a:latin typeface="+mn-lt"/>
              </a:rPr>
              <a:t>оответствие ФГОС по классам?!</a:t>
            </a:r>
          </a:p>
          <a:p>
            <a:r>
              <a:rPr lang="ru-RU" sz="4000" dirty="0">
                <a:latin typeface="+mn-lt"/>
              </a:rPr>
              <a:t> </a:t>
            </a:r>
          </a:p>
          <a:p>
            <a:r>
              <a:rPr lang="ru-RU" sz="4000" dirty="0">
                <a:latin typeface="+mn-lt"/>
              </a:rPr>
              <a:t>      Единые критерии оценивания? Опыт ЕГЭ и школ </a:t>
            </a:r>
            <a:r>
              <a:rPr lang="en-US" sz="4000" dirty="0">
                <a:latin typeface="+mn-lt"/>
              </a:rPr>
              <a:t>IB</a:t>
            </a:r>
            <a:r>
              <a:rPr lang="ru-RU" sz="4000" dirty="0">
                <a:latin typeface="+mn-lt"/>
              </a:rPr>
              <a:t>.</a:t>
            </a:r>
          </a:p>
          <a:p>
            <a:r>
              <a:rPr lang="ru-RU" sz="4000" dirty="0">
                <a:latin typeface="+mn-lt"/>
              </a:rPr>
              <a:t> </a:t>
            </a:r>
          </a:p>
          <a:p>
            <a:r>
              <a:rPr lang="ru-RU" sz="4000" b="1" dirty="0">
                <a:latin typeface="+mn-lt"/>
              </a:rPr>
              <a:t>Кто и как будет применять результаты ВПР? Учителя? Директора? Управленцы?</a:t>
            </a:r>
            <a:r>
              <a:rPr lang="ru-RU" b="1" dirty="0"/>
              <a:t> </a:t>
            </a:r>
          </a:p>
        </p:txBody>
      </p:sp>
    </p:spTree>
    <p:extLst>
      <p:ext uri="{BB962C8B-B14F-4D97-AF65-F5344CB8AC3E}">
        <p14:creationId xmlns:p14="http://schemas.microsoft.com/office/powerpoint/2010/main" val="2097748190"/>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Линия"/>
          <p:cNvSpPr/>
          <p:nvPr/>
        </p:nvSpPr>
        <p:spPr>
          <a:xfrm>
            <a:off x="787400" y="1574800"/>
            <a:ext cx="11430001" cy="0"/>
          </a:xfrm>
          <a:prstGeom prst="line">
            <a:avLst/>
          </a:prstGeom>
          <a:ln w="12700">
            <a:solidFill>
              <a:srgbClr val="253957"/>
            </a:solidFill>
            <a:miter lim="400000"/>
          </a:ln>
        </p:spPr>
        <p:txBody>
          <a:bodyPr lIns="50800" tIns="50800" rIns="50800" bIns="50800" anchor="ctr"/>
          <a:lstStyle/>
          <a:p>
            <a:pPr>
              <a:defRPr sz="2400"/>
            </a:pPr>
            <a:endParaRPr/>
          </a:p>
        </p:txBody>
      </p:sp>
      <p:sp>
        <p:nvSpPr>
          <p:cNvPr id="124" name="Очень крутой заголовок…"/>
          <p:cNvSpPr txBox="1"/>
          <p:nvPr/>
        </p:nvSpPr>
        <p:spPr>
          <a:xfrm>
            <a:off x="793361" y="2113980"/>
            <a:ext cx="11430002" cy="7222774"/>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endParaRPr lang="ru-RU" sz="5400" b="1" i="1" dirty="0">
              <a:solidFill>
                <a:srgbClr val="253957"/>
              </a:solidFill>
              <a:sym typeface="Arial Narrow"/>
            </a:endParaRPr>
          </a:p>
        </p:txBody>
      </p:sp>
      <p:sp>
        <p:nvSpPr>
          <p:cNvPr id="125" name="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p:cNvSpPr txBox="1"/>
          <p:nvPr/>
        </p:nvSpPr>
        <p:spPr>
          <a:xfrm>
            <a:off x="787399" y="4000500"/>
            <a:ext cx="11430001" cy="490517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pPr algn="l">
              <a:defRPr sz="2100">
                <a:solidFill>
                  <a:srgbClr val="253957"/>
                </a:solidFill>
                <a:latin typeface="+mn-lt"/>
                <a:ea typeface="+mn-ea"/>
                <a:cs typeface="+mn-cs"/>
                <a:sym typeface="Arial Narrow"/>
              </a:defRPr>
            </a:pPr>
            <a:endParaRPr lang="ru-RU" sz="3000" b="1" i="1" dirty="0">
              <a:solidFill>
                <a:srgbClr val="253957"/>
              </a:solidFill>
              <a:latin typeface="+mn-lt"/>
              <a:ea typeface="+mn-ea"/>
              <a:cs typeface="+mn-cs"/>
              <a:sym typeface="Arial Narrow"/>
            </a:endParaRPr>
          </a:p>
        </p:txBody>
      </p:sp>
      <p:sp>
        <p:nvSpPr>
          <p:cNvPr id="126" name="Заголовок основного текста"/>
          <p:cNvSpPr txBox="1"/>
          <p:nvPr/>
        </p:nvSpPr>
        <p:spPr>
          <a:xfrm>
            <a:off x="787399" y="3233057"/>
            <a:ext cx="11430001" cy="767443"/>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b"/>
          <a:lstStyle>
            <a:lvl1pPr algn="l">
              <a:defRPr sz="3000" b="1">
                <a:solidFill>
                  <a:srgbClr val="253957"/>
                </a:solidFill>
                <a:latin typeface="+mn-lt"/>
                <a:ea typeface="+mn-ea"/>
                <a:cs typeface="+mn-cs"/>
                <a:sym typeface="Arial Narrow"/>
              </a:defRPr>
            </a:lvl1pPr>
          </a:lstStyle>
          <a:p>
            <a:endParaRPr dirty="0">
              <a:latin typeface="Arial Narrow" charset="0"/>
              <a:ea typeface="Arial Narrow" charset="0"/>
              <a:cs typeface="Arial Narrow" charset="0"/>
            </a:endParaRPr>
          </a:p>
        </p:txBody>
      </p:sp>
      <p:sp>
        <p:nvSpPr>
          <p:cNvPr id="127" name="Название подразделения, лаборатории, факультета и т.д."/>
          <p:cNvSpPr txBox="1"/>
          <p:nvPr/>
        </p:nvSpPr>
        <p:spPr>
          <a:xfrm>
            <a:off x="4161666" y="662943"/>
            <a:ext cx="8082786" cy="37959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spAutoFit/>
          </a:bodyPr>
          <a:lstStyle>
            <a:lvl1pPr algn="r">
              <a:defRPr sz="1800">
                <a:solidFill>
                  <a:srgbClr val="253957"/>
                </a:solidFill>
                <a:latin typeface="+mn-lt"/>
                <a:ea typeface="+mn-ea"/>
                <a:cs typeface="+mn-cs"/>
                <a:sym typeface="Arial Narrow"/>
              </a:defRPr>
            </a:lvl1pPr>
          </a:lstStyle>
          <a:p>
            <a:r>
              <a:rPr lang="ru-RU" dirty="0">
                <a:latin typeface="Arial Narrow" charset="0"/>
                <a:ea typeface="Arial Narrow" charset="0"/>
                <a:cs typeface="Arial Narrow" charset="0"/>
              </a:rPr>
              <a:t>Институт образования</a:t>
            </a:r>
            <a:endParaRPr dirty="0">
              <a:latin typeface="Arial Narrow" charset="0"/>
              <a:ea typeface="Arial Narrow" charset="0"/>
              <a:cs typeface="Arial Narrow" charset="0"/>
            </a:endParaRPr>
          </a:p>
        </p:txBody>
      </p:sp>
      <p:pic>
        <p:nvPicPr>
          <p:cNvPr id="128" name="Изображение" descr="Изображение"/>
          <p:cNvPicPr>
            <a:picLocks noChangeAspect="1"/>
          </p:cNvPicPr>
          <p:nvPr/>
        </p:nvPicPr>
        <p:blipFill>
          <a:blip r:embed="rId2" cstate="print">
            <a:extLst/>
          </a:blip>
          <a:stretch>
            <a:fillRect/>
          </a:stretch>
        </p:blipFill>
        <p:spPr>
          <a:xfrm>
            <a:off x="805562" y="416839"/>
            <a:ext cx="853034" cy="853034"/>
          </a:xfrm>
          <a:prstGeom prst="rect">
            <a:avLst/>
          </a:prstGeom>
          <a:ln w="12700">
            <a:miter lim="400000"/>
          </a:ln>
        </p:spPr>
      </p:pic>
      <p:sp>
        <p:nvSpPr>
          <p:cNvPr id="2" name="Прямоугольник 1">
            <a:extLst>
              <a:ext uri="{FF2B5EF4-FFF2-40B4-BE49-F238E27FC236}">
                <a16:creationId xmlns:a16="http://schemas.microsoft.com/office/drawing/2014/main" id="{E0150958-528B-4F5E-A979-7EBF352584F5}"/>
              </a:ext>
            </a:extLst>
          </p:cNvPr>
          <p:cNvSpPr/>
          <p:nvPr/>
        </p:nvSpPr>
        <p:spPr>
          <a:xfrm>
            <a:off x="912090" y="2113980"/>
            <a:ext cx="11180618" cy="6863417"/>
          </a:xfrm>
          <a:prstGeom prst="rect">
            <a:avLst/>
          </a:prstGeom>
        </p:spPr>
        <p:txBody>
          <a:bodyPr wrap="square">
            <a:spAutoFit/>
          </a:bodyPr>
          <a:lstStyle/>
          <a:p>
            <a:r>
              <a:rPr lang="ru-RU" sz="4000" b="1" i="1" dirty="0">
                <a:latin typeface="+mn-lt"/>
                <a:ea typeface="Times New Roman" panose="02020603050405020304" pitchFamily="18" charset="0"/>
                <a:cs typeface="Times New Roman" panose="02020603050405020304" pitchFamily="18" charset="0"/>
              </a:rPr>
              <a:t>Всероссийские проверочные работы </a:t>
            </a:r>
            <a:r>
              <a:rPr lang="ru-RU" sz="4000" dirty="0">
                <a:latin typeface="+mn-lt"/>
                <a:ea typeface="Times New Roman" panose="02020603050405020304" pitchFamily="18" charset="0"/>
                <a:cs typeface="Times New Roman" panose="02020603050405020304" pitchFamily="18" charset="0"/>
              </a:rPr>
              <a:t>– это гибрид:</a:t>
            </a:r>
          </a:p>
          <a:p>
            <a:endParaRPr lang="ru-RU" sz="4000" dirty="0">
              <a:latin typeface="+mn-lt"/>
              <a:ea typeface="Times New Roman" panose="02020603050405020304" pitchFamily="18" charset="0"/>
              <a:cs typeface="Times New Roman" panose="02020603050405020304" pitchFamily="18" charset="0"/>
            </a:endParaRPr>
          </a:p>
          <a:p>
            <a:pPr marL="742950" indent="-742950" algn="l">
              <a:buFont typeface="+mj-lt"/>
              <a:buAutoNum type="alphaLcParenR"/>
            </a:pPr>
            <a:r>
              <a:rPr lang="ru-RU" sz="4000" dirty="0">
                <a:latin typeface="+mn-lt"/>
                <a:ea typeface="Times New Roman" panose="02020603050405020304" pitchFamily="18" charset="0"/>
                <a:cs typeface="Times New Roman" panose="02020603050405020304" pitchFamily="18" charset="0"/>
              </a:rPr>
              <a:t>материалов для внутришкольного оценивания (но зачем тогда такая внешняя регламентация?)</a:t>
            </a:r>
          </a:p>
          <a:p>
            <a:pPr marL="742950" indent="-742950" algn="l">
              <a:buFont typeface="+mj-lt"/>
              <a:buAutoNum type="alphaLcParenR"/>
            </a:pPr>
            <a:r>
              <a:rPr lang="ru-RU" sz="4000" dirty="0">
                <a:latin typeface="+mn-lt"/>
                <a:ea typeface="Times New Roman" panose="02020603050405020304" pitchFamily="18" charset="0"/>
                <a:cs typeface="Times New Roman" panose="02020603050405020304" pitchFamily="18" charset="0"/>
              </a:rPr>
              <a:t>с мониторингом (но зачем тогда проверять всех детей? И как можно обходиться без внешнего контроля?)</a:t>
            </a:r>
          </a:p>
          <a:p>
            <a:pPr marL="742950" indent="-742950" algn="l">
              <a:buFont typeface="+mj-lt"/>
              <a:buAutoNum type="alphaLcParenR"/>
            </a:pPr>
            <a:r>
              <a:rPr lang="ru-RU" sz="4000" dirty="0">
                <a:latin typeface="+mn-lt"/>
                <a:ea typeface="Times New Roman" panose="02020603050405020304" pitchFamily="18" charset="0"/>
                <a:cs typeface="Times New Roman" panose="02020603050405020304" pitchFamily="18" charset="0"/>
              </a:rPr>
              <a:t> с экзаменами с высокими ставками (ведь будут отличники и двоечники).</a:t>
            </a:r>
          </a:p>
          <a:p>
            <a:pPr marL="742950" indent="-742950" algn="l">
              <a:buFont typeface="+mj-lt"/>
              <a:buAutoNum type="alphaLcParenR"/>
            </a:pPr>
            <a:endParaRPr lang="ru-RU" sz="4000" dirty="0">
              <a:latin typeface="+mn-lt"/>
              <a:ea typeface="Times New Roman" panose="02020603050405020304" pitchFamily="18" charset="0"/>
              <a:cs typeface="Times New Roman" panose="02020603050405020304" pitchFamily="18" charset="0"/>
            </a:endParaRPr>
          </a:p>
          <a:p>
            <a:pPr marL="742950" indent="-742950" algn="l"/>
            <a:r>
              <a:rPr lang="ru-RU" sz="4000" b="1" dirty="0">
                <a:latin typeface="+mn-lt"/>
                <a:ea typeface="Times New Roman" panose="02020603050405020304" pitchFamily="18" charset="0"/>
                <a:cs typeface="Times New Roman" panose="02020603050405020304" pitchFamily="18" charset="0"/>
              </a:rPr>
              <a:t>            И это опять предметная </a:t>
            </a:r>
            <a:r>
              <a:rPr lang="ru-RU" sz="4000" b="1" dirty="0" err="1">
                <a:latin typeface="+mn-lt"/>
                <a:ea typeface="Times New Roman" panose="02020603050405020304" pitchFamily="18" charset="0"/>
                <a:cs typeface="Times New Roman" panose="02020603050405020304" pitchFamily="18" charset="0"/>
              </a:rPr>
              <a:t>обученность</a:t>
            </a:r>
            <a:r>
              <a:rPr lang="ru-RU" sz="4000" b="1" dirty="0">
                <a:latin typeface="+mn-lt"/>
                <a:ea typeface="Times New Roman" panose="02020603050405020304" pitchFamily="18" charset="0"/>
                <a:cs typeface="Times New Roman" panose="02020603050405020304" pitchFamily="18" charset="0"/>
              </a:rPr>
              <a:t> </a:t>
            </a:r>
            <a:endParaRPr lang="ru-RU" sz="4000" b="1" dirty="0">
              <a:latin typeface="+mn-lt"/>
              <a:ea typeface="Times New Roman" panose="02020603050405020304" pitchFamily="18" charset="0"/>
            </a:endParaRPr>
          </a:p>
        </p:txBody>
      </p:sp>
    </p:spTree>
    <p:extLst>
      <p:ext uri="{BB962C8B-B14F-4D97-AF65-F5344CB8AC3E}">
        <p14:creationId xmlns:p14="http://schemas.microsoft.com/office/powerpoint/2010/main" val="2515154153"/>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Линия"/>
          <p:cNvSpPr/>
          <p:nvPr/>
        </p:nvSpPr>
        <p:spPr>
          <a:xfrm>
            <a:off x="787400" y="1574800"/>
            <a:ext cx="11430001" cy="0"/>
          </a:xfrm>
          <a:prstGeom prst="line">
            <a:avLst/>
          </a:prstGeom>
          <a:ln w="12700">
            <a:solidFill>
              <a:srgbClr val="253957"/>
            </a:solidFill>
            <a:miter lim="400000"/>
          </a:ln>
        </p:spPr>
        <p:txBody>
          <a:bodyPr lIns="50800" tIns="50800" rIns="50800" bIns="50800" anchor="ctr"/>
          <a:lstStyle/>
          <a:p>
            <a:pPr>
              <a:defRPr sz="2400"/>
            </a:pPr>
            <a:endParaRPr/>
          </a:p>
        </p:txBody>
      </p:sp>
      <p:sp>
        <p:nvSpPr>
          <p:cNvPr id="124" name="Очень крутой заголовок…"/>
          <p:cNvSpPr txBox="1"/>
          <p:nvPr/>
        </p:nvSpPr>
        <p:spPr>
          <a:xfrm>
            <a:off x="793361" y="2113980"/>
            <a:ext cx="11430002" cy="7222774"/>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endParaRPr lang="ru-RU" sz="5400" b="1" i="1" dirty="0">
              <a:solidFill>
                <a:srgbClr val="253957"/>
              </a:solidFill>
              <a:sym typeface="Arial Narrow"/>
            </a:endParaRPr>
          </a:p>
        </p:txBody>
      </p:sp>
      <p:sp>
        <p:nvSpPr>
          <p:cNvPr id="125" name="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p:cNvSpPr txBox="1"/>
          <p:nvPr/>
        </p:nvSpPr>
        <p:spPr>
          <a:xfrm>
            <a:off x="787399" y="4000500"/>
            <a:ext cx="11430001" cy="490517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pPr algn="l">
              <a:defRPr sz="2100">
                <a:solidFill>
                  <a:srgbClr val="253957"/>
                </a:solidFill>
                <a:latin typeface="+mn-lt"/>
                <a:ea typeface="+mn-ea"/>
                <a:cs typeface="+mn-cs"/>
                <a:sym typeface="Arial Narrow"/>
              </a:defRPr>
            </a:pPr>
            <a:endParaRPr lang="ru-RU" sz="3000" b="1" i="1" dirty="0">
              <a:solidFill>
                <a:srgbClr val="253957"/>
              </a:solidFill>
              <a:latin typeface="+mn-lt"/>
              <a:ea typeface="+mn-ea"/>
              <a:cs typeface="+mn-cs"/>
              <a:sym typeface="Arial Narrow"/>
            </a:endParaRPr>
          </a:p>
        </p:txBody>
      </p:sp>
      <p:sp>
        <p:nvSpPr>
          <p:cNvPr id="126" name="Заголовок основного текста"/>
          <p:cNvSpPr txBox="1"/>
          <p:nvPr/>
        </p:nvSpPr>
        <p:spPr>
          <a:xfrm>
            <a:off x="787399" y="3233057"/>
            <a:ext cx="11430001" cy="767443"/>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b"/>
          <a:lstStyle>
            <a:lvl1pPr algn="l">
              <a:defRPr sz="3000" b="1">
                <a:solidFill>
                  <a:srgbClr val="253957"/>
                </a:solidFill>
                <a:latin typeface="+mn-lt"/>
                <a:ea typeface="+mn-ea"/>
                <a:cs typeface="+mn-cs"/>
                <a:sym typeface="Arial Narrow"/>
              </a:defRPr>
            </a:lvl1pPr>
          </a:lstStyle>
          <a:p>
            <a:endParaRPr dirty="0">
              <a:latin typeface="Arial Narrow" charset="0"/>
              <a:ea typeface="Arial Narrow" charset="0"/>
              <a:cs typeface="Arial Narrow" charset="0"/>
            </a:endParaRPr>
          </a:p>
        </p:txBody>
      </p:sp>
      <p:sp>
        <p:nvSpPr>
          <p:cNvPr id="127" name="Название подразделения, лаборатории, факультета и т.д."/>
          <p:cNvSpPr txBox="1"/>
          <p:nvPr/>
        </p:nvSpPr>
        <p:spPr>
          <a:xfrm>
            <a:off x="4161666" y="662943"/>
            <a:ext cx="8082786" cy="37959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spAutoFit/>
          </a:bodyPr>
          <a:lstStyle>
            <a:lvl1pPr algn="r">
              <a:defRPr sz="1800">
                <a:solidFill>
                  <a:srgbClr val="253957"/>
                </a:solidFill>
                <a:latin typeface="+mn-lt"/>
                <a:ea typeface="+mn-ea"/>
                <a:cs typeface="+mn-cs"/>
                <a:sym typeface="Arial Narrow"/>
              </a:defRPr>
            </a:lvl1pPr>
          </a:lstStyle>
          <a:p>
            <a:r>
              <a:rPr lang="ru-RU" dirty="0">
                <a:latin typeface="Arial Narrow" charset="0"/>
                <a:ea typeface="Arial Narrow" charset="0"/>
                <a:cs typeface="Arial Narrow" charset="0"/>
              </a:rPr>
              <a:t>Институт образования</a:t>
            </a:r>
            <a:endParaRPr dirty="0">
              <a:latin typeface="Arial Narrow" charset="0"/>
              <a:ea typeface="Arial Narrow" charset="0"/>
              <a:cs typeface="Arial Narrow" charset="0"/>
            </a:endParaRPr>
          </a:p>
        </p:txBody>
      </p:sp>
      <p:pic>
        <p:nvPicPr>
          <p:cNvPr id="128" name="Изображение" descr="Изображение"/>
          <p:cNvPicPr>
            <a:picLocks noChangeAspect="1"/>
          </p:cNvPicPr>
          <p:nvPr/>
        </p:nvPicPr>
        <p:blipFill>
          <a:blip r:embed="rId2" cstate="print">
            <a:extLst/>
          </a:blip>
          <a:stretch>
            <a:fillRect/>
          </a:stretch>
        </p:blipFill>
        <p:spPr>
          <a:xfrm>
            <a:off x="805562" y="416839"/>
            <a:ext cx="853034" cy="853034"/>
          </a:xfrm>
          <a:prstGeom prst="rect">
            <a:avLst/>
          </a:prstGeom>
          <a:ln w="12700">
            <a:miter lim="400000"/>
          </a:ln>
        </p:spPr>
      </p:pic>
      <p:sp>
        <p:nvSpPr>
          <p:cNvPr id="2" name="Прямоугольник 1">
            <a:extLst>
              <a:ext uri="{FF2B5EF4-FFF2-40B4-BE49-F238E27FC236}">
                <a16:creationId xmlns:a16="http://schemas.microsoft.com/office/drawing/2014/main" id="{E2E60AEB-9415-4D63-AAE5-7B658F0D18A1}"/>
              </a:ext>
            </a:extLst>
          </p:cNvPr>
          <p:cNvSpPr/>
          <p:nvPr/>
        </p:nvSpPr>
        <p:spPr>
          <a:xfrm>
            <a:off x="686281" y="1945488"/>
            <a:ext cx="11632236" cy="6309420"/>
          </a:xfrm>
          <a:prstGeom prst="rect">
            <a:avLst/>
          </a:prstGeom>
        </p:spPr>
        <p:txBody>
          <a:bodyPr wrap="square">
            <a:spAutoFit/>
          </a:bodyPr>
          <a:lstStyle/>
          <a:p>
            <a:pPr lvl="1"/>
            <a:r>
              <a:rPr lang="ru-RU" sz="4400" b="1" i="1" dirty="0">
                <a:latin typeface="+mn-lt"/>
                <a:ea typeface="Times New Roman" panose="02020603050405020304" pitchFamily="18" charset="0"/>
                <a:cs typeface="Times New Roman" panose="02020603050405020304" pitchFamily="18" charset="0"/>
              </a:rPr>
              <a:t>Главные вопросы к действующим процедурам ОКО</a:t>
            </a:r>
            <a:r>
              <a:rPr lang="ru-RU" sz="4400" dirty="0">
                <a:latin typeface="+mn-lt"/>
                <a:ea typeface="Times New Roman" panose="02020603050405020304" pitchFamily="18" charset="0"/>
                <a:cs typeface="Times New Roman" panose="02020603050405020304" pitchFamily="18" charset="0"/>
              </a:rPr>
              <a:t>:</a:t>
            </a:r>
          </a:p>
          <a:p>
            <a:pPr lvl="1"/>
            <a:endParaRPr lang="ru-RU" dirty="0">
              <a:latin typeface="+mn-lt"/>
              <a:ea typeface="Times New Roman" panose="02020603050405020304" pitchFamily="18" charset="0"/>
              <a:cs typeface="Times New Roman" panose="02020603050405020304" pitchFamily="18" charset="0"/>
            </a:endParaRPr>
          </a:p>
          <a:p>
            <a:pPr lvl="1"/>
            <a:r>
              <a:rPr lang="ru-RU" sz="4000" dirty="0">
                <a:latin typeface="+mn-lt"/>
                <a:ea typeface="Times New Roman" panose="02020603050405020304" pitchFamily="18" charset="0"/>
                <a:cs typeface="Times New Roman" panose="02020603050405020304" pitchFamily="18" charset="0"/>
              </a:rPr>
              <a:t>Как соотносятся результаты ЕГЭ, ОГЭ, НИКО и ВПР друг с другом и ФГОС?</a:t>
            </a:r>
          </a:p>
          <a:p>
            <a:pPr lvl="1"/>
            <a:endParaRPr lang="ru-RU" sz="4000" dirty="0">
              <a:latin typeface="+mn-lt"/>
              <a:ea typeface="Times New Roman" panose="02020603050405020304" pitchFamily="18" charset="0"/>
              <a:cs typeface="Times New Roman" panose="02020603050405020304" pitchFamily="18" charset="0"/>
            </a:endParaRPr>
          </a:p>
          <a:p>
            <a:pPr lvl="1"/>
            <a:r>
              <a:rPr lang="ru-RU" sz="4000" dirty="0">
                <a:latin typeface="+mn-lt"/>
                <a:ea typeface="Times New Roman" panose="02020603050405020304" pitchFamily="18" charset="0"/>
                <a:cs typeface="Times New Roman" panose="02020603050405020304" pitchFamily="18" charset="0"/>
              </a:rPr>
              <a:t>Кто и какие управленческие решения по улучшению качества обучения принимает исходя из их результатов?</a:t>
            </a:r>
          </a:p>
          <a:p>
            <a:pPr lvl="1"/>
            <a:endParaRPr lang="ru-RU" sz="4000" dirty="0">
              <a:latin typeface="+mn-lt"/>
              <a:ea typeface="Times New Roman" panose="02020603050405020304" pitchFamily="18" charset="0"/>
              <a:cs typeface="Times New Roman" panose="02020603050405020304" pitchFamily="18" charset="0"/>
            </a:endParaRPr>
          </a:p>
          <a:p>
            <a:pPr lvl="1"/>
            <a:r>
              <a:rPr lang="ru-RU" sz="4000" b="1" dirty="0">
                <a:latin typeface="+mn-lt"/>
                <a:ea typeface="Times New Roman" panose="02020603050405020304" pitchFamily="18" charset="0"/>
                <a:cs typeface="Times New Roman" panose="02020603050405020304" pitchFamily="18" charset="0"/>
              </a:rPr>
              <a:t>Обучение предметным </a:t>
            </a:r>
            <a:r>
              <a:rPr lang="ru-RU" sz="4000" b="1" dirty="0" err="1">
                <a:latin typeface="+mn-lt"/>
                <a:ea typeface="Times New Roman" panose="02020603050405020304" pitchFamily="18" charset="0"/>
                <a:cs typeface="Times New Roman" panose="02020603050405020304" pitchFamily="18" charset="0"/>
              </a:rPr>
              <a:t>ЗУНам</a:t>
            </a:r>
            <a:r>
              <a:rPr lang="ru-RU" sz="4000" b="1" dirty="0">
                <a:latin typeface="+mn-lt"/>
                <a:ea typeface="Times New Roman" panose="02020603050405020304" pitchFamily="18" charset="0"/>
                <a:cs typeface="Times New Roman" panose="02020603050405020304" pitchFamily="18" charset="0"/>
              </a:rPr>
              <a:t> или образование?</a:t>
            </a:r>
            <a:endParaRPr lang="ru-RU" sz="4000" b="1" dirty="0">
              <a:latin typeface="+mn-lt"/>
              <a:ea typeface="Times New Roman" panose="02020603050405020304" pitchFamily="18" charset="0"/>
            </a:endParaRPr>
          </a:p>
        </p:txBody>
      </p:sp>
    </p:spTree>
    <p:extLst>
      <p:ext uri="{BB962C8B-B14F-4D97-AF65-F5344CB8AC3E}">
        <p14:creationId xmlns:p14="http://schemas.microsoft.com/office/powerpoint/2010/main" val="1083361611"/>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Линия"/>
          <p:cNvSpPr/>
          <p:nvPr/>
        </p:nvSpPr>
        <p:spPr>
          <a:xfrm>
            <a:off x="787400" y="1574800"/>
            <a:ext cx="11430001" cy="0"/>
          </a:xfrm>
          <a:prstGeom prst="line">
            <a:avLst/>
          </a:prstGeom>
          <a:ln w="12700">
            <a:solidFill>
              <a:srgbClr val="253957"/>
            </a:solidFill>
            <a:miter lim="400000"/>
          </a:ln>
        </p:spPr>
        <p:txBody>
          <a:bodyPr lIns="50800" tIns="50800" rIns="50800" bIns="50800" anchor="ctr"/>
          <a:lstStyle/>
          <a:p>
            <a:pPr>
              <a:defRPr sz="2400"/>
            </a:pPr>
            <a:endParaRPr/>
          </a:p>
        </p:txBody>
      </p:sp>
      <p:sp>
        <p:nvSpPr>
          <p:cNvPr id="124" name="Очень крутой заголовок…"/>
          <p:cNvSpPr txBox="1"/>
          <p:nvPr/>
        </p:nvSpPr>
        <p:spPr>
          <a:xfrm>
            <a:off x="814451" y="1269874"/>
            <a:ext cx="11430001" cy="740229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pPr marL="742950" lvl="1" indent="-742950"/>
            <a:r>
              <a:rPr lang="ru-RU" sz="4000" b="1" dirty="0">
                <a:solidFill>
                  <a:schemeClr val="tx1"/>
                </a:solidFill>
                <a:latin typeface="+mn-lt"/>
                <a:sym typeface="Arial Narrow"/>
              </a:rPr>
              <a:t>Сначала о предыстории</a:t>
            </a:r>
          </a:p>
          <a:p>
            <a:pPr marL="742950" lvl="1" indent="-742950"/>
            <a:r>
              <a:rPr lang="ru-RU" sz="4000" b="1" dirty="0">
                <a:solidFill>
                  <a:schemeClr val="tx1"/>
                </a:solidFill>
                <a:latin typeface="+mn-lt"/>
                <a:sym typeface="Arial Narrow"/>
              </a:rPr>
              <a:t>  </a:t>
            </a:r>
            <a:r>
              <a:rPr lang="ru-RU" sz="4000" b="1" i="1" dirty="0" err="1">
                <a:solidFill>
                  <a:schemeClr val="tx1"/>
                </a:solidFill>
                <a:latin typeface="+mn-lt"/>
                <a:sym typeface="Arial Narrow"/>
              </a:rPr>
              <a:t>Э.Ильенков</a:t>
            </a:r>
            <a:r>
              <a:rPr lang="ru-RU" sz="4000" b="1" i="1" dirty="0">
                <a:solidFill>
                  <a:schemeClr val="tx1"/>
                </a:solidFill>
                <a:latin typeface="+mn-lt"/>
                <a:sym typeface="Arial Narrow"/>
              </a:rPr>
              <a:t> в 1964 г.  «</a:t>
            </a:r>
            <a:r>
              <a:rPr lang="ru-RU" sz="4400" b="1" dirty="0"/>
              <a:t>Школа должна учить мыслить</a:t>
            </a:r>
            <a:r>
              <a:rPr lang="ru-RU" sz="4000" dirty="0"/>
              <a:t>»</a:t>
            </a:r>
          </a:p>
          <a:p>
            <a:pPr marL="742950" lvl="1" indent="-742950"/>
            <a:r>
              <a:rPr lang="ru-RU" sz="4000" b="1" dirty="0">
                <a:solidFill>
                  <a:schemeClr val="tx1"/>
                </a:solidFill>
                <a:latin typeface="+mn-lt"/>
                <a:sym typeface="Arial Narrow"/>
              </a:rPr>
              <a:t>Развивающее обучение </a:t>
            </a:r>
            <a:r>
              <a:rPr lang="ru-RU" sz="4000" b="1" i="1" dirty="0" err="1">
                <a:solidFill>
                  <a:schemeClr val="tx1"/>
                </a:solidFill>
                <a:latin typeface="+mn-lt"/>
                <a:sym typeface="Arial Narrow"/>
              </a:rPr>
              <a:t>Эльконина-Давыдова</a:t>
            </a:r>
            <a:endParaRPr lang="ru-RU" sz="4000" b="1" i="1" dirty="0">
              <a:solidFill>
                <a:schemeClr val="tx1"/>
              </a:solidFill>
              <a:latin typeface="+mn-lt"/>
              <a:sym typeface="Arial Narrow"/>
            </a:endParaRPr>
          </a:p>
          <a:p>
            <a:pPr marL="742950" lvl="1" indent="-742950"/>
            <a:endParaRPr lang="ru-RU" sz="4000" b="1" i="1" dirty="0">
              <a:solidFill>
                <a:schemeClr val="tx1"/>
              </a:solidFill>
              <a:latin typeface="+mn-lt"/>
              <a:sym typeface="Arial Narrow"/>
            </a:endParaRPr>
          </a:p>
          <a:p>
            <a:pPr marL="742950" lvl="1" indent="-742950"/>
            <a:r>
              <a:rPr lang="ru-RU" sz="4000" b="1" i="1" dirty="0">
                <a:solidFill>
                  <a:schemeClr val="tx1"/>
                </a:solidFill>
                <a:latin typeface="+mn-lt"/>
                <a:sym typeface="Arial Narrow"/>
              </a:rPr>
              <a:t>Работодатели в конце прошлого века:</a:t>
            </a:r>
          </a:p>
          <a:p>
            <a:pPr marL="742950" lvl="1" indent="-742950"/>
            <a:r>
              <a:rPr lang="ru-RU" sz="4000" b="1" i="1" dirty="0">
                <a:solidFill>
                  <a:schemeClr val="tx1"/>
                </a:solidFill>
                <a:latin typeface="+mn-lt"/>
                <a:sym typeface="Arial Narrow"/>
              </a:rPr>
              <a:t> «В быстроменяющемся мире нужны «мягкие навыки» </a:t>
            </a:r>
            <a:r>
              <a:rPr lang="ru-RU" sz="4000" dirty="0"/>
              <a:t> (например, в них входят коммуникабельность, </a:t>
            </a:r>
            <a:r>
              <a:rPr lang="ru-RU" sz="4000" dirty="0" err="1"/>
              <a:t>креативность</a:t>
            </a:r>
            <a:r>
              <a:rPr lang="ru-RU" sz="4000" dirty="0"/>
              <a:t>, умение работать в команде и т. д.) </a:t>
            </a:r>
            <a:r>
              <a:rPr lang="ru-RU" sz="4000" b="1" i="1" dirty="0">
                <a:solidFill>
                  <a:schemeClr val="tx1"/>
                </a:solidFill>
                <a:latin typeface="+mn-lt"/>
                <a:sym typeface="Arial Narrow"/>
              </a:rPr>
              <a:t>- они важнее традиционных предметных ЗУН» </a:t>
            </a:r>
          </a:p>
          <a:p>
            <a:pPr marL="742950" lvl="1" indent="-742950"/>
            <a:endParaRPr lang="ru-RU" sz="4000" b="1" i="1" dirty="0">
              <a:solidFill>
                <a:schemeClr val="tx1"/>
              </a:solidFill>
              <a:latin typeface="+mn-lt"/>
              <a:sym typeface="Arial Narrow"/>
            </a:endParaRPr>
          </a:p>
          <a:p>
            <a:pPr marL="742950" indent="-742950">
              <a:buAutoNum type="arabicPeriod"/>
            </a:pPr>
            <a:endParaRPr lang="ru-RU" sz="4000" b="1" i="1" dirty="0">
              <a:solidFill>
                <a:srgbClr val="253957"/>
              </a:solidFill>
              <a:latin typeface="+mn-lt"/>
              <a:sym typeface="Arial Narrow"/>
            </a:endParaRPr>
          </a:p>
        </p:txBody>
      </p:sp>
      <p:sp>
        <p:nvSpPr>
          <p:cNvPr id="125" name="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p:cNvSpPr txBox="1"/>
          <p:nvPr/>
        </p:nvSpPr>
        <p:spPr>
          <a:xfrm>
            <a:off x="787399" y="4000500"/>
            <a:ext cx="11430001" cy="490517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pPr algn="l">
              <a:defRPr sz="2100">
                <a:solidFill>
                  <a:srgbClr val="253957"/>
                </a:solidFill>
                <a:latin typeface="+mn-lt"/>
                <a:ea typeface="+mn-ea"/>
                <a:cs typeface="+mn-cs"/>
                <a:sym typeface="Arial Narrow"/>
              </a:defRPr>
            </a:pPr>
            <a:endParaRPr lang="ru-RU" sz="3000" b="1" i="1" dirty="0">
              <a:solidFill>
                <a:srgbClr val="253957"/>
              </a:solidFill>
              <a:latin typeface="+mn-lt"/>
              <a:ea typeface="+mn-ea"/>
              <a:cs typeface="+mn-cs"/>
              <a:sym typeface="Arial Narrow"/>
            </a:endParaRPr>
          </a:p>
        </p:txBody>
      </p:sp>
      <p:sp>
        <p:nvSpPr>
          <p:cNvPr id="126" name="Заголовок основного текста"/>
          <p:cNvSpPr txBox="1"/>
          <p:nvPr/>
        </p:nvSpPr>
        <p:spPr>
          <a:xfrm>
            <a:off x="787399" y="3233057"/>
            <a:ext cx="11430001" cy="767443"/>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b"/>
          <a:lstStyle>
            <a:lvl1pPr algn="l">
              <a:defRPr sz="3000" b="1">
                <a:solidFill>
                  <a:srgbClr val="253957"/>
                </a:solidFill>
                <a:latin typeface="+mn-lt"/>
                <a:ea typeface="+mn-ea"/>
                <a:cs typeface="+mn-cs"/>
                <a:sym typeface="Arial Narrow"/>
              </a:defRPr>
            </a:lvl1pPr>
          </a:lstStyle>
          <a:p>
            <a:endParaRPr dirty="0">
              <a:latin typeface="Arial Narrow" charset="0"/>
              <a:ea typeface="Arial Narrow" charset="0"/>
              <a:cs typeface="Arial Narrow" charset="0"/>
            </a:endParaRPr>
          </a:p>
        </p:txBody>
      </p:sp>
      <p:sp>
        <p:nvSpPr>
          <p:cNvPr id="127" name="Название подразделения, лаборатории, факультета и т.д."/>
          <p:cNvSpPr txBox="1"/>
          <p:nvPr/>
        </p:nvSpPr>
        <p:spPr>
          <a:xfrm>
            <a:off x="4161666" y="662943"/>
            <a:ext cx="8082786" cy="37959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spAutoFit/>
          </a:bodyPr>
          <a:lstStyle>
            <a:lvl1pPr algn="r">
              <a:defRPr sz="1800">
                <a:solidFill>
                  <a:srgbClr val="253957"/>
                </a:solidFill>
                <a:latin typeface="+mn-lt"/>
                <a:ea typeface="+mn-ea"/>
                <a:cs typeface="+mn-cs"/>
                <a:sym typeface="Arial Narrow"/>
              </a:defRPr>
            </a:lvl1pPr>
          </a:lstStyle>
          <a:p>
            <a:r>
              <a:rPr lang="ru-RU" dirty="0">
                <a:latin typeface="Arial Narrow" charset="0"/>
                <a:ea typeface="Arial Narrow" charset="0"/>
                <a:cs typeface="Arial Narrow" charset="0"/>
              </a:rPr>
              <a:t>Институт образования</a:t>
            </a:r>
            <a:endParaRPr dirty="0">
              <a:latin typeface="Arial Narrow" charset="0"/>
              <a:ea typeface="Arial Narrow" charset="0"/>
              <a:cs typeface="Arial Narrow" charset="0"/>
            </a:endParaRPr>
          </a:p>
        </p:txBody>
      </p:sp>
      <p:pic>
        <p:nvPicPr>
          <p:cNvPr id="128" name="Изображение" descr="Изображение"/>
          <p:cNvPicPr>
            <a:picLocks noChangeAspect="1"/>
          </p:cNvPicPr>
          <p:nvPr/>
        </p:nvPicPr>
        <p:blipFill>
          <a:blip r:embed="rId2" cstate="print">
            <a:extLst/>
          </a:blip>
          <a:stretch>
            <a:fillRect/>
          </a:stretch>
        </p:blipFill>
        <p:spPr>
          <a:xfrm>
            <a:off x="805562" y="416839"/>
            <a:ext cx="853034" cy="853034"/>
          </a:xfrm>
          <a:prstGeom prst="rect">
            <a:avLst/>
          </a:prstGeom>
          <a:ln w="12700">
            <a:miter lim="400000"/>
          </a:ln>
        </p:spPr>
      </p:pic>
    </p:spTree>
    <p:extLst>
      <p:ext uri="{BB962C8B-B14F-4D97-AF65-F5344CB8AC3E}">
        <p14:creationId xmlns:p14="http://schemas.microsoft.com/office/powerpoint/2010/main" val="347762136"/>
      </p:ext>
    </p:extLst>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Линия"/>
          <p:cNvSpPr/>
          <p:nvPr/>
        </p:nvSpPr>
        <p:spPr>
          <a:xfrm>
            <a:off x="787400" y="1574800"/>
            <a:ext cx="11430001" cy="0"/>
          </a:xfrm>
          <a:prstGeom prst="line">
            <a:avLst/>
          </a:prstGeom>
          <a:ln w="12700">
            <a:solidFill>
              <a:srgbClr val="253957"/>
            </a:solidFill>
            <a:miter lim="400000"/>
          </a:ln>
        </p:spPr>
        <p:txBody>
          <a:bodyPr lIns="50800" tIns="50800" rIns="50800" bIns="50800" anchor="ctr"/>
          <a:lstStyle/>
          <a:p>
            <a:pPr>
              <a:defRPr sz="2400"/>
            </a:pPr>
            <a:endParaRPr/>
          </a:p>
        </p:txBody>
      </p:sp>
      <p:sp>
        <p:nvSpPr>
          <p:cNvPr id="124" name="Очень крутой заголовок…"/>
          <p:cNvSpPr txBox="1"/>
          <p:nvPr/>
        </p:nvSpPr>
        <p:spPr>
          <a:xfrm>
            <a:off x="793361" y="2113980"/>
            <a:ext cx="11430002" cy="7222774"/>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endParaRPr lang="ru-RU" sz="5400" b="1" i="1" dirty="0">
              <a:solidFill>
                <a:srgbClr val="253957"/>
              </a:solidFill>
              <a:sym typeface="Arial Narrow"/>
            </a:endParaRPr>
          </a:p>
        </p:txBody>
      </p:sp>
      <p:sp>
        <p:nvSpPr>
          <p:cNvPr id="125" name="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p:cNvSpPr txBox="1"/>
          <p:nvPr/>
        </p:nvSpPr>
        <p:spPr>
          <a:xfrm>
            <a:off x="787399" y="4000500"/>
            <a:ext cx="11430001" cy="490517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pPr algn="l">
              <a:defRPr sz="2100">
                <a:solidFill>
                  <a:srgbClr val="253957"/>
                </a:solidFill>
                <a:latin typeface="+mn-lt"/>
                <a:ea typeface="+mn-ea"/>
                <a:cs typeface="+mn-cs"/>
                <a:sym typeface="Arial Narrow"/>
              </a:defRPr>
            </a:pPr>
            <a:endParaRPr lang="ru-RU" sz="3000" b="1" i="1" dirty="0">
              <a:solidFill>
                <a:srgbClr val="253957"/>
              </a:solidFill>
              <a:latin typeface="+mn-lt"/>
              <a:ea typeface="+mn-ea"/>
              <a:cs typeface="+mn-cs"/>
              <a:sym typeface="Arial Narrow"/>
            </a:endParaRPr>
          </a:p>
        </p:txBody>
      </p:sp>
      <p:sp>
        <p:nvSpPr>
          <p:cNvPr id="126" name="Заголовок основного текста"/>
          <p:cNvSpPr txBox="1"/>
          <p:nvPr/>
        </p:nvSpPr>
        <p:spPr>
          <a:xfrm>
            <a:off x="787399" y="3233057"/>
            <a:ext cx="11430001" cy="767443"/>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b"/>
          <a:lstStyle>
            <a:lvl1pPr algn="l">
              <a:defRPr sz="3000" b="1">
                <a:solidFill>
                  <a:srgbClr val="253957"/>
                </a:solidFill>
                <a:latin typeface="+mn-lt"/>
                <a:ea typeface="+mn-ea"/>
                <a:cs typeface="+mn-cs"/>
                <a:sym typeface="Arial Narrow"/>
              </a:defRPr>
            </a:lvl1pPr>
          </a:lstStyle>
          <a:p>
            <a:endParaRPr dirty="0">
              <a:latin typeface="Arial Narrow" charset="0"/>
              <a:ea typeface="Arial Narrow" charset="0"/>
              <a:cs typeface="Arial Narrow" charset="0"/>
            </a:endParaRPr>
          </a:p>
        </p:txBody>
      </p:sp>
      <p:sp>
        <p:nvSpPr>
          <p:cNvPr id="127" name="Название подразделения, лаборатории, факультета и т.д."/>
          <p:cNvSpPr txBox="1"/>
          <p:nvPr/>
        </p:nvSpPr>
        <p:spPr>
          <a:xfrm>
            <a:off x="4161666" y="662943"/>
            <a:ext cx="8082786" cy="37959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spAutoFit/>
          </a:bodyPr>
          <a:lstStyle>
            <a:lvl1pPr algn="r">
              <a:defRPr sz="1800">
                <a:solidFill>
                  <a:srgbClr val="253957"/>
                </a:solidFill>
                <a:latin typeface="+mn-lt"/>
                <a:ea typeface="+mn-ea"/>
                <a:cs typeface="+mn-cs"/>
                <a:sym typeface="Arial Narrow"/>
              </a:defRPr>
            </a:lvl1pPr>
          </a:lstStyle>
          <a:p>
            <a:r>
              <a:rPr lang="ru-RU" dirty="0">
                <a:latin typeface="Arial Narrow" charset="0"/>
                <a:ea typeface="Arial Narrow" charset="0"/>
                <a:cs typeface="Arial Narrow" charset="0"/>
              </a:rPr>
              <a:t>Институт образования</a:t>
            </a:r>
            <a:endParaRPr dirty="0">
              <a:latin typeface="Arial Narrow" charset="0"/>
              <a:ea typeface="Arial Narrow" charset="0"/>
              <a:cs typeface="Arial Narrow" charset="0"/>
            </a:endParaRPr>
          </a:p>
        </p:txBody>
      </p:sp>
      <p:pic>
        <p:nvPicPr>
          <p:cNvPr id="128" name="Изображение" descr="Изображение"/>
          <p:cNvPicPr>
            <a:picLocks noChangeAspect="1"/>
          </p:cNvPicPr>
          <p:nvPr/>
        </p:nvPicPr>
        <p:blipFill>
          <a:blip r:embed="rId2" cstate="print">
            <a:extLst/>
          </a:blip>
          <a:stretch>
            <a:fillRect/>
          </a:stretch>
        </p:blipFill>
        <p:spPr>
          <a:xfrm>
            <a:off x="805562" y="416839"/>
            <a:ext cx="853034" cy="853034"/>
          </a:xfrm>
          <a:prstGeom prst="rect">
            <a:avLst/>
          </a:prstGeom>
          <a:ln w="12700">
            <a:miter lim="400000"/>
          </a:ln>
        </p:spPr>
      </p:pic>
      <p:sp>
        <p:nvSpPr>
          <p:cNvPr id="2" name="Прямоугольник 1">
            <a:extLst>
              <a:ext uri="{FF2B5EF4-FFF2-40B4-BE49-F238E27FC236}">
                <a16:creationId xmlns:a16="http://schemas.microsoft.com/office/drawing/2014/main" id="{24F91DA5-9461-4B56-A58A-36762D05AD20}"/>
              </a:ext>
            </a:extLst>
          </p:cNvPr>
          <p:cNvSpPr/>
          <p:nvPr/>
        </p:nvSpPr>
        <p:spPr>
          <a:xfrm>
            <a:off x="805562" y="2113979"/>
            <a:ext cx="11663528" cy="6924973"/>
          </a:xfrm>
          <a:prstGeom prst="rect">
            <a:avLst/>
          </a:prstGeom>
        </p:spPr>
        <p:txBody>
          <a:bodyPr wrap="square">
            <a:spAutoFit/>
          </a:bodyPr>
          <a:lstStyle/>
          <a:p>
            <a:r>
              <a:rPr lang="ru-RU" sz="4400" b="1" i="1" dirty="0">
                <a:latin typeface="+mn-lt"/>
                <a:cs typeface="Times New Roman" panose="02020603050405020304" pitchFamily="18" charset="0"/>
              </a:rPr>
              <a:t>Основные </a:t>
            </a:r>
            <a:r>
              <a:rPr lang="ru-RU" sz="4400" b="1" i="1" dirty="0">
                <a:latin typeface="+mn-lt"/>
              </a:rPr>
              <a:t> вызовы перед российской системой оценки качества образования</a:t>
            </a:r>
            <a:r>
              <a:rPr lang="ru-RU" sz="4400" dirty="0">
                <a:latin typeface="+mn-lt"/>
              </a:rPr>
              <a:t>:</a:t>
            </a:r>
          </a:p>
          <a:p>
            <a:endParaRPr lang="ru-RU" dirty="0">
              <a:latin typeface="+mn-lt"/>
            </a:endParaRPr>
          </a:p>
          <a:p>
            <a:r>
              <a:rPr lang="ru-RU" sz="4000" dirty="0">
                <a:latin typeface="+mn-lt"/>
              </a:rPr>
              <a:t>Переход от оценки  </a:t>
            </a:r>
            <a:r>
              <a:rPr lang="ru-RU" sz="4000" b="1" dirty="0">
                <a:latin typeface="+mn-lt"/>
              </a:rPr>
              <a:t>качества </a:t>
            </a:r>
            <a:r>
              <a:rPr lang="ru-RU" sz="4000" b="1" dirty="0" err="1">
                <a:latin typeface="+mn-lt"/>
              </a:rPr>
              <a:t>обученности</a:t>
            </a:r>
            <a:r>
              <a:rPr lang="ru-RU" sz="4000" b="1" dirty="0">
                <a:latin typeface="+mn-lt"/>
              </a:rPr>
              <a:t> </a:t>
            </a:r>
            <a:r>
              <a:rPr lang="ru-RU" sz="4000" dirty="0">
                <a:latin typeface="+mn-lt"/>
              </a:rPr>
              <a:t>к оценке </a:t>
            </a:r>
            <a:r>
              <a:rPr lang="ru-RU" sz="4000" b="1" dirty="0">
                <a:latin typeface="+mn-lt"/>
              </a:rPr>
              <a:t>качества образования</a:t>
            </a:r>
            <a:r>
              <a:rPr lang="ru-RU" sz="4000" dirty="0">
                <a:latin typeface="+mn-lt"/>
              </a:rPr>
              <a:t>.</a:t>
            </a:r>
          </a:p>
          <a:p>
            <a:r>
              <a:rPr lang="ru-RU" sz="4000" dirty="0">
                <a:latin typeface="+mn-lt"/>
              </a:rPr>
              <a:t> Создание национальных мониторингов, которые помогали бы сравнивать регионы и муниципалитеты, причем не только по уровню знания предметов у учащихся, но и по уровню развития у них компетентностей, а также отслеживать социализацию выпускников школ и подростков из различных групп риска; </a:t>
            </a:r>
            <a:r>
              <a:rPr lang="ru-RU" sz="4000" dirty="0">
                <a:latin typeface="+mn-lt"/>
                <a:ea typeface="Times New Roman" panose="02020603050405020304" pitchFamily="18" charset="0"/>
                <a:cs typeface="Times New Roman" panose="02020603050405020304" pitchFamily="18" charset="0"/>
              </a:rPr>
              <a:t> </a:t>
            </a:r>
            <a:endParaRPr lang="ru-RU" sz="4000" dirty="0">
              <a:latin typeface="+mn-lt"/>
              <a:ea typeface="Times New Roman" panose="02020603050405020304" pitchFamily="18" charset="0"/>
            </a:endParaRPr>
          </a:p>
        </p:txBody>
      </p:sp>
    </p:spTree>
    <p:extLst>
      <p:ext uri="{BB962C8B-B14F-4D97-AF65-F5344CB8AC3E}">
        <p14:creationId xmlns:p14="http://schemas.microsoft.com/office/powerpoint/2010/main" val="879044013"/>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Линия"/>
          <p:cNvSpPr/>
          <p:nvPr/>
        </p:nvSpPr>
        <p:spPr>
          <a:xfrm>
            <a:off x="787400" y="1574800"/>
            <a:ext cx="11430001" cy="0"/>
          </a:xfrm>
          <a:prstGeom prst="line">
            <a:avLst/>
          </a:prstGeom>
          <a:ln w="12700">
            <a:solidFill>
              <a:srgbClr val="253957"/>
            </a:solidFill>
            <a:miter lim="400000"/>
          </a:ln>
        </p:spPr>
        <p:txBody>
          <a:bodyPr lIns="50800" tIns="50800" rIns="50800" bIns="50800" anchor="ctr"/>
          <a:lstStyle/>
          <a:p>
            <a:pPr>
              <a:defRPr sz="2400"/>
            </a:pPr>
            <a:endParaRPr/>
          </a:p>
        </p:txBody>
      </p:sp>
      <p:sp>
        <p:nvSpPr>
          <p:cNvPr id="124" name="Очень крутой заголовок…"/>
          <p:cNvSpPr txBox="1"/>
          <p:nvPr/>
        </p:nvSpPr>
        <p:spPr>
          <a:xfrm>
            <a:off x="793361" y="2113980"/>
            <a:ext cx="11430002" cy="7222774"/>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endParaRPr lang="ru-RU" sz="5400" b="1" i="1" dirty="0">
              <a:solidFill>
                <a:srgbClr val="253957"/>
              </a:solidFill>
              <a:sym typeface="Arial Narrow"/>
            </a:endParaRPr>
          </a:p>
        </p:txBody>
      </p:sp>
      <p:sp>
        <p:nvSpPr>
          <p:cNvPr id="125" name="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p:cNvSpPr txBox="1"/>
          <p:nvPr/>
        </p:nvSpPr>
        <p:spPr>
          <a:xfrm>
            <a:off x="787399" y="4000500"/>
            <a:ext cx="11430001" cy="490517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pPr algn="l">
              <a:defRPr sz="2100">
                <a:solidFill>
                  <a:srgbClr val="253957"/>
                </a:solidFill>
                <a:latin typeface="+mn-lt"/>
                <a:ea typeface="+mn-ea"/>
                <a:cs typeface="+mn-cs"/>
                <a:sym typeface="Arial Narrow"/>
              </a:defRPr>
            </a:pPr>
            <a:endParaRPr lang="ru-RU" sz="3000" b="1" i="1" dirty="0">
              <a:solidFill>
                <a:srgbClr val="253957"/>
              </a:solidFill>
              <a:latin typeface="+mn-lt"/>
              <a:ea typeface="+mn-ea"/>
              <a:cs typeface="+mn-cs"/>
              <a:sym typeface="Arial Narrow"/>
            </a:endParaRPr>
          </a:p>
        </p:txBody>
      </p:sp>
      <p:sp>
        <p:nvSpPr>
          <p:cNvPr id="126" name="Заголовок основного текста"/>
          <p:cNvSpPr txBox="1"/>
          <p:nvPr/>
        </p:nvSpPr>
        <p:spPr>
          <a:xfrm>
            <a:off x="787399" y="3233057"/>
            <a:ext cx="11430001" cy="767443"/>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b"/>
          <a:lstStyle>
            <a:lvl1pPr algn="l">
              <a:defRPr sz="3000" b="1">
                <a:solidFill>
                  <a:srgbClr val="253957"/>
                </a:solidFill>
                <a:latin typeface="+mn-lt"/>
                <a:ea typeface="+mn-ea"/>
                <a:cs typeface="+mn-cs"/>
                <a:sym typeface="Arial Narrow"/>
              </a:defRPr>
            </a:lvl1pPr>
          </a:lstStyle>
          <a:p>
            <a:endParaRPr dirty="0">
              <a:latin typeface="Arial Narrow" charset="0"/>
              <a:ea typeface="Arial Narrow" charset="0"/>
              <a:cs typeface="Arial Narrow" charset="0"/>
            </a:endParaRPr>
          </a:p>
        </p:txBody>
      </p:sp>
      <p:sp>
        <p:nvSpPr>
          <p:cNvPr id="127" name="Название подразделения, лаборатории, факультета и т.д."/>
          <p:cNvSpPr txBox="1"/>
          <p:nvPr/>
        </p:nvSpPr>
        <p:spPr>
          <a:xfrm>
            <a:off x="4161666" y="662943"/>
            <a:ext cx="8082786" cy="37959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spAutoFit/>
          </a:bodyPr>
          <a:lstStyle>
            <a:lvl1pPr algn="r">
              <a:defRPr sz="1800">
                <a:solidFill>
                  <a:srgbClr val="253957"/>
                </a:solidFill>
                <a:latin typeface="+mn-lt"/>
                <a:ea typeface="+mn-ea"/>
                <a:cs typeface="+mn-cs"/>
                <a:sym typeface="Arial Narrow"/>
              </a:defRPr>
            </a:lvl1pPr>
          </a:lstStyle>
          <a:p>
            <a:r>
              <a:rPr lang="ru-RU" dirty="0">
                <a:latin typeface="Arial Narrow" charset="0"/>
                <a:ea typeface="Arial Narrow" charset="0"/>
                <a:cs typeface="Arial Narrow" charset="0"/>
              </a:rPr>
              <a:t>Институт образования</a:t>
            </a:r>
            <a:endParaRPr dirty="0">
              <a:latin typeface="Arial Narrow" charset="0"/>
              <a:ea typeface="Arial Narrow" charset="0"/>
              <a:cs typeface="Arial Narrow" charset="0"/>
            </a:endParaRPr>
          </a:p>
        </p:txBody>
      </p:sp>
      <p:pic>
        <p:nvPicPr>
          <p:cNvPr id="128" name="Изображение" descr="Изображение"/>
          <p:cNvPicPr>
            <a:picLocks noChangeAspect="1"/>
          </p:cNvPicPr>
          <p:nvPr/>
        </p:nvPicPr>
        <p:blipFill>
          <a:blip r:embed="rId2" cstate="print">
            <a:extLst/>
          </a:blip>
          <a:stretch>
            <a:fillRect/>
          </a:stretch>
        </p:blipFill>
        <p:spPr>
          <a:xfrm>
            <a:off x="805562" y="416839"/>
            <a:ext cx="853034" cy="853034"/>
          </a:xfrm>
          <a:prstGeom prst="rect">
            <a:avLst/>
          </a:prstGeom>
          <a:ln w="12700">
            <a:miter lim="400000"/>
          </a:ln>
        </p:spPr>
      </p:pic>
      <p:sp>
        <p:nvSpPr>
          <p:cNvPr id="2" name="Прямоугольник 1">
            <a:extLst>
              <a:ext uri="{FF2B5EF4-FFF2-40B4-BE49-F238E27FC236}">
                <a16:creationId xmlns:a16="http://schemas.microsoft.com/office/drawing/2014/main" id="{2113867D-3859-4F5A-AF84-FEDA5679AC8B}"/>
              </a:ext>
            </a:extLst>
          </p:cNvPr>
          <p:cNvSpPr/>
          <p:nvPr/>
        </p:nvSpPr>
        <p:spPr>
          <a:xfrm>
            <a:off x="1219200" y="2060645"/>
            <a:ext cx="10210800" cy="6186309"/>
          </a:xfrm>
          <a:prstGeom prst="rect">
            <a:avLst/>
          </a:prstGeom>
        </p:spPr>
        <p:txBody>
          <a:bodyPr wrap="square">
            <a:spAutoFit/>
          </a:bodyPr>
          <a:lstStyle/>
          <a:p>
            <a:r>
              <a:rPr lang="ru-RU" dirty="0">
                <a:latin typeface="Calibri" panose="020F0502020204030204" pitchFamily="34" charset="0"/>
                <a:ea typeface="Times New Roman" panose="02020603050405020304" pitchFamily="18" charset="0"/>
                <a:cs typeface="Times New Roman" panose="02020603050405020304" pitchFamily="18" charset="0"/>
              </a:rPr>
              <a:t>Проработка различных моделей </a:t>
            </a:r>
            <a:r>
              <a:rPr lang="ru-RU" dirty="0" err="1">
                <a:latin typeface="Calibri" panose="020F0502020204030204" pitchFamily="34" charset="0"/>
                <a:ea typeface="Times New Roman" panose="02020603050405020304" pitchFamily="18" charset="0"/>
                <a:cs typeface="Times New Roman" panose="02020603050405020304" pitchFamily="18" charset="0"/>
              </a:rPr>
              <a:t>внутриклассного</a:t>
            </a:r>
            <a:r>
              <a:rPr lang="ru-RU" dirty="0">
                <a:latin typeface="Calibri" panose="020F0502020204030204" pitchFamily="34" charset="0"/>
                <a:ea typeface="Times New Roman" panose="02020603050405020304" pitchFamily="18" charset="0"/>
                <a:cs typeface="Times New Roman" panose="02020603050405020304" pitchFamily="18" charset="0"/>
              </a:rPr>
              <a:t> и внутришкольного оценивания и создание инструментария для измерения индивидуального прогресса учащихся, причем не только предметно ориентированного, но и прогресса в развитии различных компетентностей.</a:t>
            </a:r>
          </a:p>
          <a:p>
            <a:r>
              <a:rPr lang="ru-RU" dirty="0">
                <a:latin typeface="Calibri" panose="020F0502020204030204" pitchFamily="34" charset="0"/>
                <a:ea typeface="Times New Roman" panose="02020603050405020304" pitchFamily="18" charset="0"/>
                <a:cs typeface="Times New Roman" panose="02020603050405020304" pitchFamily="18" charset="0"/>
              </a:rPr>
              <a:t>Разработка и реализация программ переподготовки педагогов и управленцев по использованию результатов различных измерений и</a:t>
            </a:r>
            <a:r>
              <a:rPr lang="ru-RU" dirty="0">
                <a:latin typeface="Times New Roman" panose="02020603050405020304" pitchFamily="18" charset="0"/>
                <a:ea typeface="Times New Roman" panose="02020603050405020304" pitchFamily="18" charset="0"/>
                <a:cs typeface="Times New Roman" panose="02020603050405020304" pitchFamily="18" charset="0"/>
              </a:rPr>
              <a:t> включение соответствующих разделов в программы подготовки педагогов.</a:t>
            </a:r>
            <a:endParaRPr lang="ru-RU" dirty="0">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14339958"/>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Линия"/>
          <p:cNvSpPr/>
          <p:nvPr/>
        </p:nvSpPr>
        <p:spPr>
          <a:xfrm>
            <a:off x="787400" y="1574800"/>
            <a:ext cx="11430001" cy="0"/>
          </a:xfrm>
          <a:prstGeom prst="line">
            <a:avLst/>
          </a:prstGeom>
          <a:ln w="12700">
            <a:solidFill>
              <a:srgbClr val="253957"/>
            </a:solidFill>
            <a:miter lim="400000"/>
          </a:ln>
        </p:spPr>
        <p:txBody>
          <a:bodyPr lIns="50800" tIns="50800" rIns="50800" bIns="50800" anchor="ctr"/>
          <a:lstStyle/>
          <a:p>
            <a:pPr>
              <a:defRPr sz="2400"/>
            </a:pPr>
            <a:endParaRPr/>
          </a:p>
        </p:txBody>
      </p:sp>
      <p:sp>
        <p:nvSpPr>
          <p:cNvPr id="124" name="Очень крутой заголовок…"/>
          <p:cNvSpPr txBox="1"/>
          <p:nvPr/>
        </p:nvSpPr>
        <p:spPr>
          <a:xfrm>
            <a:off x="793361" y="2113980"/>
            <a:ext cx="11430002" cy="7222774"/>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endParaRPr lang="ru-RU" sz="5400" b="1" i="1" dirty="0">
              <a:solidFill>
                <a:srgbClr val="253957"/>
              </a:solidFill>
              <a:sym typeface="Arial Narrow"/>
            </a:endParaRPr>
          </a:p>
        </p:txBody>
      </p:sp>
      <p:sp>
        <p:nvSpPr>
          <p:cNvPr id="125" name="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p:cNvSpPr txBox="1"/>
          <p:nvPr/>
        </p:nvSpPr>
        <p:spPr>
          <a:xfrm>
            <a:off x="787399" y="4000500"/>
            <a:ext cx="11430001" cy="490517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pPr algn="l">
              <a:defRPr sz="2100">
                <a:solidFill>
                  <a:srgbClr val="253957"/>
                </a:solidFill>
                <a:latin typeface="+mn-lt"/>
                <a:ea typeface="+mn-ea"/>
                <a:cs typeface="+mn-cs"/>
                <a:sym typeface="Arial Narrow"/>
              </a:defRPr>
            </a:pPr>
            <a:endParaRPr lang="ru-RU" sz="3000" b="1" i="1" dirty="0">
              <a:solidFill>
                <a:srgbClr val="253957"/>
              </a:solidFill>
              <a:latin typeface="+mn-lt"/>
              <a:ea typeface="+mn-ea"/>
              <a:cs typeface="+mn-cs"/>
              <a:sym typeface="Arial Narrow"/>
            </a:endParaRPr>
          </a:p>
        </p:txBody>
      </p:sp>
      <p:sp>
        <p:nvSpPr>
          <p:cNvPr id="126" name="Заголовок основного текста"/>
          <p:cNvSpPr txBox="1"/>
          <p:nvPr/>
        </p:nvSpPr>
        <p:spPr>
          <a:xfrm>
            <a:off x="787399" y="3233057"/>
            <a:ext cx="11430001" cy="767443"/>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b"/>
          <a:lstStyle>
            <a:lvl1pPr algn="l">
              <a:defRPr sz="3000" b="1">
                <a:solidFill>
                  <a:srgbClr val="253957"/>
                </a:solidFill>
                <a:latin typeface="+mn-lt"/>
                <a:ea typeface="+mn-ea"/>
                <a:cs typeface="+mn-cs"/>
                <a:sym typeface="Arial Narrow"/>
              </a:defRPr>
            </a:lvl1pPr>
          </a:lstStyle>
          <a:p>
            <a:endParaRPr dirty="0">
              <a:latin typeface="Arial Narrow" charset="0"/>
              <a:ea typeface="Arial Narrow" charset="0"/>
              <a:cs typeface="Arial Narrow" charset="0"/>
            </a:endParaRPr>
          </a:p>
        </p:txBody>
      </p:sp>
      <p:sp>
        <p:nvSpPr>
          <p:cNvPr id="127" name="Название подразделения, лаборатории, факультета и т.д."/>
          <p:cNvSpPr txBox="1"/>
          <p:nvPr/>
        </p:nvSpPr>
        <p:spPr>
          <a:xfrm>
            <a:off x="4161666" y="662943"/>
            <a:ext cx="8082786" cy="37959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spAutoFit/>
          </a:bodyPr>
          <a:lstStyle>
            <a:lvl1pPr algn="r">
              <a:defRPr sz="1800">
                <a:solidFill>
                  <a:srgbClr val="253957"/>
                </a:solidFill>
                <a:latin typeface="+mn-lt"/>
                <a:ea typeface="+mn-ea"/>
                <a:cs typeface="+mn-cs"/>
                <a:sym typeface="Arial Narrow"/>
              </a:defRPr>
            </a:lvl1pPr>
          </a:lstStyle>
          <a:p>
            <a:r>
              <a:rPr lang="ru-RU" dirty="0">
                <a:latin typeface="Arial Narrow" charset="0"/>
                <a:ea typeface="Arial Narrow" charset="0"/>
                <a:cs typeface="Arial Narrow" charset="0"/>
              </a:rPr>
              <a:t>Институт образования</a:t>
            </a:r>
            <a:endParaRPr dirty="0">
              <a:latin typeface="Arial Narrow" charset="0"/>
              <a:ea typeface="Arial Narrow" charset="0"/>
              <a:cs typeface="Arial Narrow" charset="0"/>
            </a:endParaRPr>
          </a:p>
        </p:txBody>
      </p:sp>
      <p:pic>
        <p:nvPicPr>
          <p:cNvPr id="128" name="Изображение" descr="Изображение"/>
          <p:cNvPicPr>
            <a:picLocks noChangeAspect="1"/>
          </p:cNvPicPr>
          <p:nvPr/>
        </p:nvPicPr>
        <p:blipFill>
          <a:blip r:embed="rId2" cstate="print">
            <a:extLst/>
          </a:blip>
          <a:stretch>
            <a:fillRect/>
          </a:stretch>
        </p:blipFill>
        <p:spPr>
          <a:xfrm>
            <a:off x="805562" y="416839"/>
            <a:ext cx="853034" cy="853034"/>
          </a:xfrm>
          <a:prstGeom prst="rect">
            <a:avLst/>
          </a:prstGeom>
          <a:ln w="12700">
            <a:miter lim="400000"/>
          </a:ln>
        </p:spPr>
      </p:pic>
      <p:sp>
        <p:nvSpPr>
          <p:cNvPr id="2" name="Прямоугольник 1">
            <a:extLst>
              <a:ext uri="{FF2B5EF4-FFF2-40B4-BE49-F238E27FC236}">
                <a16:creationId xmlns:a16="http://schemas.microsoft.com/office/drawing/2014/main" id="{E0285671-3D4F-4174-8C19-CB0A269D829A}"/>
              </a:ext>
            </a:extLst>
          </p:cNvPr>
          <p:cNvSpPr/>
          <p:nvPr/>
        </p:nvSpPr>
        <p:spPr>
          <a:xfrm>
            <a:off x="3251200" y="3445639"/>
            <a:ext cx="6502400" cy="4708981"/>
          </a:xfrm>
          <a:prstGeom prst="rect">
            <a:avLst/>
          </a:prstGeom>
        </p:spPr>
        <p:txBody>
          <a:bodyPr>
            <a:spAutoFit/>
          </a:bodyPr>
          <a:lstStyle/>
          <a:p>
            <a:r>
              <a:rPr lang="ru-RU" sz="6000" b="1" dirty="0"/>
              <a:t>ОКО – не самоцель!</a:t>
            </a:r>
          </a:p>
          <a:p>
            <a:r>
              <a:rPr lang="ru-RU" sz="6000" b="1" dirty="0"/>
              <a:t>И не средство надзора и контроля!</a:t>
            </a:r>
          </a:p>
        </p:txBody>
      </p:sp>
    </p:spTree>
    <p:extLst>
      <p:ext uri="{BB962C8B-B14F-4D97-AF65-F5344CB8AC3E}">
        <p14:creationId xmlns:p14="http://schemas.microsoft.com/office/powerpoint/2010/main" val="1982736603"/>
      </p:ext>
    </p:extLst>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 name="Адрес: ТехтТехтТехтТехтТехтТехтТехтТехтТехтТехтТехтТехтТехт"/>
          <p:cNvSpPr txBox="1"/>
          <p:nvPr/>
        </p:nvSpPr>
        <p:spPr>
          <a:xfrm>
            <a:off x="5916702" y="8166805"/>
            <a:ext cx="6100980" cy="37959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spAutoFit/>
          </a:bodyPr>
          <a:lstStyle>
            <a:lvl1pPr algn="r" defTabSz="457200">
              <a:defRPr sz="1800">
                <a:solidFill>
                  <a:srgbClr val="FFFFFF"/>
                </a:solidFill>
                <a:latin typeface="+mn-lt"/>
                <a:ea typeface="+mn-ea"/>
                <a:cs typeface="+mn-cs"/>
                <a:sym typeface="Arial Narrow"/>
              </a:defRPr>
            </a:lvl1pPr>
          </a:lstStyle>
          <a:p>
            <a:r>
              <a:rPr dirty="0">
                <a:latin typeface="Arial Narrow" charset="0"/>
                <a:ea typeface="Arial Narrow" charset="0"/>
                <a:cs typeface="Arial Narrow" charset="0"/>
              </a:rPr>
              <a:t>Адрес: </a:t>
            </a:r>
            <a:r>
              <a:rPr lang="ru-RU" dirty="0">
                <a:latin typeface="Arial Narrow" charset="0"/>
                <a:ea typeface="Arial Narrow" charset="0"/>
                <a:cs typeface="Arial Narrow" charset="0"/>
              </a:rPr>
              <a:t>101000 Москва, Потаповский переулок 16, стр.10</a:t>
            </a:r>
            <a:endParaRPr dirty="0">
              <a:latin typeface="Arial Narrow" charset="0"/>
              <a:ea typeface="Arial Narrow" charset="0"/>
              <a:cs typeface="Arial Narrow" charset="0"/>
            </a:endParaRPr>
          </a:p>
        </p:txBody>
      </p:sp>
      <p:sp>
        <p:nvSpPr>
          <p:cNvPr id="166" name="www.text"/>
          <p:cNvSpPr txBox="1"/>
          <p:nvPr/>
        </p:nvSpPr>
        <p:spPr>
          <a:xfrm>
            <a:off x="987118" y="8166805"/>
            <a:ext cx="1000941" cy="37959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spAutoFit/>
          </a:bodyPr>
          <a:lstStyle>
            <a:lvl1pPr algn="l" defTabSz="457200">
              <a:defRPr sz="1800">
                <a:solidFill>
                  <a:srgbClr val="FFFFFF"/>
                </a:solidFill>
                <a:latin typeface="+mn-lt"/>
                <a:ea typeface="+mn-ea"/>
                <a:cs typeface="+mn-cs"/>
                <a:sym typeface="Arial Narrow"/>
              </a:defRPr>
            </a:lvl1pPr>
          </a:lstStyle>
          <a:p>
            <a:endParaRPr dirty="0">
              <a:latin typeface="Arial Narrow" charset="0"/>
              <a:ea typeface="Arial Narrow" charset="0"/>
              <a:cs typeface="Arial Narrow" charset="0"/>
            </a:endParaRPr>
          </a:p>
        </p:txBody>
      </p:sp>
      <p:sp>
        <p:nvSpPr>
          <p:cNvPr id="167" name="Телефон.: +Х (ХХХ) ХХХ ХХХХ"/>
          <p:cNvSpPr txBox="1"/>
          <p:nvPr/>
        </p:nvSpPr>
        <p:spPr>
          <a:xfrm>
            <a:off x="2540148" y="8166805"/>
            <a:ext cx="3566738" cy="379591"/>
          </a:xfrm>
          <a:prstGeom prst="rect">
            <a:avLst/>
          </a:prstGeom>
          <a:ln w="12700">
            <a:miter lim="400000"/>
          </a:ln>
          <a:extLst>
            <a:ext uri="{C572A759-6A51-4108-AA02-DFA0A04FC94B}">
              <ma14:wrappingTextBoxFlag xmlns:ma14="http://schemas.microsoft.com/office/mac/drawingml/2011/main" xmlns="" val="1"/>
            </a:ext>
          </a:extLst>
        </p:spPr>
        <p:txBody>
          <a:bodyPr wrap="square" lIns="50800" tIns="50800" rIns="50800" bIns="50800" anchor="ctr">
            <a:spAutoFit/>
          </a:bodyPr>
          <a:lstStyle>
            <a:lvl1pPr algn="l" defTabSz="457200">
              <a:defRPr sz="1800">
                <a:solidFill>
                  <a:srgbClr val="FFFFFF"/>
                </a:solidFill>
                <a:latin typeface="+mn-lt"/>
                <a:ea typeface="+mn-ea"/>
                <a:cs typeface="+mn-cs"/>
                <a:sym typeface="Arial Narrow"/>
              </a:defRPr>
            </a:lvl1pPr>
          </a:lstStyle>
          <a:p>
            <a:r>
              <a:rPr dirty="0">
                <a:latin typeface="Arial Narrow" charset="0"/>
                <a:ea typeface="Arial Narrow" charset="0"/>
                <a:cs typeface="Arial Narrow" charset="0"/>
              </a:rPr>
              <a:t>Телефон.: +</a:t>
            </a:r>
            <a:r>
              <a:rPr lang="ru-RU" dirty="0">
                <a:latin typeface="Arial Narrow" charset="0"/>
                <a:ea typeface="Arial Narrow" charset="0"/>
                <a:cs typeface="Arial Narrow" charset="0"/>
              </a:rPr>
              <a:t>7</a:t>
            </a:r>
            <a:r>
              <a:rPr dirty="0">
                <a:latin typeface="Arial Narrow" charset="0"/>
                <a:ea typeface="Arial Narrow" charset="0"/>
                <a:cs typeface="Arial Narrow" charset="0"/>
              </a:rPr>
              <a:t> (</a:t>
            </a:r>
            <a:r>
              <a:rPr lang="ru-RU" dirty="0">
                <a:latin typeface="Arial Narrow" charset="0"/>
                <a:ea typeface="Arial Narrow" charset="0"/>
                <a:cs typeface="Arial Narrow" charset="0"/>
              </a:rPr>
              <a:t>495</a:t>
            </a:r>
            <a:r>
              <a:rPr dirty="0">
                <a:latin typeface="Arial Narrow" charset="0"/>
                <a:ea typeface="Arial Narrow" charset="0"/>
                <a:cs typeface="Arial Narrow" charset="0"/>
              </a:rPr>
              <a:t>) </a:t>
            </a:r>
            <a:r>
              <a:rPr lang="ru-RU" dirty="0">
                <a:latin typeface="Arial Narrow" charset="0"/>
                <a:ea typeface="Arial Narrow" charset="0"/>
                <a:cs typeface="Arial Narrow" charset="0"/>
              </a:rPr>
              <a:t>7729590 * 22278</a:t>
            </a:r>
            <a:r>
              <a:rPr dirty="0">
                <a:latin typeface="Arial Narrow" charset="0"/>
                <a:ea typeface="Arial Narrow" charset="0"/>
                <a:cs typeface="Arial Narrow" charset="0"/>
              </a:rPr>
              <a:t> </a:t>
            </a:r>
          </a:p>
        </p:txBody>
      </p:sp>
      <p:pic>
        <p:nvPicPr>
          <p:cNvPr id="168" name="Изображение" descr="Изображение"/>
          <p:cNvPicPr>
            <a:picLocks noChangeAspect="1"/>
          </p:cNvPicPr>
          <p:nvPr/>
        </p:nvPicPr>
        <p:blipFill>
          <a:blip r:embed="rId2" cstate="print">
            <a:extLst/>
          </a:blip>
          <a:stretch>
            <a:fillRect/>
          </a:stretch>
        </p:blipFill>
        <p:spPr>
          <a:xfrm>
            <a:off x="5366098" y="3498712"/>
            <a:ext cx="2272604" cy="2197376"/>
          </a:xfrm>
          <a:prstGeom prst="rect">
            <a:avLst/>
          </a:prstGeom>
          <a:ln w="12700">
            <a:miter lim="400000"/>
          </a:ln>
        </p:spPr>
      </p:pic>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Линия"/>
          <p:cNvSpPr/>
          <p:nvPr/>
        </p:nvSpPr>
        <p:spPr>
          <a:xfrm>
            <a:off x="787400" y="1574800"/>
            <a:ext cx="11430001" cy="0"/>
          </a:xfrm>
          <a:prstGeom prst="line">
            <a:avLst/>
          </a:prstGeom>
          <a:ln w="12700">
            <a:solidFill>
              <a:srgbClr val="253957"/>
            </a:solidFill>
            <a:miter lim="400000"/>
          </a:ln>
        </p:spPr>
        <p:txBody>
          <a:bodyPr lIns="50800" tIns="50800" rIns="50800" bIns="50800" anchor="ctr"/>
          <a:lstStyle/>
          <a:p>
            <a:pPr>
              <a:defRPr sz="2400"/>
            </a:pPr>
            <a:endParaRPr/>
          </a:p>
        </p:txBody>
      </p:sp>
      <p:sp>
        <p:nvSpPr>
          <p:cNvPr id="124" name="Очень крутой заголовок…"/>
          <p:cNvSpPr txBox="1"/>
          <p:nvPr/>
        </p:nvSpPr>
        <p:spPr>
          <a:xfrm>
            <a:off x="814451" y="1269874"/>
            <a:ext cx="11430001" cy="740229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pPr marL="742950" lvl="1" indent="-742950"/>
            <a:endParaRPr lang="ru-RU" sz="4000" dirty="0"/>
          </a:p>
          <a:p>
            <a:pPr marL="742950" lvl="1" indent="-742950"/>
            <a:r>
              <a:rPr lang="ru-RU" sz="4000" b="1" dirty="0"/>
              <a:t>Проект ОЭСР </a:t>
            </a:r>
            <a:r>
              <a:rPr lang="ru-RU" sz="4000" dirty="0"/>
              <a:t>в конце 90-х </a:t>
            </a:r>
          </a:p>
          <a:p>
            <a:pPr marL="742950" lvl="1" indent="-742950"/>
            <a:endParaRPr lang="ru-RU" sz="4000" dirty="0"/>
          </a:p>
          <a:p>
            <a:pPr marL="742950" lvl="1" indent="-742950"/>
            <a:r>
              <a:rPr lang="ru-RU" sz="4000" b="1" dirty="0"/>
              <a:t>«Определение и выбор компетентностей: теоретические и концептуальные основания» </a:t>
            </a:r>
            <a:r>
              <a:rPr lang="ru-RU" sz="4000" dirty="0"/>
              <a:t>(</a:t>
            </a:r>
            <a:r>
              <a:rPr lang="ru-RU" sz="4000" dirty="0" err="1"/>
              <a:t>DeSeCo</a:t>
            </a:r>
            <a:r>
              <a:rPr lang="ru-RU" sz="4000" dirty="0"/>
              <a:t>). Целью проекта было определить универсальные компетентности, которыми должен владеть человек для успешной жизни и благополучного функционирования.</a:t>
            </a:r>
            <a:endParaRPr lang="ru-RU" sz="4000" b="1" i="1" dirty="0">
              <a:solidFill>
                <a:schemeClr val="tx1"/>
              </a:solidFill>
              <a:latin typeface="+mn-lt"/>
              <a:sym typeface="Arial Narrow"/>
            </a:endParaRPr>
          </a:p>
          <a:p>
            <a:pPr marL="742950" lvl="1" indent="-742950"/>
            <a:endParaRPr lang="ru-RU" sz="4000" b="1" i="1" dirty="0">
              <a:solidFill>
                <a:schemeClr val="tx1"/>
              </a:solidFill>
              <a:latin typeface="+mn-lt"/>
              <a:sym typeface="Arial Narrow"/>
            </a:endParaRPr>
          </a:p>
          <a:p>
            <a:pPr marL="742950" indent="-742950">
              <a:buAutoNum type="arabicPeriod"/>
            </a:pPr>
            <a:endParaRPr lang="ru-RU" sz="4000" b="1" i="1" dirty="0">
              <a:solidFill>
                <a:srgbClr val="253957"/>
              </a:solidFill>
              <a:latin typeface="+mn-lt"/>
              <a:sym typeface="Arial Narrow"/>
            </a:endParaRPr>
          </a:p>
        </p:txBody>
      </p:sp>
      <p:sp>
        <p:nvSpPr>
          <p:cNvPr id="125" name="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p:cNvSpPr txBox="1"/>
          <p:nvPr/>
        </p:nvSpPr>
        <p:spPr>
          <a:xfrm>
            <a:off x="787399" y="4000500"/>
            <a:ext cx="11430001" cy="490517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pPr algn="l">
              <a:defRPr sz="2100">
                <a:solidFill>
                  <a:srgbClr val="253957"/>
                </a:solidFill>
                <a:latin typeface="+mn-lt"/>
                <a:ea typeface="+mn-ea"/>
                <a:cs typeface="+mn-cs"/>
                <a:sym typeface="Arial Narrow"/>
              </a:defRPr>
            </a:pPr>
            <a:endParaRPr lang="ru-RU" sz="3000" b="1" i="1" dirty="0">
              <a:solidFill>
                <a:srgbClr val="253957"/>
              </a:solidFill>
              <a:latin typeface="+mn-lt"/>
              <a:ea typeface="+mn-ea"/>
              <a:cs typeface="+mn-cs"/>
              <a:sym typeface="Arial Narrow"/>
            </a:endParaRPr>
          </a:p>
        </p:txBody>
      </p:sp>
      <p:sp>
        <p:nvSpPr>
          <p:cNvPr id="126" name="Заголовок основного текста"/>
          <p:cNvSpPr txBox="1"/>
          <p:nvPr/>
        </p:nvSpPr>
        <p:spPr>
          <a:xfrm>
            <a:off x="787399" y="3233057"/>
            <a:ext cx="11430001" cy="767443"/>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b"/>
          <a:lstStyle>
            <a:lvl1pPr algn="l">
              <a:defRPr sz="3000" b="1">
                <a:solidFill>
                  <a:srgbClr val="253957"/>
                </a:solidFill>
                <a:latin typeface="+mn-lt"/>
                <a:ea typeface="+mn-ea"/>
                <a:cs typeface="+mn-cs"/>
                <a:sym typeface="Arial Narrow"/>
              </a:defRPr>
            </a:lvl1pPr>
          </a:lstStyle>
          <a:p>
            <a:endParaRPr dirty="0">
              <a:latin typeface="Arial Narrow" charset="0"/>
              <a:ea typeface="Arial Narrow" charset="0"/>
              <a:cs typeface="Arial Narrow" charset="0"/>
            </a:endParaRPr>
          </a:p>
        </p:txBody>
      </p:sp>
      <p:sp>
        <p:nvSpPr>
          <p:cNvPr id="127" name="Название подразделения, лаборатории, факультета и т.д."/>
          <p:cNvSpPr txBox="1"/>
          <p:nvPr/>
        </p:nvSpPr>
        <p:spPr>
          <a:xfrm>
            <a:off x="4161666" y="662943"/>
            <a:ext cx="8082786" cy="37959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spAutoFit/>
          </a:bodyPr>
          <a:lstStyle>
            <a:lvl1pPr algn="r">
              <a:defRPr sz="1800">
                <a:solidFill>
                  <a:srgbClr val="253957"/>
                </a:solidFill>
                <a:latin typeface="+mn-lt"/>
                <a:ea typeface="+mn-ea"/>
                <a:cs typeface="+mn-cs"/>
                <a:sym typeface="Arial Narrow"/>
              </a:defRPr>
            </a:lvl1pPr>
          </a:lstStyle>
          <a:p>
            <a:r>
              <a:rPr lang="ru-RU" dirty="0">
                <a:latin typeface="Arial Narrow" charset="0"/>
                <a:ea typeface="Arial Narrow" charset="0"/>
                <a:cs typeface="Arial Narrow" charset="0"/>
              </a:rPr>
              <a:t>Институт образования</a:t>
            </a:r>
            <a:endParaRPr dirty="0">
              <a:latin typeface="Arial Narrow" charset="0"/>
              <a:ea typeface="Arial Narrow" charset="0"/>
              <a:cs typeface="Arial Narrow" charset="0"/>
            </a:endParaRPr>
          </a:p>
        </p:txBody>
      </p:sp>
      <p:pic>
        <p:nvPicPr>
          <p:cNvPr id="128" name="Изображение" descr="Изображение"/>
          <p:cNvPicPr>
            <a:picLocks noChangeAspect="1"/>
          </p:cNvPicPr>
          <p:nvPr/>
        </p:nvPicPr>
        <p:blipFill>
          <a:blip r:embed="rId2" cstate="print">
            <a:extLst/>
          </a:blip>
          <a:stretch>
            <a:fillRect/>
          </a:stretch>
        </p:blipFill>
        <p:spPr>
          <a:xfrm>
            <a:off x="805562" y="416839"/>
            <a:ext cx="853034" cy="853034"/>
          </a:xfrm>
          <a:prstGeom prst="rect">
            <a:avLst/>
          </a:prstGeom>
          <a:ln w="12700">
            <a:miter lim="400000"/>
          </a:ln>
        </p:spPr>
      </p:pic>
    </p:spTree>
    <p:extLst>
      <p:ext uri="{BB962C8B-B14F-4D97-AF65-F5344CB8AC3E}">
        <p14:creationId xmlns:p14="http://schemas.microsoft.com/office/powerpoint/2010/main" val="347762136"/>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Линия"/>
          <p:cNvSpPr/>
          <p:nvPr/>
        </p:nvSpPr>
        <p:spPr>
          <a:xfrm>
            <a:off x="787400" y="1574800"/>
            <a:ext cx="11430001" cy="0"/>
          </a:xfrm>
          <a:prstGeom prst="line">
            <a:avLst/>
          </a:prstGeom>
          <a:ln w="12700">
            <a:solidFill>
              <a:srgbClr val="253957"/>
            </a:solidFill>
            <a:miter lim="400000"/>
          </a:ln>
        </p:spPr>
        <p:txBody>
          <a:bodyPr lIns="50800" tIns="50800" rIns="50800" bIns="50800" anchor="ctr"/>
          <a:lstStyle/>
          <a:p>
            <a:pPr>
              <a:defRPr sz="2400"/>
            </a:pPr>
            <a:endParaRPr/>
          </a:p>
        </p:txBody>
      </p:sp>
      <p:sp>
        <p:nvSpPr>
          <p:cNvPr id="124" name="Очень крутой заголовок…"/>
          <p:cNvSpPr txBox="1"/>
          <p:nvPr/>
        </p:nvSpPr>
        <p:spPr>
          <a:xfrm>
            <a:off x="814451" y="1574800"/>
            <a:ext cx="11430001" cy="755287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pPr fontAlgn="base"/>
            <a:r>
              <a:rPr lang="ru-RU" sz="4000" b="1" i="1" dirty="0">
                <a:solidFill>
                  <a:schemeClr val="tx1"/>
                </a:solidFill>
                <a:latin typeface="+mn-lt"/>
                <a:sym typeface="Arial Narrow"/>
              </a:rPr>
              <a:t>Стандарты общего образования 2004 г. и 2012 г.</a:t>
            </a:r>
            <a:r>
              <a:rPr lang="ru-RU" b="1" dirty="0"/>
              <a:t> </a:t>
            </a:r>
            <a:endParaRPr lang="ru-RU" dirty="0"/>
          </a:p>
          <a:p>
            <a:pPr fontAlgn="base"/>
            <a:r>
              <a:rPr lang="ru-RU" b="1" dirty="0"/>
              <a:t>Требования к результатам: «</a:t>
            </a:r>
            <a:r>
              <a:rPr lang="ru-RU" b="1" dirty="0" err="1"/>
              <a:t>метапредметным</a:t>
            </a:r>
            <a:r>
              <a:rPr lang="ru-RU" dirty="0"/>
              <a:t>, включающим …универсальные учебные действия (регулятивные, познавательные, коммуникативные), способность их использования в учебной, познавательной и социальной практике, самостоятельность планирования и осуществления учебной деятельности и организации учебного сотрудничества с педагогами и сверстниками, построение индивидуальной образовательной траектории;»</a:t>
            </a:r>
          </a:p>
          <a:p>
            <a:pPr fontAlgn="base"/>
            <a:endParaRPr lang="ru-RU" dirty="0"/>
          </a:p>
          <a:p>
            <a:pPr marL="742950" lvl="1" indent="-742950"/>
            <a:r>
              <a:rPr lang="ru-RU" sz="4000" b="1" i="1" dirty="0">
                <a:solidFill>
                  <a:schemeClr val="tx1"/>
                </a:solidFill>
                <a:latin typeface="+mn-lt"/>
                <a:sym typeface="Arial Narrow"/>
              </a:rPr>
              <a:t>Оценка качества образования ???</a:t>
            </a:r>
          </a:p>
          <a:p>
            <a:pPr marL="742950" lvl="1" indent="-742950"/>
            <a:r>
              <a:rPr lang="ru-RU" sz="4000" b="1" i="1" dirty="0">
                <a:solidFill>
                  <a:schemeClr val="tx1"/>
                </a:solidFill>
                <a:latin typeface="+mn-lt"/>
                <a:sym typeface="Arial Narrow"/>
              </a:rPr>
              <a:t> </a:t>
            </a:r>
            <a:endParaRPr lang="ru-RU" sz="4000" b="1" dirty="0">
              <a:solidFill>
                <a:schemeClr val="tx1"/>
              </a:solidFill>
              <a:latin typeface="+mn-lt"/>
              <a:sym typeface="Arial Narrow"/>
            </a:endParaRPr>
          </a:p>
          <a:p>
            <a:pPr marL="742950" indent="-742950">
              <a:buAutoNum type="arabicPeriod"/>
            </a:pPr>
            <a:endParaRPr lang="ru-RU" sz="4000" b="1" i="1" dirty="0">
              <a:solidFill>
                <a:srgbClr val="253957"/>
              </a:solidFill>
              <a:latin typeface="+mn-lt"/>
              <a:sym typeface="Arial Narrow"/>
            </a:endParaRPr>
          </a:p>
        </p:txBody>
      </p:sp>
      <p:sp>
        <p:nvSpPr>
          <p:cNvPr id="125" name="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p:cNvSpPr txBox="1"/>
          <p:nvPr/>
        </p:nvSpPr>
        <p:spPr>
          <a:xfrm>
            <a:off x="787399" y="4000500"/>
            <a:ext cx="11430001" cy="490517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pPr algn="l">
              <a:defRPr sz="2100">
                <a:solidFill>
                  <a:srgbClr val="253957"/>
                </a:solidFill>
                <a:latin typeface="+mn-lt"/>
                <a:ea typeface="+mn-ea"/>
                <a:cs typeface="+mn-cs"/>
                <a:sym typeface="Arial Narrow"/>
              </a:defRPr>
            </a:pPr>
            <a:endParaRPr lang="ru-RU" sz="3000" b="1" i="1" dirty="0">
              <a:solidFill>
                <a:srgbClr val="253957"/>
              </a:solidFill>
              <a:latin typeface="+mn-lt"/>
              <a:ea typeface="+mn-ea"/>
              <a:cs typeface="+mn-cs"/>
              <a:sym typeface="Arial Narrow"/>
            </a:endParaRPr>
          </a:p>
        </p:txBody>
      </p:sp>
      <p:sp>
        <p:nvSpPr>
          <p:cNvPr id="126" name="Заголовок основного текста"/>
          <p:cNvSpPr txBox="1"/>
          <p:nvPr/>
        </p:nvSpPr>
        <p:spPr>
          <a:xfrm>
            <a:off x="787399" y="3233057"/>
            <a:ext cx="11430001" cy="767443"/>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b"/>
          <a:lstStyle>
            <a:lvl1pPr algn="l">
              <a:defRPr sz="3000" b="1">
                <a:solidFill>
                  <a:srgbClr val="253957"/>
                </a:solidFill>
                <a:latin typeface="+mn-lt"/>
                <a:ea typeface="+mn-ea"/>
                <a:cs typeface="+mn-cs"/>
                <a:sym typeface="Arial Narrow"/>
              </a:defRPr>
            </a:lvl1pPr>
          </a:lstStyle>
          <a:p>
            <a:endParaRPr dirty="0">
              <a:latin typeface="Arial Narrow" charset="0"/>
              <a:ea typeface="Arial Narrow" charset="0"/>
              <a:cs typeface="Arial Narrow" charset="0"/>
            </a:endParaRPr>
          </a:p>
        </p:txBody>
      </p:sp>
      <p:sp>
        <p:nvSpPr>
          <p:cNvPr id="127" name="Название подразделения, лаборатории, факультета и т.д."/>
          <p:cNvSpPr txBox="1"/>
          <p:nvPr/>
        </p:nvSpPr>
        <p:spPr>
          <a:xfrm>
            <a:off x="4161666" y="662943"/>
            <a:ext cx="8082786" cy="37959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spAutoFit/>
          </a:bodyPr>
          <a:lstStyle>
            <a:lvl1pPr algn="r">
              <a:defRPr sz="1800">
                <a:solidFill>
                  <a:srgbClr val="253957"/>
                </a:solidFill>
                <a:latin typeface="+mn-lt"/>
                <a:ea typeface="+mn-ea"/>
                <a:cs typeface="+mn-cs"/>
                <a:sym typeface="Arial Narrow"/>
              </a:defRPr>
            </a:lvl1pPr>
          </a:lstStyle>
          <a:p>
            <a:r>
              <a:rPr lang="ru-RU" dirty="0">
                <a:latin typeface="Arial Narrow" charset="0"/>
                <a:ea typeface="Arial Narrow" charset="0"/>
                <a:cs typeface="Arial Narrow" charset="0"/>
              </a:rPr>
              <a:t>Институт образования</a:t>
            </a:r>
            <a:endParaRPr dirty="0">
              <a:latin typeface="Arial Narrow" charset="0"/>
              <a:ea typeface="Arial Narrow" charset="0"/>
              <a:cs typeface="Arial Narrow" charset="0"/>
            </a:endParaRPr>
          </a:p>
        </p:txBody>
      </p:sp>
      <p:pic>
        <p:nvPicPr>
          <p:cNvPr id="128" name="Изображение" descr="Изображение"/>
          <p:cNvPicPr>
            <a:picLocks noChangeAspect="1"/>
          </p:cNvPicPr>
          <p:nvPr/>
        </p:nvPicPr>
        <p:blipFill>
          <a:blip r:embed="rId2" cstate="print">
            <a:extLst/>
          </a:blip>
          <a:stretch>
            <a:fillRect/>
          </a:stretch>
        </p:blipFill>
        <p:spPr>
          <a:xfrm>
            <a:off x="805562" y="416839"/>
            <a:ext cx="853034" cy="853034"/>
          </a:xfrm>
          <a:prstGeom prst="rect">
            <a:avLst/>
          </a:prstGeom>
          <a:ln w="12700">
            <a:miter lim="400000"/>
          </a:ln>
        </p:spPr>
      </p:pic>
    </p:spTree>
    <p:extLst>
      <p:ext uri="{BB962C8B-B14F-4D97-AF65-F5344CB8AC3E}">
        <p14:creationId xmlns:p14="http://schemas.microsoft.com/office/powerpoint/2010/main" val="347762136"/>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Линия"/>
          <p:cNvSpPr/>
          <p:nvPr/>
        </p:nvSpPr>
        <p:spPr>
          <a:xfrm>
            <a:off x="787400" y="1574800"/>
            <a:ext cx="11430001" cy="0"/>
          </a:xfrm>
          <a:prstGeom prst="line">
            <a:avLst/>
          </a:prstGeom>
          <a:ln w="12700">
            <a:solidFill>
              <a:srgbClr val="253957"/>
            </a:solidFill>
            <a:miter lim="400000"/>
          </a:ln>
        </p:spPr>
        <p:txBody>
          <a:bodyPr lIns="50800" tIns="50800" rIns="50800" bIns="50800" anchor="ctr"/>
          <a:lstStyle/>
          <a:p>
            <a:pPr>
              <a:defRPr sz="2400"/>
            </a:pPr>
            <a:endParaRPr/>
          </a:p>
        </p:txBody>
      </p:sp>
      <p:sp>
        <p:nvSpPr>
          <p:cNvPr id="124" name="Очень крутой заголовок…"/>
          <p:cNvSpPr txBox="1"/>
          <p:nvPr/>
        </p:nvSpPr>
        <p:spPr>
          <a:xfrm>
            <a:off x="814451" y="1574800"/>
            <a:ext cx="11430001" cy="7097363"/>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pPr marL="742950" lvl="1" indent="-742950"/>
            <a:r>
              <a:rPr lang="ru-RU" b="1" dirty="0"/>
              <a:t>Международные сравнительные исследования </a:t>
            </a:r>
            <a:r>
              <a:rPr lang="ru-RU" dirty="0"/>
              <a:t>ввели</a:t>
            </a:r>
            <a:r>
              <a:rPr lang="ru-RU" sz="4000" dirty="0"/>
              <a:t> различные виды </a:t>
            </a:r>
            <a:r>
              <a:rPr lang="ru-RU" sz="4000" b="1" dirty="0"/>
              <a:t>грамотности</a:t>
            </a:r>
            <a:r>
              <a:rPr lang="ru-RU" sz="4000" dirty="0"/>
              <a:t>.</a:t>
            </a:r>
          </a:p>
          <a:p>
            <a:pPr marL="742950" lvl="1" indent="-742950"/>
            <a:endParaRPr lang="ru-RU" sz="4000" dirty="0"/>
          </a:p>
          <a:p>
            <a:pPr marL="742950" lvl="1" indent="-742950"/>
            <a:r>
              <a:rPr lang="ru-RU" sz="4000" dirty="0"/>
              <a:t>В результате педагоги стали путаться в понятиях:  </a:t>
            </a:r>
          </a:p>
          <a:p>
            <a:pPr marL="742950" lvl="1" indent="-742950"/>
            <a:r>
              <a:rPr lang="ru-RU" sz="4000" dirty="0"/>
              <a:t> универсальные компетентности, ключевые компетентности, </a:t>
            </a:r>
            <a:r>
              <a:rPr lang="ru-RU" sz="4000" dirty="0" err="1"/>
              <a:t>метапредметные</a:t>
            </a:r>
            <a:r>
              <a:rPr lang="ru-RU" sz="4000" dirty="0"/>
              <a:t> компетентности, разные виды грамотности.</a:t>
            </a:r>
          </a:p>
          <a:p>
            <a:pPr marL="742950" lvl="1" indent="-742950"/>
            <a:endParaRPr lang="ru-RU" sz="4000" dirty="0"/>
          </a:p>
          <a:p>
            <a:pPr marL="742950" lvl="1" indent="-742950"/>
            <a:r>
              <a:rPr lang="ru-RU" sz="4000" b="1" dirty="0"/>
              <a:t>Указ президента</a:t>
            </a:r>
          </a:p>
          <a:p>
            <a:pPr marL="742950" lvl="1" indent="-742950"/>
            <a:endParaRPr lang="ru-RU" sz="4000" b="1" dirty="0"/>
          </a:p>
          <a:p>
            <a:pPr marL="742950" lvl="1" indent="-742950"/>
            <a:r>
              <a:rPr lang="ru-RU" sz="4000" b="1" dirty="0"/>
              <a:t>Национальные проекты</a:t>
            </a:r>
          </a:p>
          <a:p>
            <a:pPr marL="742950" lvl="1" indent="-742950"/>
            <a:endParaRPr lang="ru-RU" sz="4000" dirty="0"/>
          </a:p>
          <a:p>
            <a:pPr marL="742950" lvl="1" indent="-742950"/>
            <a:r>
              <a:rPr lang="ru-RU" sz="4000" dirty="0"/>
              <a:t> </a:t>
            </a:r>
            <a:endParaRPr lang="ru-RU" sz="4000" b="1" i="1" dirty="0">
              <a:solidFill>
                <a:schemeClr val="tx1"/>
              </a:solidFill>
              <a:latin typeface="+mn-lt"/>
              <a:sym typeface="Arial Narrow"/>
            </a:endParaRPr>
          </a:p>
          <a:p>
            <a:pPr marL="742950" lvl="1" indent="-742950"/>
            <a:r>
              <a:rPr lang="ru-RU" sz="4000" b="1" i="1" dirty="0">
                <a:solidFill>
                  <a:schemeClr val="tx1"/>
                </a:solidFill>
                <a:latin typeface="+mn-lt"/>
                <a:sym typeface="Arial Narrow"/>
              </a:rPr>
              <a:t> </a:t>
            </a:r>
            <a:endParaRPr lang="ru-RU" sz="4000" b="1" dirty="0">
              <a:solidFill>
                <a:schemeClr val="tx1"/>
              </a:solidFill>
              <a:latin typeface="+mn-lt"/>
              <a:sym typeface="Arial Narrow"/>
            </a:endParaRPr>
          </a:p>
          <a:p>
            <a:pPr marL="742950" indent="-742950">
              <a:buAutoNum type="arabicPeriod"/>
            </a:pPr>
            <a:endParaRPr lang="ru-RU" sz="4000" b="1" i="1" dirty="0">
              <a:solidFill>
                <a:srgbClr val="253957"/>
              </a:solidFill>
              <a:latin typeface="+mn-lt"/>
              <a:sym typeface="Arial Narrow"/>
            </a:endParaRPr>
          </a:p>
        </p:txBody>
      </p:sp>
      <p:sp>
        <p:nvSpPr>
          <p:cNvPr id="125" name="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p:cNvSpPr txBox="1"/>
          <p:nvPr/>
        </p:nvSpPr>
        <p:spPr>
          <a:xfrm>
            <a:off x="787399" y="4000500"/>
            <a:ext cx="11430001" cy="490517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pPr algn="l">
              <a:defRPr sz="2100">
                <a:solidFill>
                  <a:srgbClr val="253957"/>
                </a:solidFill>
                <a:latin typeface="+mn-lt"/>
                <a:ea typeface="+mn-ea"/>
                <a:cs typeface="+mn-cs"/>
                <a:sym typeface="Arial Narrow"/>
              </a:defRPr>
            </a:pPr>
            <a:endParaRPr lang="ru-RU" sz="3000" b="1" i="1" dirty="0">
              <a:solidFill>
                <a:srgbClr val="253957"/>
              </a:solidFill>
              <a:latin typeface="+mn-lt"/>
              <a:ea typeface="+mn-ea"/>
              <a:cs typeface="+mn-cs"/>
              <a:sym typeface="Arial Narrow"/>
            </a:endParaRPr>
          </a:p>
        </p:txBody>
      </p:sp>
      <p:sp>
        <p:nvSpPr>
          <p:cNvPr id="126" name="Заголовок основного текста"/>
          <p:cNvSpPr txBox="1"/>
          <p:nvPr/>
        </p:nvSpPr>
        <p:spPr>
          <a:xfrm>
            <a:off x="787399" y="3233057"/>
            <a:ext cx="11430001" cy="767443"/>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b"/>
          <a:lstStyle>
            <a:lvl1pPr algn="l">
              <a:defRPr sz="3000" b="1">
                <a:solidFill>
                  <a:srgbClr val="253957"/>
                </a:solidFill>
                <a:latin typeface="+mn-lt"/>
                <a:ea typeface="+mn-ea"/>
                <a:cs typeface="+mn-cs"/>
                <a:sym typeface="Arial Narrow"/>
              </a:defRPr>
            </a:lvl1pPr>
          </a:lstStyle>
          <a:p>
            <a:endParaRPr dirty="0">
              <a:latin typeface="Arial Narrow" charset="0"/>
              <a:ea typeface="Arial Narrow" charset="0"/>
              <a:cs typeface="Arial Narrow" charset="0"/>
            </a:endParaRPr>
          </a:p>
        </p:txBody>
      </p:sp>
      <p:sp>
        <p:nvSpPr>
          <p:cNvPr id="127" name="Название подразделения, лаборатории, факультета и т.д."/>
          <p:cNvSpPr txBox="1"/>
          <p:nvPr/>
        </p:nvSpPr>
        <p:spPr>
          <a:xfrm>
            <a:off x="4161666" y="662943"/>
            <a:ext cx="8082786" cy="37959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spAutoFit/>
          </a:bodyPr>
          <a:lstStyle>
            <a:lvl1pPr algn="r">
              <a:defRPr sz="1800">
                <a:solidFill>
                  <a:srgbClr val="253957"/>
                </a:solidFill>
                <a:latin typeface="+mn-lt"/>
                <a:ea typeface="+mn-ea"/>
                <a:cs typeface="+mn-cs"/>
                <a:sym typeface="Arial Narrow"/>
              </a:defRPr>
            </a:lvl1pPr>
          </a:lstStyle>
          <a:p>
            <a:r>
              <a:rPr lang="ru-RU" dirty="0">
                <a:latin typeface="Arial Narrow" charset="0"/>
                <a:ea typeface="Arial Narrow" charset="0"/>
                <a:cs typeface="Arial Narrow" charset="0"/>
              </a:rPr>
              <a:t>Институт образования</a:t>
            </a:r>
            <a:endParaRPr dirty="0">
              <a:latin typeface="Arial Narrow" charset="0"/>
              <a:ea typeface="Arial Narrow" charset="0"/>
              <a:cs typeface="Arial Narrow" charset="0"/>
            </a:endParaRPr>
          </a:p>
        </p:txBody>
      </p:sp>
      <p:pic>
        <p:nvPicPr>
          <p:cNvPr id="128" name="Изображение" descr="Изображение"/>
          <p:cNvPicPr>
            <a:picLocks noChangeAspect="1"/>
          </p:cNvPicPr>
          <p:nvPr/>
        </p:nvPicPr>
        <p:blipFill>
          <a:blip r:embed="rId2" cstate="print">
            <a:extLst/>
          </a:blip>
          <a:stretch>
            <a:fillRect/>
          </a:stretch>
        </p:blipFill>
        <p:spPr>
          <a:xfrm>
            <a:off x="805562" y="416839"/>
            <a:ext cx="853034" cy="853034"/>
          </a:xfrm>
          <a:prstGeom prst="rect">
            <a:avLst/>
          </a:prstGeom>
          <a:ln w="12700">
            <a:miter lim="400000"/>
          </a:ln>
        </p:spPr>
      </p:pic>
    </p:spTree>
    <p:extLst>
      <p:ext uri="{BB962C8B-B14F-4D97-AF65-F5344CB8AC3E}">
        <p14:creationId xmlns:p14="http://schemas.microsoft.com/office/powerpoint/2010/main" val="347762136"/>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Линия"/>
          <p:cNvSpPr/>
          <p:nvPr/>
        </p:nvSpPr>
        <p:spPr>
          <a:xfrm>
            <a:off x="787400" y="1574800"/>
            <a:ext cx="11430001" cy="0"/>
          </a:xfrm>
          <a:prstGeom prst="line">
            <a:avLst/>
          </a:prstGeom>
          <a:ln w="12700">
            <a:solidFill>
              <a:srgbClr val="253957"/>
            </a:solidFill>
            <a:miter lim="400000"/>
          </a:ln>
        </p:spPr>
        <p:txBody>
          <a:bodyPr lIns="50800" tIns="50800" rIns="50800" bIns="50800" anchor="ctr"/>
          <a:lstStyle/>
          <a:p>
            <a:pPr>
              <a:defRPr sz="2400"/>
            </a:pPr>
            <a:endParaRPr/>
          </a:p>
        </p:txBody>
      </p:sp>
      <p:sp>
        <p:nvSpPr>
          <p:cNvPr id="124" name="Очень крутой заголовок…"/>
          <p:cNvSpPr txBox="1"/>
          <p:nvPr/>
        </p:nvSpPr>
        <p:spPr>
          <a:xfrm>
            <a:off x="814451" y="1574800"/>
            <a:ext cx="11430001" cy="7097363"/>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pPr marL="742950" lvl="1" indent="-742950"/>
            <a:endParaRPr lang="ru-RU" sz="4000" b="1" i="1" dirty="0">
              <a:solidFill>
                <a:srgbClr val="253957"/>
              </a:solidFill>
              <a:latin typeface="+mn-lt"/>
              <a:sym typeface="Arial Narrow"/>
            </a:endParaRPr>
          </a:p>
          <a:p>
            <a:pPr marL="742950" lvl="1" indent="-742950"/>
            <a:endParaRPr lang="ru-RU" sz="4000" b="1" i="1" dirty="0">
              <a:solidFill>
                <a:schemeClr val="tx1"/>
              </a:solidFill>
              <a:latin typeface="+mn-lt"/>
              <a:sym typeface="Arial Narrow"/>
            </a:endParaRPr>
          </a:p>
          <a:p>
            <a:pPr marL="742950" lvl="1" indent="-742950"/>
            <a:endParaRPr lang="ru-RU" sz="4000" b="1" i="1" dirty="0">
              <a:solidFill>
                <a:schemeClr val="tx1"/>
              </a:solidFill>
              <a:latin typeface="+mn-lt"/>
              <a:sym typeface="Arial Narrow"/>
            </a:endParaRPr>
          </a:p>
          <a:p>
            <a:pPr marL="742950" lvl="1" indent="-742950"/>
            <a:r>
              <a:rPr lang="ru-RU" sz="4000" dirty="0"/>
              <a:t>И.Д. Фрумин, М.С. </a:t>
            </a:r>
            <a:r>
              <a:rPr lang="ru-RU" sz="4000" dirty="0" err="1"/>
              <a:t>Добрякова</a:t>
            </a:r>
            <a:r>
              <a:rPr lang="ru-RU" sz="4000" dirty="0"/>
              <a:t>, К.А. Баранников, И.М. </a:t>
            </a:r>
            <a:r>
              <a:rPr lang="ru-RU" sz="4000" dirty="0" err="1"/>
              <a:t>Реморенко</a:t>
            </a:r>
            <a:r>
              <a:rPr lang="ru-RU" sz="4000" dirty="0"/>
              <a:t>:</a:t>
            </a:r>
          </a:p>
          <a:p>
            <a:pPr marL="742950" lvl="1" indent="-742950"/>
            <a:endParaRPr lang="ru-RU" sz="4000" dirty="0"/>
          </a:p>
          <a:p>
            <a:pPr marL="742950" lvl="1" indent="-742950"/>
            <a:r>
              <a:rPr lang="ru-RU" sz="4000" b="1" dirty="0"/>
              <a:t>«Универсальные компетентности и новая грамотность: чему учить сегодня для успеха завтра»</a:t>
            </a:r>
          </a:p>
          <a:p>
            <a:pPr marL="742950" lvl="1" indent="-742950"/>
            <a:endParaRPr lang="ru-RU" sz="4000" b="1" dirty="0"/>
          </a:p>
          <a:p>
            <a:pPr marL="742950" lvl="1" indent="-742950"/>
            <a:r>
              <a:rPr lang="ru-RU" sz="4000" b="1" dirty="0"/>
              <a:t>2018 г.</a:t>
            </a:r>
          </a:p>
          <a:p>
            <a:pPr marL="742950" lvl="1" indent="-742950"/>
            <a:r>
              <a:rPr lang="ru-RU" sz="4000" dirty="0"/>
              <a:t> </a:t>
            </a:r>
          </a:p>
          <a:p>
            <a:pPr marL="742950" lvl="1" indent="-742950"/>
            <a:endParaRPr lang="ru-RU" sz="4000" b="1" dirty="0">
              <a:solidFill>
                <a:schemeClr val="tx1"/>
              </a:solidFill>
              <a:latin typeface="+mn-lt"/>
              <a:sym typeface="Arial Narrow"/>
            </a:endParaRPr>
          </a:p>
          <a:p>
            <a:pPr marL="742950" indent="-742950">
              <a:buAutoNum type="arabicPeriod"/>
            </a:pPr>
            <a:endParaRPr lang="ru-RU" sz="4000" b="1" i="1" dirty="0">
              <a:solidFill>
                <a:srgbClr val="253957"/>
              </a:solidFill>
              <a:latin typeface="+mn-lt"/>
              <a:sym typeface="Arial Narrow"/>
            </a:endParaRPr>
          </a:p>
        </p:txBody>
      </p:sp>
      <p:sp>
        <p:nvSpPr>
          <p:cNvPr id="125" name="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p:cNvSpPr txBox="1"/>
          <p:nvPr/>
        </p:nvSpPr>
        <p:spPr>
          <a:xfrm>
            <a:off x="787399" y="4000500"/>
            <a:ext cx="11430001" cy="490517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pPr algn="l">
              <a:defRPr sz="2100">
                <a:solidFill>
                  <a:srgbClr val="253957"/>
                </a:solidFill>
                <a:latin typeface="+mn-lt"/>
                <a:ea typeface="+mn-ea"/>
                <a:cs typeface="+mn-cs"/>
                <a:sym typeface="Arial Narrow"/>
              </a:defRPr>
            </a:pPr>
            <a:endParaRPr lang="ru-RU" sz="3000" b="1" i="1" dirty="0">
              <a:solidFill>
                <a:srgbClr val="253957"/>
              </a:solidFill>
              <a:latin typeface="+mn-lt"/>
              <a:ea typeface="+mn-ea"/>
              <a:cs typeface="+mn-cs"/>
              <a:sym typeface="Arial Narrow"/>
            </a:endParaRPr>
          </a:p>
        </p:txBody>
      </p:sp>
      <p:sp>
        <p:nvSpPr>
          <p:cNvPr id="126" name="Заголовок основного текста"/>
          <p:cNvSpPr txBox="1"/>
          <p:nvPr/>
        </p:nvSpPr>
        <p:spPr>
          <a:xfrm>
            <a:off x="787399" y="3233057"/>
            <a:ext cx="11430001" cy="767443"/>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b"/>
          <a:lstStyle>
            <a:lvl1pPr algn="l">
              <a:defRPr sz="3000" b="1">
                <a:solidFill>
                  <a:srgbClr val="253957"/>
                </a:solidFill>
                <a:latin typeface="+mn-lt"/>
                <a:ea typeface="+mn-ea"/>
                <a:cs typeface="+mn-cs"/>
                <a:sym typeface="Arial Narrow"/>
              </a:defRPr>
            </a:lvl1pPr>
          </a:lstStyle>
          <a:p>
            <a:endParaRPr dirty="0">
              <a:latin typeface="Arial Narrow" charset="0"/>
              <a:ea typeface="Arial Narrow" charset="0"/>
              <a:cs typeface="Arial Narrow" charset="0"/>
            </a:endParaRPr>
          </a:p>
        </p:txBody>
      </p:sp>
      <p:sp>
        <p:nvSpPr>
          <p:cNvPr id="127" name="Название подразделения, лаборатории, факультета и т.д."/>
          <p:cNvSpPr txBox="1"/>
          <p:nvPr/>
        </p:nvSpPr>
        <p:spPr>
          <a:xfrm>
            <a:off x="4161666" y="662943"/>
            <a:ext cx="8082786" cy="37959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spAutoFit/>
          </a:bodyPr>
          <a:lstStyle>
            <a:lvl1pPr algn="r">
              <a:defRPr sz="1800">
                <a:solidFill>
                  <a:srgbClr val="253957"/>
                </a:solidFill>
                <a:latin typeface="+mn-lt"/>
                <a:ea typeface="+mn-ea"/>
                <a:cs typeface="+mn-cs"/>
                <a:sym typeface="Arial Narrow"/>
              </a:defRPr>
            </a:lvl1pPr>
          </a:lstStyle>
          <a:p>
            <a:r>
              <a:rPr lang="ru-RU" dirty="0">
                <a:latin typeface="Arial Narrow" charset="0"/>
                <a:ea typeface="Arial Narrow" charset="0"/>
                <a:cs typeface="Arial Narrow" charset="0"/>
              </a:rPr>
              <a:t>Институт образования</a:t>
            </a:r>
            <a:endParaRPr dirty="0">
              <a:latin typeface="Arial Narrow" charset="0"/>
              <a:ea typeface="Arial Narrow" charset="0"/>
              <a:cs typeface="Arial Narrow" charset="0"/>
            </a:endParaRPr>
          </a:p>
        </p:txBody>
      </p:sp>
      <p:pic>
        <p:nvPicPr>
          <p:cNvPr id="128" name="Изображение" descr="Изображение"/>
          <p:cNvPicPr>
            <a:picLocks noChangeAspect="1"/>
          </p:cNvPicPr>
          <p:nvPr/>
        </p:nvPicPr>
        <p:blipFill>
          <a:blip r:embed="rId2" cstate="print">
            <a:extLst/>
          </a:blip>
          <a:stretch>
            <a:fillRect/>
          </a:stretch>
        </p:blipFill>
        <p:spPr>
          <a:xfrm>
            <a:off x="805562" y="416839"/>
            <a:ext cx="853034" cy="853034"/>
          </a:xfrm>
          <a:prstGeom prst="rect">
            <a:avLst/>
          </a:prstGeom>
          <a:ln w="12700">
            <a:miter lim="400000"/>
          </a:ln>
        </p:spPr>
      </p:pic>
    </p:spTree>
    <p:extLst>
      <p:ext uri="{BB962C8B-B14F-4D97-AF65-F5344CB8AC3E}">
        <p14:creationId xmlns:p14="http://schemas.microsoft.com/office/powerpoint/2010/main" val="347762136"/>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Линия"/>
          <p:cNvSpPr/>
          <p:nvPr/>
        </p:nvSpPr>
        <p:spPr>
          <a:xfrm>
            <a:off x="787400" y="1574800"/>
            <a:ext cx="11430001" cy="0"/>
          </a:xfrm>
          <a:prstGeom prst="line">
            <a:avLst/>
          </a:prstGeom>
          <a:ln w="12700">
            <a:solidFill>
              <a:srgbClr val="253957"/>
            </a:solidFill>
            <a:miter lim="400000"/>
          </a:ln>
        </p:spPr>
        <p:txBody>
          <a:bodyPr lIns="50800" tIns="50800" rIns="50800" bIns="50800" anchor="ctr"/>
          <a:lstStyle/>
          <a:p>
            <a:pPr>
              <a:defRPr sz="2400"/>
            </a:pPr>
            <a:endParaRPr/>
          </a:p>
        </p:txBody>
      </p:sp>
      <p:sp>
        <p:nvSpPr>
          <p:cNvPr id="124" name="Очень крутой заголовок…"/>
          <p:cNvSpPr txBox="1"/>
          <p:nvPr/>
        </p:nvSpPr>
        <p:spPr>
          <a:xfrm>
            <a:off x="814451" y="1574800"/>
            <a:ext cx="11430001" cy="7097363"/>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pPr marL="742950" lvl="1" indent="-742950"/>
            <a:r>
              <a:rPr lang="ru-RU" sz="4000" b="1" dirty="0"/>
              <a:t>Введены понятия «универсальные компетентности». </a:t>
            </a:r>
          </a:p>
          <a:p>
            <a:pPr marL="742950" lvl="1" indent="-742950"/>
            <a:r>
              <a:rPr lang="ru-RU" sz="4000" dirty="0"/>
              <a:t>Они состоят из трех групп компетентностей. </a:t>
            </a:r>
          </a:p>
          <a:p>
            <a:pPr marL="742950" lvl="1" indent="-742950"/>
            <a:r>
              <a:rPr lang="ru-RU" sz="4000" dirty="0"/>
              <a:t>Первая группа связана с </a:t>
            </a:r>
            <a:r>
              <a:rPr lang="ru-RU" sz="4000" b="1" dirty="0"/>
              <a:t>мышлением</a:t>
            </a:r>
            <a:r>
              <a:rPr lang="ru-RU" sz="4000" dirty="0"/>
              <a:t> - все виды мышления — от логического до креативного и критического. </a:t>
            </a:r>
          </a:p>
          <a:p>
            <a:pPr marL="742950" lvl="1" indent="-742950"/>
            <a:r>
              <a:rPr lang="ru-RU" sz="4000" dirty="0"/>
              <a:t>Вторая — </a:t>
            </a:r>
            <a:r>
              <a:rPr lang="ru-RU" sz="4000" b="1" dirty="0"/>
              <a:t>умение работать с другими</a:t>
            </a:r>
            <a:r>
              <a:rPr lang="ru-RU" sz="4000" dirty="0"/>
              <a:t>: коммуникация, кооперация и так далее. Третья — </a:t>
            </a:r>
            <a:r>
              <a:rPr lang="ru-RU" sz="4000" b="1" dirty="0"/>
              <a:t>умение работать с собой</a:t>
            </a:r>
            <a:r>
              <a:rPr lang="ru-RU" sz="4000" dirty="0"/>
              <a:t>, в том числе рефлексия.</a:t>
            </a:r>
            <a:endParaRPr lang="ru-RU" sz="4000" b="1" i="1" dirty="0">
              <a:solidFill>
                <a:schemeClr val="tx1"/>
              </a:solidFill>
              <a:latin typeface="+mn-lt"/>
              <a:sym typeface="Arial Narrow"/>
            </a:endParaRPr>
          </a:p>
          <a:p>
            <a:pPr marL="742950" lvl="1" indent="-742950"/>
            <a:endParaRPr lang="ru-RU" sz="4000" b="1" i="1" dirty="0">
              <a:solidFill>
                <a:schemeClr val="tx1"/>
              </a:solidFill>
              <a:latin typeface="+mn-lt"/>
              <a:sym typeface="Arial Narrow"/>
            </a:endParaRPr>
          </a:p>
          <a:p>
            <a:pPr marL="742950" lvl="1" indent="-742950"/>
            <a:endParaRPr lang="ru-RU" sz="4000" b="1" dirty="0">
              <a:solidFill>
                <a:schemeClr val="tx1"/>
              </a:solidFill>
              <a:latin typeface="+mn-lt"/>
              <a:sym typeface="Arial Narrow"/>
            </a:endParaRPr>
          </a:p>
          <a:p>
            <a:pPr marL="742950" indent="-742950">
              <a:buAutoNum type="arabicPeriod"/>
            </a:pPr>
            <a:endParaRPr lang="ru-RU" sz="4000" b="1" i="1" dirty="0">
              <a:solidFill>
                <a:srgbClr val="253957"/>
              </a:solidFill>
              <a:latin typeface="+mn-lt"/>
              <a:sym typeface="Arial Narrow"/>
            </a:endParaRPr>
          </a:p>
        </p:txBody>
      </p:sp>
      <p:sp>
        <p:nvSpPr>
          <p:cNvPr id="125" name="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p:cNvSpPr txBox="1"/>
          <p:nvPr/>
        </p:nvSpPr>
        <p:spPr>
          <a:xfrm>
            <a:off x="787399" y="4000500"/>
            <a:ext cx="11430001" cy="490517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pPr algn="l">
              <a:defRPr sz="2100">
                <a:solidFill>
                  <a:srgbClr val="253957"/>
                </a:solidFill>
                <a:latin typeface="+mn-lt"/>
                <a:ea typeface="+mn-ea"/>
                <a:cs typeface="+mn-cs"/>
                <a:sym typeface="Arial Narrow"/>
              </a:defRPr>
            </a:pPr>
            <a:endParaRPr lang="ru-RU" sz="3000" b="1" i="1" dirty="0">
              <a:solidFill>
                <a:srgbClr val="253957"/>
              </a:solidFill>
              <a:latin typeface="+mn-lt"/>
              <a:ea typeface="+mn-ea"/>
              <a:cs typeface="+mn-cs"/>
              <a:sym typeface="Arial Narrow"/>
            </a:endParaRPr>
          </a:p>
        </p:txBody>
      </p:sp>
      <p:sp>
        <p:nvSpPr>
          <p:cNvPr id="126" name="Заголовок основного текста"/>
          <p:cNvSpPr txBox="1"/>
          <p:nvPr/>
        </p:nvSpPr>
        <p:spPr>
          <a:xfrm>
            <a:off x="787399" y="3233057"/>
            <a:ext cx="11430001" cy="767443"/>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b"/>
          <a:lstStyle>
            <a:lvl1pPr algn="l">
              <a:defRPr sz="3000" b="1">
                <a:solidFill>
                  <a:srgbClr val="253957"/>
                </a:solidFill>
                <a:latin typeface="+mn-lt"/>
                <a:ea typeface="+mn-ea"/>
                <a:cs typeface="+mn-cs"/>
                <a:sym typeface="Arial Narrow"/>
              </a:defRPr>
            </a:lvl1pPr>
          </a:lstStyle>
          <a:p>
            <a:endParaRPr dirty="0">
              <a:latin typeface="Arial Narrow" charset="0"/>
              <a:ea typeface="Arial Narrow" charset="0"/>
              <a:cs typeface="Arial Narrow" charset="0"/>
            </a:endParaRPr>
          </a:p>
        </p:txBody>
      </p:sp>
      <p:sp>
        <p:nvSpPr>
          <p:cNvPr id="127" name="Название подразделения, лаборатории, факультета и т.д."/>
          <p:cNvSpPr txBox="1"/>
          <p:nvPr/>
        </p:nvSpPr>
        <p:spPr>
          <a:xfrm>
            <a:off x="4161666" y="662943"/>
            <a:ext cx="8082786" cy="37959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spAutoFit/>
          </a:bodyPr>
          <a:lstStyle>
            <a:lvl1pPr algn="r">
              <a:defRPr sz="1800">
                <a:solidFill>
                  <a:srgbClr val="253957"/>
                </a:solidFill>
                <a:latin typeface="+mn-lt"/>
                <a:ea typeface="+mn-ea"/>
                <a:cs typeface="+mn-cs"/>
                <a:sym typeface="Arial Narrow"/>
              </a:defRPr>
            </a:lvl1pPr>
          </a:lstStyle>
          <a:p>
            <a:r>
              <a:rPr lang="ru-RU" dirty="0">
                <a:latin typeface="Arial Narrow" charset="0"/>
                <a:ea typeface="Arial Narrow" charset="0"/>
                <a:cs typeface="Arial Narrow" charset="0"/>
              </a:rPr>
              <a:t>Институт образования</a:t>
            </a:r>
            <a:endParaRPr dirty="0">
              <a:latin typeface="Arial Narrow" charset="0"/>
              <a:ea typeface="Arial Narrow" charset="0"/>
              <a:cs typeface="Arial Narrow" charset="0"/>
            </a:endParaRPr>
          </a:p>
        </p:txBody>
      </p:sp>
      <p:pic>
        <p:nvPicPr>
          <p:cNvPr id="128" name="Изображение" descr="Изображение"/>
          <p:cNvPicPr>
            <a:picLocks noChangeAspect="1"/>
          </p:cNvPicPr>
          <p:nvPr/>
        </p:nvPicPr>
        <p:blipFill>
          <a:blip r:embed="rId2" cstate="print">
            <a:extLst/>
          </a:blip>
          <a:stretch>
            <a:fillRect/>
          </a:stretch>
        </p:blipFill>
        <p:spPr>
          <a:xfrm>
            <a:off x="805562" y="416839"/>
            <a:ext cx="853034" cy="853034"/>
          </a:xfrm>
          <a:prstGeom prst="rect">
            <a:avLst/>
          </a:prstGeom>
          <a:ln w="12700">
            <a:miter lim="400000"/>
          </a:ln>
        </p:spPr>
      </p:pic>
    </p:spTree>
    <p:extLst>
      <p:ext uri="{BB962C8B-B14F-4D97-AF65-F5344CB8AC3E}">
        <p14:creationId xmlns:p14="http://schemas.microsoft.com/office/powerpoint/2010/main" val="347762136"/>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Линия"/>
          <p:cNvSpPr/>
          <p:nvPr/>
        </p:nvSpPr>
        <p:spPr>
          <a:xfrm>
            <a:off x="787400" y="1574800"/>
            <a:ext cx="11430001" cy="0"/>
          </a:xfrm>
          <a:prstGeom prst="line">
            <a:avLst/>
          </a:prstGeom>
          <a:ln w="12700">
            <a:solidFill>
              <a:srgbClr val="253957"/>
            </a:solidFill>
            <a:miter lim="400000"/>
          </a:ln>
        </p:spPr>
        <p:txBody>
          <a:bodyPr lIns="50800" tIns="50800" rIns="50800" bIns="50800" anchor="ctr"/>
          <a:lstStyle/>
          <a:p>
            <a:pPr>
              <a:defRPr sz="2400"/>
            </a:pPr>
            <a:endParaRPr/>
          </a:p>
        </p:txBody>
      </p:sp>
      <p:sp>
        <p:nvSpPr>
          <p:cNvPr id="124" name="Очень крутой заголовок…"/>
          <p:cNvSpPr txBox="1"/>
          <p:nvPr/>
        </p:nvSpPr>
        <p:spPr>
          <a:xfrm>
            <a:off x="814451" y="1574800"/>
            <a:ext cx="11430001" cy="7097364"/>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pPr marL="742950" lvl="1" indent="-742950"/>
            <a:r>
              <a:rPr lang="ru-RU" sz="4000" dirty="0"/>
              <a:t>Введено понятие </a:t>
            </a:r>
            <a:r>
              <a:rPr lang="ru-RU" sz="4000" b="1" dirty="0"/>
              <a:t>базовой грамотности </a:t>
            </a:r>
            <a:r>
              <a:rPr lang="ru-RU" sz="4000" dirty="0"/>
              <a:t>-умение работать и создавать  тексты (вербальные и невербальные), </a:t>
            </a:r>
          </a:p>
          <a:p>
            <a:pPr marL="742950" lvl="1" indent="-742950"/>
            <a:r>
              <a:rPr lang="ru-RU" sz="4000" dirty="0"/>
              <a:t>работа с цифровым пространством и с другими знаковыми системами.</a:t>
            </a:r>
          </a:p>
          <a:p>
            <a:pPr marL="742950" lvl="1" indent="-742950"/>
            <a:r>
              <a:rPr lang="ru-RU" sz="4000" dirty="0"/>
              <a:t> К ним добавляются специальные виды грамотности, необходимые для жизни в современном мире, например финансовая грамотность. Выделены также гражданская и правовая грамотность.</a:t>
            </a:r>
            <a:endParaRPr lang="ru-RU" sz="4000" b="1" i="1" dirty="0">
              <a:solidFill>
                <a:schemeClr val="tx1"/>
              </a:solidFill>
              <a:latin typeface="+mn-lt"/>
              <a:sym typeface="Arial Narrow"/>
            </a:endParaRPr>
          </a:p>
          <a:p>
            <a:pPr marL="742950" lvl="1" indent="-742950"/>
            <a:endParaRPr lang="ru-RU" sz="4000" b="1" dirty="0">
              <a:solidFill>
                <a:schemeClr val="tx1"/>
              </a:solidFill>
              <a:latin typeface="+mn-lt"/>
              <a:sym typeface="Arial Narrow"/>
            </a:endParaRPr>
          </a:p>
          <a:p>
            <a:pPr marL="742950" indent="-742950">
              <a:buAutoNum type="arabicPeriod"/>
            </a:pPr>
            <a:endParaRPr lang="ru-RU" sz="4000" b="1" i="1" dirty="0">
              <a:solidFill>
                <a:srgbClr val="253957"/>
              </a:solidFill>
              <a:latin typeface="+mn-lt"/>
              <a:sym typeface="Arial Narrow"/>
            </a:endParaRPr>
          </a:p>
        </p:txBody>
      </p:sp>
      <p:sp>
        <p:nvSpPr>
          <p:cNvPr id="125" name="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p:cNvSpPr txBox="1"/>
          <p:nvPr/>
        </p:nvSpPr>
        <p:spPr>
          <a:xfrm>
            <a:off x="787399" y="4000500"/>
            <a:ext cx="11430001" cy="490517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pPr algn="l">
              <a:defRPr sz="2100">
                <a:solidFill>
                  <a:srgbClr val="253957"/>
                </a:solidFill>
                <a:latin typeface="+mn-lt"/>
                <a:ea typeface="+mn-ea"/>
                <a:cs typeface="+mn-cs"/>
                <a:sym typeface="Arial Narrow"/>
              </a:defRPr>
            </a:pPr>
            <a:endParaRPr lang="ru-RU" sz="3000" b="1" i="1" dirty="0">
              <a:solidFill>
                <a:srgbClr val="253957"/>
              </a:solidFill>
              <a:latin typeface="+mn-lt"/>
              <a:ea typeface="+mn-ea"/>
              <a:cs typeface="+mn-cs"/>
              <a:sym typeface="Arial Narrow"/>
            </a:endParaRPr>
          </a:p>
        </p:txBody>
      </p:sp>
      <p:sp>
        <p:nvSpPr>
          <p:cNvPr id="126" name="Заголовок основного текста"/>
          <p:cNvSpPr txBox="1"/>
          <p:nvPr/>
        </p:nvSpPr>
        <p:spPr>
          <a:xfrm>
            <a:off x="787399" y="3233057"/>
            <a:ext cx="11430001" cy="767443"/>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b"/>
          <a:lstStyle>
            <a:lvl1pPr algn="l">
              <a:defRPr sz="3000" b="1">
                <a:solidFill>
                  <a:srgbClr val="253957"/>
                </a:solidFill>
                <a:latin typeface="+mn-lt"/>
                <a:ea typeface="+mn-ea"/>
                <a:cs typeface="+mn-cs"/>
                <a:sym typeface="Arial Narrow"/>
              </a:defRPr>
            </a:lvl1pPr>
          </a:lstStyle>
          <a:p>
            <a:endParaRPr dirty="0">
              <a:latin typeface="Arial Narrow" charset="0"/>
              <a:ea typeface="Arial Narrow" charset="0"/>
              <a:cs typeface="Arial Narrow" charset="0"/>
            </a:endParaRPr>
          </a:p>
        </p:txBody>
      </p:sp>
      <p:sp>
        <p:nvSpPr>
          <p:cNvPr id="127" name="Название подразделения, лаборатории, факультета и т.д."/>
          <p:cNvSpPr txBox="1"/>
          <p:nvPr/>
        </p:nvSpPr>
        <p:spPr>
          <a:xfrm>
            <a:off x="4161666" y="662943"/>
            <a:ext cx="8082786" cy="37959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spAutoFit/>
          </a:bodyPr>
          <a:lstStyle>
            <a:lvl1pPr algn="r">
              <a:defRPr sz="1800">
                <a:solidFill>
                  <a:srgbClr val="253957"/>
                </a:solidFill>
                <a:latin typeface="+mn-lt"/>
                <a:ea typeface="+mn-ea"/>
                <a:cs typeface="+mn-cs"/>
                <a:sym typeface="Arial Narrow"/>
              </a:defRPr>
            </a:lvl1pPr>
          </a:lstStyle>
          <a:p>
            <a:r>
              <a:rPr lang="ru-RU" dirty="0">
                <a:latin typeface="Arial Narrow" charset="0"/>
                <a:ea typeface="Arial Narrow" charset="0"/>
                <a:cs typeface="Arial Narrow" charset="0"/>
              </a:rPr>
              <a:t>Институт образования</a:t>
            </a:r>
            <a:endParaRPr dirty="0">
              <a:latin typeface="Arial Narrow" charset="0"/>
              <a:ea typeface="Arial Narrow" charset="0"/>
              <a:cs typeface="Arial Narrow" charset="0"/>
            </a:endParaRPr>
          </a:p>
        </p:txBody>
      </p:sp>
      <p:pic>
        <p:nvPicPr>
          <p:cNvPr id="128" name="Изображение" descr="Изображение"/>
          <p:cNvPicPr>
            <a:picLocks noChangeAspect="1"/>
          </p:cNvPicPr>
          <p:nvPr/>
        </p:nvPicPr>
        <p:blipFill>
          <a:blip r:embed="rId2" cstate="print">
            <a:extLst/>
          </a:blip>
          <a:stretch>
            <a:fillRect/>
          </a:stretch>
        </p:blipFill>
        <p:spPr>
          <a:xfrm>
            <a:off x="805562" y="416839"/>
            <a:ext cx="853034" cy="853034"/>
          </a:xfrm>
          <a:prstGeom prst="rect">
            <a:avLst/>
          </a:prstGeom>
          <a:ln w="12700">
            <a:miter lim="400000"/>
          </a:ln>
        </p:spPr>
      </p:pic>
    </p:spTree>
    <p:extLst>
      <p:ext uri="{BB962C8B-B14F-4D97-AF65-F5344CB8AC3E}">
        <p14:creationId xmlns:p14="http://schemas.microsoft.com/office/powerpoint/2010/main" val="347762136"/>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Линия"/>
          <p:cNvSpPr/>
          <p:nvPr/>
        </p:nvSpPr>
        <p:spPr>
          <a:xfrm>
            <a:off x="787400" y="1574800"/>
            <a:ext cx="11430001" cy="0"/>
          </a:xfrm>
          <a:prstGeom prst="line">
            <a:avLst/>
          </a:prstGeom>
          <a:ln w="12700">
            <a:solidFill>
              <a:srgbClr val="253957"/>
            </a:solidFill>
            <a:miter lim="400000"/>
          </a:ln>
        </p:spPr>
        <p:txBody>
          <a:bodyPr lIns="50800" tIns="50800" rIns="50800" bIns="50800" anchor="ctr"/>
          <a:lstStyle/>
          <a:p>
            <a:pPr>
              <a:defRPr sz="2400"/>
            </a:pPr>
            <a:endParaRPr/>
          </a:p>
        </p:txBody>
      </p:sp>
      <p:sp>
        <p:nvSpPr>
          <p:cNvPr id="124" name="Очень крутой заголовок…"/>
          <p:cNvSpPr txBox="1"/>
          <p:nvPr/>
        </p:nvSpPr>
        <p:spPr>
          <a:xfrm>
            <a:off x="814451" y="1574800"/>
            <a:ext cx="11430001" cy="7097363"/>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pPr marL="742950" lvl="1" indent="-742950"/>
            <a:endParaRPr lang="ru-RU" sz="4000" b="1" i="1" dirty="0">
              <a:solidFill>
                <a:srgbClr val="253957"/>
              </a:solidFill>
              <a:latin typeface="+mn-lt"/>
              <a:sym typeface="Arial Narrow"/>
            </a:endParaRPr>
          </a:p>
          <a:p>
            <a:pPr marL="742950" lvl="1" indent="-742950"/>
            <a:endParaRPr lang="ru-RU" sz="4000" b="1" i="1" dirty="0">
              <a:solidFill>
                <a:schemeClr val="tx1"/>
              </a:solidFill>
              <a:latin typeface="+mn-lt"/>
              <a:sym typeface="Arial Narrow"/>
            </a:endParaRPr>
          </a:p>
          <a:p>
            <a:pPr marL="742950" lvl="1" indent="-742950"/>
            <a:endParaRPr lang="ru-RU" sz="4000" b="1" i="1" dirty="0">
              <a:solidFill>
                <a:schemeClr val="tx1"/>
              </a:solidFill>
              <a:latin typeface="+mn-lt"/>
              <a:sym typeface="Arial Narrow"/>
            </a:endParaRPr>
          </a:p>
          <a:p>
            <a:pPr marL="742950" lvl="1" indent="-742950"/>
            <a:r>
              <a:rPr lang="ru-RU" sz="4000" b="1" i="1" dirty="0">
                <a:solidFill>
                  <a:schemeClr val="tx1"/>
                </a:solidFill>
                <a:latin typeface="+mn-lt"/>
                <a:sym typeface="Arial Narrow"/>
              </a:rPr>
              <a:t>Но массовая  школа ориентировалась и будет ориентироваться на то, что оценивают.</a:t>
            </a:r>
          </a:p>
          <a:p>
            <a:pPr marL="742950" lvl="1" indent="-742950"/>
            <a:endParaRPr lang="ru-RU" sz="4000" b="1" i="1" dirty="0">
              <a:solidFill>
                <a:schemeClr val="tx1"/>
              </a:solidFill>
              <a:latin typeface="+mn-lt"/>
              <a:sym typeface="Arial Narrow"/>
            </a:endParaRPr>
          </a:p>
          <a:p>
            <a:pPr marL="742950" lvl="1" indent="-742950"/>
            <a:r>
              <a:rPr lang="ru-RU" sz="4000" b="1" i="1" dirty="0">
                <a:solidFill>
                  <a:schemeClr val="tx1"/>
                </a:solidFill>
                <a:latin typeface="+mn-lt"/>
                <a:sym typeface="Arial Narrow"/>
              </a:rPr>
              <a:t>Оценка качества образования</a:t>
            </a:r>
          </a:p>
          <a:p>
            <a:pPr marL="742950" lvl="1" indent="-742950"/>
            <a:r>
              <a:rPr lang="ru-RU" sz="4000" b="1" i="1" dirty="0">
                <a:solidFill>
                  <a:schemeClr val="tx1"/>
                </a:solidFill>
                <a:latin typeface="+mn-lt"/>
                <a:sym typeface="Arial Narrow"/>
              </a:rPr>
              <a:t> в системе общего образования?</a:t>
            </a:r>
          </a:p>
          <a:p>
            <a:pPr marL="742950" lvl="1" indent="-742950"/>
            <a:endParaRPr lang="ru-RU" sz="4000" b="1" i="1" dirty="0">
              <a:solidFill>
                <a:schemeClr val="tx1"/>
              </a:solidFill>
              <a:latin typeface="+mn-lt"/>
              <a:sym typeface="Arial Narrow"/>
            </a:endParaRPr>
          </a:p>
          <a:p>
            <a:pPr marL="742950" lvl="1" indent="-742950"/>
            <a:endParaRPr lang="ru-RU" sz="4000" b="1" dirty="0">
              <a:solidFill>
                <a:schemeClr val="tx1"/>
              </a:solidFill>
              <a:latin typeface="+mn-lt"/>
              <a:sym typeface="Arial Narrow"/>
            </a:endParaRPr>
          </a:p>
          <a:p>
            <a:pPr marL="742950" indent="-742950">
              <a:buAutoNum type="arabicPeriod"/>
            </a:pPr>
            <a:endParaRPr lang="ru-RU" sz="4000" b="1" i="1" dirty="0">
              <a:solidFill>
                <a:srgbClr val="253957"/>
              </a:solidFill>
              <a:latin typeface="+mn-lt"/>
              <a:sym typeface="Arial Narrow"/>
            </a:endParaRPr>
          </a:p>
        </p:txBody>
      </p:sp>
      <p:sp>
        <p:nvSpPr>
          <p:cNvPr id="125" name="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p:cNvSpPr txBox="1"/>
          <p:nvPr/>
        </p:nvSpPr>
        <p:spPr>
          <a:xfrm>
            <a:off x="787399" y="4000500"/>
            <a:ext cx="11430001" cy="490517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pPr algn="l">
              <a:defRPr sz="2100">
                <a:solidFill>
                  <a:srgbClr val="253957"/>
                </a:solidFill>
                <a:latin typeface="+mn-lt"/>
                <a:ea typeface="+mn-ea"/>
                <a:cs typeface="+mn-cs"/>
                <a:sym typeface="Arial Narrow"/>
              </a:defRPr>
            </a:pPr>
            <a:endParaRPr lang="ru-RU" sz="3000" b="1" i="1" dirty="0">
              <a:solidFill>
                <a:srgbClr val="253957"/>
              </a:solidFill>
              <a:latin typeface="+mn-lt"/>
              <a:ea typeface="+mn-ea"/>
              <a:cs typeface="+mn-cs"/>
              <a:sym typeface="Arial Narrow"/>
            </a:endParaRPr>
          </a:p>
        </p:txBody>
      </p:sp>
      <p:sp>
        <p:nvSpPr>
          <p:cNvPr id="126" name="Заголовок основного текста"/>
          <p:cNvSpPr txBox="1"/>
          <p:nvPr/>
        </p:nvSpPr>
        <p:spPr>
          <a:xfrm>
            <a:off x="787399" y="3233057"/>
            <a:ext cx="11430001" cy="767443"/>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b"/>
          <a:lstStyle>
            <a:lvl1pPr algn="l">
              <a:defRPr sz="3000" b="1">
                <a:solidFill>
                  <a:srgbClr val="253957"/>
                </a:solidFill>
                <a:latin typeface="+mn-lt"/>
                <a:ea typeface="+mn-ea"/>
                <a:cs typeface="+mn-cs"/>
                <a:sym typeface="Arial Narrow"/>
              </a:defRPr>
            </a:lvl1pPr>
          </a:lstStyle>
          <a:p>
            <a:endParaRPr dirty="0">
              <a:latin typeface="Arial Narrow" charset="0"/>
              <a:ea typeface="Arial Narrow" charset="0"/>
              <a:cs typeface="Arial Narrow" charset="0"/>
            </a:endParaRPr>
          </a:p>
        </p:txBody>
      </p:sp>
      <p:sp>
        <p:nvSpPr>
          <p:cNvPr id="127" name="Название подразделения, лаборатории, факультета и т.д."/>
          <p:cNvSpPr txBox="1"/>
          <p:nvPr/>
        </p:nvSpPr>
        <p:spPr>
          <a:xfrm>
            <a:off x="4161666" y="662943"/>
            <a:ext cx="8082786" cy="37959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spAutoFit/>
          </a:bodyPr>
          <a:lstStyle>
            <a:lvl1pPr algn="r">
              <a:defRPr sz="1800">
                <a:solidFill>
                  <a:srgbClr val="253957"/>
                </a:solidFill>
                <a:latin typeface="+mn-lt"/>
                <a:ea typeface="+mn-ea"/>
                <a:cs typeface="+mn-cs"/>
                <a:sym typeface="Arial Narrow"/>
              </a:defRPr>
            </a:lvl1pPr>
          </a:lstStyle>
          <a:p>
            <a:r>
              <a:rPr lang="ru-RU" dirty="0">
                <a:latin typeface="Arial Narrow" charset="0"/>
                <a:ea typeface="Arial Narrow" charset="0"/>
                <a:cs typeface="Arial Narrow" charset="0"/>
              </a:rPr>
              <a:t>Институт образования</a:t>
            </a:r>
            <a:endParaRPr dirty="0">
              <a:latin typeface="Arial Narrow" charset="0"/>
              <a:ea typeface="Arial Narrow" charset="0"/>
              <a:cs typeface="Arial Narrow" charset="0"/>
            </a:endParaRPr>
          </a:p>
        </p:txBody>
      </p:sp>
      <p:pic>
        <p:nvPicPr>
          <p:cNvPr id="128" name="Изображение" descr="Изображение"/>
          <p:cNvPicPr>
            <a:picLocks noChangeAspect="1"/>
          </p:cNvPicPr>
          <p:nvPr/>
        </p:nvPicPr>
        <p:blipFill>
          <a:blip r:embed="rId2" cstate="print">
            <a:extLst/>
          </a:blip>
          <a:stretch>
            <a:fillRect/>
          </a:stretch>
        </p:blipFill>
        <p:spPr>
          <a:xfrm>
            <a:off x="805562" y="416839"/>
            <a:ext cx="853034" cy="853034"/>
          </a:xfrm>
          <a:prstGeom prst="rect">
            <a:avLst/>
          </a:prstGeom>
          <a:ln w="12700">
            <a:miter lim="400000"/>
          </a:ln>
        </p:spPr>
      </p:pic>
    </p:spTree>
    <p:extLst>
      <p:ext uri="{BB962C8B-B14F-4D97-AF65-F5344CB8AC3E}">
        <p14:creationId xmlns:p14="http://schemas.microsoft.com/office/powerpoint/2010/main" val="347762136"/>
      </p:ext>
    </p:extLst>
  </p:cSld>
  <p:clrMapOvr>
    <a:masterClrMapping/>
  </p:clrMapOvr>
  <p:transition spd="med"/>
</p:sld>
</file>

<file path=ppt/theme/_rels/theme1.xml.rels><?xml version="1.0" encoding="UTF-8" standalone="yes"?>
<Relationships xmlns="http://schemas.openxmlformats.org/package/2006/relationships"><Relationship Id="rId1" Type="http://schemas.openxmlformats.org/officeDocument/2006/relationships/image" Target="../media/image1.png"/></Relationships>
</file>

<file path=ppt/theme/_rels/theme2.xml.rels><?xml version="1.0" encoding="UTF-8" standalone="yes"?>
<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Arial Narrow"/>
        <a:ea typeface="Arial Narrow"/>
        <a:cs typeface="Arial Narrow"/>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38100" dist="25400" dir="5400000" rotWithShape="0">
            <a:srgbClr val="000000">
              <a:alpha val="50000"/>
            </a:srgbClr>
          </a:outerShdw>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FFFFFF"/>
            </a:solidFill>
            <a:effectLst/>
            <a:uFillTx/>
            <a:latin typeface="+mj-lt"/>
            <a:ea typeface="+mj-ea"/>
            <a:cs typeface="+mj-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Arial Narrow"/>
        <a:ea typeface="Arial Narrow"/>
        <a:cs typeface="Arial Narrow"/>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38100" dist="25400" dir="5400000" rotWithShape="0">
            <a:srgbClr val="000000">
              <a:alpha val="50000"/>
            </a:srgbClr>
          </a:outerShdw>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FFFFFF"/>
            </a:solidFill>
            <a:effectLst/>
            <a:uFillTx/>
            <a:latin typeface="+mj-lt"/>
            <a:ea typeface="+mj-ea"/>
            <a:cs typeface="+mj-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1402</TotalTime>
  <Words>1050</Words>
  <Application>Microsoft Office PowerPoint</Application>
  <PresentationFormat>Произвольный</PresentationFormat>
  <Paragraphs>190</Paragraphs>
  <Slides>23</Slides>
  <Notes>0</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23</vt:i4>
      </vt:variant>
    </vt:vector>
  </HeadingPairs>
  <TitlesOfParts>
    <vt:vector size="31" baseType="lpstr">
      <vt:lpstr>Arial</vt:lpstr>
      <vt:lpstr>Arial Narrow</vt:lpstr>
      <vt:lpstr>Calibri</vt:lpstr>
      <vt:lpstr>Helvetica</vt:lpstr>
      <vt:lpstr>Helvetica Light</vt:lpstr>
      <vt:lpstr>Helvetica Neue</vt:lpstr>
      <vt:lpstr>Times New Roman</vt:lpstr>
      <vt:lpstr>White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Чаплина Татьяна Александровна</dc:creator>
  <cp:lastModifiedBy>natalia bolotova</cp:lastModifiedBy>
  <cp:revision>108</cp:revision>
  <dcterms:modified xsi:type="dcterms:W3CDTF">2018-11-26T07:26:03Z</dcterms:modified>
</cp:coreProperties>
</file>