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9" r:id="rId2"/>
    <p:sldId id="271" r:id="rId3"/>
    <p:sldId id="263" r:id="rId4"/>
    <p:sldId id="264" r:id="rId5"/>
    <p:sldId id="260" r:id="rId6"/>
    <p:sldId id="267" r:id="rId7"/>
    <p:sldId id="274" r:id="rId8"/>
    <p:sldId id="268" r:id="rId9"/>
    <p:sldId id="273" r:id="rId10"/>
    <p:sldId id="269" r:id="rId11"/>
    <p:sldId id="276" r:id="rId12"/>
    <p:sldId id="270" r:id="rId13"/>
  </p:sldIdLst>
  <p:sldSz cx="12192000" cy="6858000"/>
  <p:notesSz cx="6888163" cy="100187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 autoAdjust="0"/>
  </p:normalViewPr>
  <p:slideViewPr>
    <p:cSldViewPr snapToGrid="0">
      <p:cViewPr>
        <p:scale>
          <a:sx n="58" d="100"/>
          <a:sy n="58" d="100"/>
        </p:scale>
        <p:origin x="-2538" y="-136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1" d="100"/>
          <a:sy n="81" d="100"/>
        </p:scale>
        <p:origin x="-3948" y="-60"/>
      </p:cViewPr>
      <p:guideLst>
        <p:guide orient="horz" pos="3155"/>
        <p:guide pos="216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0936"/>
          </a:xfrm>
          <a:prstGeom prst="rect">
            <a:avLst/>
          </a:prstGeom>
        </p:spPr>
        <p:txBody>
          <a:bodyPr vert="horz" lIns="96606" tIns="48303" rIns="96606" bIns="48303" rtlCol="0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0936"/>
          </a:xfrm>
          <a:prstGeom prst="rect">
            <a:avLst/>
          </a:prstGeom>
        </p:spPr>
        <p:txBody>
          <a:bodyPr vert="horz" lIns="96606" tIns="48303" rIns="96606" bIns="48303" rtlCol="0"/>
          <a:lstStyle>
            <a:lvl1pPr algn="r">
              <a:defRPr sz="1300"/>
            </a:lvl1pPr>
          </a:lstStyle>
          <a:p>
            <a:fld id="{D73A10AB-15FB-485A-B73F-53A2815D067C}" type="datetimeFigureOut">
              <a:rPr lang="ru-RU" smtClean="0"/>
              <a:t>10.12.2018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50888"/>
            <a:ext cx="6678613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06" tIns="48303" rIns="96606" bIns="48303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8817" y="4758889"/>
            <a:ext cx="5510530" cy="4508421"/>
          </a:xfrm>
          <a:prstGeom prst="rect">
            <a:avLst/>
          </a:prstGeom>
        </p:spPr>
        <p:txBody>
          <a:bodyPr vert="horz" lIns="96606" tIns="48303" rIns="96606" bIns="48303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516038"/>
            <a:ext cx="2984871" cy="500936"/>
          </a:xfrm>
          <a:prstGeom prst="rect">
            <a:avLst/>
          </a:prstGeom>
        </p:spPr>
        <p:txBody>
          <a:bodyPr vert="horz" lIns="96606" tIns="48303" rIns="96606" bIns="48303" rtlCol="0" anchor="b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901698" y="9516038"/>
            <a:ext cx="2984871" cy="500936"/>
          </a:xfrm>
          <a:prstGeom prst="rect">
            <a:avLst/>
          </a:prstGeom>
        </p:spPr>
        <p:txBody>
          <a:bodyPr vert="horz" lIns="96606" tIns="48303" rIns="96606" bIns="48303" rtlCol="0" anchor="b"/>
          <a:lstStyle>
            <a:lvl1pPr algn="r">
              <a:defRPr sz="1300"/>
            </a:lvl1pPr>
          </a:lstStyle>
          <a:p>
            <a:fld id="{D997565E-FFA9-45A1-B71B-68B69D2B63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47428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4775" y="82677"/>
            <a:ext cx="6678613" cy="375761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175846" y="3915508"/>
            <a:ext cx="6712317" cy="6103205"/>
          </a:xfrm>
        </p:spPr>
        <p:txBody>
          <a:bodyPr/>
          <a:lstStyle/>
          <a:p>
            <a:r>
              <a:rPr lang="ru-RU" sz="1300" dirty="0" smtClean="0"/>
              <a:t>Лет 10 назад говорили, что скоро сойдет на нет очное общение. Телемосты, </a:t>
            </a:r>
            <a:r>
              <a:rPr lang="ru-RU" sz="1300" dirty="0" err="1" smtClean="0"/>
              <a:t>вебинары</a:t>
            </a:r>
            <a:r>
              <a:rPr lang="ru-RU" sz="1300" dirty="0" smtClean="0"/>
              <a:t>, скайп- конференции- за ними будущее. Но нет ничего более искреннего, душевного и полезного, чем живое человеческое общение. Всероссийский управленческий форум еще раз доказывает это. Желание идти навстречу друг  другу, найти единомышленников, изучить их опыт, обменяться сомнениями- наверное, для этого мы собрались сегодня в этом классе.</a:t>
            </a:r>
          </a:p>
          <a:p>
            <a:r>
              <a:rPr lang="ru-RU" sz="1300" dirty="0"/>
              <a:t> </a:t>
            </a:r>
            <a:r>
              <a:rPr lang="ru-RU" sz="1300" dirty="0" smtClean="0"/>
              <a:t>Мы рады приветствовать наших партнеров, друзей, коллег в школе Президент. </a:t>
            </a:r>
          </a:p>
          <a:p>
            <a:r>
              <a:rPr lang="ru-RU" sz="1300" dirty="0" smtClean="0"/>
              <a:t>Можно я немного похвастаюсь нашей школой?</a:t>
            </a:r>
          </a:p>
          <a:p>
            <a:r>
              <a:rPr lang="ru-RU" sz="1300" dirty="0" smtClean="0"/>
              <a:t>Краткая информация в цифрах и фактах:</a:t>
            </a:r>
          </a:p>
          <a:p>
            <a:r>
              <a:rPr lang="ru-RU" sz="1300" dirty="0" smtClean="0"/>
              <a:t>Нам 25 лет, у нас бессменный директор, в школе 390 учащихся и воспитанников, 100  педагогов, 50% из которых мужчины, средний возраст 40 лет. Всего сотрудников более 200.</a:t>
            </a:r>
          </a:p>
          <a:p>
            <a:r>
              <a:rPr lang="ru-RU" sz="1300" dirty="0" smtClean="0"/>
              <a:t>Среди учителей есть кандидаты наук, авторы учебников и учебных пособий, преподаватели ВУЗов. Учителя проходят конкурсный отбор, обязательно демонстрируют свои профессиональные качества на открытом уроке. Педагоги- одно из неоспоримых достоинств  школы. Но учитель находится в зоне постоянного развития, и Учредители школы выделяют ежегодно 2 млн рублей на повышений квалификации.</a:t>
            </a:r>
          </a:p>
          <a:p>
            <a:r>
              <a:rPr lang="ru-RU" sz="1300" dirty="0" smtClean="0"/>
              <a:t>Второе преимущество- Дипломная программа Международного </a:t>
            </a:r>
            <a:r>
              <a:rPr lang="ru-RU" sz="1300" dirty="0" err="1" smtClean="0"/>
              <a:t>Бакалавриата</a:t>
            </a:r>
            <a:r>
              <a:rPr lang="ru-RU" sz="1300" dirty="0" smtClean="0"/>
              <a:t>. Координатор программы Власова Наталья Геннадьевна, сегодня выступит перед вами.</a:t>
            </a:r>
          </a:p>
          <a:p>
            <a:r>
              <a:rPr lang="ru-RU" sz="1300" dirty="0" smtClean="0"/>
              <a:t>Мы можем также сказать, что у нас очень серьезное материально-техническое оснащение, есть программа укрепления и сохранения здоровья, психологическое, логопедическое и дефектологическое сопровождение.</a:t>
            </a:r>
          </a:p>
          <a:p>
            <a:r>
              <a:rPr lang="ru-RU" sz="1300" dirty="0" smtClean="0"/>
              <a:t>Школа- ресурсный центр по проектной деятельности и </a:t>
            </a:r>
            <a:r>
              <a:rPr lang="ru-RU" sz="1300" dirty="0"/>
              <a:t>Базовая организация НИУ ВШЭ для проведения Всероссийских школ в рамках работы «Академия старшеклассников»</a:t>
            </a:r>
            <a:r>
              <a:rPr lang="ru-RU" sz="1300" dirty="0" smtClean="0"/>
              <a:t>, ассоциированная школа ЮНЕСКО, центр сдачи ГТО, региональный центр русской ассоциации чтения, сертифицированный центр по сдаче Кембриджских экзаменов.</a:t>
            </a:r>
          </a:p>
          <a:p>
            <a:pPr lvl="0"/>
            <a:r>
              <a:rPr lang="ru-RU" sz="1300" dirty="0" smtClean="0"/>
              <a:t>Методический </a:t>
            </a:r>
            <a:r>
              <a:rPr lang="ru-RU" sz="1300" dirty="0"/>
              <a:t>центр Московской области </a:t>
            </a:r>
            <a:r>
              <a:rPr lang="ru-RU" sz="1300" dirty="0" smtClean="0"/>
              <a:t>издательства </a:t>
            </a:r>
            <a:r>
              <a:rPr lang="ru-RU" sz="1300" dirty="0"/>
              <a:t>«Академкнига/учебник</a:t>
            </a:r>
            <a:r>
              <a:rPr lang="ru-RU" sz="1300" dirty="0" smtClean="0"/>
              <a:t>».</a:t>
            </a:r>
          </a:p>
          <a:p>
            <a:pPr lvl="0"/>
            <a:r>
              <a:rPr lang="ru-RU" sz="1300" dirty="0" smtClean="0"/>
              <a:t>Сегодня мы с удовольствием поделимся с вами опытом нашей работы с одаренными детьми. Хорошей нам всем продуктивной работы!</a:t>
            </a:r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97565E-FFA9-45A1-B71B-68B69D2B6344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802964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600" dirty="0" smtClean="0"/>
              <a:t>Елена Александровна </a:t>
            </a:r>
            <a:r>
              <a:rPr lang="ru-RU" sz="1600" dirty="0" err="1" smtClean="0"/>
              <a:t>Сизова</a:t>
            </a:r>
            <a:r>
              <a:rPr lang="ru-RU" sz="1600" dirty="0" smtClean="0"/>
              <a:t> подробнее расскажет о системе фиксации достижений учащихся, среди которых и индивидуальная образовательная траектория, и церемония признание.</a:t>
            </a:r>
          </a:p>
          <a:p>
            <a:r>
              <a:rPr lang="ru-RU" sz="1600" dirty="0" smtClean="0"/>
              <a:t>Но мне хочется обратить ваше внимание на то, что при учета достижений учащихся мы говорим не только о предметных результатах, о достижениях в той или области, мы стараемся отметить и человеческие качества детей, и их социальную активность, и их умение быть полезными.</a:t>
            </a:r>
          </a:p>
          <a:p>
            <a:endParaRPr lang="ru-RU" sz="16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97565E-FFA9-45A1-B71B-68B69D2B6344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20194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600" dirty="0" smtClean="0"/>
              <a:t>Вернемся к нашей схеме одаренности.</a:t>
            </a:r>
          </a:p>
          <a:p>
            <a:r>
              <a:rPr lang="ru-RU" sz="1600" dirty="0" smtClean="0"/>
              <a:t>Высокие интеллектуальные способности бывают очень разными и не всегда это ментальный интеллект.</a:t>
            </a:r>
          </a:p>
          <a:p>
            <a:endParaRPr lang="ru-RU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97565E-FFA9-45A1-B71B-68B69D2B6344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05758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2000" dirty="0" smtClean="0"/>
          </a:p>
          <a:p>
            <a:r>
              <a:rPr lang="ru-RU" sz="2000" dirty="0" smtClean="0"/>
              <a:t>В книге Стивена </a:t>
            </a:r>
            <a:r>
              <a:rPr lang="ru-RU" sz="2000" dirty="0" err="1" smtClean="0"/>
              <a:t>Кови</a:t>
            </a:r>
            <a:r>
              <a:rPr lang="ru-RU" sz="2000" dirty="0" smtClean="0"/>
              <a:t> есть замечательная цитата. (зачитать)</a:t>
            </a:r>
          </a:p>
          <a:p>
            <a:r>
              <a:rPr lang="ru-RU" sz="2000" dirty="0" smtClean="0"/>
              <a:t>Она напоминает нам о том, что существует не менее 4 видов различного интеллекта/ способностей.</a:t>
            </a:r>
          </a:p>
          <a:p>
            <a:r>
              <a:rPr lang="ru-RU" sz="2000" dirty="0" smtClean="0"/>
              <a:t>Главное помочь каждому ребенку развить их.</a:t>
            </a:r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97565E-FFA9-45A1-B71B-68B69D2B6344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29467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4775" y="93663"/>
            <a:ext cx="6678613" cy="375761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375138" y="4232031"/>
            <a:ext cx="5824209" cy="5035279"/>
          </a:xfrm>
        </p:spPr>
        <p:txBody>
          <a:bodyPr/>
          <a:lstStyle/>
          <a:p>
            <a:r>
              <a:rPr lang="ru-RU" sz="1600" dirty="0" smtClean="0"/>
              <a:t>Одаренный ребенок… Я неслучайно поставила в конце предложения два знака. </a:t>
            </a:r>
            <a:r>
              <a:rPr lang="ru-RU" sz="1600" dirty="0"/>
              <a:t> </a:t>
            </a:r>
            <a:r>
              <a:rPr lang="ru-RU" sz="1600" dirty="0" smtClean="0"/>
              <a:t>Какой выберете вы? Почему? Есть другой вариант?</a:t>
            </a:r>
          </a:p>
          <a:p>
            <a:r>
              <a:rPr lang="ru-RU" sz="1600" dirty="0" smtClean="0"/>
              <a:t>Действительно, утверждать, что все дети одарённые неверно, но и сомневаться в том, что они могли бы быть такими, тоже неправильно.</a:t>
            </a:r>
          </a:p>
          <a:p>
            <a:endParaRPr lang="ru-RU" sz="1600" dirty="0"/>
          </a:p>
          <a:p>
            <a:endParaRPr lang="ru-RU" sz="1600" dirty="0" smtClean="0"/>
          </a:p>
          <a:p>
            <a:r>
              <a:rPr lang="ru-RU" sz="1600" dirty="0" smtClean="0"/>
              <a:t>Чтобы дальше рассуждать на эту тему, мы должны договориться об определении одаренности.</a:t>
            </a:r>
          </a:p>
          <a:p>
            <a:r>
              <a:rPr lang="ru-RU" sz="1600" dirty="0" smtClean="0"/>
              <a:t>В психологии </a:t>
            </a:r>
            <a:r>
              <a:rPr lang="ru-RU" sz="1600" b="1" dirty="0" smtClean="0"/>
              <a:t>Одаренность</a:t>
            </a:r>
            <a:r>
              <a:rPr lang="ru-RU" sz="1600" dirty="0"/>
              <a:t> </a:t>
            </a:r>
            <a:r>
              <a:rPr lang="ru-RU" sz="1600" dirty="0" smtClean="0"/>
              <a:t>–особенный </a:t>
            </a:r>
            <a:r>
              <a:rPr lang="ru-RU" sz="1600" dirty="0"/>
              <a:t>уровень развития личных способностей</a:t>
            </a:r>
            <a:r>
              <a:rPr lang="ru-RU" sz="1600" dirty="0" smtClean="0"/>
              <a:t>.</a:t>
            </a:r>
          </a:p>
          <a:p>
            <a:r>
              <a:rPr lang="ru-RU" sz="1600" dirty="0" smtClean="0"/>
              <a:t>«Особенный», т.е. отличный от других. Следуя этому определению, каждый человек-является одаренным, в том числе и мы с вами. Потому что мы не похожи друг на друга.</a:t>
            </a:r>
          </a:p>
          <a:p>
            <a:endParaRPr lang="ru-RU" sz="1600" dirty="0"/>
          </a:p>
          <a:p>
            <a:r>
              <a:rPr lang="ru-RU" sz="1600" dirty="0" smtClean="0"/>
              <a:t>Но для работы с школе, для создания системы  по работе с одаренными детьми это определение совсем не подходит.</a:t>
            </a:r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97565E-FFA9-45A1-B71B-68B69D2B6344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0392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Широко известная модель одаренности психолога Джозефа </a:t>
            </a:r>
            <a:r>
              <a:rPr lang="ru-RU" dirty="0" err="1" smtClean="0"/>
              <a:t>Рензулли</a:t>
            </a:r>
            <a:r>
              <a:rPr lang="ru-RU" dirty="0" smtClean="0"/>
              <a:t>. Она демонстрирует, что одаренность обнаруживается на пересечении трех человеческих свойств: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dirty="0" smtClean="0"/>
              <a:t>Способности выше среднего;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dirty="0" smtClean="0"/>
              <a:t>Мотивации к выполнению того или иного действия, в том числе мыслительного;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dirty="0" smtClean="0"/>
              <a:t>И креативности.</a:t>
            </a:r>
          </a:p>
          <a:p>
            <a:endParaRPr lang="ru-RU" dirty="0" smtClean="0"/>
          </a:p>
          <a:p>
            <a:r>
              <a:rPr lang="ru-RU" dirty="0" smtClean="0"/>
              <a:t>Чаще всего опираются на эту  очень  простую  в понимании схему и мы тоже взяли ее за основу для построению системы работы с одаренными детьми в нашей школе.</a:t>
            </a:r>
          </a:p>
          <a:p>
            <a:endParaRPr lang="ru-RU" dirty="0"/>
          </a:p>
          <a:p>
            <a:r>
              <a:rPr lang="ru-RU" dirty="0" smtClean="0"/>
              <a:t>Также хочу обратить ваше внимание на одну маленькую, но очень существенную деталь: мотивация расположена рядом со словом школа. Думаю, что каждый может предположить, чтобы это значило.</a:t>
            </a:r>
          </a:p>
          <a:p>
            <a:endParaRPr lang="ru-RU" dirty="0"/>
          </a:p>
          <a:p>
            <a:r>
              <a:rPr lang="ru-RU" dirty="0" smtClean="0"/>
              <a:t>Наша система тоже предельно проста:</a:t>
            </a:r>
          </a:p>
          <a:p>
            <a:pPr marL="228600" indent="-228600">
              <a:buAutoNum type="arabicPeriod"/>
            </a:pPr>
            <a:r>
              <a:rPr lang="ru-RU" dirty="0" smtClean="0"/>
              <a:t>Диагностика.</a:t>
            </a:r>
            <a:endParaRPr lang="ru-RU" dirty="0"/>
          </a:p>
          <a:p>
            <a:pPr marL="228600" indent="-228600">
              <a:buAutoNum type="arabicPeriod"/>
            </a:pPr>
            <a:r>
              <a:rPr lang="ru-RU" dirty="0" smtClean="0"/>
              <a:t>Сопровождение в развитии одаренности.</a:t>
            </a:r>
          </a:p>
          <a:p>
            <a:pPr marL="228600" indent="-228600">
              <a:buAutoNum type="arabicPeriod"/>
            </a:pPr>
            <a:r>
              <a:rPr lang="ru-RU" dirty="0" smtClean="0"/>
              <a:t>Фиксация достижений.</a:t>
            </a:r>
          </a:p>
          <a:p>
            <a:pPr marL="228600" indent="-228600">
              <a:buAutoNum type="arabicPeriod"/>
            </a:pPr>
            <a:endParaRPr lang="ru-RU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97565E-FFA9-45A1-B71B-68B69D2B6344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05758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2000" dirty="0" smtClean="0"/>
              <a:t>Что мы диагностируем и как?</a:t>
            </a:r>
          </a:p>
          <a:p>
            <a:r>
              <a:rPr lang="ru-RU" sz="2000" dirty="0" smtClean="0"/>
              <a:t>Безусловно, мотивацию, уровень развития познавательной сферы. К сожалению, креативность и нестандартное мышление еще не научились замерять, но зафиксировать  мы это можем, если создадим соответствующие условия.</a:t>
            </a:r>
          </a:p>
          <a:p>
            <a:r>
              <a:rPr lang="ru-RU" sz="2000" dirty="0" smtClean="0"/>
              <a:t>Мне очень нравится выражение , которое любит повторять Наталья Петровна, «Дайте детям задание, которое позволит им выйти за рамки стереотипов». Вот и все. Но это оказывается совсем непросто, если сам учитель мыслит стандартно и шаблонно.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97565E-FFA9-45A1-B71B-68B69D2B6344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99244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800" dirty="0" smtClean="0"/>
              <a:t>На следующем слайде лишь некоторые критерии или характеристики, описывающие познавательные, творческие и личностные особенности наших учеников.</a:t>
            </a:r>
          </a:p>
          <a:p>
            <a:r>
              <a:rPr lang="ru-RU" sz="1800" dirty="0" smtClean="0"/>
              <a:t>Среди познавательных я хочу обратить ваше внимание на умение работать с информацией (оно встречается в нескольких пунктах таблицы). Среди творческих: способность пойти на разумный риск, развитая интуиция и воображение. Согласитесь, что все прогрессивные и инновационные вещи созданы именно теми, у которых эти способности ярко выражены.</a:t>
            </a:r>
          </a:p>
          <a:p>
            <a:r>
              <a:rPr lang="ru-RU" sz="1800" dirty="0" smtClean="0"/>
              <a:t>Описание личностной сферы- это не только мотивация, но еще и </a:t>
            </a:r>
            <a:r>
              <a:rPr lang="ru-RU" sz="1800" dirty="0" err="1" smtClean="0"/>
              <a:t>эмпатия</a:t>
            </a:r>
            <a:r>
              <a:rPr lang="ru-RU" sz="1800" dirty="0" smtClean="0"/>
              <a:t>. Мотивация и развитые нравственные качества- взаимодополняющие условия для достижения благих целей.</a:t>
            </a:r>
            <a:endParaRPr lang="ru-RU" sz="1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97565E-FFA9-45A1-B71B-68B69D2B6344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83281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4775" y="750888"/>
            <a:ext cx="6678613" cy="375761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400" dirty="0" smtClean="0"/>
              <a:t>Одна из задач программы развития школы звучит так: Развитие одаренности через технологии когнитивной деятельности.</a:t>
            </a:r>
          </a:p>
          <a:p>
            <a:r>
              <a:rPr lang="ru-RU" sz="1400" dirty="0" smtClean="0"/>
              <a:t>У нас есть интересный опыт работы над развитием читательской компетенции, например. На сегодняшний день не только кафедра гуманитарных дисциплин занимается данной проблематикой, сегодня рабочая группа из педагогов математики, химии, информатики и истории совместно разрабатывает алгоритмы работы с текстами разных жанров и типов, совместно  продумывает  систему заданий  при работе с определениями. Большое значение в этой </a:t>
            </a:r>
            <a:r>
              <a:rPr lang="ru-RU" sz="1400" dirty="0" err="1" smtClean="0"/>
              <a:t>межкафедральной</a:t>
            </a:r>
            <a:r>
              <a:rPr lang="ru-RU" sz="1400" dirty="0" smtClean="0"/>
              <a:t> работе  имели курсы  «</a:t>
            </a:r>
            <a:r>
              <a:rPr lang="ru-RU" sz="1400" dirty="0" err="1" smtClean="0"/>
              <a:t>Метапредметный</a:t>
            </a:r>
            <a:r>
              <a:rPr lang="ru-RU" sz="1400" dirty="0" smtClean="0"/>
              <a:t> </a:t>
            </a:r>
            <a:r>
              <a:rPr lang="ru-RU" sz="1400" dirty="0"/>
              <a:t>подход в обучении русскому </a:t>
            </a:r>
            <a:r>
              <a:rPr lang="ru-RU" sz="1400" dirty="0" smtClean="0"/>
              <a:t>языку».</a:t>
            </a:r>
          </a:p>
          <a:p>
            <a:r>
              <a:rPr lang="ru-RU" sz="1400" dirty="0" smtClean="0"/>
              <a:t>Мы практикуем совместные уроки педагогов, например, биология и русский язык. Сегодня вы увидите работу учителей математики и русского языка.</a:t>
            </a:r>
          </a:p>
          <a:p>
            <a:r>
              <a:rPr lang="ru-RU" sz="1400" dirty="0" smtClean="0"/>
              <a:t>Предметный уровень преподавания сменяется </a:t>
            </a:r>
            <a:r>
              <a:rPr lang="ru-RU" sz="1400" dirty="0" err="1" smtClean="0"/>
              <a:t>межпредметным</a:t>
            </a:r>
            <a:r>
              <a:rPr lang="ru-RU" sz="1400" dirty="0" smtClean="0"/>
              <a:t>, а порой и </a:t>
            </a:r>
            <a:r>
              <a:rPr lang="ru-RU" sz="1400" dirty="0" err="1" smtClean="0"/>
              <a:t>метапредметным</a:t>
            </a:r>
            <a:r>
              <a:rPr lang="ru-RU" sz="1400" dirty="0" smtClean="0"/>
              <a:t> . Пример тому, ставшее уже традиционным мероприятие Умная пятница. Тема «Революция», « в этом году «20 лет МКС» объединили усилия всех кафедр для того, чтобы с разных сторон и разных аспектов посмотреть на одно и то же событие, факт.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361D43-CE1B-47A2-B381-3D243B297563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49879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600" dirty="0"/>
              <a:t>Совсем недавно, учителя химии и музыки вместе с детьми выясняли, кем же является Александр </a:t>
            </a:r>
            <a:r>
              <a:rPr lang="ru-RU" sz="1600" dirty="0" err="1"/>
              <a:t>Порфильевич</a:t>
            </a:r>
            <a:r>
              <a:rPr lang="ru-RU" sz="1600" dirty="0"/>
              <a:t> Бородин, химиком или музыкантом</a:t>
            </a:r>
            <a:r>
              <a:rPr lang="ru-RU" dirty="0"/>
              <a:t>.</a:t>
            </a:r>
          </a:p>
          <a:p>
            <a:r>
              <a:rPr lang="ru-RU" i="1" dirty="0" smtClean="0"/>
              <a:t>Зачитать цитаты.</a:t>
            </a:r>
          </a:p>
          <a:p>
            <a:r>
              <a:rPr lang="ru-RU" sz="1600" dirty="0" smtClean="0"/>
              <a:t>Так и наши ученики. Порой им трудно определиться , какой же предмет интереснее, хочется проверить свои силы в разных сферах. Есть у нас ученица Катя </a:t>
            </a:r>
            <a:r>
              <a:rPr lang="ru-RU" sz="1600" dirty="0" err="1" smtClean="0"/>
              <a:t>Попельнюхова</a:t>
            </a:r>
            <a:r>
              <a:rPr lang="ru-RU" sz="1600" dirty="0" smtClean="0"/>
              <a:t>, которая учился на физмат профиле, а в прошлом году победительницей окружного этапа </a:t>
            </a:r>
            <a:r>
              <a:rPr lang="ru-RU" sz="1600" dirty="0" err="1" smtClean="0"/>
              <a:t>Всероса</a:t>
            </a:r>
            <a:r>
              <a:rPr lang="ru-RU" sz="1600" dirty="0" smtClean="0"/>
              <a:t> по литературе.</a:t>
            </a:r>
          </a:p>
          <a:p>
            <a:r>
              <a:rPr lang="ru-RU" sz="1600" dirty="0" smtClean="0"/>
              <a:t>Уверены, что и у вас есть такие ученики. И как этих бедных рвут на части, когда надо защищать честь школы.</a:t>
            </a:r>
            <a:endParaRPr lang="ru-RU" sz="16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97565E-FFA9-45A1-B71B-68B69D2B6344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29467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600" dirty="0" smtClean="0"/>
              <a:t>Говоря о сопровождении одаренности в школе Президент я смогу только перечислить некоторые пункты. Что уже сделано?</a:t>
            </a:r>
          </a:p>
          <a:p>
            <a:pPr marL="228600" indent="-228600">
              <a:buAutoNum type="arabicParenR"/>
            </a:pPr>
            <a:r>
              <a:rPr lang="ru-RU" sz="1600" dirty="0" smtClean="0"/>
              <a:t>Например, особенностью УП является то, что для родителей, учителей и детей целевым ориентиром является участие в олимпиадах.</a:t>
            </a:r>
          </a:p>
          <a:p>
            <a:pPr marL="228600" indent="-228600">
              <a:buAutoNum type="arabicParenR"/>
            </a:pPr>
            <a:r>
              <a:rPr lang="ru-RU" sz="1600" dirty="0" smtClean="0"/>
              <a:t>Результатом работы учителя в первой страте ( а у нас страты определены по английскому и русскому языках, математике и информатике)- обязательное участие</a:t>
            </a:r>
          </a:p>
          <a:p>
            <a:pPr marL="228600" indent="-228600">
              <a:buAutoNum type="arabicParenR"/>
            </a:pPr>
            <a:r>
              <a:rPr lang="ru-RU" sz="1600" dirty="0" err="1" smtClean="0"/>
              <a:t>Стратовая</a:t>
            </a:r>
            <a:r>
              <a:rPr lang="ru-RU" sz="1600" dirty="0" smtClean="0"/>
              <a:t> система обучения позволяет учащимся в разных темпах и объемах осваивать школьную программу.</a:t>
            </a:r>
          </a:p>
          <a:p>
            <a:pPr marL="228600" indent="-228600">
              <a:buAutoNum type="arabicParenR"/>
            </a:pPr>
            <a:r>
              <a:rPr lang="ru-RU" sz="1600" dirty="0" smtClean="0"/>
              <a:t>Отдельным достижением школы можно считать введение предметов на иностранным языках, пропедевтику изучения физики  в 5-6 классах. Это уже обрекает нас на создание профилей и по физике тоже.</a:t>
            </a:r>
            <a:endParaRPr lang="ru-RU" sz="16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97565E-FFA9-45A1-B71B-68B69D2B6344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08867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97565E-FFA9-45A1-B71B-68B69D2B6344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36794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FA996-3069-44FC-8412-051544D156C2}" type="datetimeFigureOut">
              <a:rPr lang="ru-RU" smtClean="0"/>
              <a:t>10.12.2018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DB97E-3F41-4935-86AA-057AC340FB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46091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FA996-3069-44FC-8412-051544D156C2}" type="datetimeFigureOut">
              <a:rPr lang="ru-RU" smtClean="0"/>
              <a:t>10.12.2018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DB97E-3F41-4935-86AA-057AC340FB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10275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FA996-3069-44FC-8412-051544D156C2}" type="datetimeFigureOut">
              <a:rPr lang="ru-RU" smtClean="0"/>
              <a:t>10.12.2018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DB97E-3F41-4935-86AA-057AC340FB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4236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FA996-3069-44FC-8412-051544D156C2}" type="datetimeFigureOut">
              <a:rPr lang="ru-RU" smtClean="0"/>
              <a:t>10.12.2018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DB97E-3F41-4935-86AA-057AC340FB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57180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FA996-3069-44FC-8412-051544D156C2}" type="datetimeFigureOut">
              <a:rPr lang="ru-RU" smtClean="0"/>
              <a:t>10.12.2018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DB97E-3F41-4935-86AA-057AC340FB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82794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FA996-3069-44FC-8412-051544D156C2}" type="datetimeFigureOut">
              <a:rPr lang="ru-RU" smtClean="0"/>
              <a:t>10.12.2018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DB97E-3F41-4935-86AA-057AC340FB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14551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FA996-3069-44FC-8412-051544D156C2}" type="datetimeFigureOut">
              <a:rPr lang="ru-RU" smtClean="0"/>
              <a:t>10.12.2018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DB97E-3F41-4935-86AA-057AC340FB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01299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FA996-3069-44FC-8412-051544D156C2}" type="datetimeFigureOut">
              <a:rPr lang="ru-RU" smtClean="0"/>
              <a:t>10.12.2018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DB97E-3F41-4935-86AA-057AC340FB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21857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FA996-3069-44FC-8412-051544D156C2}" type="datetimeFigureOut">
              <a:rPr lang="ru-RU" smtClean="0"/>
              <a:t>10.12.2018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DB97E-3F41-4935-86AA-057AC340FB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38336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FA996-3069-44FC-8412-051544D156C2}" type="datetimeFigureOut">
              <a:rPr lang="ru-RU" smtClean="0"/>
              <a:t>10.12.2018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DB97E-3F41-4935-86AA-057AC340FB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62461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FA996-3069-44FC-8412-051544D156C2}" type="datetimeFigureOut">
              <a:rPr lang="ru-RU" smtClean="0"/>
              <a:t>10.12.2018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DB97E-3F41-4935-86AA-057AC340FB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8933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0FA996-3069-44FC-8412-051544D156C2}" type="datetimeFigureOut">
              <a:rPr lang="ru-RU" smtClean="0"/>
              <a:t>10.12.2018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FDB97E-3F41-4935-86AA-057AC340FB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11749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https://russia.greekreporter.com/files/2017/10/139844569943-2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7298" y="39688"/>
            <a:ext cx="2701925" cy="180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C:\Users\sabelnikova_si\Downloads\Растровый_Логотип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790" y="206388"/>
            <a:ext cx="1596390" cy="159639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69799" y="365125"/>
            <a:ext cx="7892664" cy="1325563"/>
          </a:xfrm>
        </p:spPr>
        <p:txBody>
          <a:bodyPr>
            <a:normAutofit/>
          </a:bodyPr>
          <a:lstStyle/>
          <a:p>
            <a:r>
              <a:rPr lang="ru-RU" sz="4000" b="1" dirty="0" smtClean="0"/>
              <a:t>Кадры </a:t>
            </a:r>
            <a:r>
              <a:rPr lang="ru-RU" sz="4000" b="1" dirty="0"/>
              <a:t>будущего - одаренные </a:t>
            </a:r>
            <a:r>
              <a:rPr lang="ru-RU" sz="4000" b="1" dirty="0" smtClean="0"/>
              <a:t>дети: </a:t>
            </a:r>
            <a:r>
              <a:rPr lang="ru-RU" sz="4000" b="1" dirty="0"/>
              <a:t>сопровождение одаренных </a:t>
            </a:r>
            <a:r>
              <a:rPr lang="ru-RU" sz="4000" b="1" dirty="0" smtClean="0"/>
              <a:t>детей</a:t>
            </a:r>
            <a:r>
              <a:rPr lang="ru-RU" sz="4000" b="1" dirty="0"/>
              <a:t>.</a:t>
            </a:r>
            <a:endParaRPr lang="ru-RU" sz="4000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990600" y="517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dirty="0"/>
          </a:p>
        </p:txBody>
      </p:sp>
      <p:sp>
        <p:nvSpPr>
          <p:cNvPr id="6" name="Заголовок 4"/>
          <p:cNvSpPr txBox="1">
            <a:spLocks/>
          </p:cNvSpPr>
          <p:nvPr/>
        </p:nvSpPr>
        <p:spPr>
          <a:xfrm rot="20117065" flipV="1">
            <a:off x="504005" y="4335233"/>
            <a:ext cx="2058385" cy="1934854"/>
          </a:xfrm>
          <a:prstGeom prst="rtTriangle">
            <a:avLst/>
          </a:prstGeom>
          <a:solidFill>
            <a:srgbClr val="F79646">
              <a:lumMod val="75000"/>
            </a:srgbClr>
          </a:solidFill>
          <a:ln w="25400" cap="flat" cmpd="sng" algn="ctr">
            <a:solidFill>
              <a:srgbClr val="F79646">
                <a:lumMod val="75000"/>
              </a:srgbClr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 </a:t>
            </a:r>
            <a:endParaRPr lang="ru-RU" dirty="0"/>
          </a:p>
        </p:txBody>
      </p:sp>
      <p:sp>
        <p:nvSpPr>
          <p:cNvPr id="7" name="Прямоугольный треугольник 6"/>
          <p:cNvSpPr/>
          <p:nvPr/>
        </p:nvSpPr>
        <p:spPr>
          <a:xfrm rot="17536313">
            <a:off x="9411911" y="4227054"/>
            <a:ext cx="2552700" cy="1745615"/>
          </a:xfrm>
          <a:prstGeom prst="rtTriangle">
            <a:avLst/>
          </a:prstGeom>
          <a:solidFill>
            <a:srgbClr val="1D477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3122815" y="6366821"/>
            <a:ext cx="6096000" cy="35753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  <a:tabLst>
                <a:tab pos="2410460" algn="l"/>
              </a:tabLst>
            </a:pP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Московская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область, АНО «ШКОЛА «ПРЕЗИДЕНТ»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\\srv-fsdb\Medialibrary\Фото 2018-2019\2018.09.03_День Знаний\14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074" y="1549923"/>
            <a:ext cx="7262818" cy="4833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8299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4"/>
          <p:cNvSpPr txBox="1">
            <a:spLocks/>
          </p:cNvSpPr>
          <p:nvPr/>
        </p:nvSpPr>
        <p:spPr>
          <a:xfrm rot="20117065" flipV="1">
            <a:off x="504005" y="4335233"/>
            <a:ext cx="2058385" cy="1934854"/>
          </a:xfrm>
          <a:prstGeom prst="rtTriangle">
            <a:avLst/>
          </a:prstGeom>
          <a:solidFill>
            <a:srgbClr val="F79646">
              <a:lumMod val="75000"/>
            </a:srgbClr>
          </a:solidFill>
          <a:ln w="25400" cap="flat" cmpd="sng" algn="ctr">
            <a:solidFill>
              <a:srgbClr val="F79646">
                <a:lumMod val="75000"/>
              </a:srgbClr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 </a:t>
            </a:r>
            <a:endParaRPr lang="ru-RU" dirty="0"/>
          </a:p>
        </p:txBody>
      </p:sp>
      <p:sp>
        <p:nvSpPr>
          <p:cNvPr id="7" name="Прямоугольный треугольник 6"/>
          <p:cNvSpPr/>
          <p:nvPr/>
        </p:nvSpPr>
        <p:spPr>
          <a:xfrm rot="17536313">
            <a:off x="9411911" y="4227054"/>
            <a:ext cx="2552700" cy="1745615"/>
          </a:xfrm>
          <a:prstGeom prst="rtTriangle">
            <a:avLst/>
          </a:prstGeom>
          <a:solidFill>
            <a:srgbClr val="1D477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8" name="Заголовок 4"/>
          <p:cNvSpPr txBox="1">
            <a:spLocks/>
          </p:cNvSpPr>
          <p:nvPr/>
        </p:nvSpPr>
        <p:spPr>
          <a:xfrm rot="4658679" flipV="1">
            <a:off x="9297307" y="913439"/>
            <a:ext cx="2901752" cy="1885793"/>
          </a:xfrm>
          <a:prstGeom prst="rtTriangle">
            <a:avLst/>
          </a:prstGeom>
          <a:solidFill>
            <a:srgbClr val="F79646">
              <a:lumMod val="75000"/>
            </a:srgbClr>
          </a:solidFill>
          <a:ln w="25400" cap="flat" cmpd="sng" algn="ctr">
            <a:solidFill>
              <a:srgbClr val="F79646">
                <a:lumMod val="75000"/>
              </a:srgbClr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 </a:t>
            </a:r>
            <a:endParaRPr lang="ru-RU" dirty="0"/>
          </a:p>
        </p:txBody>
      </p:sp>
      <p:pic>
        <p:nvPicPr>
          <p:cNvPr id="9" name="Рисунок 8" descr="C:\Users\sabelnikova_si\Downloads\Растровый_Логотип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790" y="206388"/>
            <a:ext cx="1596390" cy="159639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Прямоугольник 9"/>
          <p:cNvSpPr/>
          <p:nvPr/>
        </p:nvSpPr>
        <p:spPr>
          <a:xfrm>
            <a:off x="3122815" y="6366821"/>
            <a:ext cx="6096000" cy="35753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  <a:tabLst>
                <a:tab pos="2410460" algn="l"/>
              </a:tabLst>
            </a:pP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Московская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область, АНО «ШКОЛА «ПРЕЗИДЕНТ»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90180" y="1154945"/>
            <a:ext cx="81819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СОЗДАНИЕ СИТУАЦИИ УСПЕХА ДЛЯ КАЖДОГО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707246" y="2045185"/>
            <a:ext cx="9308639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 smtClean="0"/>
              <a:t>Учебные/</a:t>
            </a:r>
            <a:r>
              <a:rPr lang="ru-RU" sz="3200" dirty="0" err="1" smtClean="0"/>
              <a:t>внеучебные</a:t>
            </a:r>
            <a:r>
              <a:rPr lang="ru-RU" sz="3200" dirty="0" smtClean="0"/>
              <a:t>/ внешкольные достижения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/>
              <a:t>Индивидуальная образовательная траектория</a:t>
            </a:r>
            <a:r>
              <a:rPr lang="ru-RU" sz="3200" dirty="0" smtClean="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 smtClean="0"/>
              <a:t>Церемония «Признание»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 smtClean="0"/>
              <a:t>Портфолио учащегося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 smtClean="0"/>
              <a:t>…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sz="3200" dirty="0" smtClean="0"/>
          </a:p>
        </p:txBody>
      </p:sp>
    </p:spTree>
    <p:extLst>
      <p:ext uri="{BB962C8B-B14F-4D97-AF65-F5344CB8AC3E}">
        <p14:creationId xmlns:p14="http://schemas.microsoft.com/office/powerpoint/2010/main" val="4248146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990600" y="517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dirty="0"/>
          </a:p>
        </p:txBody>
      </p:sp>
      <p:sp>
        <p:nvSpPr>
          <p:cNvPr id="6" name="Заголовок 4"/>
          <p:cNvSpPr txBox="1">
            <a:spLocks/>
          </p:cNvSpPr>
          <p:nvPr/>
        </p:nvSpPr>
        <p:spPr>
          <a:xfrm rot="20117065" flipV="1">
            <a:off x="504005" y="4335233"/>
            <a:ext cx="2058385" cy="1934854"/>
          </a:xfrm>
          <a:prstGeom prst="rtTriangle">
            <a:avLst/>
          </a:prstGeom>
          <a:solidFill>
            <a:srgbClr val="F79646">
              <a:lumMod val="75000"/>
            </a:srgbClr>
          </a:solidFill>
          <a:ln w="25400" cap="flat" cmpd="sng" algn="ctr">
            <a:solidFill>
              <a:srgbClr val="F79646">
                <a:lumMod val="75000"/>
              </a:srgbClr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 </a:t>
            </a:r>
            <a:endParaRPr lang="ru-RU" dirty="0"/>
          </a:p>
        </p:txBody>
      </p:sp>
      <p:sp>
        <p:nvSpPr>
          <p:cNvPr id="7" name="Прямоугольный треугольник 6"/>
          <p:cNvSpPr/>
          <p:nvPr/>
        </p:nvSpPr>
        <p:spPr>
          <a:xfrm rot="17536313">
            <a:off x="9411911" y="4227054"/>
            <a:ext cx="2552700" cy="1745615"/>
          </a:xfrm>
          <a:prstGeom prst="rtTriangle">
            <a:avLst/>
          </a:prstGeom>
          <a:solidFill>
            <a:srgbClr val="1D477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8" name="Заголовок 4"/>
          <p:cNvSpPr txBox="1">
            <a:spLocks/>
          </p:cNvSpPr>
          <p:nvPr/>
        </p:nvSpPr>
        <p:spPr>
          <a:xfrm rot="4658679" flipV="1">
            <a:off x="9297307" y="913439"/>
            <a:ext cx="2901752" cy="1885793"/>
          </a:xfrm>
          <a:prstGeom prst="rtTriangle">
            <a:avLst/>
          </a:prstGeom>
          <a:solidFill>
            <a:srgbClr val="F79646">
              <a:lumMod val="75000"/>
            </a:srgbClr>
          </a:solidFill>
          <a:ln w="25400" cap="flat" cmpd="sng" algn="ctr">
            <a:solidFill>
              <a:srgbClr val="F79646">
                <a:lumMod val="75000"/>
              </a:srgbClr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 </a:t>
            </a:r>
            <a:endParaRPr lang="ru-RU" dirty="0"/>
          </a:p>
        </p:txBody>
      </p:sp>
      <p:pic>
        <p:nvPicPr>
          <p:cNvPr id="9" name="Рисунок 8" descr="C:\Users\sabelnikova_si\Downloads\Растровый_Логотип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790" y="206388"/>
            <a:ext cx="1596390" cy="159639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Прямоугольник 9"/>
          <p:cNvSpPr/>
          <p:nvPr/>
        </p:nvSpPr>
        <p:spPr>
          <a:xfrm>
            <a:off x="3122815" y="6366821"/>
            <a:ext cx="6096000" cy="35753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  <a:tabLst>
                <a:tab pos="2410460" algn="l"/>
              </a:tabLst>
            </a:pP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Московская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область, АНО «ШКОЛА «ПРЕЗИДЕНТ»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54" name="Picture 6" descr="http://900igr.net/up/datas/166280/021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76" t="26838" r="8818" b="8095"/>
          <a:stretch/>
        </p:blipFill>
        <p:spPr bwMode="auto">
          <a:xfrm>
            <a:off x="2992183" y="1392770"/>
            <a:ext cx="6032077" cy="4620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2184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thelib.ru/books/00/16/02/00160207/i_01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5535" y="84577"/>
            <a:ext cx="7096251" cy="6042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0" y="5903893"/>
            <a:ext cx="6096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800" i="1" dirty="0"/>
              <a:t>Мозг: «Я самый умный орган тела».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/>
              <a:t>   </a:t>
            </a:r>
            <a:r>
              <a:rPr lang="ru-RU" sz="2800" i="1" dirty="0"/>
              <a:t>Сердце: «Кто тебе это сказал</a:t>
            </a:r>
            <a:r>
              <a:rPr lang="ru-RU" sz="2800" i="1" dirty="0" smtClean="0"/>
              <a:t>?»</a:t>
            </a:r>
            <a:endParaRPr lang="ru-RU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310241" y="920152"/>
            <a:ext cx="455567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Каждый </a:t>
            </a:r>
          </a:p>
          <a:p>
            <a:r>
              <a:rPr lang="ru-RU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ребёнок </a:t>
            </a:r>
          </a:p>
          <a:p>
            <a:r>
              <a:rPr lang="ru-RU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дарённый!</a:t>
            </a:r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9580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990600" y="517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dirty="0"/>
          </a:p>
        </p:txBody>
      </p:sp>
      <p:sp>
        <p:nvSpPr>
          <p:cNvPr id="6" name="Заголовок 4"/>
          <p:cNvSpPr txBox="1">
            <a:spLocks/>
          </p:cNvSpPr>
          <p:nvPr/>
        </p:nvSpPr>
        <p:spPr>
          <a:xfrm rot="20117065" flipV="1">
            <a:off x="504005" y="4335233"/>
            <a:ext cx="2058385" cy="1934854"/>
          </a:xfrm>
          <a:prstGeom prst="rtTriangle">
            <a:avLst/>
          </a:prstGeom>
          <a:solidFill>
            <a:srgbClr val="F79646">
              <a:lumMod val="75000"/>
            </a:srgbClr>
          </a:solidFill>
          <a:ln w="25400" cap="flat" cmpd="sng" algn="ctr">
            <a:solidFill>
              <a:srgbClr val="F79646">
                <a:lumMod val="75000"/>
              </a:srgbClr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 </a:t>
            </a:r>
            <a:endParaRPr lang="ru-RU" dirty="0"/>
          </a:p>
        </p:txBody>
      </p:sp>
      <p:sp>
        <p:nvSpPr>
          <p:cNvPr id="7" name="Прямоугольный треугольник 6"/>
          <p:cNvSpPr/>
          <p:nvPr/>
        </p:nvSpPr>
        <p:spPr>
          <a:xfrm rot="17536313">
            <a:off x="9411911" y="4227054"/>
            <a:ext cx="2552700" cy="1745615"/>
          </a:xfrm>
          <a:prstGeom prst="rtTriangle">
            <a:avLst/>
          </a:prstGeom>
          <a:solidFill>
            <a:srgbClr val="1D477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8" name="Заголовок 4"/>
          <p:cNvSpPr txBox="1">
            <a:spLocks/>
          </p:cNvSpPr>
          <p:nvPr/>
        </p:nvSpPr>
        <p:spPr>
          <a:xfrm rot="4658679" flipV="1">
            <a:off x="9297307" y="913439"/>
            <a:ext cx="2901752" cy="1885793"/>
          </a:xfrm>
          <a:prstGeom prst="rtTriangle">
            <a:avLst/>
          </a:prstGeom>
          <a:solidFill>
            <a:srgbClr val="F79646">
              <a:lumMod val="75000"/>
            </a:srgbClr>
          </a:solidFill>
          <a:ln w="25400" cap="flat" cmpd="sng" algn="ctr">
            <a:solidFill>
              <a:srgbClr val="F79646">
                <a:lumMod val="75000"/>
              </a:srgbClr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 </a:t>
            </a:r>
            <a:endParaRPr lang="ru-RU" dirty="0"/>
          </a:p>
        </p:txBody>
      </p:sp>
      <p:pic>
        <p:nvPicPr>
          <p:cNvPr id="9" name="Рисунок 8" descr="C:\Users\sabelnikova_si\Downloads\Растровый_Логотип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790" y="206388"/>
            <a:ext cx="1596390" cy="159639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Прямоугольник 9"/>
          <p:cNvSpPr/>
          <p:nvPr/>
        </p:nvSpPr>
        <p:spPr>
          <a:xfrm>
            <a:off x="3122815" y="6366821"/>
            <a:ext cx="6096000" cy="35753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  <a:tabLst>
                <a:tab pos="2410460" algn="l"/>
              </a:tabLst>
            </a:pP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Московская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область, АНО «ШКОЛА «ПРЕЗИДЕНТ»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416627" y="2481942"/>
            <a:ext cx="724700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Каждый ребёнок одарённый!?</a:t>
            </a:r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1464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990600" y="517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dirty="0"/>
          </a:p>
        </p:txBody>
      </p:sp>
      <p:sp>
        <p:nvSpPr>
          <p:cNvPr id="6" name="Заголовок 4"/>
          <p:cNvSpPr txBox="1">
            <a:spLocks/>
          </p:cNvSpPr>
          <p:nvPr/>
        </p:nvSpPr>
        <p:spPr>
          <a:xfrm rot="20117065" flipV="1">
            <a:off x="504005" y="4335233"/>
            <a:ext cx="2058385" cy="1934854"/>
          </a:xfrm>
          <a:prstGeom prst="rtTriangle">
            <a:avLst/>
          </a:prstGeom>
          <a:solidFill>
            <a:srgbClr val="F79646">
              <a:lumMod val="75000"/>
            </a:srgbClr>
          </a:solidFill>
          <a:ln w="25400" cap="flat" cmpd="sng" algn="ctr">
            <a:solidFill>
              <a:srgbClr val="F79646">
                <a:lumMod val="75000"/>
              </a:srgbClr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 </a:t>
            </a:r>
            <a:endParaRPr lang="ru-RU" dirty="0"/>
          </a:p>
        </p:txBody>
      </p:sp>
      <p:sp>
        <p:nvSpPr>
          <p:cNvPr id="7" name="Прямоугольный треугольник 6"/>
          <p:cNvSpPr/>
          <p:nvPr/>
        </p:nvSpPr>
        <p:spPr>
          <a:xfrm rot="17536313">
            <a:off x="9411911" y="4227054"/>
            <a:ext cx="2552700" cy="1745615"/>
          </a:xfrm>
          <a:prstGeom prst="rtTriangle">
            <a:avLst/>
          </a:prstGeom>
          <a:solidFill>
            <a:srgbClr val="1D477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8" name="Заголовок 4"/>
          <p:cNvSpPr txBox="1">
            <a:spLocks/>
          </p:cNvSpPr>
          <p:nvPr/>
        </p:nvSpPr>
        <p:spPr>
          <a:xfrm rot="4658679" flipV="1">
            <a:off x="9297307" y="913439"/>
            <a:ext cx="2901752" cy="1885793"/>
          </a:xfrm>
          <a:prstGeom prst="rtTriangle">
            <a:avLst/>
          </a:prstGeom>
          <a:solidFill>
            <a:srgbClr val="F79646">
              <a:lumMod val="75000"/>
            </a:srgbClr>
          </a:solidFill>
          <a:ln w="25400" cap="flat" cmpd="sng" algn="ctr">
            <a:solidFill>
              <a:srgbClr val="F79646">
                <a:lumMod val="75000"/>
              </a:srgbClr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 </a:t>
            </a:r>
            <a:endParaRPr lang="ru-RU" dirty="0"/>
          </a:p>
        </p:txBody>
      </p:sp>
      <p:pic>
        <p:nvPicPr>
          <p:cNvPr id="9" name="Рисунок 8" descr="C:\Users\sabelnikova_si\Downloads\Растровый_Логотип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790" y="206388"/>
            <a:ext cx="1596390" cy="159639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Прямоугольник 9"/>
          <p:cNvSpPr/>
          <p:nvPr/>
        </p:nvSpPr>
        <p:spPr>
          <a:xfrm>
            <a:off x="3122815" y="6366821"/>
            <a:ext cx="6096000" cy="35753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  <a:tabLst>
                <a:tab pos="2410460" algn="l"/>
              </a:tabLst>
            </a:pP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Московская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область, АНО «ШКОЛА «ПРЕЗИДЕНТ»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54" name="Picture 6" descr="http://900igr.net/up/datas/166280/021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76" t="26838" r="8818" b="8095"/>
          <a:stretch/>
        </p:blipFill>
        <p:spPr bwMode="auto">
          <a:xfrm>
            <a:off x="2992183" y="1392770"/>
            <a:ext cx="6032077" cy="4620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7155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55371" y="517525"/>
            <a:ext cx="7536973" cy="5540375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Диагностика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мотивации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тому или иному виду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 в различных сферах и предметных областях.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Уровень развития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познавательной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сферы.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Создание условий для выявления степени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креативности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нестандартного мышления.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990600" y="517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dirty="0"/>
          </a:p>
        </p:txBody>
      </p:sp>
      <p:sp>
        <p:nvSpPr>
          <p:cNvPr id="6" name="Заголовок 4"/>
          <p:cNvSpPr txBox="1">
            <a:spLocks/>
          </p:cNvSpPr>
          <p:nvPr/>
        </p:nvSpPr>
        <p:spPr>
          <a:xfrm rot="20117065" flipV="1">
            <a:off x="504005" y="4335233"/>
            <a:ext cx="2058385" cy="1934854"/>
          </a:xfrm>
          <a:prstGeom prst="rtTriangle">
            <a:avLst/>
          </a:prstGeom>
          <a:solidFill>
            <a:srgbClr val="F79646">
              <a:lumMod val="75000"/>
            </a:srgbClr>
          </a:solidFill>
          <a:ln w="25400" cap="flat" cmpd="sng" algn="ctr">
            <a:solidFill>
              <a:srgbClr val="F79646">
                <a:lumMod val="75000"/>
              </a:srgbClr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 </a:t>
            </a:r>
            <a:endParaRPr lang="ru-RU" dirty="0"/>
          </a:p>
        </p:txBody>
      </p:sp>
      <p:sp>
        <p:nvSpPr>
          <p:cNvPr id="7" name="Прямоугольный треугольник 6"/>
          <p:cNvSpPr/>
          <p:nvPr/>
        </p:nvSpPr>
        <p:spPr>
          <a:xfrm rot="17536313">
            <a:off x="9411911" y="4227054"/>
            <a:ext cx="2552700" cy="1745615"/>
          </a:xfrm>
          <a:prstGeom prst="rtTriangle">
            <a:avLst/>
          </a:prstGeom>
          <a:solidFill>
            <a:srgbClr val="1D477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8" name="Заголовок 4"/>
          <p:cNvSpPr txBox="1">
            <a:spLocks/>
          </p:cNvSpPr>
          <p:nvPr/>
        </p:nvSpPr>
        <p:spPr>
          <a:xfrm rot="4658679" flipV="1">
            <a:off x="9297307" y="913439"/>
            <a:ext cx="2901752" cy="1885793"/>
          </a:xfrm>
          <a:prstGeom prst="rtTriangle">
            <a:avLst/>
          </a:prstGeom>
          <a:solidFill>
            <a:srgbClr val="F79646">
              <a:lumMod val="75000"/>
            </a:srgbClr>
          </a:solidFill>
          <a:ln w="25400" cap="flat" cmpd="sng" algn="ctr">
            <a:solidFill>
              <a:srgbClr val="F79646">
                <a:lumMod val="75000"/>
              </a:srgbClr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 </a:t>
            </a:r>
            <a:endParaRPr lang="ru-RU" dirty="0"/>
          </a:p>
        </p:txBody>
      </p:sp>
      <p:pic>
        <p:nvPicPr>
          <p:cNvPr id="9" name="Рисунок 8" descr="C:\Users\sabelnikova_si\Downloads\Растровый_Логотип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790" y="206388"/>
            <a:ext cx="1596390" cy="159639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Прямоугольник 9"/>
          <p:cNvSpPr/>
          <p:nvPr/>
        </p:nvSpPr>
        <p:spPr>
          <a:xfrm>
            <a:off x="3122815" y="6366821"/>
            <a:ext cx="6096000" cy="35753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  <a:tabLst>
                <a:tab pos="2410460" algn="l"/>
              </a:tabLst>
            </a:pP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Московская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область, АНО «ШКОЛА «ПРЕЗИДЕНТ»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3052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9929573"/>
              </p:ext>
            </p:extLst>
          </p:nvPr>
        </p:nvGraphicFramePr>
        <p:xfrm>
          <a:off x="685799" y="261257"/>
          <a:ext cx="11070771" cy="6522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13349"/>
                <a:gridCol w="2629964"/>
                <a:gridCol w="2827458"/>
              </a:tblGrid>
              <a:tr h="637368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познавательные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творческие 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особенности личностной сферы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734732"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ru-RU" sz="20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владение большим объемом информации</a:t>
                      </a:r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;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перенос усвоенного на новый материал;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установление причинно-следственных связей;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обнаружение зависимостей;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ru-RU" sz="20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умение интегрировать и синтезировать информацию</a:t>
                      </a:r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;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чувствительность к противоречиям;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ru-RU" sz="20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использование вариативных путей поиска информации</a:t>
                      </a:r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;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выдвижение гипотез;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высокая любознательность;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богатый словарный запас;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умение делать выводы;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умение не бояться сложных идей;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умение рассуждать;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критичность мышления</a:t>
                      </a:r>
                      <a:endParaRPr lang="ru-RU" sz="20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способность разумно рискнуть;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дивергентное мышление;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быстрота мышления;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способность выдвигать оригинальные идеи;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склонность к изобретательству;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богатое воображение;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развитая интуиция</a:t>
                      </a:r>
                      <a:endParaRPr lang="ru-RU" sz="20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реалистическая Я-концепция;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уважение к другим;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терпимость к особенностям людей;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склонность к рефлексии;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терпимое отношение к критике;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настойчивость в выполнении заданий;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ru-RU" sz="20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соревновательность</a:t>
                      </a:r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;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чувство юмора;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вера в себя;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внутренняя мотивация</a:t>
                      </a:r>
                      <a:endParaRPr lang="ru-RU" sz="20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12606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-48684" y="44450"/>
            <a:ext cx="12287251" cy="508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0" y="1001713"/>
            <a:ext cx="12192000" cy="508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0" y="476250"/>
            <a:ext cx="12192000" cy="36988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04" name="TextBox 2"/>
          <p:cNvSpPr txBox="1">
            <a:spLocks noChangeArrowheads="1"/>
          </p:cNvSpPr>
          <p:nvPr/>
        </p:nvSpPr>
        <p:spPr bwMode="auto">
          <a:xfrm>
            <a:off x="1488018" y="107950"/>
            <a:ext cx="912071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 smtClean="0">
                <a:latin typeface="Times New Roman" pitchFamily="18" charset="0"/>
                <a:cs typeface="Times New Roman" pitchFamily="18" charset="0"/>
              </a:rPr>
              <a:t>АВТОНОМНАЯ НЕКОММЕРЧЕСКАЯ ОРГАНИЗАЦИЯ</a:t>
            </a:r>
            <a:endParaRPr lang="ru-RU" alt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05" name="TextBox 7"/>
          <p:cNvSpPr txBox="1">
            <a:spLocks noChangeArrowheads="1"/>
          </p:cNvSpPr>
          <p:nvPr/>
        </p:nvSpPr>
        <p:spPr bwMode="auto">
          <a:xfrm>
            <a:off x="1464734" y="476250"/>
            <a:ext cx="912071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 smtClean="0">
                <a:latin typeface="Times New Roman" pitchFamily="18" charset="0"/>
                <a:cs typeface="Times New Roman" pitchFamily="18" charset="0"/>
              </a:rPr>
              <a:t>«ШКОЛА «ПРЕЗИДЕНТ»</a:t>
            </a:r>
            <a:endParaRPr lang="ru-RU" alt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6673850"/>
            <a:ext cx="12192000" cy="1841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39348" y="2348881"/>
            <a:ext cx="3552395" cy="173326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Дошкольное образование</a:t>
            </a:r>
          </a:p>
          <a:p>
            <a:pPr algn="ctr"/>
            <a:r>
              <a:rPr lang="ru-RU" sz="2400" i="1" dirty="0" smtClean="0">
                <a:solidFill>
                  <a:schemeClr val="tx1"/>
                </a:solidFill>
              </a:rPr>
              <a:t>Пропедевтика проектной деятельности</a:t>
            </a:r>
            <a:endParaRPr lang="ru-RU" sz="2400" i="1" dirty="0">
              <a:solidFill>
                <a:schemeClr val="tx1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887754" y="2348881"/>
            <a:ext cx="3552395" cy="173326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Начальная школа</a:t>
            </a:r>
          </a:p>
          <a:p>
            <a:pPr algn="ctr"/>
            <a:endParaRPr lang="ru-RU" sz="2400" b="1" dirty="0" smtClean="0">
              <a:solidFill>
                <a:schemeClr val="tx1"/>
              </a:solidFill>
            </a:endParaRPr>
          </a:p>
          <a:p>
            <a:pPr algn="ctr"/>
            <a:r>
              <a:rPr lang="ru-RU" sz="2400" i="1" dirty="0" smtClean="0">
                <a:solidFill>
                  <a:schemeClr val="tx1"/>
                </a:solidFill>
              </a:rPr>
              <a:t>Проектная учебная деятельность</a:t>
            </a:r>
            <a:endParaRPr lang="ru-RU" sz="2400" i="1" dirty="0">
              <a:solidFill>
                <a:schemeClr val="tx1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7536160" y="2348880"/>
            <a:ext cx="4416491" cy="173326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Естественно-научные дисциплины</a:t>
            </a:r>
          </a:p>
          <a:p>
            <a:pPr algn="ctr"/>
            <a:endParaRPr lang="ru-RU" sz="2000" b="1" dirty="0" smtClean="0">
              <a:solidFill>
                <a:schemeClr val="tx1"/>
              </a:solidFill>
            </a:endParaRPr>
          </a:p>
          <a:p>
            <a:pPr algn="ctr"/>
            <a:r>
              <a:rPr lang="ru-RU" sz="2000" i="1" dirty="0" smtClean="0">
                <a:solidFill>
                  <a:schemeClr val="tx1"/>
                </a:solidFill>
              </a:rPr>
              <a:t>Проектная и исследовательская деятельности. </a:t>
            </a:r>
          </a:p>
          <a:p>
            <a:pPr algn="ctr"/>
            <a:r>
              <a:rPr lang="ru-RU" sz="2000" i="1" dirty="0" smtClean="0">
                <a:solidFill>
                  <a:schemeClr val="tx1"/>
                </a:solidFill>
              </a:rPr>
              <a:t>ИКТ-компетентность</a:t>
            </a:r>
            <a:r>
              <a:rPr lang="ru-RU" sz="1400" i="1" dirty="0" smtClean="0">
                <a:solidFill>
                  <a:schemeClr val="tx1"/>
                </a:solidFill>
              </a:rPr>
              <a:t>.</a:t>
            </a:r>
          </a:p>
          <a:p>
            <a:pPr algn="ctr"/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35359" y="4245429"/>
            <a:ext cx="3552395" cy="191044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Гуманитарные дисциплины</a:t>
            </a:r>
          </a:p>
          <a:p>
            <a:pPr algn="ctr"/>
            <a:r>
              <a:rPr lang="ru-RU" sz="2400" i="1" dirty="0" smtClean="0">
                <a:solidFill>
                  <a:schemeClr val="tx1"/>
                </a:solidFill>
              </a:rPr>
              <a:t>Чтение с пониманием. </a:t>
            </a:r>
          </a:p>
          <a:p>
            <a:pPr algn="ctr"/>
            <a:r>
              <a:rPr lang="ru-RU" sz="2400" i="1" dirty="0" smtClean="0">
                <a:solidFill>
                  <a:schemeClr val="tx1"/>
                </a:solidFill>
              </a:rPr>
              <a:t>Дебаты и эссе.</a:t>
            </a:r>
            <a:endParaRPr lang="ru-RU" sz="2400" i="1" dirty="0">
              <a:solidFill>
                <a:schemeClr val="tx1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7740918" y="4245429"/>
            <a:ext cx="4416491" cy="191044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Кафедра иностранных языков</a:t>
            </a:r>
          </a:p>
          <a:p>
            <a:pPr algn="ctr"/>
            <a:r>
              <a:rPr lang="ru-RU" sz="2400" i="1" dirty="0" smtClean="0">
                <a:solidFill>
                  <a:schemeClr val="tx1"/>
                </a:solidFill>
              </a:rPr>
              <a:t>Активизация мышления, устной и письменной речи средствами погружения в культуру изучаемого языка .</a:t>
            </a:r>
            <a:endParaRPr lang="ru-RU" sz="2400" i="1" dirty="0">
              <a:solidFill>
                <a:schemeClr val="tx1"/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4001648" y="4245429"/>
            <a:ext cx="3552395" cy="191044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Художественно-эстетическое и физическое образование</a:t>
            </a:r>
          </a:p>
          <a:p>
            <a:pPr algn="ctr"/>
            <a:r>
              <a:rPr lang="ru-RU" sz="2000" i="1" dirty="0" smtClean="0">
                <a:solidFill>
                  <a:schemeClr val="tx1"/>
                </a:solidFill>
              </a:rPr>
              <a:t>Активизация креативного мышления.</a:t>
            </a:r>
            <a:endParaRPr lang="ru-RU" sz="2000" i="1" dirty="0">
              <a:solidFill>
                <a:schemeClr val="tx1"/>
              </a:solidFill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24834" y="1340768"/>
            <a:ext cx="12140215" cy="612468"/>
          </a:xfrm>
          <a:prstGeom prst="roundRect">
            <a:avLst/>
          </a:prstGeom>
          <a:solidFill>
            <a:srgbClr val="6B95C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Развитие одаренности через технологии когнитивной деятельности</a:t>
            </a:r>
            <a:endParaRPr lang="ru-RU" sz="280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3148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5185" y="6048857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i="1" dirty="0"/>
              <a:t>Мозг: «Я самый умный орган тела».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   </a:t>
            </a:r>
            <a:r>
              <a:rPr lang="ru-RU" i="1" dirty="0"/>
              <a:t>Сердце: «Кто тебе это сказал?»</a:t>
            </a:r>
            <a:r>
              <a:rPr lang="ru-RU" baseline="30000" dirty="0"/>
              <a:t>7</a:t>
            </a:r>
            <a:endParaRPr lang="ru-RU" dirty="0"/>
          </a:p>
        </p:txBody>
      </p:sp>
      <p:pic>
        <p:nvPicPr>
          <p:cNvPr id="2051" name="Picture 3" descr="C:\Users\SABELN~1\AppData\Local\Temp\7zO46D6B1C6\DSC_280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127" y="7257"/>
            <a:ext cx="10276115" cy="6850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5532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4"/>
          <p:cNvSpPr txBox="1">
            <a:spLocks/>
          </p:cNvSpPr>
          <p:nvPr/>
        </p:nvSpPr>
        <p:spPr>
          <a:xfrm rot="20117065" flipV="1">
            <a:off x="504005" y="4335233"/>
            <a:ext cx="2058385" cy="1934854"/>
          </a:xfrm>
          <a:prstGeom prst="rtTriangle">
            <a:avLst/>
          </a:prstGeom>
          <a:solidFill>
            <a:srgbClr val="F79646">
              <a:lumMod val="75000"/>
            </a:srgbClr>
          </a:solidFill>
          <a:ln w="25400" cap="flat" cmpd="sng" algn="ctr">
            <a:solidFill>
              <a:srgbClr val="F79646">
                <a:lumMod val="75000"/>
              </a:srgbClr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 </a:t>
            </a:r>
            <a:endParaRPr lang="ru-RU" dirty="0"/>
          </a:p>
        </p:txBody>
      </p:sp>
      <p:sp>
        <p:nvSpPr>
          <p:cNvPr id="7" name="Прямоугольный треугольник 6"/>
          <p:cNvSpPr/>
          <p:nvPr/>
        </p:nvSpPr>
        <p:spPr>
          <a:xfrm rot="17536313">
            <a:off x="9624188" y="4227054"/>
            <a:ext cx="2552700" cy="1745615"/>
          </a:xfrm>
          <a:prstGeom prst="rtTriangle">
            <a:avLst/>
          </a:prstGeom>
          <a:solidFill>
            <a:srgbClr val="1D477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8" name="Заголовок 4"/>
          <p:cNvSpPr txBox="1">
            <a:spLocks/>
          </p:cNvSpPr>
          <p:nvPr/>
        </p:nvSpPr>
        <p:spPr>
          <a:xfrm rot="4658679" flipV="1">
            <a:off x="9297307" y="913439"/>
            <a:ext cx="2901752" cy="1885793"/>
          </a:xfrm>
          <a:prstGeom prst="rtTriangle">
            <a:avLst/>
          </a:prstGeom>
          <a:solidFill>
            <a:srgbClr val="F79646">
              <a:lumMod val="75000"/>
            </a:srgbClr>
          </a:solidFill>
          <a:ln w="25400" cap="flat" cmpd="sng" algn="ctr">
            <a:solidFill>
              <a:srgbClr val="F79646">
                <a:lumMod val="75000"/>
              </a:srgbClr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 </a:t>
            </a:r>
            <a:endParaRPr lang="ru-RU" dirty="0"/>
          </a:p>
        </p:txBody>
      </p:sp>
      <p:pic>
        <p:nvPicPr>
          <p:cNvPr id="9" name="Рисунок 8" descr="C:\Users\sabelnikova_si\Downloads\Растровый_Логотип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00" y="206388"/>
            <a:ext cx="1596390" cy="159639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Прямоугольник 9"/>
          <p:cNvSpPr/>
          <p:nvPr/>
        </p:nvSpPr>
        <p:spPr>
          <a:xfrm>
            <a:off x="3122815" y="6366821"/>
            <a:ext cx="6096000" cy="35753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  <a:tabLst>
                <a:tab pos="2410460" algn="l"/>
              </a:tabLst>
            </a:pP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Московская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область, АНО «ШКОЛА «ПРЕЗИДЕНТ»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88271" y="63300"/>
            <a:ext cx="10362517" cy="60016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 smtClean="0"/>
              <a:t>Индивидуальный учебный план.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 smtClean="0"/>
              <a:t>Страты по предметам.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 smtClean="0"/>
              <a:t>Взаимозачет при аттестации в случае посещения </a:t>
            </a:r>
          </a:p>
          <a:p>
            <a:r>
              <a:rPr lang="ru-RU" sz="3200" dirty="0" smtClean="0"/>
              <a:t>музыкальной/спортивной/художественной школы.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 smtClean="0"/>
              <a:t>Сопровождение психологической службы.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 smtClean="0"/>
              <a:t>Взаимодействие с родителями («диалоги развития»).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 err="1" smtClean="0"/>
              <a:t>Профтестирование</a:t>
            </a:r>
            <a:r>
              <a:rPr lang="ru-RU" sz="3200" dirty="0" smtClean="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 smtClean="0"/>
              <a:t>Раннее выявление одаренности в естественных науках.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 smtClean="0"/>
              <a:t>Разнообразное дополнительное образование, </a:t>
            </a:r>
          </a:p>
          <a:p>
            <a:r>
              <a:rPr lang="ru-RU" sz="3200" dirty="0" smtClean="0"/>
              <a:t>факультативы и </a:t>
            </a:r>
            <a:r>
              <a:rPr lang="ru-RU" sz="3200" dirty="0" err="1" smtClean="0"/>
              <a:t>элективы</a:t>
            </a:r>
            <a:r>
              <a:rPr lang="ru-RU" sz="3200" dirty="0" smtClean="0"/>
              <a:t>, предметы на языке.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 smtClean="0"/>
              <a:t>Проектная и исследовательская деятельность </a:t>
            </a:r>
          </a:p>
          <a:p>
            <a:r>
              <a:rPr lang="ru-RU" sz="3200" dirty="0" smtClean="0"/>
              <a:t>(школьное научное общество)</a:t>
            </a:r>
          </a:p>
        </p:txBody>
      </p:sp>
    </p:spTree>
    <p:extLst>
      <p:ext uri="{BB962C8B-B14F-4D97-AF65-F5344CB8AC3E}">
        <p14:creationId xmlns:p14="http://schemas.microsoft.com/office/powerpoint/2010/main" val="3432547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28478929"/>
              </p:ext>
            </p:extLst>
          </p:nvPr>
        </p:nvGraphicFramePr>
        <p:xfrm>
          <a:off x="212277" y="16329"/>
          <a:ext cx="11772900" cy="691021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22709"/>
                <a:gridCol w="9650191"/>
              </a:tblGrid>
              <a:tr h="1472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effectLst/>
                        </a:rPr>
                        <a:t>ПРЕДМЕТ⃰</a:t>
                      </a:r>
                      <a:endParaRPr lang="ru-RU" sz="1400" kern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27" marR="354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effectLst/>
                        </a:rPr>
                        <a:t>ОЛИМПИАДЫ, КОНКУРСЫ</a:t>
                      </a:r>
                      <a:endParaRPr lang="ru-RU" sz="1400" kern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27" marR="35427" marT="0" marB="0"/>
                </a:tc>
              </a:tr>
              <a:tr h="4894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effectLst/>
                        </a:rPr>
                        <a:t>Международные экзамены</a:t>
                      </a:r>
                      <a:endParaRPr lang="ru-RU" sz="1400" kern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27" marR="35427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kern="1200" baseline="0" dirty="0">
                          <a:effectLst/>
                        </a:rPr>
                        <a:t>DELF Junior </a:t>
                      </a:r>
                      <a:r>
                        <a:rPr lang="en-US" sz="1300" kern="1200" baseline="0" dirty="0" smtClean="0">
                          <a:effectLst/>
                        </a:rPr>
                        <a:t>A2</a:t>
                      </a:r>
                      <a:r>
                        <a:rPr lang="ru-RU" sz="1300" kern="1200" baseline="0" dirty="0" smtClean="0">
                          <a:effectLst/>
                        </a:rPr>
                        <a:t>, </a:t>
                      </a:r>
                      <a:r>
                        <a:rPr lang="en-US" sz="1300" kern="1200" baseline="0" dirty="0" smtClean="0">
                          <a:effectLst/>
                        </a:rPr>
                        <a:t>Fit 2</a:t>
                      </a:r>
                      <a:r>
                        <a:rPr lang="ru-RU" sz="1300" kern="1200" baseline="0" dirty="0" smtClean="0">
                          <a:effectLst/>
                        </a:rPr>
                        <a:t>, </a:t>
                      </a:r>
                      <a:r>
                        <a:rPr lang="en-US" sz="1300" kern="1200" baseline="0" dirty="0" smtClean="0">
                          <a:effectLst/>
                        </a:rPr>
                        <a:t>DELE A2</a:t>
                      </a:r>
                      <a:r>
                        <a:rPr lang="ru-RU" sz="1300" kern="1200" baseline="0" dirty="0" smtClean="0">
                          <a:effectLst/>
                        </a:rPr>
                        <a:t>, </a:t>
                      </a:r>
                      <a:r>
                        <a:rPr lang="en-US" sz="1300" kern="1200" baseline="0" dirty="0" smtClean="0">
                          <a:effectLst/>
                        </a:rPr>
                        <a:t>FCE</a:t>
                      </a:r>
                      <a:endParaRPr lang="ru-RU" sz="1300" kern="1200" baseline="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5427" marR="35427" marT="0" marB="0"/>
                </a:tc>
              </a:tr>
              <a:tr h="1606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effectLst/>
                        </a:rPr>
                        <a:t>Французский, немецкий</a:t>
                      </a:r>
                      <a:endParaRPr lang="ru-RU" sz="1400" kern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27" marR="3542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 baseline="0" dirty="0">
                          <a:effectLst/>
                        </a:rPr>
                        <a:t>Межрегиональная олимпиада МПГУ для школьников</a:t>
                      </a:r>
                      <a:endParaRPr lang="ru-RU" sz="1300" kern="1200" baseline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27" marR="35427" marT="0" marB="0"/>
                </a:tc>
              </a:tr>
              <a:tr h="1606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effectLst/>
                        </a:rPr>
                        <a:t>Французский, немецкий</a:t>
                      </a:r>
                      <a:endParaRPr lang="ru-RU" sz="1400" kern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27" marR="3542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 baseline="0" dirty="0">
                          <a:effectLst/>
                        </a:rPr>
                        <a:t>Олимпиада школьников «Ломоносов»</a:t>
                      </a:r>
                      <a:endParaRPr lang="ru-RU" sz="1300" kern="1200" baseline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27" marR="35427" marT="0" marB="0"/>
                </a:tc>
              </a:tr>
              <a:tr h="1606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effectLst/>
                        </a:rPr>
                        <a:t>Французский, немецкий</a:t>
                      </a:r>
                      <a:endParaRPr lang="ru-RU" sz="1400" kern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27" marR="3542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 baseline="0" dirty="0">
                          <a:effectLst/>
                        </a:rPr>
                        <a:t>Олимпиада школьников «Покори Воробьёвы горы!»</a:t>
                      </a:r>
                      <a:endParaRPr lang="ru-RU" sz="1300" kern="1200" baseline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27" marR="35427" marT="0" marB="0"/>
                </a:tc>
              </a:tr>
              <a:tr h="1606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effectLst/>
                        </a:rPr>
                        <a:t>Французский, немецкий</a:t>
                      </a:r>
                      <a:endParaRPr lang="ru-RU" sz="1400" kern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27" marR="3542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 baseline="0" dirty="0">
                          <a:effectLst/>
                        </a:rPr>
                        <a:t>Межрегиональная олимпиада школьников «Высшая проба»</a:t>
                      </a:r>
                      <a:endParaRPr lang="ru-RU" sz="1300" kern="1200" baseline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27" marR="35427" marT="0" marB="0"/>
                </a:tc>
              </a:tr>
              <a:tr h="2412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effectLst/>
                        </a:rPr>
                        <a:t>Лингвистика</a:t>
                      </a:r>
                      <a:endParaRPr lang="ru-RU" sz="1400" kern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27" marR="3542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 baseline="0" dirty="0">
                          <a:effectLst/>
                        </a:rPr>
                        <a:t>Межрегиональная олимпиада школьников «Евразийская лингвистическая олимпиада»</a:t>
                      </a:r>
                      <a:endParaRPr lang="ru-RU" sz="1300" kern="1200" baseline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27" marR="35427" marT="0" marB="0"/>
                </a:tc>
              </a:tr>
              <a:tr h="21227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effectLst/>
                        </a:rPr>
                        <a:t>Лингвистика</a:t>
                      </a:r>
                      <a:endParaRPr lang="ru-RU" sz="1400" kern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27" marR="3542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 baseline="0" dirty="0">
                          <a:effectLst/>
                        </a:rPr>
                        <a:t>Московская олимпиада школьников</a:t>
                      </a:r>
                      <a:endParaRPr lang="ru-RU" sz="1300" kern="1200" baseline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27" marR="35427" marT="0" marB="0"/>
                </a:tc>
              </a:tr>
              <a:tr h="174597">
                <a:tc rowSpan="10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effectLst/>
                        </a:rPr>
                        <a:t>Русский язык и литература</a:t>
                      </a:r>
                      <a:endParaRPr lang="ru-RU" sz="1400" kern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27" marR="3542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300" kern="1200" baseline="0" dirty="0">
                          <a:effectLst/>
                        </a:rPr>
                        <a:t>Межрегиональная олимпиада школьников «Высшая проба»</a:t>
                      </a:r>
                      <a:endParaRPr lang="ru-RU" sz="1300" kern="1200" baseline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27" marR="35427" marT="0" marB="0" anchor="ctr"/>
                </a:tc>
              </a:tr>
              <a:tr h="16063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 baseline="0" dirty="0">
                          <a:effectLst/>
                        </a:rPr>
                        <a:t>Московская олимпиада школьников</a:t>
                      </a:r>
                      <a:endParaRPr lang="ru-RU" sz="1300" kern="1200" baseline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27" marR="35427" marT="0" marB="0" anchor="ctr"/>
                </a:tc>
              </a:tr>
              <a:tr h="16063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 baseline="0" dirty="0">
                          <a:effectLst/>
                        </a:rPr>
                        <a:t>Олимпиада школьников «Ломоносов»</a:t>
                      </a:r>
                      <a:endParaRPr lang="ru-RU" sz="1300" kern="1200" baseline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27" marR="35427" marT="0" marB="0" anchor="ctr"/>
                </a:tc>
              </a:tr>
              <a:tr h="16829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 baseline="0" dirty="0">
                          <a:effectLst/>
                        </a:rPr>
                        <a:t>Всероссийский конкурс «Проба пера»</a:t>
                      </a:r>
                      <a:endParaRPr lang="ru-RU" sz="1300" kern="1200" baseline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27" marR="35427" marT="0" marB="0" anchor="ctr"/>
                </a:tc>
              </a:tr>
              <a:tr h="20913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 baseline="0" dirty="0">
                          <a:effectLst/>
                        </a:rPr>
                        <a:t>Конкурс по русскому языку к Международному дню родного языка</a:t>
                      </a:r>
                      <a:endParaRPr lang="ru-RU" sz="1300" kern="1200" baseline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27" marR="35427" marT="0" marB="0"/>
                </a:tc>
              </a:tr>
              <a:tr h="16063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 baseline="0" dirty="0">
                          <a:effectLst/>
                        </a:rPr>
                        <a:t>Конкурс «Кириллица»</a:t>
                      </a:r>
                      <a:endParaRPr lang="ru-RU" sz="1300" kern="1200" baseline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27" marR="35427" marT="0" marB="0"/>
                </a:tc>
              </a:tr>
              <a:tr h="20530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 baseline="0" dirty="0">
                          <a:effectLst/>
                        </a:rPr>
                        <a:t>Международная научно-практическая конференция «Языкознание для всех»</a:t>
                      </a:r>
                      <a:endParaRPr lang="ru-RU" sz="1300" kern="1200" baseline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27" marR="35427" marT="0" marB="0" anchor="ctr"/>
                </a:tc>
              </a:tr>
              <a:tr h="16063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 baseline="0" dirty="0">
                          <a:effectLst/>
                        </a:rPr>
                        <a:t>Конкурс ораторов МПГУ</a:t>
                      </a:r>
                      <a:endParaRPr lang="ru-RU" sz="1300" kern="1200" baseline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27" marR="35427" marT="0" marB="0" anchor="ctr"/>
                </a:tc>
              </a:tr>
              <a:tr h="16063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 baseline="0" dirty="0">
                          <a:effectLst/>
                        </a:rPr>
                        <a:t>Всероссийский конкурс «Лига ораторов»</a:t>
                      </a:r>
                      <a:endParaRPr lang="ru-RU" sz="1300" kern="1200" baseline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27" marR="35427" marT="0" marB="0" anchor="ctr"/>
                </a:tc>
              </a:tr>
              <a:tr h="27201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 baseline="0" dirty="0">
                          <a:effectLst/>
                        </a:rPr>
                        <a:t>Всероссийский конкурс научно-исследовательских работ имени </a:t>
                      </a:r>
                      <a:r>
                        <a:rPr lang="ru-RU" sz="1300" kern="1200" baseline="0" dirty="0" err="1">
                          <a:effectLst/>
                        </a:rPr>
                        <a:t>Д.И.Менделеева</a:t>
                      </a:r>
                      <a:endParaRPr lang="ru-RU" sz="1300" kern="1200" baseline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27" marR="35427" marT="0" marB="0" anchor="ctr"/>
                </a:tc>
              </a:tr>
              <a:tr h="160630">
                <a:tc rowSpan="6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effectLst/>
                        </a:rPr>
                        <a:t>Математика</a:t>
                      </a:r>
                      <a:endParaRPr lang="ru-RU" sz="1400" kern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27" marR="3542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 baseline="0" dirty="0">
                          <a:effectLst/>
                        </a:rPr>
                        <a:t>Межрегиональная олимпиада школьников «Высшая проба»</a:t>
                      </a:r>
                      <a:endParaRPr lang="ru-RU" sz="1300" kern="1200" baseline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27" marR="35427" marT="0" marB="0" anchor="ctr"/>
                </a:tc>
              </a:tr>
              <a:tr h="16063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 baseline="0" dirty="0">
                          <a:effectLst/>
                        </a:rPr>
                        <a:t>Московская олимпиада школьников</a:t>
                      </a:r>
                      <a:endParaRPr lang="ru-RU" sz="1300" kern="1200" baseline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27" marR="35427" marT="0" marB="0" anchor="ctr"/>
                </a:tc>
              </a:tr>
              <a:tr h="16063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 baseline="0" dirty="0">
                          <a:effectLst/>
                        </a:rPr>
                        <a:t>Олимпиада школьников «Ломоносов»</a:t>
                      </a:r>
                      <a:endParaRPr lang="ru-RU" sz="1300" kern="1200" baseline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27" marR="35427" marT="0" marB="0" anchor="ctr"/>
                </a:tc>
              </a:tr>
              <a:tr h="16063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 baseline="0" dirty="0">
                          <a:effectLst/>
                        </a:rPr>
                        <a:t>Олимпиада школьников «Покори Воробьёвы горы!»</a:t>
                      </a:r>
                      <a:endParaRPr lang="ru-RU" sz="1300" kern="1200" baseline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27" marR="35427" marT="0" marB="0" anchor="ctr"/>
                </a:tc>
              </a:tr>
              <a:tr h="16063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 baseline="0" dirty="0">
                          <a:effectLst/>
                        </a:rPr>
                        <a:t>Олимпиада Курчатов</a:t>
                      </a:r>
                      <a:endParaRPr lang="ru-RU" sz="1300" kern="1200" baseline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27" marR="35427" marT="0" marB="0" anchor="ctr"/>
                </a:tc>
              </a:tr>
              <a:tr h="16063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 baseline="0" dirty="0">
                          <a:effectLst/>
                        </a:rPr>
                        <a:t>Турнир имени М.В. Ломоносова</a:t>
                      </a:r>
                      <a:endParaRPr lang="ru-RU" sz="1300" kern="1200" baseline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27" marR="35427" marT="0" marB="0" anchor="ctr"/>
                </a:tc>
              </a:tr>
              <a:tr h="1606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effectLst/>
                        </a:rPr>
                        <a:t>География</a:t>
                      </a:r>
                      <a:endParaRPr lang="ru-RU" sz="1400" kern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27" marR="3542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 baseline="0" dirty="0">
                          <a:effectLst/>
                        </a:rPr>
                        <a:t>Межрегиональная олимпиада для школьников по географии</a:t>
                      </a:r>
                      <a:endParaRPr lang="ru-RU" sz="1300" kern="1200" baseline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27" marR="35427" marT="0" marB="0" anchor="ctr"/>
                </a:tc>
              </a:tr>
              <a:tr h="160630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effectLst/>
                        </a:rPr>
                        <a:t>История</a:t>
                      </a:r>
                      <a:endParaRPr lang="ru-RU" sz="1400" kern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27" marR="3542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 baseline="0" dirty="0">
                          <a:effectLst/>
                        </a:rPr>
                        <a:t>Московская олимпиада школьников </a:t>
                      </a:r>
                      <a:endParaRPr lang="ru-RU" sz="1300" kern="1200" baseline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27" marR="35427" marT="0" marB="0"/>
                </a:tc>
              </a:tr>
              <a:tr h="19929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 baseline="0" dirty="0">
                          <a:effectLst/>
                        </a:rPr>
                        <a:t>Межрегиональная олимпиада школьников «Высшая проба» -история мировых цивилизаций (востоковедение)</a:t>
                      </a:r>
                      <a:endParaRPr lang="ru-RU" sz="1300" kern="1200" baseline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27" marR="35427" marT="0" marB="0"/>
                </a:tc>
              </a:tr>
              <a:tr h="160630">
                <a:tc row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effectLst/>
                        </a:rPr>
                        <a:t>Обществознание</a:t>
                      </a:r>
                      <a:endParaRPr lang="ru-RU" sz="1400" kern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27" marR="3542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 baseline="0" dirty="0">
                          <a:effectLst/>
                        </a:rPr>
                        <a:t>Межрегиональная олимпиада школьников «Высшая проба»</a:t>
                      </a:r>
                      <a:endParaRPr lang="ru-RU" sz="1300" kern="1200" baseline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27" marR="35427" marT="0" marB="0"/>
                </a:tc>
              </a:tr>
              <a:tr h="16063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 baseline="0" dirty="0">
                          <a:effectLst/>
                        </a:rPr>
                        <a:t>Московская олимпиада школьников </a:t>
                      </a:r>
                      <a:endParaRPr lang="ru-RU" sz="1300" kern="1200" baseline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27" marR="35427" marT="0" marB="0"/>
                </a:tc>
              </a:tr>
              <a:tr h="15344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 baseline="0" dirty="0">
                          <a:effectLst/>
                        </a:rPr>
                        <a:t>Междисциплинарная олимпиада школьников имени В.И. Вернадского </a:t>
                      </a:r>
                      <a:endParaRPr lang="ru-RU" sz="1300" kern="1200" baseline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27" marR="35427" marT="0" marB="0"/>
                </a:tc>
              </a:tr>
              <a:tr h="20278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 baseline="0" dirty="0">
                          <a:effectLst/>
                        </a:rPr>
                        <a:t>Олимпиада по праву Московской государственной юридической академии имени О. Е. </a:t>
                      </a:r>
                      <a:r>
                        <a:rPr lang="ru-RU" sz="1300" kern="1200" baseline="0" dirty="0" err="1">
                          <a:effectLst/>
                        </a:rPr>
                        <a:t>Кутафина</a:t>
                      </a:r>
                      <a:endParaRPr lang="ru-RU" sz="1300" kern="1200" baseline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27" marR="35427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80223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683</TotalTime>
  <Words>1790</Words>
  <Application>Microsoft Office PowerPoint</Application>
  <PresentationFormat>Произвольный</PresentationFormat>
  <Paragraphs>218</Paragraphs>
  <Slides>12</Slides>
  <Notes>12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Кадры будущего - одаренные дети: сопровождение одаренных детей.</vt:lpstr>
      <vt:lpstr>Презентация PowerPoint</vt:lpstr>
      <vt:lpstr>Презентация PowerPoint</vt:lpstr>
      <vt:lpstr>1. Диагностика мотивации к тому или иному виду деятельности в различных сферах и предметных областях. 2. Уровень развития познавательной сферы. 3. Создание условий для выявления степени креативности, нестандартного мышления.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ИП Спиридонов Д.В.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Денис Спиридонов</dc:creator>
  <cp:lastModifiedBy>Светлана Игоревна Сабельникова</cp:lastModifiedBy>
  <cp:revision>43</cp:revision>
  <cp:lastPrinted>2018-12-07T10:25:59Z</cp:lastPrinted>
  <dcterms:created xsi:type="dcterms:W3CDTF">2018-12-04T12:42:49Z</dcterms:created>
  <dcterms:modified xsi:type="dcterms:W3CDTF">2018-12-10T17:19:58Z</dcterms:modified>
</cp:coreProperties>
</file>