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34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32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36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177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56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71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67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404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253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75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85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3251C-A78B-4BF0-8953-D6A692C1EC18}" type="datetimeFigureOut">
              <a:rPr lang="ru-RU" smtClean="0"/>
              <a:t>10.12.2018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E96F4-1594-4E53-8F84-A86ED295DB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855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antropogenez.ru/brains-timeline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30152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Технологии 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и приемы развития познавательной деятельности на уроках естественнонаучных 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дисциплин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" y="2491046"/>
            <a:ext cx="4896544" cy="238112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106657" y="4115029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2400" dirty="0" smtClean="0"/>
              <a:t>Александр Валентинович </a:t>
            </a:r>
            <a:r>
              <a:rPr lang="ru-RU" sz="2400" dirty="0" err="1" smtClean="0"/>
              <a:t>Бобуров</a:t>
            </a:r>
            <a:r>
              <a:rPr lang="ru-RU" sz="2400" dirty="0" smtClean="0"/>
              <a:t>, </a:t>
            </a:r>
          </a:p>
          <a:p>
            <a:pPr algn="r"/>
            <a:r>
              <a:rPr lang="ru-RU" sz="2400" dirty="0" smtClean="0"/>
              <a:t>учитель </a:t>
            </a:r>
            <a:r>
              <a:rPr lang="ru-RU" sz="2400" dirty="0"/>
              <a:t>физики, </a:t>
            </a:r>
            <a:endParaRPr lang="ru-RU" sz="2400" dirty="0" smtClean="0"/>
          </a:p>
          <a:p>
            <a:pPr algn="r"/>
            <a:r>
              <a:rPr lang="ru-RU" sz="2400" dirty="0" smtClean="0"/>
              <a:t>методист </a:t>
            </a:r>
            <a:r>
              <a:rPr lang="ru-RU" sz="2400" dirty="0"/>
              <a:t>кафедры естественнонаучных </a:t>
            </a:r>
            <a:r>
              <a:rPr lang="ru-RU" sz="2400" dirty="0" smtClean="0"/>
              <a:t>дисциплин и информационных технологий</a:t>
            </a:r>
            <a:endParaRPr lang="ru-RU" sz="24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61" y="16559"/>
            <a:ext cx="9144000" cy="9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836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9512" y="1124744"/>
            <a:ext cx="878497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Эволюция </a:t>
            </a:r>
            <a:r>
              <a:rPr lang="ru-RU" sz="2400" b="1" dirty="0" smtClean="0"/>
              <a:t>человека</a:t>
            </a:r>
            <a:endParaRPr lang="ru-RU" sz="2400" b="1" dirty="0"/>
          </a:p>
          <a:p>
            <a:r>
              <a:rPr lang="ru-RU" sz="2400" dirty="0"/>
              <a:t>  </a:t>
            </a:r>
          </a:p>
          <a:p>
            <a:r>
              <a:rPr lang="ru-RU" sz="2400" dirty="0"/>
              <a:t>Проанализируйте интерактивную диаграмму «Объем мозга ископаемых </a:t>
            </a:r>
            <a:r>
              <a:rPr lang="ru-RU" sz="2400" dirty="0" err="1"/>
              <a:t>гоминоидов</a:t>
            </a:r>
            <a:r>
              <a:rPr lang="ru-RU" sz="2400" dirty="0"/>
              <a:t>» </a:t>
            </a:r>
          </a:p>
          <a:p>
            <a:r>
              <a:rPr lang="ru-RU" sz="2400" dirty="0"/>
              <a:t> </a:t>
            </a:r>
          </a:p>
          <a:p>
            <a:r>
              <a:rPr lang="ru-RU" sz="2400" dirty="0"/>
              <a:t>Ссылка</a:t>
            </a:r>
            <a:r>
              <a:rPr lang="en-US" sz="2400" dirty="0"/>
              <a:t>: antropogenez.ru/brains-timeline/ </a:t>
            </a:r>
            <a:endParaRPr lang="ru-RU" sz="2400" dirty="0"/>
          </a:p>
          <a:p>
            <a:r>
              <a:rPr lang="en-US" sz="2400" dirty="0"/>
              <a:t> </a:t>
            </a:r>
            <a:endParaRPr lang="ru-RU" sz="2400" dirty="0"/>
          </a:p>
          <a:p>
            <a:r>
              <a:rPr lang="ru-RU" sz="2400" dirty="0"/>
              <a:t>Какие сведения вы почерпнули из анализа этой диаграммы?</a:t>
            </a:r>
          </a:p>
          <a:p>
            <a:r>
              <a:rPr lang="ru-RU" sz="2400" dirty="0"/>
              <a:t>Что узнали нового и что вас удивило?</a:t>
            </a:r>
          </a:p>
          <a:p>
            <a:r>
              <a:rPr lang="ru-RU" sz="2400" dirty="0"/>
              <a:t>Каков возраст первых ископаемых </a:t>
            </a:r>
            <a:r>
              <a:rPr lang="ru-RU" sz="2400" dirty="0" err="1"/>
              <a:t>Homo</a:t>
            </a:r>
            <a:r>
              <a:rPr lang="ru-RU" sz="2400" dirty="0"/>
              <a:t> </a:t>
            </a:r>
            <a:r>
              <a:rPr lang="ru-RU" sz="2400" dirty="0" err="1"/>
              <a:t>sapiens</a:t>
            </a:r>
            <a:r>
              <a:rPr lang="ru-RU" sz="2400" dirty="0"/>
              <a:t>?</a:t>
            </a:r>
          </a:p>
          <a:p>
            <a:r>
              <a:rPr lang="ru-RU" sz="2400" dirty="0"/>
              <a:t>Какие виды </a:t>
            </a:r>
            <a:r>
              <a:rPr lang="en-US" sz="2400" dirty="0"/>
              <a:t>Homo </a:t>
            </a:r>
            <a:r>
              <a:rPr lang="ru-RU" sz="2400" dirty="0"/>
              <a:t>известны науке?</a:t>
            </a:r>
          </a:p>
          <a:p>
            <a:r>
              <a:rPr lang="ru-RU" sz="2400" dirty="0"/>
              <a:t>Как меняется мозг </a:t>
            </a:r>
            <a:r>
              <a:rPr lang="ru-RU" sz="2400" dirty="0" err="1"/>
              <a:t>Homo</a:t>
            </a:r>
            <a:r>
              <a:rPr lang="ru-RU" sz="2400" dirty="0"/>
              <a:t> </a:t>
            </a:r>
            <a:r>
              <a:rPr lang="ru-RU" sz="2400" dirty="0" err="1"/>
              <a:t>sapiens</a:t>
            </a:r>
            <a:r>
              <a:rPr lang="ru-RU" sz="2400" dirty="0"/>
              <a:t>? Каковы причины этого изменения? </a:t>
            </a:r>
          </a:p>
          <a:p>
            <a:r>
              <a:rPr lang="ru-RU" sz="2400" dirty="0"/>
              <a:t>В какую эпоху мозг </a:t>
            </a:r>
            <a:r>
              <a:rPr lang="ru-RU" sz="2400" dirty="0" err="1"/>
              <a:t>Homo</a:t>
            </a:r>
            <a:r>
              <a:rPr lang="ru-RU" sz="2400" dirty="0"/>
              <a:t> </a:t>
            </a:r>
            <a:r>
              <a:rPr lang="ru-RU" sz="2400" dirty="0" err="1"/>
              <a:t>sapiens</a:t>
            </a:r>
            <a:r>
              <a:rPr lang="ru-RU" sz="2400" dirty="0"/>
              <a:t> был самым большим?</a:t>
            </a:r>
          </a:p>
          <a:p>
            <a:r>
              <a:rPr lang="ru-RU" sz="2400" dirty="0"/>
              <a:t> </a:t>
            </a:r>
          </a:p>
        </p:txBody>
      </p:sp>
      <p:sp>
        <p:nvSpPr>
          <p:cNvPr id="5" name="Стрелка вправо 4">
            <a:hlinkClick r:id="rId3"/>
          </p:cNvPr>
          <p:cNvSpPr/>
          <p:nvPr/>
        </p:nvSpPr>
        <p:spPr>
          <a:xfrm>
            <a:off x="6228184" y="2852936"/>
            <a:ext cx="978408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529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  <p:pic>
        <p:nvPicPr>
          <p:cNvPr id="3" name="Рисунок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276872"/>
            <a:ext cx="4896544" cy="23811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2520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915" y="965325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Технологии и методы, 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используемые </a:t>
            </a:r>
            <a:r>
              <a:rPr lang="ru-RU" sz="2400" b="1" dirty="0"/>
              <a:t>в работе педагогами кафедры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r>
              <a:rPr lang="ru-RU" sz="2400" dirty="0" smtClean="0"/>
              <a:t>1</a:t>
            </a:r>
            <a:r>
              <a:rPr lang="ru-RU" sz="2400" dirty="0"/>
              <a:t>. Системно-</a:t>
            </a:r>
            <a:r>
              <a:rPr lang="ru-RU" sz="2400" dirty="0" err="1"/>
              <a:t>деятельностный</a:t>
            </a:r>
            <a:r>
              <a:rPr lang="ru-RU" sz="2400" dirty="0"/>
              <a:t> подход.</a:t>
            </a:r>
          </a:p>
          <a:p>
            <a:r>
              <a:rPr lang="ru-RU" sz="2400" dirty="0"/>
              <a:t>2. Развитие критического мышления.</a:t>
            </a:r>
          </a:p>
          <a:p>
            <a:r>
              <a:rPr lang="ru-RU" sz="2400" dirty="0"/>
              <a:t>3. Технология проблемного обучения.</a:t>
            </a:r>
          </a:p>
          <a:p>
            <a:r>
              <a:rPr lang="ru-RU" sz="2400" dirty="0"/>
              <a:t>4. Технология проектного обучения (метод проектов).</a:t>
            </a:r>
          </a:p>
          <a:p>
            <a:r>
              <a:rPr lang="ru-RU" sz="2400" dirty="0"/>
              <a:t>5. Игровые технологии.</a:t>
            </a:r>
          </a:p>
          <a:p>
            <a:r>
              <a:rPr lang="ru-RU" sz="2400" dirty="0"/>
              <a:t>6. Модульное обучение.</a:t>
            </a:r>
          </a:p>
          <a:p>
            <a:r>
              <a:rPr lang="ru-RU" sz="2400" dirty="0"/>
              <a:t>7. Технология интеллект-карт.</a:t>
            </a:r>
          </a:p>
          <a:p>
            <a:r>
              <a:rPr lang="ru-RU" sz="2400" dirty="0"/>
              <a:t>8. Поисково-исследовательский метод.</a:t>
            </a:r>
          </a:p>
          <a:p>
            <a:r>
              <a:rPr lang="ru-RU" sz="2400" dirty="0"/>
              <a:t>9. Личностно-ориентированный подход.</a:t>
            </a:r>
          </a:p>
          <a:p>
            <a:r>
              <a:rPr lang="ru-RU" sz="2400" dirty="0"/>
              <a:t>10. Технология уровневой дифференциации.</a:t>
            </a:r>
          </a:p>
          <a:p>
            <a:r>
              <a:rPr lang="ru-RU" sz="2400" dirty="0"/>
              <a:t>11. Обучение в сотрудничестве (командная, групповая работа).</a:t>
            </a:r>
          </a:p>
          <a:p>
            <a:r>
              <a:rPr lang="ru-RU" sz="2400" dirty="0"/>
              <a:t>12. Информационно-коммуникационные технологии.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24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63" y="2420888"/>
            <a:ext cx="8896461" cy="32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52871" y="993081"/>
            <a:ext cx="88244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Технологии и методы, </a:t>
            </a:r>
          </a:p>
          <a:p>
            <a:pPr algn="ctr"/>
            <a:r>
              <a:rPr lang="ru-RU" sz="2400" b="1" dirty="0" smtClean="0"/>
              <a:t>используемые в работе педагогами кафедры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18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328" y="1257794"/>
            <a:ext cx="8267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Интерактивность</a:t>
            </a:r>
            <a:r>
              <a:rPr lang="ru-RU" dirty="0" smtClean="0"/>
              <a:t> — это принцип организации системы, при котором цель достигается информационным обменом элементов этой системы.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63888" y="2295099"/>
            <a:ext cx="1800200" cy="14603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УЧЕНИК</a:t>
            </a:r>
            <a:endParaRPr lang="ru-RU" sz="28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56492" y="2868305"/>
            <a:ext cx="1959924" cy="14603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УЧИТЕЛЬ</a:t>
            </a:r>
            <a:endParaRPr lang="ru-RU" sz="28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55576" y="2880673"/>
            <a:ext cx="1758900" cy="14603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УЧЕНИК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63888" y="4908645"/>
            <a:ext cx="2088231" cy="14603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ПРЕДМЕТ</a:t>
            </a:r>
            <a:endParaRPr lang="ru-RU" sz="2800" b="1" dirty="0"/>
          </a:p>
        </p:txBody>
      </p:sp>
      <p:sp>
        <p:nvSpPr>
          <p:cNvPr id="9" name="Двойная стрелка вверх/вниз 8"/>
          <p:cNvSpPr/>
          <p:nvPr/>
        </p:nvSpPr>
        <p:spPr>
          <a:xfrm>
            <a:off x="4287894" y="3441511"/>
            <a:ext cx="288525" cy="173326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верх/вниз 9"/>
          <p:cNvSpPr/>
          <p:nvPr/>
        </p:nvSpPr>
        <p:spPr>
          <a:xfrm rot="17372350">
            <a:off x="5605175" y="2786657"/>
            <a:ext cx="384700" cy="1608479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верх/вниз 10"/>
          <p:cNvSpPr/>
          <p:nvPr/>
        </p:nvSpPr>
        <p:spPr>
          <a:xfrm rot="4283880">
            <a:off x="2943411" y="2771174"/>
            <a:ext cx="384700" cy="15487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2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5-конечная звезда 25"/>
          <p:cNvSpPr/>
          <p:nvPr/>
        </p:nvSpPr>
        <p:spPr>
          <a:xfrm>
            <a:off x="5307678" y="1355518"/>
            <a:ext cx="665329" cy="7417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971600" y="1146412"/>
            <a:ext cx="7128792" cy="3214048"/>
            <a:chOff x="-312747" y="2142699"/>
            <a:chExt cx="10076372" cy="407385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469589" y="2142699"/>
              <a:ext cx="2205666" cy="146031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УЧЕНИК</a:t>
              </a:r>
              <a:endParaRPr lang="ru-RU" sz="2800" b="1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7244747" y="2715905"/>
              <a:ext cx="2518878" cy="146031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УЧИТЕЛЬ</a:t>
              </a:r>
              <a:endParaRPr lang="ru-RU" sz="2800" b="1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-312747" y="2728273"/>
              <a:ext cx="2434808" cy="146031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УЧЕНИК</a:t>
              </a:r>
              <a:endParaRPr lang="ru-RU" sz="2800" b="1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3319659" y="4756245"/>
              <a:ext cx="2807137" cy="1460310"/>
            </a:xfrm>
            <a:prstGeom prst="round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b="1" dirty="0" smtClean="0"/>
                <a:t>ПРЕДМЕТ</a:t>
              </a:r>
              <a:endParaRPr lang="ru-RU" sz="2800" b="1" dirty="0"/>
            </a:p>
          </p:txBody>
        </p:sp>
        <p:sp>
          <p:nvSpPr>
            <p:cNvPr id="7" name="Двойная стрелка вверх/вниз 6"/>
            <p:cNvSpPr/>
            <p:nvPr/>
          </p:nvSpPr>
          <p:spPr>
            <a:xfrm>
              <a:off x="4486618" y="3289110"/>
              <a:ext cx="384700" cy="1733265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Двойная стрелка вверх/вниз 14"/>
            <p:cNvSpPr/>
            <p:nvPr/>
          </p:nvSpPr>
          <p:spPr>
            <a:xfrm rot="17372350">
              <a:off x="6307109" y="2366177"/>
              <a:ext cx="384700" cy="2144638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Двойная стрелка вверх/вниз 15"/>
            <p:cNvSpPr/>
            <p:nvPr/>
          </p:nvSpPr>
          <p:spPr>
            <a:xfrm rot="4283880">
              <a:off x="2758090" y="2360648"/>
              <a:ext cx="384700" cy="2065003"/>
            </a:xfrm>
            <a:prstGeom prst="up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1008" y="3567644"/>
            <a:ext cx="34965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контроль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</a:rPr>
              <a:t>взаимоконтроль</a:t>
            </a:r>
          </a:p>
          <a:p>
            <a:pPr algn="ctr"/>
            <a:r>
              <a:rPr lang="ru-RU" sz="3200" b="1" dirty="0">
                <a:solidFill>
                  <a:srgbClr val="FFFF00"/>
                </a:solidFill>
              </a:rPr>
              <a:t>самоконтроль</a:t>
            </a:r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коррекция</a:t>
            </a:r>
          </a:p>
        </p:txBody>
      </p:sp>
      <p:sp>
        <p:nvSpPr>
          <p:cNvPr id="22" name="5-конечная звезда 21"/>
          <p:cNvSpPr/>
          <p:nvPr/>
        </p:nvSpPr>
        <p:spPr>
          <a:xfrm>
            <a:off x="2783991" y="1685527"/>
            <a:ext cx="665329" cy="7417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4297009" y="2279167"/>
            <a:ext cx="665329" cy="7417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5401825" y="1459190"/>
            <a:ext cx="665329" cy="741754"/>
          </a:xfrm>
          <a:prstGeom prst="star5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4198659" y="2328944"/>
            <a:ext cx="665329" cy="74175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2876110" y="1762072"/>
            <a:ext cx="665329" cy="7417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5527422" y="1578402"/>
            <a:ext cx="665329" cy="741754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2982183" y="1860341"/>
            <a:ext cx="665329" cy="741754"/>
          </a:xfrm>
          <a:prstGeom prst="star5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10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954877"/>
            <a:ext cx="612068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Интерактивный зачёт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3301" y="1749546"/>
            <a:ext cx="867717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Работа в группах сменного состава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Использование </a:t>
            </a:r>
            <a:r>
              <a:rPr lang="ru-RU" sz="2400" dirty="0" smtClean="0"/>
              <a:t>разных форм работы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Использование </a:t>
            </a:r>
            <a:r>
              <a:rPr lang="ru-RU" sz="2400" dirty="0" smtClean="0"/>
              <a:t>полученных знаний в нестандартной обстановке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Оперативное </a:t>
            </a:r>
            <a:r>
              <a:rPr lang="ru-RU" sz="2400" dirty="0" smtClean="0"/>
              <a:t>получение информации об уровне усвоения материала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Дифференцированные </a:t>
            </a:r>
            <a:r>
              <a:rPr lang="ru-RU" sz="2400" dirty="0" smtClean="0"/>
              <a:t>итоги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Персональный </a:t>
            </a:r>
            <a:r>
              <a:rPr lang="ru-RU" sz="2400" dirty="0" smtClean="0"/>
              <a:t>срез знаний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Высокий </a:t>
            </a:r>
            <a:r>
              <a:rPr lang="ru-RU" sz="2400" dirty="0" smtClean="0"/>
              <a:t>уровень коммуникации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/>
              <a:t>Побуждение </a:t>
            </a:r>
            <a:r>
              <a:rPr lang="ru-RU" sz="2400" dirty="0" smtClean="0"/>
              <a:t>к самоанализу по итогам работы</a:t>
            </a:r>
          </a:p>
          <a:p>
            <a:endParaRPr lang="ru-RU" dirty="0" smtClean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8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83768" y="1138330"/>
            <a:ext cx="5466053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1200"/>
              </a:spcBef>
              <a:spcAft>
                <a:spcPts val="300"/>
              </a:spcAft>
            </a:pPr>
            <a:r>
              <a:rPr lang="ru-RU" sz="3200" dirty="0" smtClean="0">
                <a:solidFill>
                  <a:srgbClr val="000000"/>
                </a:solidFill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Интерактивный зачёт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8447"/>
            <a:ext cx="9144000" cy="435197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39"/>
            <a:ext cx="9144000" cy="9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801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337" y="116632"/>
            <a:ext cx="9304874" cy="655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6206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56873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70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113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Бобуров</dc:creator>
  <cp:lastModifiedBy>Александр Бобуров</cp:lastModifiedBy>
  <cp:revision>3</cp:revision>
  <dcterms:created xsi:type="dcterms:W3CDTF">2018-12-10T20:25:59Z</dcterms:created>
  <dcterms:modified xsi:type="dcterms:W3CDTF">2018-12-10T20:52:02Z</dcterms:modified>
</cp:coreProperties>
</file>