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71" r:id="rId3"/>
    <p:sldId id="257" r:id="rId4"/>
    <p:sldId id="273" r:id="rId5"/>
    <p:sldId id="276" r:id="rId6"/>
    <p:sldId id="291" r:id="rId7"/>
    <p:sldId id="277" r:id="rId8"/>
    <p:sldId id="292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D607C-139B-4242-ADE1-7FFA905D00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6DA30-5317-493D-8F32-045413D918A0}">
      <dgm:prSet phldrT="[Текст]" custT="1"/>
      <dgm:spPr/>
      <dgm:t>
        <a:bodyPr/>
        <a:lstStyle/>
        <a:p>
          <a:r>
            <a:rPr lang="ru-RU" sz="2000" b="1" dirty="0"/>
            <a:t>МАОУ гимназия № 9 -  </a:t>
          </a:r>
        </a:p>
        <a:p>
          <a:r>
            <a:rPr lang="ru-RU" sz="2000" b="1" dirty="0"/>
            <a:t>городской ресурсный центр  </a:t>
          </a:r>
        </a:p>
      </dgm:t>
    </dgm:pt>
    <dgm:pt modelId="{878425A4-D8EB-4E63-9540-310B6AEC4E55}" type="parTrans" cxnId="{497FD9A6-E1E9-4D5A-BAD4-53F6105672B4}">
      <dgm:prSet/>
      <dgm:spPr/>
      <dgm:t>
        <a:bodyPr/>
        <a:lstStyle/>
        <a:p>
          <a:endParaRPr lang="ru-RU"/>
        </a:p>
      </dgm:t>
    </dgm:pt>
    <dgm:pt modelId="{6FDFAB28-F11F-48E3-B02F-AC47238B388F}" type="sibTrans" cxnId="{497FD9A6-E1E9-4D5A-BAD4-53F6105672B4}">
      <dgm:prSet/>
      <dgm:spPr/>
      <dgm:t>
        <a:bodyPr/>
        <a:lstStyle/>
        <a:p>
          <a:endParaRPr lang="ru-RU"/>
        </a:p>
      </dgm:t>
    </dgm:pt>
    <dgm:pt modelId="{736C499C-0E13-4371-A764-EC228D8B6635}">
      <dgm:prSet phldrT="[Текст]" custT="1"/>
      <dgm:spPr/>
      <dgm:t>
        <a:bodyPr/>
        <a:lstStyle/>
        <a:p>
          <a:endParaRPr lang="ru-RU" sz="1800" dirty="0"/>
        </a:p>
        <a:p>
          <a:endParaRPr lang="ru-RU" sz="1800" dirty="0"/>
        </a:p>
        <a:p>
          <a:r>
            <a:rPr lang="ru-RU" sz="1800" b="1" dirty="0"/>
            <a:t>ВУЗы – партнер</a:t>
          </a:r>
          <a:r>
            <a:rPr lang="ru-RU" sz="1800" dirty="0"/>
            <a:t>ы: </a:t>
          </a:r>
          <a:r>
            <a:rPr lang="ru-RU" sz="1800" dirty="0" err="1"/>
            <a:t>УрФУ</a:t>
          </a:r>
          <a:r>
            <a:rPr lang="ru-RU" sz="1800" dirty="0"/>
            <a:t>, </a:t>
          </a:r>
          <a:r>
            <a:rPr lang="ru-RU" sz="1800" dirty="0" err="1"/>
            <a:t>УрМУ</a:t>
          </a:r>
          <a:r>
            <a:rPr lang="ru-RU" sz="1800" dirty="0"/>
            <a:t>, </a:t>
          </a:r>
          <a:r>
            <a:rPr lang="ru-RU" sz="1800" dirty="0" err="1"/>
            <a:t>УрГПУ</a:t>
          </a:r>
          <a:r>
            <a:rPr lang="ru-RU" sz="1800" dirty="0"/>
            <a:t>, </a:t>
          </a:r>
          <a:r>
            <a:rPr lang="ru-RU" sz="1800" dirty="0" err="1"/>
            <a:t>УрГЭУ</a:t>
          </a:r>
          <a:r>
            <a:rPr lang="ru-RU" sz="1800" dirty="0"/>
            <a:t>, МГУ, </a:t>
          </a:r>
        </a:p>
        <a:p>
          <a:r>
            <a:rPr lang="ru-RU" sz="1800" b="1" dirty="0"/>
            <a:t>с 2017 </a:t>
          </a:r>
          <a:r>
            <a:rPr lang="ru-RU" sz="1800" dirty="0"/>
            <a:t>г. НИУ ВШЭ</a:t>
          </a:r>
        </a:p>
        <a:p>
          <a:endParaRPr lang="ru-RU" sz="1800" dirty="0"/>
        </a:p>
        <a:p>
          <a:endParaRPr lang="ru-RU" sz="1800" dirty="0"/>
        </a:p>
      </dgm:t>
    </dgm:pt>
    <dgm:pt modelId="{5A6AEF42-8734-406E-8D96-B5F26BB7C39E}" type="parTrans" cxnId="{DEE9D6F1-038D-4246-A129-EB2294006761}">
      <dgm:prSet/>
      <dgm:spPr/>
      <dgm:t>
        <a:bodyPr/>
        <a:lstStyle/>
        <a:p>
          <a:endParaRPr lang="ru-RU"/>
        </a:p>
      </dgm:t>
    </dgm:pt>
    <dgm:pt modelId="{F0903924-357D-473F-B3E4-D2A23CAE66D3}" type="sibTrans" cxnId="{DEE9D6F1-038D-4246-A129-EB2294006761}">
      <dgm:prSet/>
      <dgm:spPr/>
      <dgm:t>
        <a:bodyPr/>
        <a:lstStyle/>
        <a:p>
          <a:endParaRPr lang="ru-RU"/>
        </a:p>
      </dgm:t>
    </dgm:pt>
    <dgm:pt modelId="{15DC58B7-B4F4-4E97-81E9-6809CFC837F4}">
      <dgm:prSet phldrT="[Текст]" custT="1"/>
      <dgm:spPr/>
      <dgm:t>
        <a:bodyPr/>
        <a:lstStyle/>
        <a:p>
          <a:pPr algn="ctr"/>
          <a:r>
            <a:rPr lang="ru-RU" sz="1800" b="1" dirty="0"/>
            <a:t>Учреждения дополнительного образования г. Екатеринбурга </a:t>
          </a:r>
          <a:r>
            <a:rPr lang="ru-RU" sz="1800" dirty="0"/>
            <a:t>(Дворец молодежи, Центр «Одаренности и технологии», городской экологический центр и др.), учреждения культуры, спорта.</a:t>
          </a:r>
        </a:p>
      </dgm:t>
    </dgm:pt>
    <dgm:pt modelId="{DDC73F4E-5567-40E7-BD0D-C75FB14FB92A}" type="parTrans" cxnId="{8A22CC70-AFCE-41C2-BFD2-9A924B721949}">
      <dgm:prSet/>
      <dgm:spPr/>
      <dgm:t>
        <a:bodyPr/>
        <a:lstStyle/>
        <a:p>
          <a:endParaRPr lang="ru-RU"/>
        </a:p>
      </dgm:t>
    </dgm:pt>
    <dgm:pt modelId="{1D6C97FF-045C-4C6C-BF47-D1B53FEE50E5}" type="sibTrans" cxnId="{8A22CC70-AFCE-41C2-BFD2-9A924B721949}">
      <dgm:prSet/>
      <dgm:spPr/>
      <dgm:t>
        <a:bodyPr/>
        <a:lstStyle/>
        <a:p>
          <a:endParaRPr lang="ru-RU"/>
        </a:p>
      </dgm:t>
    </dgm:pt>
    <dgm:pt modelId="{59CE9EBC-54E3-4232-A6B2-AB48BDB7651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1800" b="1" dirty="0"/>
            <a:t>Предприятия: </a:t>
          </a:r>
        </a:p>
        <a:p>
          <a:pPr algn="ctr">
            <a:lnSpc>
              <a:spcPct val="100000"/>
            </a:lnSpc>
          </a:pPr>
          <a:r>
            <a:rPr lang="ru-RU" sz="1800" b="1" dirty="0"/>
            <a:t>с 2016г</a:t>
          </a:r>
          <a:r>
            <a:rPr lang="ru-RU" sz="1800" dirty="0"/>
            <a:t>. завод им. Калинина, </a:t>
          </a:r>
          <a:r>
            <a:rPr lang="ru-RU" sz="1800" dirty="0" err="1"/>
            <a:t>Среднеуральская</a:t>
          </a:r>
          <a:r>
            <a:rPr lang="ru-RU" sz="1800" dirty="0"/>
            <a:t> ГРЭС; Белоярская АЭС; </a:t>
          </a:r>
        </a:p>
        <a:p>
          <a:pPr algn="ctr">
            <a:lnSpc>
              <a:spcPct val="100000"/>
            </a:lnSpc>
          </a:pPr>
          <a:r>
            <a:rPr lang="ru-RU" sz="1800" dirty="0"/>
            <a:t>с</a:t>
          </a:r>
          <a:r>
            <a:rPr lang="ru-RU" sz="1800" b="1" dirty="0"/>
            <a:t> 2017г</a:t>
          </a:r>
          <a:r>
            <a:rPr lang="ru-RU" sz="1800" dirty="0"/>
            <a:t>. – корпорация «</a:t>
          </a:r>
          <a:r>
            <a:rPr lang="ru-RU" sz="1800" dirty="0" err="1"/>
            <a:t>Росатом</a:t>
          </a:r>
          <a:r>
            <a:rPr lang="ru-RU" sz="1800" dirty="0"/>
            <a:t>»</a:t>
          </a:r>
        </a:p>
      </dgm:t>
    </dgm:pt>
    <dgm:pt modelId="{02D2C6FC-00B1-40B9-868F-263458B41EA0}" type="parTrans" cxnId="{88EA6816-F1E4-42D2-832C-B3130DE1D7FB}">
      <dgm:prSet/>
      <dgm:spPr/>
      <dgm:t>
        <a:bodyPr/>
        <a:lstStyle/>
        <a:p>
          <a:endParaRPr lang="ru-RU"/>
        </a:p>
      </dgm:t>
    </dgm:pt>
    <dgm:pt modelId="{05C6C0E1-1D73-43E6-BF75-CC856A088676}" type="sibTrans" cxnId="{88EA6816-F1E4-42D2-832C-B3130DE1D7FB}">
      <dgm:prSet/>
      <dgm:spPr/>
      <dgm:t>
        <a:bodyPr/>
        <a:lstStyle/>
        <a:p>
          <a:endParaRPr lang="ru-RU"/>
        </a:p>
      </dgm:t>
    </dgm:pt>
    <dgm:pt modelId="{53194651-2860-450A-9B53-087E0925EDC9}">
      <dgm:prSet phldrT="[Текст]" custT="1"/>
      <dgm:spPr/>
      <dgm:t>
        <a:bodyPr/>
        <a:lstStyle/>
        <a:p>
          <a:endParaRPr lang="ru-RU" sz="1800" dirty="0"/>
        </a:p>
        <a:p>
          <a:r>
            <a:rPr lang="ru-RU" sz="1800" b="1" dirty="0"/>
            <a:t>Организация  и проведение  вузовских олимпиад </a:t>
          </a:r>
        </a:p>
        <a:p>
          <a:r>
            <a:rPr lang="ru-RU" sz="1800" dirty="0"/>
            <a:t>(</a:t>
          </a:r>
          <a:r>
            <a:rPr lang="ru-RU" sz="1800" dirty="0" err="1"/>
            <a:t>УрФУ</a:t>
          </a:r>
          <a:r>
            <a:rPr lang="ru-RU" sz="1800" dirty="0"/>
            <a:t>, МГУ, </a:t>
          </a:r>
          <a:r>
            <a:rPr lang="ru-RU" sz="1800" dirty="0" smtClean="0"/>
            <a:t> НИУ ВШЭ МФТИ</a:t>
          </a:r>
          <a:r>
            <a:rPr lang="ru-RU" sz="1800" dirty="0"/>
            <a:t>, СПбГУ, </a:t>
          </a:r>
          <a:r>
            <a:rPr lang="ru-RU" sz="1800" dirty="0" smtClean="0"/>
            <a:t>НГУ) </a:t>
          </a:r>
          <a:r>
            <a:rPr lang="ru-RU" sz="1800" dirty="0"/>
            <a:t>для школьников города  Екатеринбурга и регионов.</a:t>
          </a:r>
        </a:p>
        <a:p>
          <a:endParaRPr lang="ru-RU" sz="1800" dirty="0"/>
        </a:p>
      </dgm:t>
    </dgm:pt>
    <dgm:pt modelId="{29CEA1C3-E26C-415E-9CD8-40754E0442AC}" type="parTrans" cxnId="{4C5359F4-53B9-4EF8-9ED6-8A89B541B246}">
      <dgm:prSet/>
      <dgm:spPr/>
      <dgm:t>
        <a:bodyPr/>
        <a:lstStyle/>
        <a:p>
          <a:endParaRPr lang="ru-RU"/>
        </a:p>
      </dgm:t>
    </dgm:pt>
    <dgm:pt modelId="{92F6105F-BBA6-44C1-9220-EB04A733920E}" type="sibTrans" cxnId="{4C5359F4-53B9-4EF8-9ED6-8A89B541B246}">
      <dgm:prSet/>
      <dgm:spPr/>
      <dgm:t>
        <a:bodyPr/>
        <a:lstStyle/>
        <a:p>
          <a:endParaRPr lang="ru-RU"/>
        </a:p>
      </dgm:t>
    </dgm:pt>
    <dgm:pt modelId="{5D69A752-B3D1-4C11-BF9C-00DA30892D76}" type="pres">
      <dgm:prSet presAssocID="{532D607C-139B-4242-ADE1-7FFA905D00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5D29EF-2783-47F1-8224-19CAC0ADBC82}" type="pres">
      <dgm:prSet presAssocID="{8C86DA30-5317-493D-8F32-045413D918A0}" presName="hierRoot1" presStyleCnt="0"/>
      <dgm:spPr/>
    </dgm:pt>
    <dgm:pt modelId="{B8A4BC35-39D5-4368-875C-AE17DFF924D7}" type="pres">
      <dgm:prSet presAssocID="{8C86DA30-5317-493D-8F32-045413D918A0}" presName="composite" presStyleCnt="0"/>
      <dgm:spPr/>
    </dgm:pt>
    <dgm:pt modelId="{7F785631-A50D-4AEF-AB26-A4DD34A2CD43}" type="pres">
      <dgm:prSet presAssocID="{8C86DA30-5317-493D-8F32-045413D918A0}" presName="background" presStyleLbl="node0" presStyleIdx="0" presStyleCnt="1"/>
      <dgm:spPr/>
    </dgm:pt>
    <dgm:pt modelId="{E4B11EF6-2F3B-4104-92A3-D7B5AB78717F}" type="pres">
      <dgm:prSet presAssocID="{8C86DA30-5317-493D-8F32-045413D918A0}" presName="text" presStyleLbl="fgAcc0" presStyleIdx="0" presStyleCnt="1" custScaleX="213589" custScaleY="63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E3D74A-91F0-42A3-9D55-E62F84AD2DF7}" type="pres">
      <dgm:prSet presAssocID="{8C86DA30-5317-493D-8F32-045413D918A0}" presName="hierChild2" presStyleCnt="0"/>
      <dgm:spPr/>
    </dgm:pt>
    <dgm:pt modelId="{80F9A310-42FB-4DBD-8B24-43B2B6289252}" type="pres">
      <dgm:prSet presAssocID="{5A6AEF42-8734-406E-8D96-B5F26BB7C39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045A03B-DA08-48D8-9122-054C8E0F2D34}" type="pres">
      <dgm:prSet presAssocID="{736C499C-0E13-4371-A764-EC228D8B6635}" presName="hierRoot2" presStyleCnt="0"/>
      <dgm:spPr/>
    </dgm:pt>
    <dgm:pt modelId="{67BF693C-34AF-4C30-9450-D7CF1E2715C9}" type="pres">
      <dgm:prSet presAssocID="{736C499C-0E13-4371-A764-EC228D8B6635}" presName="composite2" presStyleCnt="0"/>
      <dgm:spPr/>
    </dgm:pt>
    <dgm:pt modelId="{8CEB1B8A-814D-4A64-B45F-03C4B638D3B0}" type="pres">
      <dgm:prSet presAssocID="{736C499C-0E13-4371-A764-EC228D8B6635}" presName="background2" presStyleLbl="node2" presStyleIdx="0" presStyleCnt="2"/>
      <dgm:spPr/>
    </dgm:pt>
    <dgm:pt modelId="{1665AAEB-63E5-426A-9E8C-0E0957728D92}" type="pres">
      <dgm:prSet presAssocID="{736C499C-0E13-4371-A764-EC228D8B6635}" presName="text2" presStyleLbl="fgAcc2" presStyleIdx="0" presStyleCnt="2" custScaleX="153466" custScaleY="77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B69F1C-FDC9-483E-9117-A2B83232F5A3}" type="pres">
      <dgm:prSet presAssocID="{736C499C-0E13-4371-A764-EC228D8B6635}" presName="hierChild3" presStyleCnt="0"/>
      <dgm:spPr/>
    </dgm:pt>
    <dgm:pt modelId="{6F809510-EDF9-4B79-9696-B875D0E80BEA}" type="pres">
      <dgm:prSet presAssocID="{DDC73F4E-5567-40E7-BD0D-C75FB14FB92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FF59F74-6177-4E4E-A687-2FF01B2D00D4}" type="pres">
      <dgm:prSet presAssocID="{15DC58B7-B4F4-4E97-81E9-6809CFC837F4}" presName="hierRoot3" presStyleCnt="0"/>
      <dgm:spPr/>
    </dgm:pt>
    <dgm:pt modelId="{93BACCEE-475B-445F-A8B9-088B38AA3EB1}" type="pres">
      <dgm:prSet presAssocID="{15DC58B7-B4F4-4E97-81E9-6809CFC837F4}" presName="composite3" presStyleCnt="0"/>
      <dgm:spPr/>
    </dgm:pt>
    <dgm:pt modelId="{3F2C2237-5DCF-4B97-88AA-D49E90BF6FB7}" type="pres">
      <dgm:prSet presAssocID="{15DC58B7-B4F4-4E97-81E9-6809CFC837F4}" presName="background3" presStyleLbl="node3" presStyleIdx="0" presStyleCnt="2"/>
      <dgm:spPr/>
    </dgm:pt>
    <dgm:pt modelId="{ABCD5406-5DF5-412E-9210-80F9BF1D8E4F}" type="pres">
      <dgm:prSet presAssocID="{15DC58B7-B4F4-4E97-81E9-6809CFC837F4}" presName="text3" presStyleLbl="fgAcc3" presStyleIdx="0" presStyleCnt="2" custScaleX="188808" custScaleY="168793" custLinFactNeighborX="743" custLinFactNeighborY="-2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8E25F1-24E9-41A8-AE66-3148684454E6}" type="pres">
      <dgm:prSet presAssocID="{15DC58B7-B4F4-4E97-81E9-6809CFC837F4}" presName="hierChild4" presStyleCnt="0"/>
      <dgm:spPr/>
    </dgm:pt>
    <dgm:pt modelId="{37E6FD55-0D85-4BBA-BF85-9D933AFC8FC4}" type="pres">
      <dgm:prSet presAssocID="{02D2C6FC-00B1-40B9-868F-263458B41EA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5B4660C-F255-4966-93B0-9354D5A5BCA8}" type="pres">
      <dgm:prSet presAssocID="{59CE9EBC-54E3-4232-A6B2-AB48BDB76515}" presName="hierRoot2" presStyleCnt="0"/>
      <dgm:spPr/>
    </dgm:pt>
    <dgm:pt modelId="{4F24602B-F4C4-4CE8-B080-5424D1D233C2}" type="pres">
      <dgm:prSet presAssocID="{59CE9EBC-54E3-4232-A6B2-AB48BDB76515}" presName="composite2" presStyleCnt="0"/>
      <dgm:spPr/>
    </dgm:pt>
    <dgm:pt modelId="{1F209A72-FBD7-405C-B38E-4918F174B430}" type="pres">
      <dgm:prSet presAssocID="{59CE9EBC-54E3-4232-A6B2-AB48BDB76515}" presName="background2" presStyleLbl="node2" presStyleIdx="1" presStyleCnt="2"/>
      <dgm:spPr/>
    </dgm:pt>
    <dgm:pt modelId="{47966046-95E0-4D12-83D5-DB47D93F1F4A}" type="pres">
      <dgm:prSet presAssocID="{59CE9EBC-54E3-4232-A6B2-AB48BDB76515}" presName="text2" presStyleLbl="fgAcc2" presStyleIdx="1" presStyleCnt="2" custScaleX="177313" custScaleY="126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77C84-C2AB-40FF-8641-49B208C14DDD}" type="pres">
      <dgm:prSet presAssocID="{59CE9EBC-54E3-4232-A6B2-AB48BDB76515}" presName="hierChild3" presStyleCnt="0"/>
      <dgm:spPr/>
    </dgm:pt>
    <dgm:pt modelId="{5CD62D37-C574-4D11-BD09-6676B1C55E95}" type="pres">
      <dgm:prSet presAssocID="{29CEA1C3-E26C-415E-9CD8-40754E0442A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DFFE3CE-EFD7-4C9F-920D-64EB21EBEF57}" type="pres">
      <dgm:prSet presAssocID="{53194651-2860-450A-9B53-087E0925EDC9}" presName="hierRoot3" presStyleCnt="0"/>
      <dgm:spPr/>
    </dgm:pt>
    <dgm:pt modelId="{5C221CB3-9B53-4DAD-81E3-897D1D79B84B}" type="pres">
      <dgm:prSet presAssocID="{53194651-2860-450A-9B53-087E0925EDC9}" presName="composite3" presStyleCnt="0"/>
      <dgm:spPr/>
    </dgm:pt>
    <dgm:pt modelId="{D6A01C41-FC72-44A2-A0BE-A9011666A799}" type="pres">
      <dgm:prSet presAssocID="{53194651-2860-450A-9B53-087E0925EDC9}" presName="background3" presStyleLbl="node3" presStyleIdx="1" presStyleCnt="2"/>
      <dgm:spPr/>
    </dgm:pt>
    <dgm:pt modelId="{65E2454B-08F8-4F3A-83B6-37183B25DA34}" type="pres">
      <dgm:prSet presAssocID="{53194651-2860-450A-9B53-087E0925EDC9}" presName="text3" presStyleLbl="fgAcc3" presStyleIdx="1" presStyleCnt="2" custScaleX="158843" custScaleY="152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54461-7ED7-4369-A9D4-3AFD436A0ADE}" type="pres">
      <dgm:prSet presAssocID="{53194651-2860-450A-9B53-087E0925EDC9}" presName="hierChild4" presStyleCnt="0"/>
      <dgm:spPr/>
    </dgm:pt>
  </dgm:ptLst>
  <dgm:cxnLst>
    <dgm:cxn modelId="{497FD9A6-E1E9-4D5A-BAD4-53F6105672B4}" srcId="{532D607C-139B-4242-ADE1-7FFA905D00D4}" destId="{8C86DA30-5317-493D-8F32-045413D918A0}" srcOrd="0" destOrd="0" parTransId="{878425A4-D8EB-4E63-9540-310B6AEC4E55}" sibTransId="{6FDFAB28-F11F-48E3-B02F-AC47238B388F}"/>
    <dgm:cxn modelId="{DEE9D6F1-038D-4246-A129-EB2294006761}" srcId="{8C86DA30-5317-493D-8F32-045413D918A0}" destId="{736C499C-0E13-4371-A764-EC228D8B6635}" srcOrd="0" destOrd="0" parTransId="{5A6AEF42-8734-406E-8D96-B5F26BB7C39E}" sibTransId="{F0903924-357D-473F-B3E4-D2A23CAE66D3}"/>
    <dgm:cxn modelId="{CF63D915-509A-40F5-A878-8299E3D61F70}" type="presOf" srcId="{59CE9EBC-54E3-4232-A6B2-AB48BDB76515}" destId="{47966046-95E0-4D12-83D5-DB47D93F1F4A}" srcOrd="0" destOrd="0" presId="urn:microsoft.com/office/officeart/2005/8/layout/hierarchy1"/>
    <dgm:cxn modelId="{4C5359F4-53B9-4EF8-9ED6-8A89B541B246}" srcId="{59CE9EBC-54E3-4232-A6B2-AB48BDB76515}" destId="{53194651-2860-450A-9B53-087E0925EDC9}" srcOrd="0" destOrd="0" parTransId="{29CEA1C3-E26C-415E-9CD8-40754E0442AC}" sibTransId="{92F6105F-BBA6-44C1-9220-EB04A733920E}"/>
    <dgm:cxn modelId="{88EA6816-F1E4-42D2-832C-B3130DE1D7FB}" srcId="{8C86DA30-5317-493D-8F32-045413D918A0}" destId="{59CE9EBC-54E3-4232-A6B2-AB48BDB76515}" srcOrd="1" destOrd="0" parTransId="{02D2C6FC-00B1-40B9-868F-263458B41EA0}" sibTransId="{05C6C0E1-1D73-43E6-BF75-CC856A088676}"/>
    <dgm:cxn modelId="{762F46DA-6CEF-4C7E-87AF-C40C3FEC008B}" type="presOf" srcId="{8C86DA30-5317-493D-8F32-045413D918A0}" destId="{E4B11EF6-2F3B-4104-92A3-D7B5AB78717F}" srcOrd="0" destOrd="0" presId="urn:microsoft.com/office/officeart/2005/8/layout/hierarchy1"/>
    <dgm:cxn modelId="{F9248034-2D17-48AE-A078-2CB82EED2858}" type="presOf" srcId="{532D607C-139B-4242-ADE1-7FFA905D00D4}" destId="{5D69A752-B3D1-4C11-BF9C-00DA30892D76}" srcOrd="0" destOrd="0" presId="urn:microsoft.com/office/officeart/2005/8/layout/hierarchy1"/>
    <dgm:cxn modelId="{9D7571D7-599E-4B79-8111-27279E7D52D6}" type="presOf" srcId="{53194651-2860-450A-9B53-087E0925EDC9}" destId="{65E2454B-08F8-4F3A-83B6-37183B25DA34}" srcOrd="0" destOrd="0" presId="urn:microsoft.com/office/officeart/2005/8/layout/hierarchy1"/>
    <dgm:cxn modelId="{D08C1C97-D115-4DDF-9BA7-D24E0465FC9A}" type="presOf" srcId="{15DC58B7-B4F4-4E97-81E9-6809CFC837F4}" destId="{ABCD5406-5DF5-412E-9210-80F9BF1D8E4F}" srcOrd="0" destOrd="0" presId="urn:microsoft.com/office/officeart/2005/8/layout/hierarchy1"/>
    <dgm:cxn modelId="{8A22CC70-AFCE-41C2-BFD2-9A924B721949}" srcId="{736C499C-0E13-4371-A764-EC228D8B6635}" destId="{15DC58B7-B4F4-4E97-81E9-6809CFC837F4}" srcOrd="0" destOrd="0" parTransId="{DDC73F4E-5567-40E7-BD0D-C75FB14FB92A}" sibTransId="{1D6C97FF-045C-4C6C-BF47-D1B53FEE50E5}"/>
    <dgm:cxn modelId="{798BB94E-920D-4A95-BB5A-612AB852971E}" type="presOf" srcId="{02D2C6FC-00B1-40B9-868F-263458B41EA0}" destId="{37E6FD55-0D85-4BBA-BF85-9D933AFC8FC4}" srcOrd="0" destOrd="0" presId="urn:microsoft.com/office/officeart/2005/8/layout/hierarchy1"/>
    <dgm:cxn modelId="{E8F596D7-D404-473C-9B02-D58E5318FD86}" type="presOf" srcId="{DDC73F4E-5567-40E7-BD0D-C75FB14FB92A}" destId="{6F809510-EDF9-4B79-9696-B875D0E80BEA}" srcOrd="0" destOrd="0" presId="urn:microsoft.com/office/officeart/2005/8/layout/hierarchy1"/>
    <dgm:cxn modelId="{458F1E46-2BFA-40FC-AC1F-48A74EF0800E}" type="presOf" srcId="{5A6AEF42-8734-406E-8D96-B5F26BB7C39E}" destId="{80F9A310-42FB-4DBD-8B24-43B2B6289252}" srcOrd="0" destOrd="0" presId="urn:microsoft.com/office/officeart/2005/8/layout/hierarchy1"/>
    <dgm:cxn modelId="{40C290BB-1624-46AF-B595-E6875BA5EA41}" type="presOf" srcId="{29CEA1C3-E26C-415E-9CD8-40754E0442AC}" destId="{5CD62D37-C574-4D11-BD09-6676B1C55E95}" srcOrd="0" destOrd="0" presId="urn:microsoft.com/office/officeart/2005/8/layout/hierarchy1"/>
    <dgm:cxn modelId="{0FDAE504-5919-4CE5-9ADB-827AA1A81CFB}" type="presOf" srcId="{736C499C-0E13-4371-A764-EC228D8B6635}" destId="{1665AAEB-63E5-426A-9E8C-0E0957728D92}" srcOrd="0" destOrd="0" presId="urn:microsoft.com/office/officeart/2005/8/layout/hierarchy1"/>
    <dgm:cxn modelId="{3EC7CE35-4E9E-43F0-8232-FE4CBD1E7780}" type="presParOf" srcId="{5D69A752-B3D1-4C11-BF9C-00DA30892D76}" destId="{915D29EF-2783-47F1-8224-19CAC0ADBC82}" srcOrd="0" destOrd="0" presId="urn:microsoft.com/office/officeart/2005/8/layout/hierarchy1"/>
    <dgm:cxn modelId="{67FD7655-86EC-48CF-BF3F-DB0E26B08DE1}" type="presParOf" srcId="{915D29EF-2783-47F1-8224-19CAC0ADBC82}" destId="{B8A4BC35-39D5-4368-875C-AE17DFF924D7}" srcOrd="0" destOrd="0" presId="urn:microsoft.com/office/officeart/2005/8/layout/hierarchy1"/>
    <dgm:cxn modelId="{8815F0D3-8229-4F98-B2AF-A654EEF69539}" type="presParOf" srcId="{B8A4BC35-39D5-4368-875C-AE17DFF924D7}" destId="{7F785631-A50D-4AEF-AB26-A4DD34A2CD43}" srcOrd="0" destOrd="0" presId="urn:microsoft.com/office/officeart/2005/8/layout/hierarchy1"/>
    <dgm:cxn modelId="{738AE86E-FC6C-4F30-B1F5-98846EC8BBC6}" type="presParOf" srcId="{B8A4BC35-39D5-4368-875C-AE17DFF924D7}" destId="{E4B11EF6-2F3B-4104-92A3-D7B5AB78717F}" srcOrd="1" destOrd="0" presId="urn:microsoft.com/office/officeart/2005/8/layout/hierarchy1"/>
    <dgm:cxn modelId="{2A4F3C3A-2D8A-4A29-A34C-A21B87FF1BEF}" type="presParOf" srcId="{915D29EF-2783-47F1-8224-19CAC0ADBC82}" destId="{F6E3D74A-91F0-42A3-9D55-E62F84AD2DF7}" srcOrd="1" destOrd="0" presId="urn:microsoft.com/office/officeart/2005/8/layout/hierarchy1"/>
    <dgm:cxn modelId="{486BCC5B-EA7D-4A4F-955D-4A8C8943EF64}" type="presParOf" srcId="{F6E3D74A-91F0-42A3-9D55-E62F84AD2DF7}" destId="{80F9A310-42FB-4DBD-8B24-43B2B6289252}" srcOrd="0" destOrd="0" presId="urn:microsoft.com/office/officeart/2005/8/layout/hierarchy1"/>
    <dgm:cxn modelId="{5122B1B4-394A-41DC-9B5B-FC62B26688A8}" type="presParOf" srcId="{F6E3D74A-91F0-42A3-9D55-E62F84AD2DF7}" destId="{D045A03B-DA08-48D8-9122-054C8E0F2D34}" srcOrd="1" destOrd="0" presId="urn:microsoft.com/office/officeart/2005/8/layout/hierarchy1"/>
    <dgm:cxn modelId="{603EEE9B-7846-49FD-88BF-BF2B236E5D86}" type="presParOf" srcId="{D045A03B-DA08-48D8-9122-054C8E0F2D34}" destId="{67BF693C-34AF-4C30-9450-D7CF1E2715C9}" srcOrd="0" destOrd="0" presId="urn:microsoft.com/office/officeart/2005/8/layout/hierarchy1"/>
    <dgm:cxn modelId="{4C962378-859B-4F33-B63B-33DA0D538926}" type="presParOf" srcId="{67BF693C-34AF-4C30-9450-D7CF1E2715C9}" destId="{8CEB1B8A-814D-4A64-B45F-03C4B638D3B0}" srcOrd="0" destOrd="0" presId="urn:microsoft.com/office/officeart/2005/8/layout/hierarchy1"/>
    <dgm:cxn modelId="{4F257BF1-8815-4132-A97E-2FA98A1CC559}" type="presParOf" srcId="{67BF693C-34AF-4C30-9450-D7CF1E2715C9}" destId="{1665AAEB-63E5-426A-9E8C-0E0957728D92}" srcOrd="1" destOrd="0" presId="urn:microsoft.com/office/officeart/2005/8/layout/hierarchy1"/>
    <dgm:cxn modelId="{5C3C74F3-198D-4FE8-A6AB-1E2604BB3DEB}" type="presParOf" srcId="{D045A03B-DA08-48D8-9122-054C8E0F2D34}" destId="{1DB69F1C-FDC9-483E-9117-A2B83232F5A3}" srcOrd="1" destOrd="0" presId="urn:microsoft.com/office/officeart/2005/8/layout/hierarchy1"/>
    <dgm:cxn modelId="{AD058387-7A9D-4CFC-8E3D-1BF62683BB53}" type="presParOf" srcId="{1DB69F1C-FDC9-483E-9117-A2B83232F5A3}" destId="{6F809510-EDF9-4B79-9696-B875D0E80BEA}" srcOrd="0" destOrd="0" presId="urn:microsoft.com/office/officeart/2005/8/layout/hierarchy1"/>
    <dgm:cxn modelId="{4FC82299-4254-43A1-9E94-6798607C8DDC}" type="presParOf" srcId="{1DB69F1C-FDC9-483E-9117-A2B83232F5A3}" destId="{EFF59F74-6177-4E4E-A687-2FF01B2D00D4}" srcOrd="1" destOrd="0" presId="urn:microsoft.com/office/officeart/2005/8/layout/hierarchy1"/>
    <dgm:cxn modelId="{765EC31D-4E2A-42B4-8F48-D8F4478DAC2C}" type="presParOf" srcId="{EFF59F74-6177-4E4E-A687-2FF01B2D00D4}" destId="{93BACCEE-475B-445F-A8B9-088B38AA3EB1}" srcOrd="0" destOrd="0" presId="urn:microsoft.com/office/officeart/2005/8/layout/hierarchy1"/>
    <dgm:cxn modelId="{CA56066A-5EFD-4B40-92C7-2595AA404FA4}" type="presParOf" srcId="{93BACCEE-475B-445F-A8B9-088B38AA3EB1}" destId="{3F2C2237-5DCF-4B97-88AA-D49E90BF6FB7}" srcOrd="0" destOrd="0" presId="urn:microsoft.com/office/officeart/2005/8/layout/hierarchy1"/>
    <dgm:cxn modelId="{284F760D-2871-47A5-B4D1-780C8BCB2738}" type="presParOf" srcId="{93BACCEE-475B-445F-A8B9-088B38AA3EB1}" destId="{ABCD5406-5DF5-412E-9210-80F9BF1D8E4F}" srcOrd="1" destOrd="0" presId="urn:microsoft.com/office/officeart/2005/8/layout/hierarchy1"/>
    <dgm:cxn modelId="{A43FEB44-D264-4190-892D-BBC580BB5C22}" type="presParOf" srcId="{EFF59F74-6177-4E4E-A687-2FF01B2D00D4}" destId="{648E25F1-24E9-41A8-AE66-3148684454E6}" srcOrd="1" destOrd="0" presId="urn:microsoft.com/office/officeart/2005/8/layout/hierarchy1"/>
    <dgm:cxn modelId="{93A948CD-F66D-4E08-9C8C-DC76DFAD074F}" type="presParOf" srcId="{F6E3D74A-91F0-42A3-9D55-E62F84AD2DF7}" destId="{37E6FD55-0D85-4BBA-BF85-9D933AFC8FC4}" srcOrd="2" destOrd="0" presId="urn:microsoft.com/office/officeart/2005/8/layout/hierarchy1"/>
    <dgm:cxn modelId="{813A9F33-C120-478B-8D55-8C3A3C0F6E8F}" type="presParOf" srcId="{F6E3D74A-91F0-42A3-9D55-E62F84AD2DF7}" destId="{B5B4660C-F255-4966-93B0-9354D5A5BCA8}" srcOrd="3" destOrd="0" presId="urn:microsoft.com/office/officeart/2005/8/layout/hierarchy1"/>
    <dgm:cxn modelId="{652D0AB2-1000-4798-885B-1F140FBC5E6F}" type="presParOf" srcId="{B5B4660C-F255-4966-93B0-9354D5A5BCA8}" destId="{4F24602B-F4C4-4CE8-B080-5424D1D233C2}" srcOrd="0" destOrd="0" presId="urn:microsoft.com/office/officeart/2005/8/layout/hierarchy1"/>
    <dgm:cxn modelId="{3E51D6B9-987C-4F4D-B544-3279DA61D1E0}" type="presParOf" srcId="{4F24602B-F4C4-4CE8-B080-5424D1D233C2}" destId="{1F209A72-FBD7-405C-B38E-4918F174B430}" srcOrd="0" destOrd="0" presId="urn:microsoft.com/office/officeart/2005/8/layout/hierarchy1"/>
    <dgm:cxn modelId="{9286BBA2-29E3-4FA9-BEC7-9C1221B074E4}" type="presParOf" srcId="{4F24602B-F4C4-4CE8-B080-5424D1D233C2}" destId="{47966046-95E0-4D12-83D5-DB47D93F1F4A}" srcOrd="1" destOrd="0" presId="urn:microsoft.com/office/officeart/2005/8/layout/hierarchy1"/>
    <dgm:cxn modelId="{8CABAA90-79FA-4078-B3C7-26379BE9818B}" type="presParOf" srcId="{B5B4660C-F255-4966-93B0-9354D5A5BCA8}" destId="{4F677C84-C2AB-40FF-8641-49B208C14DDD}" srcOrd="1" destOrd="0" presId="urn:microsoft.com/office/officeart/2005/8/layout/hierarchy1"/>
    <dgm:cxn modelId="{6B9ABA76-DD49-40BE-AA53-54B2D0B29B1D}" type="presParOf" srcId="{4F677C84-C2AB-40FF-8641-49B208C14DDD}" destId="{5CD62D37-C574-4D11-BD09-6676B1C55E95}" srcOrd="0" destOrd="0" presId="urn:microsoft.com/office/officeart/2005/8/layout/hierarchy1"/>
    <dgm:cxn modelId="{49944C9D-1548-4CC1-B2E8-B058A7E8932D}" type="presParOf" srcId="{4F677C84-C2AB-40FF-8641-49B208C14DDD}" destId="{DDFFE3CE-EFD7-4C9F-920D-64EB21EBEF57}" srcOrd="1" destOrd="0" presId="urn:microsoft.com/office/officeart/2005/8/layout/hierarchy1"/>
    <dgm:cxn modelId="{C3314313-A77F-477E-8B6A-E092D22031FE}" type="presParOf" srcId="{DDFFE3CE-EFD7-4C9F-920D-64EB21EBEF57}" destId="{5C221CB3-9B53-4DAD-81E3-897D1D79B84B}" srcOrd="0" destOrd="0" presId="urn:microsoft.com/office/officeart/2005/8/layout/hierarchy1"/>
    <dgm:cxn modelId="{1E865329-76D1-4B13-8BE9-62D923C7A0B1}" type="presParOf" srcId="{5C221CB3-9B53-4DAD-81E3-897D1D79B84B}" destId="{D6A01C41-FC72-44A2-A0BE-A9011666A799}" srcOrd="0" destOrd="0" presId="urn:microsoft.com/office/officeart/2005/8/layout/hierarchy1"/>
    <dgm:cxn modelId="{81C98EEF-EE01-4B9B-AAE7-37B6B3B024C3}" type="presParOf" srcId="{5C221CB3-9B53-4DAD-81E3-897D1D79B84B}" destId="{65E2454B-08F8-4F3A-83B6-37183B25DA34}" srcOrd="1" destOrd="0" presId="urn:microsoft.com/office/officeart/2005/8/layout/hierarchy1"/>
    <dgm:cxn modelId="{D6C77591-7E56-4BE8-BE90-3EC57DB1DE77}" type="presParOf" srcId="{DDFFE3CE-EFD7-4C9F-920D-64EB21EBEF57}" destId="{42B54461-7ED7-4369-A9D4-3AFD436A0A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2D37-C574-4D11-BD09-6676B1C55E95}">
      <dsp:nvSpPr>
        <dsp:cNvPr id="0" name=""/>
        <dsp:cNvSpPr/>
      </dsp:nvSpPr>
      <dsp:spPr>
        <a:xfrm>
          <a:off x="6134207" y="2917821"/>
          <a:ext cx="91440" cy="566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6FD55-0D85-4BBA-BF85-9D933AFC8FC4}">
      <dsp:nvSpPr>
        <dsp:cNvPr id="0" name=""/>
        <dsp:cNvSpPr/>
      </dsp:nvSpPr>
      <dsp:spPr>
        <a:xfrm>
          <a:off x="4385915" y="787429"/>
          <a:ext cx="1794012" cy="56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21"/>
              </a:lnTo>
              <a:lnTo>
                <a:pt x="1794012" y="386221"/>
              </a:lnTo>
              <a:lnTo>
                <a:pt x="1794012" y="566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09510-EDF9-4B79-9696-B875D0E80BEA}">
      <dsp:nvSpPr>
        <dsp:cNvPr id="0" name=""/>
        <dsp:cNvSpPr/>
      </dsp:nvSpPr>
      <dsp:spPr>
        <a:xfrm>
          <a:off x="2313829" y="2307561"/>
          <a:ext cx="91440" cy="536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436"/>
              </a:lnTo>
              <a:lnTo>
                <a:pt x="60198" y="356436"/>
              </a:lnTo>
              <a:lnTo>
                <a:pt x="60198" y="5369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9A310-42FB-4DBD-8B24-43B2B6289252}">
      <dsp:nvSpPr>
        <dsp:cNvPr id="0" name=""/>
        <dsp:cNvSpPr/>
      </dsp:nvSpPr>
      <dsp:spPr>
        <a:xfrm>
          <a:off x="2359549" y="787429"/>
          <a:ext cx="2026365" cy="566746"/>
        </a:xfrm>
        <a:custGeom>
          <a:avLst/>
          <a:gdLst/>
          <a:ahLst/>
          <a:cxnLst/>
          <a:rect l="0" t="0" r="0" b="0"/>
          <a:pathLst>
            <a:path>
              <a:moveTo>
                <a:pt x="2026365" y="0"/>
              </a:moveTo>
              <a:lnTo>
                <a:pt x="2026365" y="386221"/>
              </a:lnTo>
              <a:lnTo>
                <a:pt x="0" y="386221"/>
              </a:lnTo>
              <a:lnTo>
                <a:pt x="0" y="566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85631-A50D-4AEF-AB26-A4DD34A2CD43}">
      <dsp:nvSpPr>
        <dsp:cNvPr id="0" name=""/>
        <dsp:cNvSpPr/>
      </dsp:nvSpPr>
      <dsp:spPr>
        <a:xfrm>
          <a:off x="2304812" y="3138"/>
          <a:ext cx="4162204" cy="784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11EF6-2F3B-4104-92A3-D7B5AB78717F}">
      <dsp:nvSpPr>
        <dsp:cNvPr id="0" name=""/>
        <dsp:cNvSpPr/>
      </dsp:nvSpPr>
      <dsp:spPr>
        <a:xfrm>
          <a:off x="2521334" y="208834"/>
          <a:ext cx="4162204" cy="784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МАОУ гимназия № 9 -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городской ресурсный центр  </a:t>
          </a:r>
        </a:p>
      </dsp:txBody>
      <dsp:txXfrm>
        <a:off x="2544305" y="231805"/>
        <a:ext cx="4116262" cy="738349"/>
      </dsp:txXfrm>
    </dsp:sp>
    <dsp:sp modelId="{8CEB1B8A-814D-4A64-B45F-03C4B638D3B0}">
      <dsp:nvSpPr>
        <dsp:cNvPr id="0" name=""/>
        <dsp:cNvSpPr/>
      </dsp:nvSpPr>
      <dsp:spPr>
        <a:xfrm>
          <a:off x="864254" y="1354176"/>
          <a:ext cx="2990589" cy="95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5AAEB-63E5-426A-9E8C-0E0957728D92}">
      <dsp:nvSpPr>
        <dsp:cNvPr id="0" name=""/>
        <dsp:cNvSpPr/>
      </dsp:nvSpPr>
      <dsp:spPr>
        <a:xfrm>
          <a:off x="1080776" y="1559872"/>
          <a:ext cx="2990589" cy="95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ВУЗы – партнер</a:t>
          </a:r>
          <a:r>
            <a:rPr lang="ru-RU" sz="1800" kern="1200" dirty="0"/>
            <a:t>ы: </a:t>
          </a:r>
          <a:r>
            <a:rPr lang="ru-RU" sz="1800" kern="1200" dirty="0" err="1"/>
            <a:t>УрФУ</a:t>
          </a:r>
          <a:r>
            <a:rPr lang="ru-RU" sz="1800" kern="1200" dirty="0"/>
            <a:t>, </a:t>
          </a:r>
          <a:r>
            <a:rPr lang="ru-RU" sz="1800" kern="1200" dirty="0" err="1"/>
            <a:t>УрМУ</a:t>
          </a:r>
          <a:r>
            <a:rPr lang="ru-RU" sz="1800" kern="1200" dirty="0"/>
            <a:t>, </a:t>
          </a:r>
          <a:r>
            <a:rPr lang="ru-RU" sz="1800" kern="1200" dirty="0" err="1"/>
            <a:t>УрГПУ</a:t>
          </a:r>
          <a:r>
            <a:rPr lang="ru-RU" sz="1800" kern="1200" dirty="0"/>
            <a:t>, </a:t>
          </a:r>
          <a:r>
            <a:rPr lang="ru-RU" sz="1800" kern="1200" dirty="0" err="1"/>
            <a:t>УрГЭУ</a:t>
          </a:r>
          <a:r>
            <a:rPr lang="ru-RU" sz="1800" kern="1200" dirty="0"/>
            <a:t>, МГУ,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 2017 </a:t>
          </a:r>
          <a:r>
            <a:rPr lang="ru-RU" sz="1800" kern="1200" dirty="0"/>
            <a:t>г. НИУ ВШЭ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108700" y="1587796"/>
        <a:ext cx="2934741" cy="897537"/>
      </dsp:txXfrm>
    </dsp:sp>
    <dsp:sp modelId="{3F2C2237-5DCF-4B97-88AA-D49E90BF6FB7}">
      <dsp:nvSpPr>
        <dsp:cNvPr id="0" name=""/>
        <dsp:cNvSpPr/>
      </dsp:nvSpPr>
      <dsp:spPr>
        <a:xfrm>
          <a:off x="534379" y="2844522"/>
          <a:ext cx="3679298" cy="2088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D5406-5DF5-412E-9210-80F9BF1D8E4F}">
      <dsp:nvSpPr>
        <dsp:cNvPr id="0" name=""/>
        <dsp:cNvSpPr/>
      </dsp:nvSpPr>
      <dsp:spPr>
        <a:xfrm>
          <a:off x="750901" y="3050218"/>
          <a:ext cx="3679298" cy="208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Учреждения дополнительного образования г. Екатеринбурга </a:t>
          </a:r>
          <a:r>
            <a:rPr lang="ru-RU" sz="1800" kern="1200" dirty="0"/>
            <a:t>(Дворец молодежи, Центр «Одаренности и технологии», городской экологический центр и др.), учреждения культуры, спорта.</a:t>
          </a:r>
        </a:p>
      </dsp:txBody>
      <dsp:txXfrm>
        <a:off x="812076" y="3111393"/>
        <a:ext cx="3556948" cy="1966333"/>
      </dsp:txXfrm>
    </dsp:sp>
    <dsp:sp modelId="{1F209A72-FBD7-405C-B38E-4918F174B430}">
      <dsp:nvSpPr>
        <dsp:cNvPr id="0" name=""/>
        <dsp:cNvSpPr/>
      </dsp:nvSpPr>
      <dsp:spPr>
        <a:xfrm>
          <a:off x="4452280" y="1354176"/>
          <a:ext cx="3455295" cy="1563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66046-95E0-4D12-83D5-DB47D93F1F4A}">
      <dsp:nvSpPr>
        <dsp:cNvPr id="0" name=""/>
        <dsp:cNvSpPr/>
      </dsp:nvSpPr>
      <dsp:spPr>
        <a:xfrm>
          <a:off x="4668802" y="1559872"/>
          <a:ext cx="3455295" cy="156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Предприятия: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 2016г</a:t>
          </a:r>
          <a:r>
            <a:rPr lang="ru-RU" sz="1800" kern="1200" dirty="0"/>
            <a:t>. завод им. Калинина, </a:t>
          </a:r>
          <a:r>
            <a:rPr lang="ru-RU" sz="1800" kern="1200" dirty="0" err="1"/>
            <a:t>Среднеуральская</a:t>
          </a:r>
          <a:r>
            <a:rPr lang="ru-RU" sz="1800" kern="1200" dirty="0"/>
            <a:t> ГРЭС; Белоярская АЭС;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</a:t>
          </a:r>
          <a:r>
            <a:rPr lang="ru-RU" sz="1800" b="1" kern="1200" dirty="0"/>
            <a:t> 2017г</a:t>
          </a:r>
          <a:r>
            <a:rPr lang="ru-RU" sz="1800" kern="1200" dirty="0"/>
            <a:t>. – корпорация «</a:t>
          </a:r>
          <a:r>
            <a:rPr lang="ru-RU" sz="1800" kern="1200" dirty="0" err="1"/>
            <a:t>Росатом</a:t>
          </a:r>
          <a:r>
            <a:rPr lang="ru-RU" sz="1800" kern="1200" dirty="0"/>
            <a:t>»</a:t>
          </a:r>
        </a:p>
      </dsp:txBody>
      <dsp:txXfrm>
        <a:off x="4714600" y="1605670"/>
        <a:ext cx="3363699" cy="1472049"/>
      </dsp:txXfrm>
    </dsp:sp>
    <dsp:sp modelId="{D6A01C41-FC72-44A2-A0BE-A9011666A799}">
      <dsp:nvSpPr>
        <dsp:cNvPr id="0" name=""/>
        <dsp:cNvSpPr/>
      </dsp:nvSpPr>
      <dsp:spPr>
        <a:xfrm>
          <a:off x="4632242" y="3484567"/>
          <a:ext cx="3095370" cy="1881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2454B-08F8-4F3A-83B6-37183B25DA34}">
      <dsp:nvSpPr>
        <dsp:cNvPr id="0" name=""/>
        <dsp:cNvSpPr/>
      </dsp:nvSpPr>
      <dsp:spPr>
        <a:xfrm>
          <a:off x="4848764" y="3690263"/>
          <a:ext cx="3095370" cy="188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Организация  и проведение  вузовских олимпиад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</a:t>
          </a:r>
          <a:r>
            <a:rPr lang="ru-RU" sz="1800" kern="1200" dirty="0" err="1"/>
            <a:t>УрФУ</a:t>
          </a:r>
          <a:r>
            <a:rPr lang="ru-RU" sz="1800" kern="1200" dirty="0"/>
            <a:t>, МГУ, </a:t>
          </a:r>
          <a:r>
            <a:rPr lang="ru-RU" sz="1800" kern="1200" dirty="0" smtClean="0"/>
            <a:t> НИУ ВШЭ МФТИ</a:t>
          </a:r>
          <a:r>
            <a:rPr lang="ru-RU" sz="1800" kern="1200" dirty="0"/>
            <a:t>, СПбГУ, </a:t>
          </a:r>
          <a:r>
            <a:rPr lang="ru-RU" sz="1800" kern="1200" dirty="0" smtClean="0"/>
            <a:t>НГУ) </a:t>
          </a:r>
          <a:r>
            <a:rPr lang="ru-RU" sz="1800" kern="1200" dirty="0"/>
            <a:t>для школьников города  Екатеринбурга и регионов.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903871" y="3745370"/>
        <a:ext cx="2985156" cy="177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5000" b="0" strike="noStrike" spc="-1">
                <a:solidFill>
                  <a:srgbClr val="DBF5F9"/>
                </a:solidFill>
                <a:latin typeface="Calibri"/>
              </a:rPr>
              <a:t>Click to move the slide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200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C95BA755-3CA9-4C13-97B5-D0C64F7FB02A}" type="slidenum">
              <a:rPr lang="ru-RU" sz="1200" b="0" strike="noStrike" spc="-1"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C95BA755-3CA9-4C13-97B5-D0C64F7FB02A}" type="slidenum">
              <a:rPr lang="ru-RU" sz="1200" b="0" strike="noStrike" spc="-1" smtClean="0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5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C95BA755-3CA9-4C13-97B5-D0C64F7FB02A}" type="slidenum">
              <a:rPr lang="ru-RU" sz="1200" b="0" strike="noStrike" spc="-1" smtClean="0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573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C95BA755-3CA9-4C13-97B5-D0C64F7FB02A}" type="slidenum">
              <a:rPr lang="ru-RU" sz="1200" b="0" strike="noStrike" spc="-1" smtClean="0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75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23964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2208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39720" lvl="1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914400" lvl="2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87280" lvl="3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461960" lvl="4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461960" lvl="5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461960" lvl="6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200" b="0" strike="noStrike" spc="-1">
                <a:solidFill>
                  <a:srgbClr val="045C75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B53BE5F-CED8-4CF7-9E59-9A045DEA40BB}" type="slidenum">
              <a:rPr lang="ru-RU" sz="1200" b="0" strike="noStrike" spc="-1">
                <a:solidFill>
                  <a:srgbClr val="045C75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8" name="Group 9"/>
            <p:cNvGrpSpPr/>
            <p:nvPr/>
          </p:nvGrpSpPr>
          <p:grpSpPr>
            <a:xfrm>
              <a:off x="-19080" y="203040"/>
              <a:ext cx="9156600" cy="648000"/>
              <a:chOff x="-19080" y="203040"/>
              <a:chExt cx="9156600" cy="648000"/>
            </a:xfrm>
          </p:grpSpPr>
          <p:pic>
            <p:nvPicPr>
              <p:cNvPr id="9" name="Полилиния 11"/>
              <p:cNvPicPr/>
              <p:nvPr/>
            </p:nvPicPr>
            <p:blipFill>
              <a:blip r:embed="rId15"/>
              <a:stretch/>
            </p:blipFill>
            <p:spPr>
              <a:xfrm>
                <a:off x="3960" y="203040"/>
                <a:ext cx="913356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CustomShape 10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" name="Group 11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12" name="Полилиния 12"/>
              <p:cNvPicPr/>
              <p:nvPr/>
            </p:nvPicPr>
            <p:blipFill>
              <a:blip r:embed="rId16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CustomShape 12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2" name="Group 3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53" name="Group 4"/>
            <p:cNvGrpSpPr/>
            <p:nvPr/>
          </p:nvGrpSpPr>
          <p:grpSpPr>
            <a:xfrm>
              <a:off x="-19080" y="203040"/>
              <a:ext cx="9156600" cy="648000"/>
              <a:chOff x="-19080" y="203040"/>
              <a:chExt cx="9156600" cy="648000"/>
            </a:xfrm>
          </p:grpSpPr>
          <p:pic>
            <p:nvPicPr>
              <p:cNvPr id="54" name="Полилиния 11"/>
              <p:cNvPicPr/>
              <p:nvPr/>
            </p:nvPicPr>
            <p:blipFill>
              <a:blip r:embed="rId15"/>
              <a:stretch/>
            </p:blipFill>
            <p:spPr>
              <a:xfrm>
                <a:off x="3960" y="203040"/>
                <a:ext cx="913356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5" name="CustomShape 5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" name="Group 6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57" name="Полилиния 12"/>
              <p:cNvPicPr/>
              <p:nvPr/>
            </p:nvPicPr>
            <p:blipFill>
              <a:blip r:embed="rId16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8" name="CustomShape 7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/>
          <a:lstStyle/>
          <a:p>
            <a:r>
              <a:rPr lang="en-US" sz="5000" b="0" strike="noStrike" spc="-1">
                <a:solidFill>
                  <a:srgbClr val="DBF5F9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" name="PlaceHolder 9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39720" lvl="1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914400" lvl="2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87280" lvl="3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461960" lvl="4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461960" lvl="5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461960" lvl="6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61" name="PlaceHolder 10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200" b="0" strike="noStrike" spc="-1">
                <a:solidFill>
                  <a:srgbClr val="D1EAEE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11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2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FCFF3D3-1FCF-4EFF-A37D-61C85A2F5AE5}" type="slidenum">
              <a:rPr lang="ru-RU" sz="1200" b="0" strike="noStrike" spc="-1">
                <a:solidFill>
                  <a:srgbClr val="D1EAEE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yandex.ru/clck/jsredir?bu=im63&amp;from=yandex.ru;search/;web;;&amp;text=&amp;etext=1996.4hS31DS027dMdZX0lOuqnj9vm3GeezqfFnZ6TVS9TYJjoxrOhX1Oo2sonlFTKArpJ11pCmMHGJVkRfP7nTwJ8Cyjh4csOVlQqtBQIxu3X6E.35d731657ab7d0da63d6c0316255d6648b360103&amp;uuid=&amp;state=WkI1WI4IbJHybCQJFouMIRyO-MjY1ZFmOgiDKiLDMqh5JtKQN0A3W2P1V-FDQmxY3C9r6ONkOPKp78ljEfk81XU8Xa7IA2ng1JI2EXTwquHDgwBCawUi04wC2Z9EM6x_4e2rDIVIIFM,&amp;&amp;cst=AiuY0DBWFJ5fN_r-AEszk4upIzbzIaW47W2NfZJQ52brFB6-nCcff9yjsshNci0pRZDejExeC_GdtTjfc9nq7YHxXg0cFp1hK1L_Ci71JgGPqh6lp0tI4ME5M44k3E7A1-OetpfLHGxta2rWUf8r-n1N_TcBSW1tM7zQjkl0cBTN0VXZkSkgAESSAvfsuRhJ3EobITOtE0Q473Nq8EEOOVIewV4zR5oZeMw8qDYvBEmZswWj964fW7uSIoZQWvPj&amp;data=UlNrNmk5WktYejR0eWJFYk1Ldmtxc19tTExOT3gybFI1ZENCVzA4M1hVUGhJc0I0dGRaVWVOaktwTXpBMU1rLVU3YTV2Rjk3eFVCb24yZXJJRG9CZE1WNlUtNl9qMVJwdTU4OE5pS2w2VEVQbG9kUE1oZG0zZU9KU2ZuSWxVRTRnT1lwU21TOE1mVSw,&amp;sign=702532d379cc653d84b33765d2787b04&amp;keyno=0&amp;b64e=2&amp;ref=orjY4mGPRjk5boDnW0uvlrrd71vZw9kp5uQozpMtKCWbgDHRNa-0ytl8TvMLENL_c2pUfdPEWusZw1sCg9sLY6U9cEl28kbqXtQPk4pIC0i7XCGevWN06eRnudvB9JYKHRZSYXiJ6bt1lGxYfQnKgfn5-FuYK6HPafqEU0QGsvE0S-ZBTxqYwuyOGYgAtXnWYgx3cYuC_NneyFlVJS_r9cwd3WAS8BzCp6OjOisOtMbr8D6NA1_ZS9LqquRJihBCKN79AjwVhe3uAeNUvkHFi_cV8R5NKJDix4mKzXViPig,&amp;l10n=ru&amp;rp=1&amp;cts=1544431801388&amp;mc=4.532665279941248&amp;hdtime=543962.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FA9E6-FBB2-455C-AC82-B75E9BB0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0" y="943896"/>
            <a:ext cx="8116529" cy="9036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F1518A-8710-4A5C-8B9D-8EB3B3C0801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199" y="1120876"/>
            <a:ext cx="8421329" cy="1091382"/>
          </a:xfrm>
        </p:spPr>
        <p:txBody>
          <a:bodyPr/>
          <a:lstStyle/>
          <a:p>
            <a:pPr algn="ctr"/>
            <a:r>
              <a:rPr lang="ru-RU" sz="2400" dirty="0" smtClean="0"/>
              <a:t>ВСЕРОССИЙСКИЙ УПРАВЛЕНЧЕСКИЙ ФОРУМ </a:t>
            </a:r>
            <a:r>
              <a:rPr lang="ru-RU" sz="2400" dirty="0"/>
              <a:t>УНИВЕРСИТЕТСКОГО ОБРАЗОВАТЕЛЬНОГО ОКРУГА НИУ ВШЭ «СТАНЬ ВЫШЕ С ВЫШКОЙ» </a:t>
            </a:r>
            <a:endParaRPr lang="ru-RU" sz="2400" dirty="0" smtClean="0"/>
          </a:p>
          <a:p>
            <a:pPr algn="ctr"/>
            <a:r>
              <a:rPr lang="ru-RU" sz="2400" dirty="0" smtClean="0"/>
              <a:t>МАОУ гимназия № </a:t>
            </a:r>
            <a:r>
              <a:rPr lang="ru-RU" sz="2400" dirty="0" smtClean="0"/>
              <a:t>9</a:t>
            </a:r>
          </a:p>
        </p:txBody>
      </p:sp>
      <p:pic>
        <p:nvPicPr>
          <p:cNvPr id="4" name="Picture 7" descr="http://www.funlib.ru/cimg/2014/102500/4757932"/>
          <p:cNvPicPr/>
          <p:nvPr/>
        </p:nvPicPr>
        <p:blipFill>
          <a:blip r:embed="rId2"/>
          <a:stretch/>
        </p:blipFill>
        <p:spPr>
          <a:xfrm>
            <a:off x="285840" y="2643120"/>
            <a:ext cx="4005000" cy="2676600"/>
          </a:xfrm>
          <a:prstGeom prst="rect">
            <a:avLst/>
          </a:prstGeom>
          <a:ln>
            <a:noFill/>
          </a:ln>
        </p:spPr>
      </p:pic>
      <p:pic>
        <p:nvPicPr>
          <p:cNvPr id="5" name="Picture 5" descr="http://photos.wikimapia.org/p/00/01/52/07/43_big.jpg"/>
          <p:cNvPicPr/>
          <p:nvPr/>
        </p:nvPicPr>
        <p:blipFill>
          <a:blip r:embed="rId3"/>
          <a:stretch/>
        </p:blipFill>
        <p:spPr>
          <a:xfrm>
            <a:off x="4535640" y="2643120"/>
            <a:ext cx="4087800" cy="271476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Герб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40" y="332397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ciu.nstu.ru/kaf/pic/p/s644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77" y="408111"/>
            <a:ext cx="672623" cy="4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2688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091381"/>
            <a:ext cx="8229600" cy="52327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8793"/>
            <a:ext cx="8393987" cy="46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1" y="1071716"/>
            <a:ext cx="8558373" cy="48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3" y="1317521"/>
            <a:ext cx="8664914" cy="477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" y="1248696"/>
            <a:ext cx="8578921" cy="46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4520"/>
            <a:ext cx="7973961" cy="3287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2436"/>
            <a:ext cx="6935619" cy="28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5852"/>
            <a:ext cx="8578921" cy="46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681828"/>
          </a:xfrm>
        </p:spPr>
        <p:txBody>
          <a:bodyPr/>
          <a:lstStyle/>
          <a:p>
            <a:pPr algn="ctr"/>
            <a:r>
              <a:rPr lang="ru-RU" sz="3200" b="1" dirty="0"/>
              <a:t>Форматы деятельности для приобретения компетенций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504335"/>
            <a:ext cx="8229600" cy="4819785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16724"/>
              </p:ext>
            </p:extLst>
          </p:nvPr>
        </p:nvGraphicFramePr>
        <p:xfrm>
          <a:off x="457197" y="1602659"/>
          <a:ext cx="8229602" cy="394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3">
                  <a:extLst>
                    <a:ext uri="{9D8B030D-6E8A-4147-A177-3AD203B41FA5}">
                      <a16:colId xmlns:a16="http://schemas.microsoft.com/office/drawing/2014/main" val="2371181489"/>
                    </a:ext>
                  </a:extLst>
                </a:gridCol>
                <a:gridCol w="5638799">
                  <a:extLst>
                    <a:ext uri="{9D8B030D-6E8A-4147-A177-3AD203B41FA5}">
                      <a16:colId xmlns:a16="http://schemas.microsoft.com/office/drawing/2014/main" val="1180275854"/>
                    </a:ext>
                  </a:extLst>
                </a:gridCol>
              </a:tblGrid>
              <a:tr h="9193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Исследовательская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исследования в рамках ИПР, исследования на уроках и внеурочных занятиях. Участие в олимпиадах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24801"/>
                  </a:ext>
                </a:extLst>
              </a:tr>
              <a:tr h="919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ИПР, уроки, социальные активности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3537"/>
                  </a:ext>
                </a:extLst>
              </a:tr>
              <a:tr h="919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Сотрудничество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волонтерство</a:t>
                      </a:r>
                      <a:r>
                        <a:rPr lang="ru-RU" dirty="0" smtClean="0"/>
                        <a:t>, групповые, </a:t>
                      </a:r>
                      <a:r>
                        <a:rPr lang="ru-RU" dirty="0" err="1" smtClean="0"/>
                        <a:t>грантовые</a:t>
                      </a:r>
                      <a:r>
                        <a:rPr lang="ru-RU" dirty="0" smtClean="0"/>
                        <a:t> проекты, социальное партнерство.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39787"/>
                  </a:ext>
                </a:extLst>
              </a:tr>
              <a:tr h="919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Ответственность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выбор и </a:t>
                      </a:r>
                      <a:r>
                        <a:rPr lang="ru-RU" dirty="0" err="1" smtClean="0"/>
                        <a:t>перевыбор</a:t>
                      </a:r>
                      <a:r>
                        <a:rPr lang="ru-RU" dirty="0" smtClean="0"/>
                        <a:t> профиля обучения, в рамках индивидуальной образовательной траектории.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3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7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681828"/>
          </a:xfrm>
        </p:spPr>
        <p:txBody>
          <a:bodyPr/>
          <a:lstStyle/>
          <a:p>
            <a:pPr algn="ctr"/>
            <a:r>
              <a:rPr lang="ru-RU" sz="3200" b="1" dirty="0"/>
              <a:t>Форматы деятельности для приобретения компетенций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504335"/>
            <a:ext cx="8229600" cy="4819785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55599"/>
              </p:ext>
            </p:extLst>
          </p:nvPr>
        </p:nvGraphicFramePr>
        <p:xfrm>
          <a:off x="457197" y="1602659"/>
          <a:ext cx="8229602" cy="475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3">
                  <a:extLst>
                    <a:ext uri="{9D8B030D-6E8A-4147-A177-3AD203B41FA5}">
                      <a16:colId xmlns:a16="http://schemas.microsoft.com/office/drawing/2014/main" val="2371181489"/>
                    </a:ext>
                  </a:extLst>
                </a:gridCol>
                <a:gridCol w="5638799">
                  <a:extLst>
                    <a:ext uri="{9D8B030D-6E8A-4147-A177-3AD203B41FA5}">
                      <a16:colId xmlns:a16="http://schemas.microsoft.com/office/drawing/2014/main" val="1180275854"/>
                    </a:ext>
                  </a:extLst>
                </a:gridCol>
              </a:tblGrid>
              <a:tr h="9193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Гуманитарные науки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Методы работы с текстами,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 конкурсы «Живое слово», «Супер-читатель», медиа-практики,  гуманитарные фестивали «Время читать!», «Исторические дни»,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</a:rPr>
                        <a:t>межпредметная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олимпиада «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Discovery  S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ience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24801"/>
                  </a:ext>
                </a:extLst>
              </a:tr>
              <a:tr h="919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Экономика и математика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 «Экономика», «Математика. Прикладная математика», математические и экономические бои, турнир «Математические шахматы»,</a:t>
                      </a:r>
                      <a:r>
                        <a:rPr lang="ru-RU" baseline="0" dirty="0" smtClean="0"/>
                        <a:t> факультативы.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3537"/>
                  </a:ext>
                </a:extLst>
              </a:tr>
              <a:tr h="919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Экономика и социальные науки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Курсы «Финансовая грамотность», «Деловые переговоры», дебаты, моделирование</a:t>
                      </a:r>
                      <a:r>
                        <a:rPr lang="ru-RU" baseline="0" dirty="0" smtClean="0"/>
                        <a:t> сессий, процедур выборов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39787"/>
                  </a:ext>
                </a:extLst>
              </a:tr>
              <a:tr h="919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Математика,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информатика и инженерия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Экскурсии</a:t>
                      </a:r>
                      <a:r>
                        <a:rPr lang="ru-RU" baseline="0" dirty="0" smtClean="0"/>
                        <a:t> и проектная деятельность в рамках п</a:t>
                      </a:r>
                      <a:r>
                        <a:rPr lang="ru-RU" dirty="0" smtClean="0"/>
                        <a:t>артнерских</a:t>
                      </a:r>
                      <a:r>
                        <a:rPr lang="ru-RU" baseline="0" dirty="0" smtClean="0"/>
                        <a:t> отношений с предприятиями и техническими компаниями, </a:t>
                      </a:r>
                      <a:r>
                        <a:rPr lang="ru-RU" baseline="0" dirty="0" err="1" smtClean="0"/>
                        <a:t>кейсовые</a:t>
                      </a:r>
                      <a:r>
                        <a:rPr lang="ru-RU" baseline="0" dirty="0" smtClean="0"/>
                        <a:t> технологии, посещение предприятий «Профи-дебют».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3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3090732"/>
          </a:xfrm>
        </p:spPr>
        <p:txBody>
          <a:bodyPr/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                                    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4041058"/>
            <a:ext cx="8229600" cy="2283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620014, город Екатеринбург, проспект Ленина, д. 33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/>
              <a:t>Муниципальное автономное общеобразовательное учреждение </a:t>
            </a:r>
            <a:endParaRPr lang="en-US" sz="18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/>
              <a:t>гимназия № 9  (МАОУ гимназия № 9)</a:t>
            </a:r>
          </a:p>
          <a:p>
            <a:pPr marL="0" indent="0" algn="ctr">
              <a:buNone/>
            </a:pPr>
            <a:r>
              <a:rPr lang="ru-RU" sz="1800" dirty="0" smtClean="0"/>
              <a:t>тел. 8(343) 371-81-32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700" dirty="0"/>
              <a:t>c</a:t>
            </a:r>
            <a:r>
              <a:rPr lang="ru-RU" sz="1700" dirty="0" err="1" smtClean="0"/>
              <a:t>айт</a:t>
            </a:r>
            <a:r>
              <a:rPr lang="ru-RU" sz="1700" dirty="0"/>
              <a:t>:</a:t>
            </a:r>
            <a:r>
              <a:rPr lang="ru-RU" sz="1700" b="1" dirty="0"/>
              <a:t> </a:t>
            </a:r>
            <a:r>
              <a:rPr lang="ru-RU" sz="1700" dirty="0" smtClean="0">
                <a:hlinkClick r:id="rId2"/>
              </a:rPr>
              <a:t>гимназия9.екатеринбург.рф</a:t>
            </a:r>
            <a:endParaRPr lang="ru-RU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e-mail</a:t>
            </a:r>
            <a:r>
              <a:rPr lang="ru-RU" sz="2000" i="1" dirty="0" smtClean="0"/>
              <a:t>:</a:t>
            </a:r>
            <a:r>
              <a:rPr lang="en-US" sz="2000" i="1" dirty="0" smtClean="0"/>
              <a:t> gym9_ekb@mail.ru</a:t>
            </a:r>
            <a:endParaRPr lang="ru-RU" sz="2000" i="1" dirty="0"/>
          </a:p>
        </p:txBody>
      </p:sp>
      <p:pic>
        <p:nvPicPr>
          <p:cNvPr id="4" name="Picture 2" descr="https://avatars.mds.yandex.net/get-pdb/51720/7bf4c693-e9b0-4ddd-af5d-24ba61b7f195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2386" y="1007150"/>
            <a:ext cx="3407640" cy="25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Герб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806" y="3799512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99680" y="1091380"/>
            <a:ext cx="7829640" cy="562459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/>
          <a:p>
            <a:pPr algn="ctr"/>
            <a:r>
              <a:rPr lang="ru-RU" sz="3200" b="1" strike="noStrike" spc="-1" dirty="0" smtClean="0">
                <a:solidFill>
                  <a:srgbClr val="04617B"/>
                </a:solidFill>
                <a:latin typeface="Calibri"/>
              </a:rPr>
              <a:t>Гимназия </a:t>
            </a:r>
            <a:r>
              <a:rPr lang="ru-RU" sz="3200" b="1" strike="noStrike" spc="-1" dirty="0">
                <a:solidFill>
                  <a:srgbClr val="04617B"/>
                </a:solidFill>
                <a:latin typeface="Calibri"/>
              </a:rPr>
              <a:t>в рейтинге лучших образовательных организаций России</a:t>
            </a:r>
            <a:endParaRPr lang="en-US" sz="3200" b="0" strike="noStrike" spc="-1" dirty="0">
              <a:solidFill>
                <a:srgbClr val="04617B"/>
              </a:solidFill>
              <a:latin typeface="Calibri"/>
            </a:endParaRPr>
          </a:p>
        </p:txBody>
      </p:sp>
      <p:graphicFrame>
        <p:nvGraphicFramePr>
          <p:cNvPr id="209" name="Table 2"/>
          <p:cNvGraphicFramePr/>
          <p:nvPr>
            <p:extLst>
              <p:ext uri="{D42A27DB-BD31-4B8C-83A1-F6EECF244321}">
                <p14:modId xmlns:p14="http://schemas.microsoft.com/office/powerpoint/2010/main" val="2081195415"/>
              </p:ext>
            </p:extLst>
          </p:nvPr>
        </p:nvGraphicFramePr>
        <p:xfrm>
          <a:off x="499680" y="2522009"/>
          <a:ext cx="8229960" cy="1097280"/>
        </p:xfrm>
        <a:graphic>
          <a:graphicData uri="http://schemas.openxmlformats.org/drawingml/2006/table">
            <a:tbl>
              <a:tblPr/>
              <a:tblGrid>
                <a:gridCol w="20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2015-2016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2016-2017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2017-2018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100 баллов ЕГЭ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17</a:t>
                      </a: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7</a:t>
                      </a: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Медалисты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22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22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25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0" y="3787175"/>
            <a:ext cx="3120157" cy="2674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21392" y="3991896"/>
            <a:ext cx="4444181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2016-2018гг.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ТОП-50 лучших школ России по поступлению в лучшие ВУЗы, по конкурентоспособности учеников, по образовательным направлениям «социальные и гуманитарные науки»; «математические и естественные науки»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7"/>
            <a:ext cx="8643998" cy="68892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Сетевое взаимодействие в рамках  работы  </a:t>
            </a:r>
            <a:r>
              <a:rPr lang="ru-RU" sz="2400" dirty="0" smtClean="0"/>
              <a:t>городского ресурсного центра профильного обучения и </a:t>
            </a:r>
            <a:r>
              <a:rPr lang="ru-RU" sz="2400" dirty="0" err="1" smtClean="0"/>
              <a:t>предпрофильной</a:t>
            </a:r>
            <a:r>
              <a:rPr lang="ru-RU" sz="2400" dirty="0" smtClean="0"/>
              <a:t> подготовки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8511887"/>
              </p:ext>
            </p:extLst>
          </p:nvPr>
        </p:nvGraphicFramePr>
        <p:xfrm>
          <a:off x="214282" y="1101211"/>
          <a:ext cx="8643998" cy="557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0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Гимназия –  базовая площадка для проведения Всероссийских олимпиад, включенных в перечень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Министерства просвещения </a:t>
            </a:r>
            <a:r>
              <a:rPr lang="ru-RU" sz="2400" b="1" dirty="0"/>
              <a:t>РФ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2214554"/>
            <a:ext cx="8229600" cy="41100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Олимпиада МГУ «Турнир им. Ломоносова М.В.» - 450/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220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Олимпиада  СПбГУ (русский язык, математика) – 260 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Всесибирская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олимпиада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НГУ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(биология) – 98/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Олимпиада МФТИ (физика) – 250 /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Международная олимпиада по математике «Формула единства: третье тысячелетие» 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заключ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этап- до 10 чел. / 2 чел.)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НИУ ВШЭ «Высшая проба» (заочный,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очный этапы)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- 226/119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14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357120" y="0"/>
            <a:ext cx="8329680" cy="1480664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/>
          <a:p>
            <a:pPr algn="ctr"/>
            <a:r>
              <a:rPr lang="ru-RU" sz="2800" b="1" strike="noStrike" spc="-1" dirty="0">
                <a:solidFill>
                  <a:srgbClr val="04617B"/>
                </a:solidFill>
                <a:latin typeface="Calibri"/>
              </a:rPr>
              <a:t>Результаты участия гимназистов в олимпиадах и интеллектуальных состязаниях</a:t>
            </a:r>
            <a:r>
              <a:rPr dirty="0"/>
              <a:t/>
            </a:r>
            <a:br>
              <a:rPr dirty="0"/>
            </a:br>
            <a:r>
              <a:rPr lang="ru-RU" sz="28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endParaRPr lang="en-US" sz="2800" b="0" strike="noStrike" spc="-1" dirty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213" name="Picture 1"/>
          <p:cNvPicPr/>
          <p:nvPr/>
        </p:nvPicPr>
        <p:blipFill>
          <a:blip r:embed="rId2"/>
          <a:srcRect l="10925" t="17717" r="38090" b="7751"/>
          <a:stretch/>
        </p:blipFill>
        <p:spPr>
          <a:xfrm>
            <a:off x="500040" y="3197160"/>
            <a:ext cx="3008160" cy="3517920"/>
          </a:xfrm>
          <a:prstGeom prst="rect">
            <a:avLst/>
          </a:prstGeom>
          <a:ln>
            <a:noFill/>
          </a:ln>
        </p:spPr>
      </p:pic>
      <p:pic>
        <p:nvPicPr>
          <p:cNvPr id="214" name="Picture 2"/>
          <p:cNvPicPr/>
          <p:nvPr/>
        </p:nvPicPr>
        <p:blipFill>
          <a:blip r:embed="rId3"/>
          <a:srcRect l="11811" t="26206" r="40452" b="3322"/>
          <a:stretch/>
        </p:blipFill>
        <p:spPr>
          <a:xfrm>
            <a:off x="5097600" y="3286080"/>
            <a:ext cx="2903400" cy="3429000"/>
          </a:xfrm>
          <a:prstGeom prst="rect">
            <a:avLst/>
          </a:prstGeom>
          <a:ln>
            <a:noFill/>
          </a:ln>
        </p:spPr>
      </p:pic>
      <p:graphicFrame>
        <p:nvGraphicFramePr>
          <p:cNvPr id="215" name="Table 2"/>
          <p:cNvGraphicFramePr/>
          <p:nvPr>
            <p:extLst/>
          </p:nvPr>
        </p:nvGraphicFramePr>
        <p:xfrm>
          <a:off x="2231025" y="1147703"/>
          <a:ext cx="4581869" cy="1783080"/>
        </p:xfrm>
        <a:graphic>
          <a:graphicData uri="http://schemas.openxmlformats.org/drawingml/2006/table">
            <a:tbl>
              <a:tblPr/>
              <a:tblGrid>
                <a:gridCol w="121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2015/2016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2016/2017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2017/2018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Районный тур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(муниципальный)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467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646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Городской тур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Региональный тур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Всероссийский тур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(17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участников)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560" marR="795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участников)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(26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участников)</a:t>
                      </a:r>
                      <a:endParaRPr lang="en-US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Результаты сетевого взаимодействия, олимпиадного движения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857224" y="944950"/>
          <a:ext cx="7715304" cy="172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 Учебные экскурсии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Встречи</a:t>
                      </a:r>
                      <a:r>
                        <a:rPr lang="ru-RU" baseline="0" dirty="0"/>
                        <a:t> для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</a:t>
                      </a:r>
                      <a:r>
                        <a:rPr lang="ru-RU" baseline="0" dirty="0"/>
                        <a:t> в проектных сменах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Защита проектов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5" y="2928934"/>
          <a:ext cx="7861395" cy="360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0188">
                <a:tc rowSpan="2">
                  <a:txBody>
                    <a:bodyPr/>
                    <a:lstStyle/>
                    <a:p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Всероссийская олимпиада школьников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Конкурсы,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турниры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Научно-практические</a:t>
                      </a:r>
                      <a:r>
                        <a:rPr lang="ru-RU" baseline="0" dirty="0"/>
                        <a:t> конференции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2016/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2017/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32">
                <a:tc>
                  <a:txBody>
                    <a:bodyPr/>
                    <a:lstStyle/>
                    <a:p>
                      <a:r>
                        <a:rPr lang="ru-RU" dirty="0"/>
                        <a:t>гимназический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894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25">
                <a:tc>
                  <a:txBody>
                    <a:bodyPr/>
                    <a:lstStyle/>
                    <a:p>
                      <a:r>
                        <a:rPr lang="ru-RU" dirty="0"/>
                        <a:t>муниципальный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9/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14/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23/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25/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469">
                <a:tc>
                  <a:txBody>
                    <a:bodyPr/>
                    <a:lstStyle/>
                    <a:p>
                      <a:r>
                        <a:rPr lang="ru-RU" dirty="0"/>
                        <a:t>заключительный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11/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9/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 descr="Герб-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005" cy="5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7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/>
          </p:nvPr>
        </p:nvSpPr>
        <p:spPr>
          <a:xfrm>
            <a:off x="457200" y="1081547"/>
            <a:ext cx="8229600" cy="5382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4071" y="113069"/>
            <a:ext cx="8229600" cy="609600"/>
          </a:xfrm>
        </p:spPr>
        <p:txBody>
          <a:bodyPr/>
          <a:lstStyle/>
          <a:p>
            <a:pPr algn="ctr"/>
            <a:r>
              <a:rPr lang="ru-RU" sz="2800" b="1" dirty="0" smtClean="0"/>
              <a:t>Кадровые ресурсы.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70615"/>
              </p:ext>
            </p:extLst>
          </p:nvPr>
        </p:nvGraphicFramePr>
        <p:xfrm>
          <a:off x="331840" y="802422"/>
          <a:ext cx="8480320" cy="594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902">
                  <a:extLst>
                    <a:ext uri="{9D8B030D-6E8A-4147-A177-3AD203B41FA5}">
                      <a16:colId xmlns:a16="http://schemas.microsoft.com/office/drawing/2014/main" val="3019183147"/>
                    </a:ext>
                  </a:extLst>
                </a:gridCol>
                <a:gridCol w="5088593">
                  <a:extLst>
                    <a:ext uri="{9D8B030D-6E8A-4147-A177-3AD203B41FA5}">
                      <a16:colId xmlns:a16="http://schemas.microsoft.com/office/drawing/2014/main" val="4126441149"/>
                    </a:ext>
                  </a:extLst>
                </a:gridCol>
                <a:gridCol w="220825">
                  <a:extLst>
                    <a:ext uri="{9D8B030D-6E8A-4147-A177-3AD203B41FA5}">
                      <a16:colId xmlns:a16="http://schemas.microsoft.com/office/drawing/2014/main" val="795011168"/>
                    </a:ext>
                  </a:extLst>
                </a:gridCol>
              </a:tblGrid>
              <a:tr h="2199698">
                <a:tc>
                  <a:txBody>
                    <a:bodyPr/>
                    <a:lstStyle/>
                    <a:p>
                      <a:r>
                        <a:rPr lang="ru-RU" dirty="0" smtClean="0"/>
                        <a:t>Кадровая</a:t>
                      </a:r>
                      <a:r>
                        <a:rPr lang="ru-RU" baseline="0" dirty="0" smtClean="0"/>
                        <a:t> обеспеченность </a:t>
                      </a:r>
                    </a:p>
                    <a:p>
                      <a:r>
                        <a:rPr lang="ru-RU" baseline="0" dirty="0" smtClean="0"/>
                        <a:t>Средняя учебная нагрузка (коэффициент)</a:t>
                      </a:r>
                    </a:p>
                    <a:p>
                      <a:r>
                        <a:rPr lang="ru-RU" baseline="0" dirty="0" smtClean="0"/>
                        <a:t>Средний возраст</a:t>
                      </a:r>
                    </a:p>
                    <a:p>
                      <a:r>
                        <a:rPr lang="ru-RU" baseline="0" dirty="0" smtClean="0"/>
                        <a:t>Уровень квалификации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Реализуемы проекты </a:t>
                      </a:r>
                    </a:p>
                    <a:p>
                      <a:r>
                        <a:rPr lang="ru-RU" baseline="0" dirty="0" smtClean="0"/>
                        <a:t>(международный --- </a:t>
                      </a:r>
                      <a:r>
                        <a:rPr lang="ru-RU" baseline="0" smtClean="0"/>
                        <a:t>муниципальный уровень)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 (58 чел.)</a:t>
                      </a:r>
                    </a:p>
                    <a:p>
                      <a:r>
                        <a:rPr lang="ru-RU" dirty="0" smtClean="0"/>
                        <a:t>2017г. – 1, 52,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dirty="0" smtClean="0"/>
                        <a:t>2018г. – 1, 47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2017г. – 51год,  2018г. – 49 лет</a:t>
                      </a:r>
                    </a:p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чел. Степень «кандидат наук», </a:t>
                      </a:r>
                    </a:p>
                    <a:p>
                      <a:r>
                        <a:rPr lang="ru-RU" baseline="0" dirty="0" smtClean="0"/>
                        <a:t>42 чел.- высшая </a:t>
                      </a:r>
                      <a:r>
                        <a:rPr lang="ru-RU" baseline="0" dirty="0" err="1" smtClean="0"/>
                        <a:t>квалиф</a:t>
                      </a:r>
                      <a:r>
                        <a:rPr lang="ru-RU" baseline="0" dirty="0" smtClean="0"/>
                        <a:t>. категория;</a:t>
                      </a:r>
                    </a:p>
                    <a:p>
                      <a:r>
                        <a:rPr lang="ru-RU" baseline="0" dirty="0" smtClean="0"/>
                        <a:t>16 чел.- первая   </a:t>
                      </a:r>
                      <a:r>
                        <a:rPr lang="ru-RU" baseline="0" dirty="0" err="1" smtClean="0"/>
                        <a:t>квалиф</a:t>
                      </a:r>
                      <a:r>
                        <a:rPr lang="ru-RU" baseline="0" dirty="0" smtClean="0"/>
                        <a:t>. Категория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7 образовательных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6680"/>
                  </a:ext>
                </a:extLst>
              </a:tr>
              <a:tr h="1278574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участие в городских методических и профессиональных мероприятиях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базе гимназии</a:t>
                      </a:r>
                      <a:r>
                        <a:rPr lang="ru-RU" baseline="0" dirty="0" smtClean="0"/>
                        <a:t> (методические семинары, профессиональные практики, обмены, </a:t>
                      </a:r>
                      <a:r>
                        <a:rPr lang="ru-RU" baseline="0" dirty="0" err="1" smtClean="0"/>
                        <a:t>взаимопосещения</a:t>
                      </a:r>
                      <a:r>
                        <a:rPr lang="ru-RU" baseline="0" dirty="0" smtClean="0"/>
                        <a:t>, методические недели.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0446"/>
                  </a:ext>
                </a:extLst>
              </a:tr>
              <a:tr h="1278574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программа переподготовки,</a:t>
                      </a:r>
                      <a:r>
                        <a:rPr lang="ru-RU" baseline="0" dirty="0" smtClean="0"/>
                        <a:t> курсах повышения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Москва,</a:t>
                      </a:r>
                      <a:r>
                        <a:rPr lang="ru-RU" baseline="0" dirty="0" err="1" smtClean="0"/>
                        <a:t>НИУ</a:t>
                      </a:r>
                      <a:r>
                        <a:rPr lang="ru-RU" baseline="0" dirty="0" smtClean="0"/>
                        <a:t> ВШЭ-6(2016); 8(2017); 8(2018).</a:t>
                      </a:r>
                    </a:p>
                    <a:p>
                      <a:r>
                        <a:rPr lang="ru-RU" baseline="0" smtClean="0"/>
                        <a:t>Казань, </a:t>
                      </a:r>
                      <a:r>
                        <a:rPr lang="en-US" baseline="0" dirty="0" err="1" smtClean="0"/>
                        <a:t>Educare</a:t>
                      </a:r>
                      <a:r>
                        <a:rPr lang="ru-RU" baseline="0" dirty="0" smtClean="0"/>
                        <a:t> -   6(2016); 7(2017); 4(2018)</a:t>
                      </a:r>
                    </a:p>
                    <a:p>
                      <a:r>
                        <a:rPr lang="ru-RU" baseline="0" dirty="0" smtClean="0"/>
                        <a:t>Санкт-Петербург – 4(2016); 4(2017); 3(2018)</a:t>
                      </a:r>
                    </a:p>
                    <a:p>
                      <a:r>
                        <a:rPr lang="ru-RU" baseline="0" dirty="0" smtClean="0"/>
                        <a:t>Зарубежные стажировки, обмены.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95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519"/>
            <a:ext cx="8185355" cy="377029"/>
          </a:xfrm>
        </p:spPr>
        <p:txBody>
          <a:bodyPr/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5" y="1356853"/>
            <a:ext cx="8844150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898525"/>
          </a:xfrm>
        </p:spPr>
        <p:txBody>
          <a:bodyPr/>
          <a:lstStyle/>
          <a:p>
            <a:pPr algn="ctr"/>
            <a:r>
              <a:rPr lang="ru-RU" dirty="0" smtClean="0"/>
              <a:t>Подход гимназии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93700" y="1935163"/>
            <a:ext cx="8750300" cy="43894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Компетентности:</a:t>
            </a:r>
            <a:r>
              <a:rPr lang="ru-RU" dirty="0" smtClean="0">
                <a:solidFill>
                  <a:srgbClr val="FFC000"/>
                </a:solidFill>
              </a:rPr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Специальная грамотность:                </a:t>
            </a:r>
          </a:p>
          <a:p>
            <a:r>
              <a:rPr lang="ru-RU" dirty="0" smtClean="0"/>
              <a:t>исследовательская    Физико-математический </a:t>
            </a:r>
            <a:endParaRPr lang="ru-RU" sz="1800" dirty="0" smtClean="0"/>
          </a:p>
          <a:p>
            <a:r>
              <a:rPr lang="ru-RU" dirty="0"/>
              <a:t>п</a:t>
            </a:r>
            <a:r>
              <a:rPr lang="ru-RU" dirty="0" smtClean="0"/>
              <a:t>роектная                   Физико-химический</a:t>
            </a:r>
          </a:p>
          <a:p>
            <a:r>
              <a:rPr lang="ru-RU" dirty="0"/>
              <a:t>с</a:t>
            </a:r>
            <a:r>
              <a:rPr lang="ru-RU" dirty="0" smtClean="0"/>
              <a:t>отрудничество          Гуманитарный </a:t>
            </a:r>
          </a:p>
          <a:p>
            <a:r>
              <a:rPr lang="ru-RU" dirty="0"/>
              <a:t>о</a:t>
            </a:r>
            <a:r>
              <a:rPr lang="ru-RU" dirty="0" smtClean="0"/>
              <a:t>тветственность         Социально-экономический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Медико-биологический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Лингвистический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773</Words>
  <Application>Microsoft Office PowerPoint</Application>
  <PresentationFormat>Экран (4:3)</PresentationFormat>
  <Paragraphs>179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Constantia</vt:lpstr>
      <vt:lpstr>DejaVu Sans</vt:lpstr>
      <vt:lpstr>Times New Roman</vt:lpstr>
      <vt:lpstr>Wingdings</vt:lpstr>
      <vt:lpstr>Wingdings 2</vt:lpstr>
      <vt:lpstr>Office Theme</vt:lpstr>
      <vt:lpstr>Office Theme</vt:lpstr>
      <vt:lpstr>Презентация PowerPoint</vt:lpstr>
      <vt:lpstr>Презентация PowerPoint</vt:lpstr>
      <vt:lpstr>Сетевое взаимодействие в рамках  работы  городского ресурсного центра профильного обучения и предпрофильной подготовки</vt:lpstr>
      <vt:lpstr>Гимназия –  базовая площадка для проведения Всероссийских олимпиад, включенных в перечень  Министерства просвещения РФ</vt:lpstr>
      <vt:lpstr>Презентация PowerPoint</vt:lpstr>
      <vt:lpstr>Результаты сетевого взаимодействия, олимпиадного движения</vt:lpstr>
      <vt:lpstr>Кадровые ресурсы.</vt:lpstr>
      <vt:lpstr>Конструирование</vt:lpstr>
      <vt:lpstr>Подход гимназии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Форматы деятельности для приобретения компетенций</vt:lpstr>
      <vt:lpstr>Форматы деятельности для приобретения компетенций</vt:lpstr>
      <vt:lpstr>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пользователь</dc:creator>
  <dc:description/>
  <cp:lastModifiedBy>Кулькова Лариса</cp:lastModifiedBy>
  <cp:revision>115</cp:revision>
  <dcterms:created xsi:type="dcterms:W3CDTF">2016-06-29T11:39:04Z</dcterms:created>
  <dcterms:modified xsi:type="dcterms:W3CDTF">2018-12-10T09:26:54Z</dcterms:modified>
  <dc:language>en-US</dc:language>
</cp:coreProperties>
</file>