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79" r:id="rId7"/>
    <p:sldId id="260" r:id="rId8"/>
    <p:sldId id="261" r:id="rId9"/>
    <p:sldId id="271" r:id="rId10"/>
    <p:sldId id="262" r:id="rId11"/>
    <p:sldId id="273" r:id="rId12"/>
    <p:sldId id="274" r:id="rId13"/>
    <p:sldId id="27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5" r:id="rId22"/>
    <p:sldId id="270" r:id="rId23"/>
    <p:sldId id="276" r:id="rId24"/>
    <p:sldId id="277" r:id="rId25"/>
    <p:sldId id="278" r:id="rId26"/>
    <p:sldId id="280" r:id="rId27"/>
    <p:sldId id="282" r:id="rId28"/>
    <p:sldId id="283" r:id="rId29"/>
    <p:sldId id="284" r:id="rId30"/>
    <p:sldId id="285" r:id="rId31"/>
    <p:sldId id="291" r:id="rId32"/>
    <p:sldId id="281" r:id="rId33"/>
    <p:sldId id="288" r:id="rId34"/>
    <p:sldId id="289" r:id="rId35"/>
    <p:sldId id="290" r:id="rId36"/>
    <p:sldId id="292" r:id="rId37"/>
    <p:sldId id="293" r:id="rId38"/>
    <p:sldId id="295" r:id="rId39"/>
    <p:sldId id="294" r:id="rId40"/>
    <p:sldId id="296" r:id="rId41"/>
    <p:sldId id="297" r:id="rId42"/>
    <p:sldId id="298" r:id="rId43"/>
    <p:sldId id="287" r:id="rId44"/>
    <p:sldId id="286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BB4C1-6147-462A-933E-310048F94732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00FD7-C262-4031-BAB7-8E93E7E5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5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Австралия – долгое время практически без контактов с внешним миром</a:t>
            </a:r>
          </a:p>
          <a:p>
            <a:r>
              <a:rPr lang="ru-RU" dirty="0"/>
              <a:t>НГ – побольше контактов.</a:t>
            </a:r>
          </a:p>
          <a:p>
            <a:r>
              <a:rPr lang="ru-RU" dirty="0"/>
              <a:t>Австралия – еще и культурно единообразна, и, по-видимому, архаична (мало изменилось в материальной культуре за долгое время)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47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14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Сериальная конструкция: В клаузе содержится 2 или более глаголов (элементов, способных быть единственным предикативным элементом в самостоятельной клаузе).</a:t>
            </a:r>
          </a:p>
          <a:p>
            <a:r>
              <a:rPr lang="ru-RU" dirty="0" err="1"/>
              <a:t>Сериализация</a:t>
            </a:r>
            <a:r>
              <a:rPr lang="ru-RU" dirty="0"/>
              <a:t> – нарушение «простого» соотношения 1 предикат = 1 глагол = 1 клауза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13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Нарушение соотношений «богатое семантически» = открытый класс и «богатое семантически» = </a:t>
            </a:r>
            <a:r>
              <a:rPr lang="ru-RU" dirty="0" err="1"/>
              <a:t>морфосинтаксически</a:t>
            </a:r>
            <a:r>
              <a:rPr lang="ru-RU" dirty="0"/>
              <a:t> самостоятельное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81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Clause chaining: </a:t>
            </a:r>
            <a:r>
              <a:rPr lang="ru-RU" dirty="0"/>
              <a:t>семантически похоже на сочинение, </a:t>
            </a:r>
            <a:r>
              <a:rPr lang="ru-RU" dirty="0" err="1"/>
              <a:t>морфосинтаксически</a:t>
            </a:r>
            <a:r>
              <a:rPr lang="ru-RU" dirty="0"/>
              <a:t> среднее между сочинением и подчинением. Клаузы в </a:t>
            </a:r>
            <a:r>
              <a:rPr lang="co-FR" dirty="0"/>
              <a:t>c</a:t>
            </a:r>
            <a:r>
              <a:rPr lang="en-US" dirty="0" err="1"/>
              <a:t>lause</a:t>
            </a:r>
            <a:r>
              <a:rPr lang="en-US" dirty="0"/>
              <a:t> chaining </a:t>
            </a:r>
            <a:r>
              <a:rPr lang="ru-RU" dirty="0"/>
              <a:t>больше похожи на клаузы, чем глаголы в сериальной конструкции.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13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Switch-reference – </a:t>
            </a:r>
            <a:r>
              <a:rPr lang="ru-RU" dirty="0"/>
              <a:t>маркируется, один и тот же ли действующий участник в нанизанных клаузах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24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Есть показатели и «к морю», и «к суше», потому что занавески задергиваются в оба направления.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91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Тоже сериальная конструкция. Но глаголы не только в одной клаузе, но и в одном слове.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5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Пама</a:t>
            </a:r>
            <a:r>
              <a:rPr lang="ru-RU" dirty="0"/>
              <a:t> и </a:t>
            </a:r>
            <a:r>
              <a:rPr lang="ru-RU" dirty="0" err="1"/>
              <a:t>ньюнга</a:t>
            </a:r>
            <a:r>
              <a:rPr lang="ru-RU" dirty="0"/>
              <a:t> – два слова «человек» в разных языках этой семьи.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039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9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4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Почему такие разные классификации?</a:t>
            </a:r>
          </a:p>
          <a:p>
            <a:r>
              <a:rPr lang="ru-RU" dirty="0"/>
              <a:t>Ответ: недостаточная исследованность + наслоение общего происхождения и ареальных черт.</a:t>
            </a:r>
          </a:p>
          <a:p>
            <a:r>
              <a:rPr lang="ru-RU" dirty="0"/>
              <a:t>Идея Роберта Диксона: для Австралии плохо применим стандартный метод диахронической лингвистики из-за табуированной лексики и ее замены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157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Имена – эргативное маркирование.</a:t>
            </a:r>
            <a:br>
              <a:rPr lang="ru-RU" dirty="0"/>
            </a:br>
            <a:r>
              <a:rPr lang="ru-RU" dirty="0"/>
              <a:t>Местоимения - </a:t>
            </a:r>
            <a:r>
              <a:rPr lang="ru-RU" dirty="0" err="1"/>
              <a:t>аккузативное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159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Эргативность</a:t>
            </a:r>
            <a:r>
              <a:rPr lang="ru-RU" dirty="0"/>
              <a:t>: </a:t>
            </a:r>
            <a:r>
              <a:rPr lang="co-FR" dirty="0"/>
              <a:t>S </a:t>
            </a:r>
            <a:r>
              <a:rPr lang="ru-RU" dirty="0"/>
              <a:t>ведет себя как </a:t>
            </a:r>
            <a:r>
              <a:rPr lang="co-FR" dirty="0"/>
              <a:t>P</a:t>
            </a:r>
          </a:p>
          <a:p>
            <a:r>
              <a:rPr lang="ru-RU" dirty="0" err="1"/>
              <a:t>Синтакисческая</a:t>
            </a:r>
            <a:r>
              <a:rPr lang="ru-RU" dirty="0"/>
              <a:t> </a:t>
            </a:r>
            <a:r>
              <a:rPr lang="ru-RU" dirty="0" err="1"/>
              <a:t>эргативность</a:t>
            </a:r>
            <a:r>
              <a:rPr lang="ru-RU" dirty="0"/>
              <a:t>: Какие-то синтаксические процессы происходят с </a:t>
            </a:r>
            <a:r>
              <a:rPr lang="co-FR" dirty="0"/>
              <a:t>S </a:t>
            </a:r>
            <a:r>
              <a:rPr lang="ru-RU" dirty="0"/>
              <a:t>и </a:t>
            </a:r>
            <a:r>
              <a:rPr lang="co-FR" dirty="0"/>
              <a:t>P </a:t>
            </a:r>
            <a:r>
              <a:rPr lang="ru-RU" dirty="0"/>
              <a:t>одним образом, а с </a:t>
            </a:r>
            <a:r>
              <a:rPr lang="co-FR" dirty="0"/>
              <a:t>A – </a:t>
            </a:r>
            <a:r>
              <a:rPr lang="ru-RU" dirty="0"/>
              <a:t>другим.</a:t>
            </a:r>
          </a:p>
          <a:p>
            <a:r>
              <a:rPr lang="ru-RU" dirty="0"/>
              <a:t>Здесь в примере: в целевой клаузе </a:t>
            </a:r>
            <a:r>
              <a:rPr lang="co-FR" dirty="0"/>
              <a:t>P (38) </a:t>
            </a:r>
            <a:r>
              <a:rPr lang="ru-RU" dirty="0"/>
              <a:t>или </a:t>
            </a:r>
            <a:r>
              <a:rPr lang="co-FR" dirty="0"/>
              <a:t>S </a:t>
            </a:r>
            <a:r>
              <a:rPr lang="ru-RU" dirty="0"/>
              <a:t>(</a:t>
            </a:r>
            <a:r>
              <a:rPr lang="en-US" dirty="0"/>
              <a:t>39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могут контролироваться подлежащим главной клаузы, а </a:t>
            </a:r>
            <a:r>
              <a:rPr lang="co-FR" dirty="0"/>
              <a:t>A – </a:t>
            </a:r>
            <a:r>
              <a:rPr lang="ru-RU" dirty="0"/>
              <a:t>не может (поэтому в 39 </a:t>
            </a:r>
            <a:r>
              <a:rPr lang="ru-RU" dirty="0" err="1"/>
              <a:t>антипассив</a:t>
            </a:r>
            <a:r>
              <a:rPr lang="ru-RU" dirty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66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06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Классический случай «сложной предикации»: лексическое значение содержится в неглагольном элементе (</a:t>
            </a:r>
            <a:r>
              <a:rPr lang="ru-RU" dirty="0" err="1"/>
              <a:t>ковербе</a:t>
            </a:r>
            <a:r>
              <a:rPr lang="ru-RU" dirty="0"/>
              <a:t>), а глагольная морфология – на легком (семантически слабом) глаголе.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4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o-FR" dirty="0"/>
              <a:t>Hit </a:t>
            </a:r>
            <a:r>
              <a:rPr lang="ru-RU" dirty="0"/>
              <a:t>может как передавать лексическое значение (1а), так и выступать в функции легкого глагола (</a:t>
            </a:r>
            <a:r>
              <a:rPr lang="en-US" dirty="0"/>
              <a:t>b)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73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Ареальное явление? (как в </a:t>
            </a:r>
            <a:r>
              <a:rPr lang="ru-RU" dirty="0" err="1"/>
              <a:t>пама-ньюнга</a:t>
            </a:r>
            <a:r>
              <a:rPr lang="ru-RU" dirty="0"/>
              <a:t>, так и вне них). Пришло из не-</a:t>
            </a:r>
            <a:r>
              <a:rPr lang="ru-RU" dirty="0" err="1"/>
              <a:t>пама</a:t>
            </a:r>
            <a:r>
              <a:rPr lang="ru-RU" dirty="0"/>
              <a:t>-</a:t>
            </a:r>
            <a:r>
              <a:rPr lang="ru-RU" dirty="0" err="1"/>
              <a:t>ньюнга</a:t>
            </a:r>
            <a:r>
              <a:rPr lang="ru-RU" dirty="0"/>
              <a:t> в </a:t>
            </a:r>
            <a:r>
              <a:rPr lang="ru-RU" dirty="0" err="1"/>
              <a:t>пама-ньюнга</a:t>
            </a:r>
            <a:r>
              <a:rPr lang="ru-RU" dirty="0"/>
              <a:t>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128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:a16="http://schemas.microsoft.com/office/drawing/2014/main" id="{7E26EF95-EE83-4F31-AB3A-6DF2BE6F54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>
            <a:extLst>
              <a:ext uri="{FF2B5EF4-FFF2-40B4-BE49-F238E27FC236}">
                <a16:creationId xmlns:a16="http://schemas.microsoft.com/office/drawing/2014/main" id="{75EB3435-3CAE-4FA5-A74A-FD645A51C6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Тасманию отрезало около 10 тыс. лет назад. В идею Гринберга, естественно, никто не верит.</a:t>
            </a:r>
          </a:p>
          <a:p>
            <a:r>
              <a:rPr lang="en-US" altLang="ru-RU" dirty="0"/>
              <a:t>http://www.youtube.com/watch?v=DjX-Id4LaL0</a:t>
            </a:r>
            <a:endParaRPr lang="ru-RU" alt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3A3683-8E1D-4356-A790-5331403B7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4812BA-76FF-4AD7-8AAE-B778D027DA81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6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 Австронезийские – см. презентацию по Океании.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58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Некоторые австронезийские на территории НГ перешли на </a:t>
            </a:r>
            <a:r>
              <a:rPr lang="co-FR" dirty="0"/>
              <a:t>OV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72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96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Нестандартный (</a:t>
            </a:r>
            <a:r>
              <a:rPr lang="ru-RU" dirty="0" err="1"/>
              <a:t>неодушелвенный</a:t>
            </a:r>
            <a:r>
              <a:rPr lang="ru-RU" dirty="0"/>
              <a:t> или др.) А-участник – </a:t>
            </a:r>
            <a:r>
              <a:rPr lang="ru-RU" dirty="0" err="1"/>
              <a:t>неожиданнее</a:t>
            </a:r>
            <a:r>
              <a:rPr lang="ru-RU" dirty="0"/>
              <a:t> для восприятия – приходится маркировать.</a:t>
            </a:r>
          </a:p>
          <a:p>
            <a:r>
              <a:rPr lang="ru-RU" dirty="0"/>
              <a:t>Ср. с иерархическим строем и </a:t>
            </a:r>
            <a:r>
              <a:rPr lang="ru-RU" dirty="0" err="1"/>
              <a:t>инверсивностью</a:t>
            </a:r>
            <a:r>
              <a:rPr lang="ru-RU" dirty="0"/>
              <a:t> (презентация про Америки). Не одно и то же, но общие мотивации.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0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Предикат, предикация – понятия и логики, и лингвистики.</a:t>
            </a:r>
          </a:p>
          <a:p>
            <a:r>
              <a:rPr lang="ru-RU" dirty="0"/>
              <a:t>Глагол – синтаксическая категория (то, что может без дополнительных деривацией быть единственным предикатом в высказывании).</a:t>
            </a:r>
          </a:p>
          <a:p>
            <a:r>
              <a:rPr lang="ru-RU" dirty="0"/>
              <a:t>Клауза – единица, которую мы хотим выделять. В идеале – структура, которая соответствует простому высказыванию (ср. морфема-словоформа-</a:t>
            </a:r>
            <a:r>
              <a:rPr lang="ru-RU" dirty="0" err="1"/>
              <a:t>синт.группа</a:t>
            </a:r>
            <a:r>
              <a:rPr lang="ru-RU" dirty="0"/>
              <a:t>-клауза).</a:t>
            </a:r>
          </a:p>
          <a:p>
            <a:r>
              <a:rPr lang="ru-RU" dirty="0" err="1"/>
              <a:t>Прототипическое</a:t>
            </a:r>
            <a:r>
              <a:rPr lang="ru-RU" dirty="0"/>
              <a:t> соотношение: В предикации есть один предикат (глагол), одна предикация – одна клауза.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0FD7-C262-4031-BAB7-8E93E7E5BCB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0B5695E7-61C7-4A5B-818C-4038580B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68D3-390C-4EB8-A6BD-71D7C765A733}" type="datetime1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0C54A190-9F3F-4541-9719-F369CBF0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47EC6324-182D-45B3-BA40-40BC08A4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A4C3A-1BE6-460C-94B6-80E037799D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8379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C9C53F72-5FD0-4257-A007-C0BEFDFD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EA376-1BAA-40BF-85FC-31ABFCEBDA4C}" type="datetime1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9D0D227C-3316-4A29-8118-FF798E85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FEABCA01-8836-43E7-88BA-342C187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F254B-CA47-4ED7-B8BE-DA25CF62AD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011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B0D9D356-72F9-489C-801D-148E8BEB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CA409-BE80-4FA6-B752-993336C1A3B5}" type="datetime1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890C639F-27A9-44B6-B6F8-2812CC944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E58961FD-D012-4E57-92AD-B20AAD91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AF969-3BCD-4A26-A66A-196CA1E21D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7332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85E6F2CA-8527-4B1F-B132-F9AD6C87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2D0F0-7E42-42F6-96D9-FF5833DF4303}" type="datetime1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994953FB-05AF-4EE6-903E-2E8958F9E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1D970E3C-132C-4715-93DF-2DD92DA8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9F2DA-5E65-4C8E-8050-41938BBE00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60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id="{6EDCD7C6-604F-48C7-900E-9B1FC580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A7F57-3127-49B1-B888-2132D9AB115D}" type="datetime1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8" name="Нижний колонтитул 21">
            <a:extLst>
              <a:ext uri="{FF2B5EF4-FFF2-40B4-BE49-F238E27FC236}">
                <a16:creationId xmlns:a16="http://schemas.microsoft.com/office/drawing/2014/main" id="{99473EB2-A5C6-4849-B0DD-F070035E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9FD21A07-8802-4B19-82C5-CE4B56D0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0EDBF-CFC9-4029-BF3B-67A20B034E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42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>
            <a:extLst>
              <a:ext uri="{FF2B5EF4-FFF2-40B4-BE49-F238E27FC236}">
                <a16:creationId xmlns:a16="http://schemas.microsoft.com/office/drawing/2014/main" id="{78EDAFD0-6D10-47FF-875A-95DEB86F0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5CBA-2B15-46CE-9A54-C026980406D5}" type="datetime1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4" name="Нижний колонтитул 21">
            <a:extLst>
              <a:ext uri="{FF2B5EF4-FFF2-40B4-BE49-F238E27FC236}">
                <a16:creationId xmlns:a16="http://schemas.microsoft.com/office/drawing/2014/main" id="{A929A8F2-1D56-4FFC-BFAA-D4BC969A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>
            <a:extLst>
              <a:ext uri="{FF2B5EF4-FFF2-40B4-BE49-F238E27FC236}">
                <a16:creationId xmlns:a16="http://schemas.microsoft.com/office/drawing/2014/main" id="{AE11B864-8FD4-438A-8541-2442CAEB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3799E-F8A7-42D0-86E0-9E6D639F61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9433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id="{ABBD588F-2B1A-4C5A-AE59-2278798E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FB1EA-CD4B-456D-B625-75664A8989ED}" type="datetime1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id="{2A9EDF6E-9E15-4AD6-A106-7F40ECE5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id="{0001F2FD-1A95-4C31-9AD2-10910AFE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90678-64C6-45B6-9AC1-D01774BD45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7678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41E98F19-7591-4ECC-AB21-7BAD3EC3A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F301-7C35-4AE0-ACD1-9A042B9F0262}" type="datetime1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C2826CFA-70AE-437C-8A83-38805CBF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6CAAA5C9-4176-4D04-BBCC-20C138B9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D6E9B-EAC0-45E0-B3E7-ED775D40DC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200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>
            <a:extLst>
              <a:ext uri="{FF2B5EF4-FFF2-40B4-BE49-F238E27FC236}">
                <a16:creationId xmlns:a16="http://schemas.microsoft.com/office/drawing/2014/main" id="{E145D8C5-EC98-425C-A595-BC30C1DDD394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02E166EC-D9AD-41E7-B820-9D19F6BF5423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олилиния 15">
            <a:extLst>
              <a:ext uri="{FF2B5EF4-FFF2-40B4-BE49-F238E27FC236}">
                <a16:creationId xmlns:a16="http://schemas.microsoft.com/office/drawing/2014/main" id="{C784CDAC-1543-4374-94B7-4A3473F5B481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Полилиния 16">
            <a:extLst>
              <a:ext uri="{FF2B5EF4-FFF2-40B4-BE49-F238E27FC236}">
                <a16:creationId xmlns:a16="http://schemas.microsoft.com/office/drawing/2014/main" id="{F027FD5E-D812-4026-AF76-BA282712F07B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>
            <a:extLst>
              <a:ext uri="{FF2B5EF4-FFF2-40B4-BE49-F238E27FC236}">
                <a16:creationId xmlns:a16="http://schemas.microsoft.com/office/drawing/2014/main" id="{D8FD3A4F-0031-40A7-BD27-4692B9B8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71163-6125-4319-80FB-93BCE0239B9C}" type="datetime1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id="{66096C23-615F-4DF2-B759-4982D34F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EB94EFEE-89D2-4CA1-88A2-995DFBBD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4AFB7EAB-BC34-46D0-9631-F732B2BDA5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054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A69F3EDA-4A13-47B5-B89E-5F550C79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0B32-4177-455C-BF28-610373C68AB2}" type="datetime1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5C244448-D0CF-485A-951E-E724FB50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A17AE31B-0360-4918-BEB6-AE9945BF1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D8E5D-3089-4C59-ADF8-D3D77AB22B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440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18DBC036-004C-45AE-A503-3390DFF01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6155C-B6E9-4600-9C60-D6E7DCA701FC}" type="datetime1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3A37D5D7-0319-4315-976E-7F0B972A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172BF167-6AFF-4ECC-8FFF-A8636BF3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9FA80-2E3A-4CBE-AB2E-45B7885B25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593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12/17/2018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6321F825-40AC-4016-87B2-DCA0BD121B77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8E0F476D-F43F-4DF9-ADF8-3254E0B66E02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Заголовок 8">
            <a:extLst>
              <a:ext uri="{FF2B5EF4-FFF2-40B4-BE49-F238E27FC236}">
                <a16:creationId xmlns:a16="http://schemas.microsoft.com/office/drawing/2014/main" id="{19BF9DA0-0DE2-48D0-AAD4-FEEB322AFF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>
            <a:extLst>
              <a:ext uri="{FF2B5EF4-FFF2-40B4-BE49-F238E27FC236}">
                <a16:creationId xmlns:a16="http://schemas.microsoft.com/office/drawing/2014/main" id="{8339D931-EED7-4654-9CB3-9D54B8EC8C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8AA8CF1B-CD7B-4DD7-BE9E-21EDE9AA4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668522-C160-4012-A736-0A3D8F2C1D56}" type="datetime1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E3197B4B-7007-41BB-AE7D-6C4B59202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1CF5E451-98CB-4406-8365-2E9622CBC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CD4C0"/>
                </a:solidFill>
                <a:latin typeface="Constantia" panose="02030602050306030303" pitchFamily="18" charset="0"/>
              </a:defRPr>
            </a:lvl1pPr>
          </a:lstStyle>
          <a:p>
            <a:fld id="{FF24A2CC-DE31-46F2-B910-97B24C08FCEE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>
            <a:extLst>
              <a:ext uri="{FF2B5EF4-FFF2-40B4-BE49-F238E27FC236}">
                <a16:creationId xmlns:a16="http://schemas.microsoft.com/office/drawing/2014/main" id="{EE618E25-D95A-4748-A844-EE3A68370BB6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CD70669C-5655-415A-80B4-31F1E537A9F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6EAB9453-58B8-4B91-A6F3-399547A46B4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618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hnologue.com/subgroups/gunwingguan" TargetMode="External"/><Relationship Id="rId13" Type="http://schemas.openxmlformats.org/officeDocument/2006/relationships/hyperlink" Target="http://www.ethnologue.com/subgroups/tiwian" TargetMode="External"/><Relationship Id="rId18" Type="http://schemas.openxmlformats.org/officeDocument/2006/relationships/hyperlink" Target="http://www.ethnologue.com/subgroups/yiwaidjan" TargetMode="External"/><Relationship Id="rId3" Type="http://schemas.openxmlformats.org/officeDocument/2006/relationships/hyperlink" Target="http://www.ethnologue.com/subgroups/bunaban" TargetMode="External"/><Relationship Id="rId7" Type="http://schemas.openxmlformats.org/officeDocument/2006/relationships/hyperlink" Target="http://www.ethnologue.com/subgroups/giimbiyu" TargetMode="External"/><Relationship Id="rId12" Type="http://schemas.openxmlformats.org/officeDocument/2006/relationships/hyperlink" Target="http://www.ethnologue.com/subgroups/tangic" TargetMode="External"/><Relationship Id="rId17" Type="http://schemas.openxmlformats.org/officeDocument/2006/relationships/hyperlink" Target="http://www.ethnologue.com/subgroups/yanyi" TargetMode="External"/><Relationship Id="rId2" Type="http://schemas.openxmlformats.org/officeDocument/2006/relationships/hyperlink" Target="http://www.ethnologue.com/subgroups/pama-nyungan" TargetMode="External"/><Relationship Id="rId16" Type="http://schemas.openxmlformats.org/officeDocument/2006/relationships/hyperlink" Target="http://www.ethnologue.com/subgroups/worrorr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hnologue.com/subgroups/djeragan" TargetMode="External"/><Relationship Id="rId11" Type="http://schemas.openxmlformats.org/officeDocument/2006/relationships/hyperlink" Target="http://www.ethnologue.com/subgroups/nyulnyulan" TargetMode="External"/><Relationship Id="rId5" Type="http://schemas.openxmlformats.org/officeDocument/2006/relationships/hyperlink" Target="http://www.ethnologue.com/subgroups/djamindjungan" TargetMode="External"/><Relationship Id="rId15" Type="http://schemas.openxmlformats.org/officeDocument/2006/relationships/hyperlink" Target="http://www.ethnologue.com/subgroups/west-barkly" TargetMode="External"/><Relationship Id="rId10" Type="http://schemas.openxmlformats.org/officeDocument/2006/relationships/hyperlink" Target="http://www.ethnologue.com/subgroups/limilngan-wulna" TargetMode="External"/><Relationship Id="rId4" Type="http://schemas.openxmlformats.org/officeDocument/2006/relationships/hyperlink" Target="http://www.ethnologue.com/subgroups/daly" TargetMode="External"/><Relationship Id="rId9" Type="http://schemas.openxmlformats.org/officeDocument/2006/relationships/hyperlink" Target="http://www.ethnologue.com/subgroups/laragiyan" TargetMode="External"/><Relationship Id="rId14" Type="http://schemas.openxmlformats.org/officeDocument/2006/relationships/hyperlink" Target="http://www.ethnologue.com/subgroups/umbugarla-ngumbur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labial_consona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Voice_(phonetics)" TargetMode="External"/><Relationship Id="rId5" Type="http://schemas.openxmlformats.org/officeDocument/2006/relationships/hyperlink" Target="https://en.wikipedia.org/wiki/Velar_consonant" TargetMode="External"/><Relationship Id="rId4" Type="http://schemas.openxmlformats.org/officeDocument/2006/relationships/hyperlink" Target="https://en.wikipedia.org/wiki/Alveolar_consona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7B999-8DC3-4612-8B2F-4A266EC6B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023258"/>
            <a:ext cx="9966960" cy="3651602"/>
          </a:xfrm>
        </p:spPr>
        <p:txBody>
          <a:bodyPr/>
          <a:lstStyle/>
          <a:p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языки мира-4: новая </a:t>
            </a:r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гвинея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ʁ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vɐdɯɔʚɐ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DCBCB5-3FBC-4EBE-9561-195D9E4BC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900748"/>
            <a:ext cx="7891272" cy="1069848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ru-RU" dirty="0"/>
              <a:t>Олег Сергеевич Волков, Леша Виняр</a:t>
            </a:r>
          </a:p>
        </p:txBody>
      </p:sp>
    </p:spTree>
    <p:extLst>
      <p:ext uri="{BB962C8B-B14F-4D97-AF65-F5344CB8AC3E}">
        <p14:creationId xmlns:p14="http://schemas.microsoft.com/office/powerpoint/2010/main" val="301445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458AB-9CA9-4808-904C-BC0A4797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ru-RU" dirty="0"/>
              <a:t>НГ-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общее: порядок слов и прочий строй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B4A36C-3A4F-4DFA-AAA8-7C5D77BA4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609344"/>
            <a:ext cx="10652760" cy="50657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Падежное маркирование: часто эргативное. Индексация на глаголе – чаще всего </a:t>
            </a:r>
            <a:r>
              <a:rPr lang="ru-RU" sz="2400" dirty="0" err="1"/>
              <a:t>аккузативное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Часто </a:t>
            </a:r>
            <a:r>
              <a:rPr lang="ru-RU" sz="2400" dirty="0" err="1"/>
              <a:t>эргативность</a:t>
            </a:r>
            <a:r>
              <a:rPr lang="ru-RU" sz="2400" dirty="0"/>
              <a:t> опциональная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dirty="0"/>
              <a:t>Когда возникает?</a:t>
            </a:r>
            <a:r>
              <a:rPr lang="en-US" sz="2200" dirty="0"/>
              <a:t> (</a:t>
            </a:r>
            <a:r>
              <a:rPr lang="ru-RU" sz="2200" dirty="0"/>
              <a:t>примеры из языка дани)</a:t>
            </a:r>
          </a:p>
          <a:p>
            <a:pPr marL="0" indent="0">
              <a:buNone/>
            </a:pPr>
            <a:r>
              <a:rPr lang="co-FR" sz="2400" dirty="0"/>
              <a:t>()	ap	wekki		wat-n-an-he</a:t>
            </a:r>
          </a:p>
          <a:p>
            <a:pPr marL="0" indent="0">
              <a:buNone/>
            </a:pPr>
            <a:r>
              <a:rPr lang="co-FR" sz="2400" dirty="0"/>
              <a:t>	man	charcoa</a:t>
            </a:r>
            <a:r>
              <a:rPr lang="en-US" sz="2400" dirty="0"/>
              <a:t>l	hit-1SG.U-put-REAL-3SG.A</a:t>
            </a:r>
          </a:p>
          <a:p>
            <a:pPr marL="0" indent="0">
              <a:buNone/>
            </a:pPr>
            <a:r>
              <a:rPr lang="en-US" sz="2400" dirty="0"/>
              <a:t>	‘The man smeared charcoal on me’</a:t>
            </a:r>
            <a:endParaRPr lang="co-FR" sz="2400" dirty="0"/>
          </a:p>
          <a:p>
            <a:pPr marL="0" indent="0">
              <a:buNone/>
            </a:pPr>
            <a:r>
              <a:rPr lang="ru-RU" sz="2400" dirty="0"/>
              <a:t>()	</a:t>
            </a:r>
            <a:r>
              <a:rPr lang="co-FR" sz="2400" dirty="0"/>
              <a:t>wam-en	∅-na-sikh-e</a:t>
            </a:r>
          </a:p>
          <a:p>
            <a:pPr marL="0" indent="0">
              <a:buNone/>
            </a:pPr>
            <a:r>
              <a:rPr lang="co-FR" sz="2400" dirty="0"/>
              <a:t>	pig-ERG	</a:t>
            </a:r>
            <a:r>
              <a:rPr lang="en-US" sz="2400" dirty="0"/>
              <a:t>3SG.U-eat-RM.PAST-3SG.A</a:t>
            </a:r>
          </a:p>
          <a:p>
            <a:pPr marL="0" indent="0">
              <a:buNone/>
            </a:pPr>
            <a:r>
              <a:rPr lang="co-FR" sz="2400" dirty="0"/>
              <a:t>	‘The pig ate him’</a:t>
            </a:r>
          </a:p>
          <a:p>
            <a:pPr marL="0" indent="0">
              <a:buNone/>
            </a:pPr>
            <a:r>
              <a:rPr lang="co-FR" sz="2400" dirty="0"/>
              <a:t>()	wam	∅-na-sikh-e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co-FR" sz="2400" dirty="0"/>
              <a:t>pi</a:t>
            </a:r>
            <a:r>
              <a:rPr lang="en-US" sz="2400" dirty="0"/>
              <a:t>g	 3SG.U-eat-RM.PAST-3SG.A</a:t>
            </a:r>
          </a:p>
          <a:p>
            <a:pPr marL="0" indent="0">
              <a:buNone/>
            </a:pPr>
            <a:r>
              <a:rPr lang="en-US" sz="2400" dirty="0"/>
              <a:t>	‘The pig ate him’ / ‘He ate the pig’.</a:t>
            </a:r>
            <a:endParaRPr lang="ru-RU" sz="2400" dirty="0"/>
          </a:p>
        </p:txBody>
      </p:sp>
      <p:pic>
        <p:nvPicPr>
          <p:cNvPr id="4098" name="Picture 2" descr="ÐÐ°ÑÑÐ¸Ð½ÐºÐ¸ Ð¿Ð¾ Ð·Ð°Ð¿ÑÐ¾ÑÑ ÑÐºÐ¾ÑÐ¼Ð¸ÑÑ ÑÑÑÐ¿ ÑÐ²Ð¸Ð½ÑÑÐ¼">
            <a:extLst>
              <a:ext uri="{FF2B5EF4-FFF2-40B4-BE49-F238E27FC236}">
                <a16:creationId xmlns:a16="http://schemas.microsoft.com/office/drawing/2014/main" id="{05AA504A-2ADE-49B6-9B1F-8A7EBCB7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056" y="5955030"/>
            <a:ext cx="1679944" cy="90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78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458AB-9CA9-4808-904C-BC0A4797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ru-RU" dirty="0"/>
              <a:t>НГ-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общее: порядок слов и прочий строй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B4A36C-3A4F-4DFA-AAA8-7C5D77BA4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609344"/>
            <a:ext cx="10652760" cy="50657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Опциональный эргатив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dirty="0"/>
              <a:t>Когда нестандартный А-участник (менее одушевленный и т.д.)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dirty="0"/>
              <a:t>Чтобы подчеркнуть контроль над ситуацией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Похожая оппозиция немаркированный объект</a:t>
            </a:r>
            <a:r>
              <a:rPr lang="co-FR" sz="2400" dirty="0"/>
              <a:t>/</a:t>
            </a:r>
            <a:r>
              <a:rPr lang="ru-RU" sz="2400" dirty="0"/>
              <a:t>объект в дативе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dirty="0"/>
              <a:t>Варис: датив для «менее переходных» ситуаций</a:t>
            </a:r>
            <a:r>
              <a:rPr lang="co-FR" sz="2200" dirty="0"/>
              <a:t>/</a:t>
            </a:r>
            <a:r>
              <a:rPr lang="ru-RU" sz="2200" dirty="0" err="1"/>
              <a:t>некотнтролируемых</a:t>
            </a:r>
            <a:r>
              <a:rPr lang="ru-RU" sz="2200" dirty="0"/>
              <a:t> одноместных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97B01F-ED5C-4E19-85C7-FA066D91F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8592"/>
            <a:ext cx="5232863" cy="26194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1DF153-22D4-4ED7-B17D-AF2C6340F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994" y="4142232"/>
            <a:ext cx="4277139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6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458AB-9CA9-4808-904C-BC0A4797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ru-RU" dirty="0"/>
              <a:t>НГ-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общее: глагол(ы?)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B4A36C-3A4F-4DFA-AAA8-7C5D77BA4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09344"/>
            <a:ext cx="10058400" cy="4562856"/>
          </a:xfrm>
        </p:spPr>
        <p:txBody>
          <a:bodyPr/>
          <a:lstStyle/>
          <a:p>
            <a:r>
              <a:rPr lang="ru-RU" dirty="0"/>
              <a:t>Что такое предикат, предикация, глагол, клауза?</a:t>
            </a:r>
          </a:p>
          <a:p>
            <a:r>
              <a:rPr lang="ru-RU" dirty="0"/>
              <a:t>Мм?</a:t>
            </a:r>
          </a:p>
        </p:txBody>
      </p:sp>
    </p:spTree>
    <p:extLst>
      <p:ext uri="{BB962C8B-B14F-4D97-AF65-F5344CB8AC3E}">
        <p14:creationId xmlns:p14="http://schemas.microsoft.com/office/powerpoint/2010/main" val="417939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458AB-9CA9-4808-904C-BC0A4797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ru-RU" dirty="0"/>
              <a:t>НГ-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общее: глагол(ы?)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B4A36C-3A4F-4DFA-AAA8-7C5D77BA4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76" y="1609344"/>
            <a:ext cx="10058400" cy="45628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Что такое предикат, предикация, глагол, клауза?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dirty="0"/>
              <a:t>Обычно есть специальная синтаксическая категория (глагол), расположенная к выражению ситуаций и т.д. Обычно 1 клауза=1 предикация=1 событие (и содержит 1 глагол).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Язык калам (транс-</a:t>
            </a:r>
            <a:r>
              <a:rPr lang="ru-RU" sz="2400" dirty="0" err="1"/>
              <a:t>новогвинейские</a:t>
            </a:r>
            <a:r>
              <a:rPr lang="ru-RU" sz="2400" dirty="0"/>
              <a:t> (см. работы </a:t>
            </a:r>
            <a:r>
              <a:rPr lang="co-FR" sz="2400" dirty="0"/>
              <a:t>Paw</a:t>
            </a:r>
            <a:r>
              <a:rPr lang="en-US" sz="2400" dirty="0"/>
              <a:t>ley 2006-2009))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9D6921-A18F-4046-9431-13F06862D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11" y="3429000"/>
            <a:ext cx="10061856" cy="16093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833AF8-E5BE-466D-A9C4-2F9EC5A6F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29784"/>
            <a:ext cx="9698330" cy="14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3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458AB-9CA9-4808-904C-BC0A4797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ru-RU" dirty="0"/>
              <a:t>НГ-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общее: глагол(ы?)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B4A36C-3A4F-4DFA-AAA8-7C5D77BA4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312164"/>
            <a:ext cx="10058400" cy="45628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Многие языки НГ: сложности с предикатом</a:t>
            </a:r>
            <a:r>
              <a:rPr lang="co-FR" sz="2400" dirty="0"/>
              <a:t>/</a:t>
            </a:r>
            <a:r>
              <a:rPr lang="ru-RU" sz="2400" dirty="0"/>
              <a:t>клаузой</a:t>
            </a:r>
            <a:r>
              <a:rPr lang="co-FR" sz="2400" dirty="0"/>
              <a:t>/</a:t>
            </a:r>
            <a:r>
              <a:rPr lang="ru-RU" sz="2400" dirty="0"/>
              <a:t>глаголом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 </a:t>
            </a:r>
            <a:r>
              <a:rPr lang="co-FR" dirty="0"/>
              <a:t>‘</a:t>
            </a:r>
            <a:r>
              <a:rPr lang="ru-RU" dirty="0"/>
              <a:t>клаузе</a:t>
            </a:r>
            <a:r>
              <a:rPr lang="co-FR" dirty="0"/>
              <a:t>’ </a:t>
            </a:r>
            <a:r>
              <a:rPr lang="ru-RU" dirty="0"/>
              <a:t>многовато предикативных элементов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Иногда похоже на «одно событие», иногда – на «много событий в одной клаузе»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Что </a:t>
            </a:r>
            <a:r>
              <a:rPr lang="ru-RU" dirty="0" err="1"/>
              <a:t>неуниверсально</a:t>
            </a:r>
            <a:r>
              <a:rPr lang="ru-RU" dirty="0"/>
              <a:t>: клауза, событие (все?!)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Такие вещи часто называются </a:t>
            </a:r>
            <a:r>
              <a:rPr lang="ru-RU" b="1" i="1" dirty="0"/>
              <a:t>сериальными конструкциями</a:t>
            </a:r>
            <a:r>
              <a:rPr lang="ru-RU" dirty="0"/>
              <a:t> (ждите про Африку)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9D6921-A18F-4046-9431-13F06862D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11" y="3429000"/>
            <a:ext cx="10061856" cy="16093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833AF8-E5BE-466D-A9C4-2F9EC5A6F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29784"/>
            <a:ext cx="9698330" cy="14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14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E58C2-6B3E-49C5-B4DE-861DD247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ru-RU" dirty="0"/>
              <a:t>НГ-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общее: глагол(ы?)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068DD-0149-4B84-B08C-B366EF195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1325880"/>
            <a:ext cx="10511028" cy="4846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Калам и др. языки: глаголы – это закрытый класс (</a:t>
            </a:r>
            <a:r>
              <a:rPr lang="ru-RU" dirty="0"/>
              <a:t>около 100 в каламе, чаще всего используется 25</a:t>
            </a:r>
            <a:r>
              <a:rPr lang="ru-RU" sz="2400" dirty="0"/>
              <a:t>). У глаголов очень широкое значение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ED6FA7-B660-439F-831B-FCD165B24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07" y="2023611"/>
            <a:ext cx="7624573" cy="48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8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E58C2-6B3E-49C5-B4DE-861DD247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ru-RU" dirty="0"/>
              <a:t>НГ-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общее: глагол(ы?)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068DD-0149-4B84-B08C-B366EF195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1325880"/>
            <a:ext cx="10511028" cy="4846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Калам и др. языки: глаголы – это закрытый класс (</a:t>
            </a:r>
            <a:r>
              <a:rPr lang="ru-RU" dirty="0"/>
              <a:t>около 100 в каламе, чаще всего используется 25</a:t>
            </a:r>
            <a:r>
              <a:rPr lang="ru-RU" sz="2400" dirty="0"/>
              <a:t>). У глаголов очень широкое значение</a:t>
            </a:r>
          </a:p>
          <a:p>
            <a:pPr marL="0" indent="0">
              <a:buNone/>
            </a:pPr>
            <a:r>
              <a:rPr lang="ru-RU" sz="2400" dirty="0"/>
              <a:t>«Глагольные значения» из комбинации глагола + полуавтономного (не может быть единственным предикативным элементом) «модификатора»</a:t>
            </a:r>
            <a:r>
              <a:rPr lang="co-FR" sz="2400" dirty="0"/>
              <a:t>; </a:t>
            </a:r>
            <a:r>
              <a:rPr lang="ru-RU" sz="2400" dirty="0"/>
              <a:t>или комбинации 2+ глаголов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DEB24F-3815-4555-AC10-49B708B51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" y="3429000"/>
            <a:ext cx="961325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97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E58C2-6B3E-49C5-B4DE-861DD247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ru-RU" dirty="0"/>
              <a:t>НГ-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общее: глагол(ы?)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068DD-0149-4B84-B08C-B366EF195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1325880"/>
            <a:ext cx="10511028" cy="4846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Калам и др. языки: «обычные» глаголы синтаксически сложны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FF33CC"/>
                </a:solidFill>
              </a:rPr>
              <a:t>!!ИГРА!!</a:t>
            </a:r>
            <a:r>
              <a:rPr lang="ru-RU" sz="2200" dirty="0"/>
              <a:t>: переведи </a:t>
            </a:r>
            <a:r>
              <a:rPr lang="ru-RU" sz="2200" dirty="0" err="1"/>
              <a:t>каламские</a:t>
            </a:r>
            <a:r>
              <a:rPr lang="ru-RU" sz="2200" dirty="0"/>
              <a:t> глаголы</a:t>
            </a:r>
            <a:endParaRPr lang="ru-RU" sz="2400" dirty="0"/>
          </a:p>
          <a:p>
            <a:pPr marL="0" indent="0">
              <a:buNone/>
            </a:pPr>
            <a:r>
              <a:rPr lang="en-US" sz="2400" dirty="0"/>
              <a:t>d am-		get go-		‘take’</a:t>
            </a:r>
          </a:p>
          <a:p>
            <a:pPr marL="0" indent="0">
              <a:buNone/>
            </a:pPr>
            <a:r>
              <a:rPr lang="en-US" sz="2400" dirty="0"/>
              <a:t>d ap-		get come-		‘?’</a:t>
            </a:r>
            <a:endParaRPr lang="co-FR" sz="2400" dirty="0"/>
          </a:p>
          <a:p>
            <a:pPr marL="0" indent="0">
              <a:buNone/>
            </a:pPr>
            <a:r>
              <a:rPr lang="en-US" sz="2400" dirty="0"/>
              <a:t>ag n᷈-		say transfer-		‘tell’</a:t>
            </a:r>
          </a:p>
          <a:p>
            <a:pPr marL="0" indent="0">
              <a:buNone/>
            </a:pPr>
            <a:r>
              <a:rPr lang="en-US" sz="2400" dirty="0"/>
              <a:t>ag n</a:t>
            </a:r>
            <a:r>
              <a:rPr lang="co-FR" sz="2400" dirty="0"/>
              <a:t>ŋ-		sa</a:t>
            </a:r>
            <a:r>
              <a:rPr lang="en-US" sz="2400" dirty="0"/>
              <a:t>y perceive-	‘?’</a:t>
            </a:r>
          </a:p>
          <a:p>
            <a:pPr marL="0" indent="0">
              <a:buNone/>
            </a:pPr>
            <a:r>
              <a:rPr lang="en-US" sz="2400" dirty="0" err="1"/>
              <a:t>n᷈b</a:t>
            </a:r>
            <a:r>
              <a:rPr lang="en-US" sz="2400" dirty="0"/>
              <a:t> n</a:t>
            </a:r>
            <a:r>
              <a:rPr lang="co-FR" sz="2400" dirty="0"/>
              <a:t>ŋ-		consume perceive-	‘?’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6ECE2A-9183-4E00-B204-00EB66170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" y="4712928"/>
            <a:ext cx="8690680" cy="14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38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E58C2-6B3E-49C5-B4DE-861DD247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ru-RU" dirty="0"/>
              <a:t>НГ-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общее: глагол(ы?)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068DD-0149-4B84-B08C-B366EF195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1325880"/>
            <a:ext cx="10511028" cy="4846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Калам и др. языки: «обычные» глаголы синтаксически сложны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FF33CC"/>
                </a:solidFill>
              </a:rPr>
              <a:t>!!ИГРА!!</a:t>
            </a:r>
            <a:r>
              <a:rPr lang="ru-RU" sz="2200" dirty="0"/>
              <a:t>: переведи </a:t>
            </a:r>
            <a:r>
              <a:rPr lang="ru-RU" sz="2200" dirty="0" err="1"/>
              <a:t>каламские</a:t>
            </a:r>
            <a:r>
              <a:rPr lang="ru-RU" sz="2200" dirty="0"/>
              <a:t> глаголы</a:t>
            </a:r>
            <a:endParaRPr lang="ru-RU" sz="2400" dirty="0"/>
          </a:p>
          <a:p>
            <a:pPr marL="0" indent="0">
              <a:buNone/>
            </a:pPr>
            <a:r>
              <a:rPr lang="en-US" sz="2400" dirty="0"/>
              <a:t>d am-		get go-		‘take’</a:t>
            </a:r>
          </a:p>
          <a:p>
            <a:pPr marL="0" indent="0">
              <a:buNone/>
            </a:pPr>
            <a:r>
              <a:rPr lang="en-US" sz="2400" dirty="0"/>
              <a:t>d ap-		get come-		‘</a:t>
            </a:r>
            <a:r>
              <a:rPr lang="en-US" sz="2400" dirty="0">
                <a:solidFill>
                  <a:srgbClr val="FF33CC"/>
                </a:solidFill>
              </a:rPr>
              <a:t>bring</a:t>
            </a:r>
            <a:r>
              <a:rPr lang="en-US" sz="2400" dirty="0"/>
              <a:t>’</a:t>
            </a:r>
            <a:endParaRPr lang="co-FR" sz="2400" dirty="0"/>
          </a:p>
          <a:p>
            <a:pPr marL="0" indent="0">
              <a:buNone/>
            </a:pPr>
            <a:r>
              <a:rPr lang="en-US" sz="2400" dirty="0"/>
              <a:t>ag n᷈-		say transfer-		‘tell’</a:t>
            </a:r>
          </a:p>
          <a:p>
            <a:pPr marL="0" indent="0">
              <a:buNone/>
            </a:pPr>
            <a:r>
              <a:rPr lang="en-US" sz="2400" dirty="0"/>
              <a:t>ag n</a:t>
            </a:r>
            <a:r>
              <a:rPr lang="co-FR" sz="2400" dirty="0"/>
              <a:t>ŋ-		sa</a:t>
            </a:r>
            <a:r>
              <a:rPr lang="en-US" sz="2400" dirty="0"/>
              <a:t>y perceive-	‘</a:t>
            </a:r>
            <a:r>
              <a:rPr lang="en-US" sz="2400" dirty="0">
                <a:solidFill>
                  <a:srgbClr val="FF33CC"/>
                </a:solidFill>
              </a:rPr>
              <a:t>ask</a:t>
            </a:r>
            <a:r>
              <a:rPr lang="en-US" sz="2400" dirty="0"/>
              <a:t>’</a:t>
            </a:r>
          </a:p>
          <a:p>
            <a:pPr marL="0" indent="0">
              <a:buNone/>
            </a:pPr>
            <a:r>
              <a:rPr lang="en-US" sz="2400" dirty="0" err="1"/>
              <a:t>n᷈b</a:t>
            </a:r>
            <a:r>
              <a:rPr lang="en-US" sz="2400" dirty="0"/>
              <a:t> n</a:t>
            </a:r>
            <a:r>
              <a:rPr lang="co-FR" sz="2400" dirty="0"/>
              <a:t>ŋ-		consume perceive-	‘</a:t>
            </a:r>
            <a:r>
              <a:rPr lang="co-FR" sz="2400" dirty="0">
                <a:solidFill>
                  <a:srgbClr val="FF33CC"/>
                </a:solidFill>
              </a:rPr>
              <a:t>taste</a:t>
            </a:r>
            <a:r>
              <a:rPr lang="co-FR" sz="2400" dirty="0"/>
              <a:t>’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2A2351-66A0-40AA-8B50-7EF357340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" y="4727448"/>
            <a:ext cx="8007643" cy="19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74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62871-3097-461E-8927-4298A67A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55448"/>
            <a:ext cx="10058400" cy="1229868"/>
          </a:xfrm>
        </p:spPr>
        <p:txBody>
          <a:bodyPr/>
          <a:lstStyle/>
          <a:p>
            <a:r>
              <a:rPr lang="ru-RU" dirty="0"/>
              <a:t>НГ-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общее: клауз(ы?)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72111-F394-4E91-B1CD-5B6F4CB1A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" y="1385316"/>
            <a:ext cx="10664952" cy="52227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Обычные языки: Сочинение (равноправные синтаксически и семантически клаузы) </a:t>
            </a:r>
            <a:r>
              <a:rPr lang="co-FR" sz="2400" dirty="0"/>
              <a:t>VS </a:t>
            </a:r>
            <a:r>
              <a:rPr lang="ru-RU" sz="2400" dirty="0"/>
              <a:t>Подчинение (неавтономная синтаксически и семантически + главная)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dirty="0"/>
              <a:t>Преподаватель не справился с проектором и сбежал с пары </a:t>
            </a:r>
            <a:r>
              <a:rPr lang="co-FR" sz="2200" dirty="0"/>
              <a:t>VS</a:t>
            </a:r>
            <a:r>
              <a:rPr lang="ru-RU" sz="2200" dirty="0"/>
              <a:t> Не справившись с проектором, преподаватель сбежал с пары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Многие языки Новой Гвинеи: </a:t>
            </a:r>
            <a:r>
              <a:rPr lang="en-US" sz="2400" b="1" dirty="0"/>
              <a:t>clause chaining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dirty="0"/>
              <a:t>Много </a:t>
            </a:r>
            <a:r>
              <a:rPr lang="co-FR" sz="2200" dirty="0"/>
              <a:t>‘</a:t>
            </a:r>
            <a:r>
              <a:rPr lang="ru-RU" sz="2200" dirty="0"/>
              <a:t>клауз</a:t>
            </a:r>
            <a:r>
              <a:rPr lang="co-FR" sz="2200" dirty="0"/>
              <a:t>’</a:t>
            </a:r>
            <a:r>
              <a:rPr lang="ru-RU" sz="2200" dirty="0"/>
              <a:t>, только последняя финитная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dirty="0"/>
              <a:t>По многим тестам – что-то среднее между сочинением и подчинением</a:t>
            </a:r>
          </a:p>
          <a:p>
            <a:pPr marL="0" indent="0">
              <a:buNone/>
            </a:pPr>
            <a:r>
              <a:rPr lang="ru-RU" sz="2400" dirty="0" err="1"/>
              <a:t>йимас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916256-85A1-4092-B580-C2AF62D08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211" y="4478526"/>
            <a:ext cx="8214117" cy="23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0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641A4-7BF3-4170-A846-3A2D87E7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Прошлое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E1CC26-488C-456B-B7FA-FB8B3DF91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6500" y="0"/>
            <a:ext cx="5695500" cy="51615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A94AEF-30AA-4342-95C3-609DDEE5F3F5}"/>
              </a:ext>
            </a:extLst>
          </p:cNvPr>
          <p:cNvSpPr txBox="1"/>
          <p:nvPr/>
        </p:nvSpPr>
        <p:spPr>
          <a:xfrm>
            <a:off x="397042" y="2093976"/>
            <a:ext cx="55946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Люди пришли из Азии во время ледникового периода (перебежками по островам и проливам)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Это было никак не раньше 70 </a:t>
            </a:r>
            <a:r>
              <a:rPr lang="ru-RU" sz="2400" dirty="0" err="1"/>
              <a:t>тыс</a:t>
            </a:r>
            <a:r>
              <a:rPr lang="ru-RU" sz="2400" dirty="0"/>
              <a:t> лет до </a:t>
            </a:r>
            <a:r>
              <a:rPr lang="ru-RU" sz="2400" dirty="0" err="1"/>
              <a:t>н.э</a:t>
            </a:r>
            <a:r>
              <a:rPr lang="ru-RU" sz="2400" dirty="0"/>
              <a:t>, никак не позже 40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10тыс лет назад – Австралия окончательно отделилась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Генетически – очень мало разнообразия (Австралия) и немного разнообразия (НГ)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4783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62871-3097-461E-8927-4298A67A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55448"/>
            <a:ext cx="10058400" cy="1229868"/>
          </a:xfrm>
        </p:spPr>
        <p:txBody>
          <a:bodyPr/>
          <a:lstStyle/>
          <a:p>
            <a:r>
              <a:rPr lang="ru-RU" dirty="0"/>
              <a:t>НГ-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общее: клауз(ы?)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72111-F394-4E91-B1CD-5B6F4CB1A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" y="1385316"/>
            <a:ext cx="10664952" cy="52227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Многие языки Новой Гвинеи: </a:t>
            </a:r>
            <a:r>
              <a:rPr lang="en-US" sz="2400" b="1" dirty="0"/>
              <a:t>clause chaining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dirty="0"/>
              <a:t>Много </a:t>
            </a:r>
            <a:r>
              <a:rPr lang="co-FR" sz="2200" dirty="0"/>
              <a:t>‘</a:t>
            </a:r>
            <a:r>
              <a:rPr lang="ru-RU" sz="2200" dirty="0"/>
              <a:t>клауз</a:t>
            </a:r>
            <a:r>
              <a:rPr lang="co-FR" sz="2200" dirty="0"/>
              <a:t>’</a:t>
            </a:r>
            <a:r>
              <a:rPr lang="ru-RU" sz="2200" dirty="0"/>
              <a:t>, только последняя финитная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dirty="0"/>
              <a:t>По многим тестам – что-то среднее </a:t>
            </a:r>
            <a:br>
              <a:rPr lang="ru-RU" sz="2200" dirty="0"/>
            </a:br>
            <a:r>
              <a:rPr lang="ru-RU" sz="2200" dirty="0"/>
              <a:t>между сочинением и подчинением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dirty="0"/>
              <a:t>В некоторых языках показатели </a:t>
            </a:r>
            <a:br>
              <a:rPr lang="ru-RU" sz="2200" dirty="0"/>
            </a:br>
            <a:r>
              <a:rPr lang="ru-RU" sz="2200" dirty="0"/>
              <a:t>на «подчиненных» клаузах</a:t>
            </a:r>
            <a:br>
              <a:rPr lang="ru-RU" sz="2200" dirty="0"/>
            </a:br>
            <a:r>
              <a:rPr lang="ru-RU" sz="2200" dirty="0"/>
              <a:t>выражают не только отношение во времени, </a:t>
            </a:r>
            <a:br>
              <a:rPr lang="ru-RU" sz="2200" dirty="0"/>
            </a:br>
            <a:r>
              <a:rPr lang="ru-RU" sz="2200" dirty="0"/>
              <a:t>но и совпадает ли А-участник</a:t>
            </a:r>
            <a:br>
              <a:rPr lang="ru-RU" sz="2200" dirty="0"/>
            </a:br>
            <a:r>
              <a:rPr lang="ru-RU" sz="2200" dirty="0"/>
              <a:t> с А-участником в последовательности клауз </a:t>
            </a:r>
            <a:br>
              <a:rPr lang="ru-RU" sz="2200" dirty="0"/>
            </a:br>
            <a:r>
              <a:rPr lang="ru-RU" sz="2200" dirty="0"/>
              <a:t>(</a:t>
            </a:r>
            <a:r>
              <a:rPr lang="en-US" sz="2200" b="1" dirty="0"/>
              <a:t>switch-reference markers</a:t>
            </a:r>
            <a:r>
              <a:rPr lang="en-US" sz="2200" dirty="0"/>
              <a:t>)</a:t>
            </a:r>
            <a:endParaRPr lang="ru-RU" sz="2200" dirty="0"/>
          </a:p>
          <a:p>
            <a:pPr marL="0" indent="0">
              <a:buNone/>
            </a:pPr>
            <a:r>
              <a:rPr lang="ru-RU" sz="2400" dirty="0"/>
              <a:t>						</a:t>
            </a:r>
            <a:br>
              <a:rPr lang="ru-RU" sz="2400" dirty="0"/>
            </a:br>
            <a:r>
              <a:rPr lang="ru-RU" sz="2400" dirty="0"/>
              <a:t>			</a:t>
            </a:r>
            <a:br>
              <a:rPr lang="ru-RU" sz="2400" dirty="0"/>
            </a:br>
            <a:r>
              <a:rPr lang="ru-RU" sz="2400" dirty="0"/>
              <a:t>						</a:t>
            </a:r>
            <a:r>
              <a:rPr lang="ru-RU" sz="2400" dirty="0" err="1"/>
              <a:t>барай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582857-0B31-4829-9561-E0A5FB640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574" y="2071117"/>
            <a:ext cx="4831314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04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62871-3097-461E-8927-4298A67A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29868"/>
          </a:xfrm>
        </p:spPr>
        <p:txBody>
          <a:bodyPr>
            <a:normAutofit fontScale="90000"/>
          </a:bodyPr>
          <a:lstStyle/>
          <a:p>
            <a:r>
              <a:rPr lang="ru-RU" dirty="0"/>
              <a:t>НГ-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общее: пространственные значения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72111-F394-4E91-B1CD-5B6F4CB1A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840992"/>
            <a:ext cx="10701528" cy="47304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Во многих языках – указание вниз</a:t>
            </a:r>
            <a:r>
              <a:rPr lang="co-FR" sz="2400" dirty="0"/>
              <a:t>/</a:t>
            </a:r>
            <a:r>
              <a:rPr lang="ru-RU" sz="2400" dirty="0"/>
              <a:t>вверх</a:t>
            </a:r>
            <a:r>
              <a:rPr lang="co-FR" sz="2400" dirty="0"/>
              <a:t>; </a:t>
            </a:r>
            <a:r>
              <a:rPr lang="ru-RU" sz="2400" dirty="0"/>
              <a:t>к морю</a:t>
            </a:r>
            <a:r>
              <a:rPr lang="co-FR" sz="2400" dirty="0"/>
              <a:t>/</a:t>
            </a:r>
            <a:r>
              <a:rPr lang="ru-RU" sz="2400" dirty="0"/>
              <a:t>к суше</a:t>
            </a:r>
          </a:p>
          <a:p>
            <a:pPr marL="0" indent="0">
              <a:buNone/>
            </a:pPr>
            <a:r>
              <a:rPr lang="ru-RU" dirty="0" err="1"/>
              <a:t>Нимборские</a:t>
            </a:r>
            <a:r>
              <a:rPr lang="ru-RU" dirty="0"/>
              <a:t> языки – </a:t>
            </a:r>
            <a:r>
              <a:rPr lang="ru-RU" dirty="0" err="1"/>
              <a:t>дейктически</a:t>
            </a:r>
            <a:r>
              <a:rPr lang="ru-RU" dirty="0"/>
              <a:t>-ориентированная, противопоставление вверх</a:t>
            </a:r>
            <a:r>
              <a:rPr lang="co-FR" dirty="0"/>
              <a:t>/</a:t>
            </a:r>
            <a:r>
              <a:rPr lang="ru-RU" dirty="0"/>
              <a:t>вниз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20AD08-F713-4D40-B911-ABFD8C835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29" y="2706625"/>
            <a:ext cx="6382315" cy="36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29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62871-3097-461E-8927-4298A67A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29868"/>
          </a:xfrm>
        </p:spPr>
        <p:txBody>
          <a:bodyPr>
            <a:normAutofit fontScale="90000"/>
          </a:bodyPr>
          <a:lstStyle/>
          <a:p>
            <a:r>
              <a:rPr lang="ru-RU" dirty="0"/>
              <a:t>НГ-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общее: пространственные значения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72111-F394-4E91-B1CD-5B6F4CB1A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840992"/>
            <a:ext cx="10701528" cy="47304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Во многих языках – указание вниз</a:t>
            </a:r>
            <a:r>
              <a:rPr lang="co-FR" sz="2400" dirty="0"/>
              <a:t>/</a:t>
            </a:r>
            <a:r>
              <a:rPr lang="ru-RU" sz="2400" dirty="0"/>
              <a:t>вверх</a:t>
            </a:r>
            <a:r>
              <a:rPr lang="co-FR" sz="2400" dirty="0"/>
              <a:t>; </a:t>
            </a:r>
            <a:r>
              <a:rPr lang="ru-RU" sz="2400" dirty="0"/>
              <a:t>к морю</a:t>
            </a:r>
            <a:r>
              <a:rPr lang="co-FR" sz="2400" dirty="0"/>
              <a:t>/</a:t>
            </a:r>
            <a:r>
              <a:rPr lang="ru-RU" sz="2400" dirty="0"/>
              <a:t>к суше</a:t>
            </a:r>
          </a:p>
          <a:p>
            <a:pPr marL="0" indent="0">
              <a:buNone/>
            </a:pPr>
            <a:r>
              <a:rPr lang="ru-RU" dirty="0"/>
              <a:t>Язык </a:t>
            </a:r>
            <a:r>
              <a:rPr lang="ru-RU" dirty="0" err="1"/>
              <a:t>теранте</a:t>
            </a:r>
            <a:r>
              <a:rPr lang="ru-RU" dirty="0"/>
              <a:t> (</a:t>
            </a:r>
            <a:r>
              <a:rPr lang="ru-RU" dirty="0" err="1"/>
              <a:t>западнопапуасская</a:t>
            </a:r>
            <a:r>
              <a:rPr lang="ru-RU" dirty="0"/>
              <a:t>, </a:t>
            </a:r>
            <a:r>
              <a:rPr lang="ru-RU" dirty="0" err="1"/>
              <a:t>цит</a:t>
            </a:r>
            <a:r>
              <a:rPr lang="ru-RU" dirty="0"/>
              <a:t> по. </a:t>
            </a:r>
            <a:r>
              <a:rPr lang="co-FR" dirty="0"/>
              <a:t>Ha</a:t>
            </a:r>
            <a:r>
              <a:rPr lang="en-US" dirty="0" err="1"/>
              <a:t>yami</a:t>
            </a:r>
            <a:r>
              <a:rPr lang="en-US" dirty="0"/>
              <a:t>-Allen 2001 </a:t>
            </a:r>
            <a:r>
              <a:rPr lang="ru-RU" dirty="0"/>
              <a:t>и ЮАЛ)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9B84558-49FD-415F-9F01-A0DE33A57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68" y="2888456"/>
            <a:ext cx="84613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B9378DC-CE75-4BBA-A0B1-1EE495552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89" y="3969543"/>
            <a:ext cx="5287137" cy="260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94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9EF97-8520-45FE-8AD7-6A63F4A0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НГ-р</a:t>
            </a:r>
            <a:r>
              <a:rPr lang="ru-RU" dirty="0">
                <a:solidFill>
                  <a:srgbClr val="00B0F0"/>
                </a:solidFill>
              </a:rPr>
              <a:t>аз</a:t>
            </a:r>
            <a:r>
              <a:rPr lang="ru-RU" dirty="0"/>
              <a:t>н</a:t>
            </a:r>
            <a:r>
              <a:rPr lang="ru-RU" dirty="0">
                <a:solidFill>
                  <a:srgbClr val="990000"/>
                </a:solidFill>
              </a:rPr>
              <a:t>оо</a:t>
            </a:r>
            <a:r>
              <a:rPr lang="ru-RU" dirty="0"/>
              <a:t>б</a:t>
            </a:r>
            <a:r>
              <a:rPr lang="ru-RU" dirty="0">
                <a:solidFill>
                  <a:srgbClr val="92D050"/>
                </a:solidFill>
              </a:rPr>
              <a:t>р</a:t>
            </a:r>
            <a:r>
              <a:rPr lang="ru-RU" dirty="0"/>
              <a:t>аз</a:t>
            </a:r>
            <a:r>
              <a:rPr lang="ru-RU" dirty="0">
                <a:solidFill>
                  <a:srgbClr val="FF33CC"/>
                </a:solidFill>
              </a:rPr>
              <a:t>ие </a:t>
            </a:r>
            <a:r>
              <a:rPr lang="ru-RU" dirty="0"/>
              <a:t>: синтетичность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0DB74-1AF9-431A-96E1-3FB8CD0D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17370"/>
            <a:ext cx="10613898" cy="43548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От практически изолирующих до полисинтетических (</a:t>
            </a:r>
            <a:r>
              <a:rPr lang="ru-RU" sz="2400" dirty="0" err="1"/>
              <a:t>йимас</a:t>
            </a:r>
            <a:r>
              <a:rPr lang="ru-RU" sz="2400" dirty="0"/>
              <a:t>, форе, </a:t>
            </a:r>
            <a:r>
              <a:rPr lang="ru-RU" sz="2400" dirty="0" err="1"/>
              <a:t>аламблак</a:t>
            </a:r>
            <a:r>
              <a:rPr lang="ru-RU" sz="2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Полисинтетизм</a:t>
            </a:r>
            <a:r>
              <a:rPr lang="ru-RU" sz="2400" dirty="0"/>
              <a:t> часто – «много </a:t>
            </a:r>
            <a:r>
              <a:rPr lang="co-FR" sz="2400" dirty="0"/>
              <a:t>‘</a:t>
            </a:r>
            <a:r>
              <a:rPr lang="ru-RU" sz="2400" dirty="0"/>
              <a:t>глаголов</a:t>
            </a:r>
            <a:r>
              <a:rPr lang="co-FR" sz="2400" dirty="0"/>
              <a:t>’/‘</a:t>
            </a:r>
            <a:r>
              <a:rPr lang="ru-RU" sz="2400" dirty="0"/>
              <a:t>глаголов и наречий</a:t>
            </a:r>
            <a:r>
              <a:rPr lang="co-FR" sz="2400" dirty="0"/>
              <a:t>’</a:t>
            </a:r>
            <a:r>
              <a:rPr lang="ru-RU" sz="2400" dirty="0"/>
              <a:t>» в одном слове (ср. с Сев. Америкой из будущей лекции)</a:t>
            </a:r>
          </a:p>
          <a:p>
            <a:pPr marL="0" indent="0">
              <a:buNone/>
            </a:pPr>
            <a:r>
              <a:rPr lang="ru-RU" sz="2400" dirty="0" err="1"/>
              <a:t>Терранте</a:t>
            </a:r>
            <a:r>
              <a:rPr lang="ru-RU" sz="2400" dirty="0"/>
              <a:t> (</a:t>
            </a:r>
            <a:r>
              <a:rPr lang="ru-RU" sz="2400" dirty="0" err="1"/>
              <a:t>западнопапуасские</a:t>
            </a:r>
            <a:r>
              <a:rPr lang="ru-RU" sz="2400" dirty="0"/>
              <a:t>)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1480094-E53A-4089-8D90-04B245713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095390"/>
            <a:ext cx="7641526" cy="243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928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9EF97-8520-45FE-8AD7-6A63F4A0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НГ-р</a:t>
            </a:r>
            <a:r>
              <a:rPr lang="ru-RU" dirty="0">
                <a:solidFill>
                  <a:srgbClr val="00B0F0"/>
                </a:solidFill>
              </a:rPr>
              <a:t>аз</a:t>
            </a:r>
            <a:r>
              <a:rPr lang="ru-RU" dirty="0"/>
              <a:t>н</a:t>
            </a:r>
            <a:r>
              <a:rPr lang="ru-RU" dirty="0">
                <a:solidFill>
                  <a:srgbClr val="990000"/>
                </a:solidFill>
              </a:rPr>
              <a:t>оо</a:t>
            </a:r>
            <a:r>
              <a:rPr lang="ru-RU" dirty="0"/>
              <a:t>б</a:t>
            </a:r>
            <a:r>
              <a:rPr lang="ru-RU" dirty="0">
                <a:solidFill>
                  <a:srgbClr val="92D050"/>
                </a:solidFill>
              </a:rPr>
              <a:t>р</a:t>
            </a:r>
            <a:r>
              <a:rPr lang="ru-RU" dirty="0"/>
              <a:t>аз</a:t>
            </a:r>
            <a:r>
              <a:rPr lang="ru-RU" dirty="0">
                <a:solidFill>
                  <a:srgbClr val="FF33CC"/>
                </a:solidFill>
              </a:rPr>
              <a:t>ие</a:t>
            </a:r>
            <a:r>
              <a:rPr lang="ru-RU" dirty="0"/>
              <a:t>: синтетичность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0DB74-1AF9-431A-96E1-3FB8CD0D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17370"/>
            <a:ext cx="10613898" cy="43548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От практически изолирующих до полисинтетических (</a:t>
            </a:r>
            <a:r>
              <a:rPr lang="ru-RU" sz="2400" dirty="0" err="1"/>
              <a:t>йимас</a:t>
            </a:r>
            <a:r>
              <a:rPr lang="ru-RU" sz="2400" dirty="0"/>
              <a:t>, форе, </a:t>
            </a:r>
            <a:r>
              <a:rPr lang="ru-RU" sz="2400" dirty="0" err="1"/>
              <a:t>аламблак</a:t>
            </a:r>
            <a:r>
              <a:rPr lang="ru-RU" sz="2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Полисинтетизм</a:t>
            </a:r>
            <a:r>
              <a:rPr lang="ru-RU" sz="2400" dirty="0"/>
              <a:t> часто – «много </a:t>
            </a:r>
            <a:r>
              <a:rPr lang="co-FR" sz="2400" dirty="0"/>
              <a:t>‘</a:t>
            </a:r>
            <a:r>
              <a:rPr lang="ru-RU" sz="2400" dirty="0"/>
              <a:t>глаголов</a:t>
            </a:r>
            <a:r>
              <a:rPr lang="co-FR" sz="2400" dirty="0"/>
              <a:t>’/‘</a:t>
            </a:r>
            <a:r>
              <a:rPr lang="ru-RU" sz="2400" dirty="0"/>
              <a:t>глаголов и наречий</a:t>
            </a:r>
            <a:r>
              <a:rPr lang="co-FR" sz="2400" dirty="0"/>
              <a:t>’</a:t>
            </a:r>
            <a:r>
              <a:rPr lang="ru-RU" sz="2400" dirty="0"/>
              <a:t>» в одном слове (ср. с Сев. Америкой из будущей лекции)</a:t>
            </a:r>
          </a:p>
          <a:p>
            <a:pPr marL="0" indent="0">
              <a:buNone/>
            </a:pPr>
            <a:r>
              <a:rPr lang="ru-RU" sz="2400" dirty="0" err="1"/>
              <a:t>йимас</a:t>
            </a:r>
            <a:r>
              <a:rPr lang="ru-RU" sz="2400" dirty="0"/>
              <a:t> (</a:t>
            </a:r>
            <a:r>
              <a:rPr lang="ru-RU" sz="2400" dirty="0" err="1"/>
              <a:t>сепик</a:t>
            </a:r>
            <a:r>
              <a:rPr lang="ru-RU" sz="2400" dirty="0"/>
              <a:t>-раму)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A74BB4-AE25-40BF-ACA0-C231C9118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459" y="3429000"/>
            <a:ext cx="6250019" cy="18105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DC873A-EDC6-4CBA-934D-912EC9F6D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2" y="5352288"/>
            <a:ext cx="5900405" cy="12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87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D283D-E781-405D-BE4C-F3A39462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Австралия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32248-E6AA-48FC-A25E-5F2B5EFE6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Эргативность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Неконфигурациональность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Сложная предикация</a:t>
            </a:r>
          </a:p>
        </p:txBody>
      </p:sp>
    </p:spTree>
    <p:extLst>
      <p:ext uri="{BB962C8B-B14F-4D97-AF65-F5344CB8AC3E}">
        <p14:creationId xmlns:p14="http://schemas.microsoft.com/office/powerpoint/2010/main" val="4102993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E7AB3-4A5B-499F-B9A1-D6459A43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89888"/>
          </a:xfrm>
        </p:spPr>
        <p:txBody>
          <a:bodyPr>
            <a:normAutofit fontScale="90000"/>
          </a:bodyPr>
          <a:lstStyle/>
          <a:p>
            <a:r>
              <a:rPr lang="ru-RU" dirty="0"/>
              <a:t>Австралия: история и 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A5FFBC-4364-4CB2-93F9-E24E5AECD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10" y="1874520"/>
            <a:ext cx="10476738" cy="4663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Все генетическое разнообразие – на севере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Пама-ньюнга</a:t>
            </a:r>
            <a:r>
              <a:rPr lang="ru-RU" sz="2400" dirty="0"/>
              <a:t> – неплохие регулярные </a:t>
            </a:r>
            <a:br>
              <a:rPr lang="ru-RU" sz="2400" dirty="0"/>
            </a:br>
            <a:r>
              <a:rPr lang="ru-RU" sz="2400" dirty="0"/>
              <a:t>соответствия и похожести в </a:t>
            </a:r>
            <a:br>
              <a:rPr lang="ru-RU" sz="2400" dirty="0"/>
            </a:br>
            <a:r>
              <a:rPr lang="ru-RU" sz="2400" dirty="0"/>
              <a:t>грамматике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Не-</a:t>
            </a:r>
            <a:r>
              <a:rPr lang="ru-RU" sz="2400" dirty="0" err="1"/>
              <a:t>пама</a:t>
            </a:r>
            <a:r>
              <a:rPr lang="ru-RU" sz="2400" dirty="0"/>
              <a:t>-</a:t>
            </a:r>
            <a:r>
              <a:rPr lang="ru-RU" sz="2400" dirty="0" err="1"/>
              <a:t>ньюнга</a:t>
            </a:r>
            <a:r>
              <a:rPr lang="ru-RU" sz="2400" dirty="0"/>
              <a:t> – часто более</a:t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dirty="0" err="1"/>
              <a:t>полисинтетичные</a:t>
            </a:r>
            <a:r>
              <a:rPr lang="ru-RU" sz="2400" dirty="0"/>
              <a:t>, но непонятно, </a:t>
            </a:r>
            <a:br>
              <a:rPr lang="ru-RU" sz="2400" dirty="0"/>
            </a:br>
            <a:r>
              <a:rPr lang="ru-RU" sz="2400" dirty="0"/>
              <a:t>где контакт, а где родство</a:t>
            </a:r>
          </a:p>
        </p:txBody>
      </p:sp>
      <p:pic>
        <p:nvPicPr>
          <p:cNvPr id="4" name="Содержимое 3" descr="Australian_language_families.png">
            <a:extLst>
              <a:ext uri="{FF2B5EF4-FFF2-40B4-BE49-F238E27FC236}">
                <a16:creationId xmlns:a16="http://schemas.microsoft.com/office/drawing/2014/main" id="{B11EBF36-32EE-4900-8760-1C235FD7E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2439" y="2493514"/>
            <a:ext cx="5493258" cy="43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40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5E429-E3F6-454B-8AAB-663FB4C4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85672"/>
          </a:xfrm>
        </p:spPr>
        <p:txBody>
          <a:bodyPr/>
          <a:lstStyle/>
          <a:p>
            <a:r>
              <a:rPr lang="ru-RU" dirty="0"/>
              <a:t>Австралия: современность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8DAFB896-01C8-402C-AB44-F3266B9B6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4"/>
            <a:ext cx="4443984" cy="4272661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ru-RU" dirty="0" err="1"/>
              <a:t>Ethnologue</a:t>
            </a:r>
            <a:endParaRPr lang="en-US" altLang="ru-RU" dirty="0"/>
          </a:p>
          <a:p>
            <a:r>
              <a:rPr lang="ru-RU" altLang="ru-RU" dirty="0" err="1">
                <a:hlinkClick r:id="rId2"/>
              </a:rPr>
              <a:t>Pama-Nyungan</a:t>
            </a:r>
            <a:r>
              <a:rPr lang="ru-RU" altLang="ru-RU" dirty="0">
                <a:hlinkClick r:id="rId2"/>
              </a:rPr>
              <a:t> (281)</a:t>
            </a:r>
            <a:endParaRPr lang="ru-RU" altLang="ru-RU" dirty="0"/>
          </a:p>
          <a:p>
            <a:r>
              <a:rPr lang="en-US" altLang="ru-RU" sz="2200" dirty="0" err="1"/>
              <a:t>Lanima</a:t>
            </a:r>
            <a:endParaRPr lang="ru-RU" altLang="ru-RU" sz="2200" dirty="0"/>
          </a:p>
          <a:p>
            <a:r>
              <a:rPr lang="ru-RU" altLang="ru-RU" sz="2200" dirty="0" err="1">
                <a:hlinkClick r:id="rId3"/>
              </a:rPr>
              <a:t>Bunaban</a:t>
            </a:r>
            <a:r>
              <a:rPr lang="ru-RU" altLang="ru-RU" sz="2200" dirty="0">
                <a:hlinkClick r:id="rId3"/>
              </a:rPr>
              <a:t> (2)</a:t>
            </a:r>
            <a:endParaRPr lang="ru-RU" altLang="ru-RU" sz="2200" dirty="0"/>
          </a:p>
          <a:p>
            <a:r>
              <a:rPr lang="ru-RU" altLang="ru-RU" sz="2200" dirty="0" err="1">
                <a:hlinkClick r:id="rId4"/>
              </a:rPr>
              <a:t>Daly</a:t>
            </a:r>
            <a:r>
              <a:rPr lang="ru-RU" altLang="ru-RU" sz="2200" dirty="0">
                <a:hlinkClick r:id="rId4"/>
              </a:rPr>
              <a:t> (19)</a:t>
            </a:r>
            <a:endParaRPr lang="ru-RU" altLang="ru-RU" sz="2200" dirty="0"/>
          </a:p>
          <a:p>
            <a:r>
              <a:rPr lang="ru-RU" altLang="ru-RU" sz="2200" dirty="0" err="1">
                <a:hlinkClick r:id="rId5"/>
              </a:rPr>
              <a:t>Djamindjungan</a:t>
            </a:r>
            <a:r>
              <a:rPr lang="ru-RU" altLang="ru-RU" sz="2200" dirty="0">
                <a:hlinkClick r:id="rId5"/>
              </a:rPr>
              <a:t> (2)</a:t>
            </a:r>
            <a:endParaRPr lang="ru-RU" altLang="ru-RU" sz="2200" dirty="0"/>
          </a:p>
          <a:p>
            <a:r>
              <a:rPr lang="ru-RU" altLang="ru-RU" sz="2200" dirty="0" err="1">
                <a:hlinkClick r:id="rId6"/>
              </a:rPr>
              <a:t>Djeragan</a:t>
            </a:r>
            <a:r>
              <a:rPr lang="ru-RU" altLang="ru-RU" sz="2200" dirty="0">
                <a:hlinkClick r:id="rId6"/>
              </a:rPr>
              <a:t> (3)</a:t>
            </a:r>
            <a:endParaRPr lang="ru-RU" altLang="ru-RU" sz="2200" dirty="0"/>
          </a:p>
          <a:p>
            <a:r>
              <a:rPr lang="ru-RU" altLang="ru-RU" sz="2200" dirty="0" err="1">
                <a:hlinkClick r:id="rId7"/>
              </a:rPr>
              <a:t>Giimbiyu</a:t>
            </a:r>
            <a:r>
              <a:rPr lang="ru-RU" altLang="ru-RU" sz="2200" dirty="0">
                <a:hlinkClick r:id="rId7"/>
              </a:rPr>
              <a:t> (3)</a:t>
            </a:r>
            <a:endParaRPr lang="ru-RU" altLang="ru-RU" sz="2200" dirty="0"/>
          </a:p>
          <a:p>
            <a:r>
              <a:rPr lang="ru-RU" altLang="ru-RU" sz="2200" dirty="0" err="1">
                <a:hlinkClick r:id="rId8"/>
              </a:rPr>
              <a:t>Gunwingguan</a:t>
            </a:r>
            <a:r>
              <a:rPr lang="ru-RU" altLang="ru-RU" sz="2200" dirty="0">
                <a:hlinkClick r:id="rId8"/>
              </a:rPr>
              <a:t> (25)</a:t>
            </a:r>
            <a:endParaRPr lang="ru-RU" altLang="ru-RU" sz="2200" dirty="0"/>
          </a:p>
          <a:p>
            <a:r>
              <a:rPr lang="ru-RU" altLang="ru-RU" sz="2200" dirty="0" err="1">
                <a:hlinkClick r:id="rId9"/>
              </a:rPr>
              <a:t>Laragiyan</a:t>
            </a:r>
            <a:r>
              <a:rPr lang="ru-RU" altLang="ru-RU" sz="2200" dirty="0">
                <a:hlinkClick r:id="rId9"/>
              </a:rPr>
              <a:t> (1)</a:t>
            </a:r>
            <a:endParaRPr lang="ru-RU" altLang="ru-RU" sz="2200" dirty="0"/>
          </a:p>
          <a:p>
            <a:pPr>
              <a:buFont typeface="Wingdings 2" panose="05020102010507070707" pitchFamily="18" charset="2"/>
              <a:buNone/>
            </a:pPr>
            <a:endParaRPr lang="ru-RU" altLang="ru-RU" sz="1800" b="1" baseline="-25000" dirty="0"/>
          </a:p>
          <a:p>
            <a:pPr>
              <a:buFont typeface="Wingdings 2" panose="05020102010507070707" pitchFamily="18" charset="2"/>
              <a:buNone/>
            </a:pPr>
            <a:endParaRPr lang="ru-RU" altLang="ru-RU" dirty="0"/>
          </a:p>
        </p:txBody>
      </p:sp>
      <p:sp>
        <p:nvSpPr>
          <p:cNvPr id="5" name="Содержимое 3">
            <a:extLst>
              <a:ext uri="{FF2B5EF4-FFF2-40B4-BE49-F238E27FC236}">
                <a16:creationId xmlns:a16="http://schemas.microsoft.com/office/drawing/2014/main" id="{8BCE98C2-7FBD-4E9E-A5B5-42F444565444}"/>
              </a:ext>
            </a:extLst>
          </p:cNvPr>
          <p:cNvSpPr txBox="1">
            <a:spLocks/>
          </p:cNvSpPr>
          <p:nvPr/>
        </p:nvSpPr>
        <p:spPr>
          <a:xfrm>
            <a:off x="3368040" y="1840260"/>
            <a:ext cx="4038600" cy="443388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ru-RU"/>
          </a:p>
          <a:p>
            <a:r>
              <a:rPr lang="ru-RU" altLang="ru-RU" sz="2200">
                <a:hlinkClick r:id="rId10"/>
              </a:rPr>
              <a:t>Limilngan-Wulna (2)</a:t>
            </a:r>
            <a:endParaRPr lang="ru-RU" altLang="ru-RU" sz="2200"/>
          </a:p>
          <a:p>
            <a:r>
              <a:rPr lang="ru-RU" altLang="ru-RU" sz="2200">
                <a:hlinkClick r:id="rId11"/>
              </a:rPr>
              <a:t>Nyulnyulan (9)</a:t>
            </a:r>
            <a:endParaRPr lang="ru-RU" altLang="ru-RU" sz="2200"/>
          </a:p>
          <a:p>
            <a:r>
              <a:rPr lang="ru-RU" altLang="ru-RU" sz="2200">
                <a:hlinkClick r:id="rId12"/>
              </a:rPr>
              <a:t>Tangic (3)</a:t>
            </a:r>
            <a:endParaRPr lang="ru-RU" altLang="ru-RU" sz="2200"/>
          </a:p>
          <a:p>
            <a:r>
              <a:rPr lang="ru-RU" altLang="ru-RU" sz="2200">
                <a:hlinkClick r:id="rId13"/>
              </a:rPr>
              <a:t>Tiwian (1)</a:t>
            </a:r>
            <a:endParaRPr lang="ru-RU" altLang="ru-RU" sz="2200"/>
          </a:p>
          <a:p>
            <a:r>
              <a:rPr lang="ru-RU" altLang="ru-RU" sz="2200">
                <a:hlinkClick r:id="rId14"/>
              </a:rPr>
              <a:t>Umbugarla-Ngumbur (2)</a:t>
            </a:r>
            <a:endParaRPr lang="ru-RU" altLang="ru-RU" sz="2200"/>
          </a:p>
          <a:p>
            <a:r>
              <a:rPr lang="ru-RU" altLang="ru-RU" sz="2200">
                <a:hlinkClick r:id="rId15"/>
              </a:rPr>
              <a:t>West Barkly (3)</a:t>
            </a:r>
            <a:endParaRPr lang="ru-RU" altLang="ru-RU" sz="2200"/>
          </a:p>
          <a:p>
            <a:r>
              <a:rPr lang="ru-RU" altLang="ru-RU" sz="2200">
                <a:hlinkClick r:id="rId16"/>
              </a:rPr>
              <a:t>Worrorran (12)</a:t>
            </a:r>
            <a:endParaRPr lang="ru-RU" altLang="ru-RU" sz="2200"/>
          </a:p>
          <a:p>
            <a:r>
              <a:rPr lang="ru-RU" altLang="ru-RU" sz="2200">
                <a:hlinkClick r:id="rId17"/>
              </a:rPr>
              <a:t>Yanyi (2)</a:t>
            </a:r>
            <a:endParaRPr lang="ru-RU" altLang="ru-RU" sz="2200"/>
          </a:p>
          <a:p>
            <a:r>
              <a:rPr lang="ru-RU" altLang="ru-RU" sz="2200">
                <a:hlinkClick r:id="rId18"/>
              </a:rPr>
              <a:t>Yiwaidjan (7)</a:t>
            </a:r>
            <a:endParaRPr lang="ru-RU" altLang="ru-RU" sz="2200"/>
          </a:p>
          <a:p>
            <a:pPr>
              <a:buFont typeface="Wingdings 2" panose="05020102010507070707" pitchFamily="18" charset="2"/>
              <a:buNone/>
            </a:pPr>
            <a:endParaRPr lang="ru-RU" altLang="ru-RU" dirty="0"/>
          </a:p>
        </p:txBody>
      </p:sp>
      <p:sp>
        <p:nvSpPr>
          <p:cNvPr id="6" name="Содержимое 4">
            <a:extLst>
              <a:ext uri="{FF2B5EF4-FFF2-40B4-BE49-F238E27FC236}">
                <a16:creationId xmlns:a16="http://schemas.microsoft.com/office/drawing/2014/main" id="{520CA48C-07B7-4AE1-8597-B77843000C42}"/>
              </a:ext>
            </a:extLst>
          </p:cNvPr>
          <p:cNvSpPr txBox="1">
            <a:spLocks/>
          </p:cNvSpPr>
          <p:nvPr/>
        </p:nvSpPr>
        <p:spPr>
          <a:xfrm>
            <a:off x="3962400" y="2135281"/>
            <a:ext cx="8229600" cy="43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2400" dirty="0"/>
              <a:t>Итого: по </a:t>
            </a:r>
            <a:r>
              <a:rPr lang="en-US" altLang="ru-RU" sz="2400" dirty="0" err="1"/>
              <a:t>Ethnologue</a:t>
            </a:r>
            <a:r>
              <a:rPr lang="en-US" altLang="ru-RU" sz="2400" dirty="0"/>
              <a:t> </a:t>
            </a:r>
            <a:r>
              <a:rPr lang="ru-RU" altLang="ru-RU" sz="2400" dirty="0"/>
              <a:t>299 языков</a:t>
            </a:r>
          </a:p>
          <a:p>
            <a:pPr lvl="1" algn="r"/>
            <a:r>
              <a:rPr lang="ru-RU" altLang="ru-RU" sz="2400" dirty="0"/>
              <a:t>по другим данным ещё меньше  - 150-200</a:t>
            </a:r>
          </a:p>
          <a:p>
            <a:pPr algn="r"/>
            <a:r>
              <a:rPr lang="ru-RU" altLang="ru-RU" sz="2400" dirty="0" err="1"/>
              <a:t>Неугрожаемых</a:t>
            </a:r>
            <a:r>
              <a:rPr lang="ru-RU" altLang="ru-RU" sz="2400" dirty="0"/>
              <a:t> языков: около 20</a:t>
            </a:r>
          </a:p>
          <a:p>
            <a:pPr algn="r"/>
            <a:r>
              <a:rPr lang="ru-RU" altLang="ru-RU" sz="2400" dirty="0"/>
              <a:t>Крупнейшие: все менее 3 тыс. носителей</a:t>
            </a:r>
          </a:p>
          <a:p>
            <a:pPr lvl="1" algn="r"/>
            <a:r>
              <a:rPr lang="ru-RU" altLang="ru-RU" sz="2400" dirty="0" err="1"/>
              <a:t>вальпири</a:t>
            </a:r>
            <a:endParaRPr lang="ru-RU" altLang="ru-RU" sz="2400" dirty="0"/>
          </a:p>
          <a:p>
            <a:pPr lvl="1" algn="r"/>
            <a:r>
              <a:rPr lang="ru-RU" altLang="ru-RU" sz="2400" dirty="0" err="1"/>
              <a:t>тиви</a:t>
            </a:r>
            <a:endParaRPr lang="ru-RU" altLang="ru-RU" sz="2400" dirty="0"/>
          </a:p>
          <a:p>
            <a:pPr lvl="1" algn="r"/>
            <a:r>
              <a:rPr lang="ru-RU" altLang="ru-RU" sz="2400" dirty="0" err="1"/>
              <a:t>питянтятяра</a:t>
            </a:r>
            <a:endParaRPr lang="ru-RU" altLang="ru-RU" sz="2400" dirty="0"/>
          </a:p>
          <a:p>
            <a:pPr lvl="1" algn="r"/>
            <a:r>
              <a:rPr lang="en-US" altLang="ru-RU" sz="2400" dirty="0"/>
              <a:t>…</a:t>
            </a:r>
            <a:endParaRPr lang="ru-RU" altLang="ru-RU" sz="2400" dirty="0"/>
          </a:p>
          <a:p>
            <a:pPr lvl="1" algn="r">
              <a:buFont typeface="Wingdings 2" panose="05020102010507070707" pitchFamily="18" charset="2"/>
              <a:buNone/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72923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C7C44-E508-4BAD-99FD-B180C539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84148"/>
          </a:xfrm>
        </p:spPr>
        <p:txBody>
          <a:bodyPr/>
          <a:lstStyle/>
          <a:p>
            <a:r>
              <a:rPr lang="ru-RU" dirty="0"/>
              <a:t>Австралия: Фонология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0E8402-4724-472D-96EB-AF852B7B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2" y="1485900"/>
            <a:ext cx="10591038" cy="45034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Инвентари всех языков очень похожи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200" dirty="0"/>
              <a:t>Что видите необычного?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D85070-507D-4084-AF27-73BAFBDA9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840" y="1914144"/>
            <a:ext cx="8179638" cy="49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46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C7C44-E508-4BAD-99FD-B180C539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84148"/>
          </a:xfrm>
        </p:spPr>
        <p:txBody>
          <a:bodyPr/>
          <a:lstStyle/>
          <a:p>
            <a:r>
              <a:rPr lang="ru-RU" dirty="0"/>
              <a:t>Австралия: Фонология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0E8402-4724-472D-96EB-AF852B7B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2" y="1485900"/>
            <a:ext cx="10591038" cy="45034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Инвентари всех языков очень похожи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200" dirty="0"/>
              <a:t>Что видите необычного?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Маленький инвентарь гласных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Нет фрикативных согласных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Нет противопоставления глухих</a:t>
            </a:r>
            <a:r>
              <a:rPr lang="co-FR" sz="2400" dirty="0"/>
              <a:t>/</a:t>
            </a:r>
            <a:r>
              <a:rPr lang="ru-RU" sz="2400" dirty="0"/>
              <a:t>звонких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Есть ретрофлексные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Есть целый ряд смычных, носовых и боковых</a:t>
            </a:r>
          </a:p>
        </p:txBody>
      </p:sp>
    </p:spTree>
    <p:extLst>
      <p:ext uri="{BB962C8B-B14F-4D97-AF65-F5344CB8AC3E}">
        <p14:creationId xmlns:p14="http://schemas.microsoft.com/office/powerpoint/2010/main" val="211260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FE34-6795-4B1F-9C11-27F6A9CCF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ru-RU" dirty="0"/>
              <a:t>Настоящее</a:t>
            </a:r>
          </a:p>
        </p:txBody>
      </p:sp>
      <p:pic>
        <p:nvPicPr>
          <p:cNvPr id="4" name="Содержимое 3" descr="transnewguinea_09=950.jpg">
            <a:extLst>
              <a:ext uri="{FF2B5EF4-FFF2-40B4-BE49-F238E27FC236}">
                <a16:creationId xmlns:a16="http://schemas.microsoft.com/office/drawing/2014/main" id="{0F557541-84FB-400E-985C-E1B30CF7A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7753" y="0"/>
            <a:ext cx="6444247" cy="3934660"/>
          </a:xfrm>
        </p:spPr>
      </p:pic>
      <p:pic>
        <p:nvPicPr>
          <p:cNvPr id="5" name="Содержимое 3" descr="Australian_language_families.png">
            <a:extLst>
              <a:ext uri="{FF2B5EF4-FFF2-40B4-BE49-F238E27FC236}">
                <a16:creationId xmlns:a16="http://schemas.microsoft.com/office/drawing/2014/main" id="{DBE68601-ECE1-42C3-B33E-87738EC78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66944"/>
            <a:ext cx="4771524" cy="3791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361B0-72AC-4439-9891-31DCD795A9D7}"/>
              </a:ext>
            </a:extLst>
          </p:cNvPr>
          <p:cNvSpPr txBox="1"/>
          <p:nvPr/>
        </p:nvSpPr>
        <p:spPr>
          <a:xfrm>
            <a:off x="97536" y="1438656"/>
            <a:ext cx="53644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Австралия: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От 2 до 20 семей (истина ближе к середине)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От 150 до 300 языков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6A9EE-4A88-40FF-BA8C-92EBFDCBF0AD}"/>
              </a:ext>
            </a:extLst>
          </p:cNvPr>
          <p:cNvSpPr txBox="1"/>
          <p:nvPr/>
        </p:nvSpPr>
        <p:spPr>
          <a:xfrm>
            <a:off x="5614416" y="3965140"/>
            <a:ext cx="53644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Новая Гвинея: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2400" dirty="0"/>
              <a:t>От 30+</a:t>
            </a:r>
            <a:r>
              <a:rPr lang="en-US" sz="2400" dirty="0"/>
              <a:t> (</a:t>
            </a:r>
            <a:r>
              <a:rPr lang="ru-RU" sz="2400" dirty="0"/>
              <a:t>скорее так) до 100+ семей (разные классификации) 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2400" dirty="0"/>
              <a:t>От 800 до 1200 языков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44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824F9-45A9-4919-8016-2F991623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82296"/>
            <a:ext cx="10058400" cy="1207008"/>
          </a:xfrm>
        </p:spPr>
        <p:txBody>
          <a:bodyPr/>
          <a:lstStyle/>
          <a:p>
            <a:r>
              <a:rPr lang="ru-RU" dirty="0"/>
              <a:t>Австралия: разнообразие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5DC370-349D-48C2-8B81-5C2C2522C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48" y="1289304"/>
            <a:ext cx="10058400" cy="5486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Не </a:t>
            </a:r>
            <a:r>
              <a:rPr lang="ru-RU" sz="2400" dirty="0" err="1"/>
              <a:t>пама-ньюнга</a:t>
            </a:r>
            <a:endParaRPr lang="ru-RU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dirty="0"/>
              <a:t>Склонны к </a:t>
            </a:r>
            <a:r>
              <a:rPr lang="ru-RU" sz="2200" dirty="0" err="1"/>
              <a:t>полисинтетизму</a:t>
            </a:r>
            <a:endParaRPr lang="ru-RU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dirty="0"/>
              <a:t>На уровне клаузы: часто только вершинное, иногда двойное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dirty="0"/>
              <a:t>Тяга к префиксации</a:t>
            </a:r>
          </a:p>
          <a:p>
            <a:pPr marL="0" indent="0">
              <a:buNone/>
            </a:pPr>
            <a:r>
              <a:rPr lang="ru-RU" sz="2400" dirty="0" err="1"/>
              <a:t>тиви</a:t>
            </a:r>
            <a:r>
              <a:rPr lang="ru-RU" sz="2400" dirty="0"/>
              <a:t> (</a:t>
            </a:r>
            <a:r>
              <a:rPr lang="ru-RU" sz="2400" dirty="0" err="1"/>
              <a:t>изолят</a:t>
            </a:r>
            <a:r>
              <a:rPr lang="ru-RU" sz="2400" dirty="0"/>
              <a:t>)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err="1"/>
              <a:t>пининь</a:t>
            </a:r>
            <a:r>
              <a:rPr lang="ru-RU" sz="2400" dirty="0"/>
              <a:t> кун-</a:t>
            </a:r>
            <a:r>
              <a:rPr lang="ru-RU" sz="2400" dirty="0" err="1"/>
              <a:t>уок</a:t>
            </a:r>
            <a:r>
              <a:rPr lang="ru-RU" sz="2400" dirty="0"/>
              <a:t> (</a:t>
            </a:r>
            <a:r>
              <a:rPr lang="ru-RU" sz="2400" dirty="0" err="1"/>
              <a:t>кунуинькукские</a:t>
            </a:r>
            <a:r>
              <a:rPr lang="ru-RU" sz="2400" dirty="0"/>
              <a:t>)</a:t>
            </a:r>
          </a:p>
          <a:p>
            <a:pPr marL="0" indent="0">
              <a:buNone/>
            </a:pPr>
            <a:r>
              <a:rPr lang="en-US" i="1" dirty="0" err="1"/>
              <a:t>nahnane</a:t>
            </a:r>
            <a:r>
              <a:rPr lang="en-US" i="1" dirty="0"/>
              <a:t>	</a:t>
            </a:r>
            <a:r>
              <a:rPr lang="co-FR" i="1" dirty="0"/>
              <a:t>∅-</a:t>
            </a:r>
            <a:r>
              <a:rPr lang="en-US" i="1" dirty="0"/>
              <a:t>wage-</a:t>
            </a:r>
            <a:r>
              <a:rPr lang="en-US" i="1" dirty="0" err="1"/>
              <a:t>yihmi</a:t>
            </a:r>
            <a:r>
              <a:rPr lang="en-US" i="1" dirty="0"/>
              <a:t>-re-</a:t>
            </a:r>
            <a:r>
              <a:rPr lang="en-US" i="1" dirty="0" err="1"/>
              <a:t>i</a:t>
            </a:r>
            <a:endParaRPr lang="ru-RU" dirty="0"/>
          </a:p>
          <a:p>
            <a:pPr marL="0" indent="0">
              <a:buNone/>
            </a:pPr>
            <a:r>
              <a:rPr lang="en-US" cap="small" dirty="0" err="1"/>
              <a:t>ma:dem</a:t>
            </a:r>
            <a:r>
              <a:rPr lang="en-US" cap="small" dirty="0"/>
              <a:t>	</a:t>
            </a:r>
            <a:r>
              <a:rPr lang="ru-RU" cap="small" dirty="0"/>
              <a:t>	</a:t>
            </a:r>
            <a:r>
              <a:rPr lang="en-US" cap="small" dirty="0"/>
              <a:t>3p-</a:t>
            </a:r>
            <a:r>
              <a:rPr lang="en-US" dirty="0"/>
              <a:t>crawl-</a:t>
            </a:r>
            <a:r>
              <a:rPr lang="en-US" cap="small" dirty="0"/>
              <a:t>ivf-</a:t>
            </a:r>
            <a:r>
              <a:rPr lang="en-US" dirty="0"/>
              <a:t>go-</a:t>
            </a:r>
            <a:r>
              <a:rPr lang="en-US" cap="small" dirty="0"/>
              <a:t>pi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(pointing to the tracks left by a Dreamtime being) ‘This is where he came crawling along’. (Evans 2003: 543)</a:t>
            </a:r>
            <a:endParaRPr lang="ru-RU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13F0E2-E05A-40F4-BA75-F735FA1E7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8" y="3429000"/>
            <a:ext cx="10338590" cy="9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23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BA4CD-0287-44B6-BAA4-9B0FAA22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78892"/>
            <a:ext cx="10058400" cy="1001268"/>
          </a:xfrm>
        </p:spPr>
        <p:txBody>
          <a:bodyPr/>
          <a:lstStyle/>
          <a:p>
            <a:r>
              <a:rPr lang="ru-RU" dirty="0"/>
              <a:t>Австралия: </a:t>
            </a:r>
            <a:r>
              <a:rPr lang="ru-RU" dirty="0" err="1"/>
              <a:t>Эргативность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FEEF0C-CCB8-421A-95AE-8425F0D82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1080135"/>
            <a:ext cx="10058400" cy="46977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На уровне падежей: часто расщепленная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dirty="0"/>
              <a:t>Где расщепление? Почему </a:t>
            </a:r>
            <a:br>
              <a:rPr lang="en-US" sz="2200" dirty="0"/>
            </a:br>
            <a:r>
              <a:rPr lang="ru-RU" sz="2200" dirty="0"/>
              <a:t>именно там?</a:t>
            </a:r>
          </a:p>
          <a:p>
            <a:pPr marL="0" indent="0">
              <a:buNone/>
            </a:pPr>
            <a:r>
              <a:rPr lang="ru-RU" dirty="0"/>
              <a:t>Примеры из </a:t>
            </a:r>
            <a:r>
              <a:rPr lang="co-FR" dirty="0"/>
              <a:t>Mara</a:t>
            </a:r>
            <a:r>
              <a:rPr lang="en-US" dirty="0" err="1"/>
              <a:t>gny</a:t>
            </a:r>
            <a:r>
              <a:rPr lang="en-US" dirty="0"/>
              <a:t> (</a:t>
            </a:r>
            <a:r>
              <a:rPr lang="en-US" dirty="0" err="1"/>
              <a:t>Maric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1B1A3E-E659-4C2F-A527-7C0571C32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80" y="1394126"/>
            <a:ext cx="6827520" cy="54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30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BA4CD-0287-44B6-BAA4-9B0FAA22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78892"/>
            <a:ext cx="10058400" cy="1001268"/>
          </a:xfrm>
        </p:spPr>
        <p:txBody>
          <a:bodyPr/>
          <a:lstStyle/>
          <a:p>
            <a:r>
              <a:rPr lang="ru-RU" dirty="0"/>
              <a:t>Австралия: </a:t>
            </a:r>
            <a:r>
              <a:rPr lang="ru-RU" dirty="0" err="1"/>
              <a:t>Эргативность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FEEF0C-CCB8-421A-95AE-8425F0D82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1080135"/>
            <a:ext cx="10058400" cy="46977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На уровне падежей: часто расщепленная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Более одушевленные (местоимения</a:t>
            </a:r>
            <a:r>
              <a:rPr lang="co-FR" sz="2400" dirty="0"/>
              <a:t>&gt;</a:t>
            </a:r>
            <a:r>
              <a:rPr lang="ru-RU" sz="2400" dirty="0"/>
              <a:t>люди</a:t>
            </a:r>
            <a:r>
              <a:rPr lang="co-FR" sz="2400" dirty="0"/>
              <a:t>&gt;</a:t>
            </a:r>
            <a:r>
              <a:rPr lang="ru-RU" sz="2400" dirty="0"/>
              <a:t>животные…) – номинативно-</a:t>
            </a:r>
            <a:r>
              <a:rPr lang="ru-RU" sz="2400" dirty="0" err="1"/>
              <a:t>аккузативная</a:t>
            </a:r>
            <a:r>
              <a:rPr lang="co-FR" sz="2400" dirty="0"/>
              <a:t>; </a:t>
            </a:r>
            <a:r>
              <a:rPr lang="ru-RU" sz="2400" dirty="0"/>
              <a:t>менее одушевленные – эргативная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Может быть много разных объяснений (подумайте дома и еще ближайшие 2 курса)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Происхождение (</a:t>
            </a:r>
            <a:r>
              <a:rPr lang="ru-RU" sz="2400" dirty="0" err="1"/>
              <a:t>инструменталис</a:t>
            </a:r>
            <a:r>
              <a:rPr lang="ru-RU" sz="2400" dirty="0"/>
              <a:t>-</a:t>
            </a:r>
            <a:r>
              <a:rPr lang="co-FR" sz="2400" dirty="0"/>
              <a:t>&gt;</a:t>
            </a:r>
            <a:r>
              <a:rPr lang="ru-RU" sz="2400" dirty="0"/>
              <a:t>эргатив)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Маркированность</a:t>
            </a:r>
            <a:r>
              <a:rPr lang="ru-RU" sz="2400" dirty="0"/>
              <a:t> (местоимения чаще А и </a:t>
            </a:r>
            <a:r>
              <a:rPr lang="co-FR" sz="2400" dirty="0"/>
              <a:t>S </a:t>
            </a:r>
            <a:r>
              <a:rPr lang="ru-RU" sz="2400" dirty="0"/>
              <a:t>чем </a:t>
            </a:r>
            <a:r>
              <a:rPr lang="co-FR" sz="2400" dirty="0"/>
              <a:t>P; </a:t>
            </a:r>
            <a:r>
              <a:rPr lang="ru-RU" sz="2400" dirty="0"/>
              <a:t>частотное – чаще немаркированное)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792080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BA4CD-0287-44B6-BAA4-9B0FAA22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78892"/>
            <a:ext cx="10058400" cy="1001268"/>
          </a:xfrm>
        </p:spPr>
        <p:txBody>
          <a:bodyPr/>
          <a:lstStyle/>
          <a:p>
            <a:r>
              <a:rPr lang="ru-RU" dirty="0"/>
              <a:t>Австралия: </a:t>
            </a:r>
            <a:r>
              <a:rPr lang="ru-RU" dirty="0" err="1"/>
              <a:t>Эргативность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FEEF0C-CCB8-421A-95AE-8425F0D82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1080135"/>
            <a:ext cx="11487912" cy="46977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Одно из немногих мест на земле, где не только морфологическая, но и синтаксическая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Синтаксическая </a:t>
            </a:r>
            <a:r>
              <a:rPr lang="ru-RU" sz="2400" dirty="0" err="1"/>
              <a:t>эргативность</a:t>
            </a:r>
            <a:r>
              <a:rPr lang="ru-RU" sz="2400" dirty="0"/>
              <a:t>: тесты на грамматический приоритет объединяют </a:t>
            </a:r>
            <a:r>
              <a:rPr lang="co-FR" sz="2400" dirty="0"/>
              <a:t>O </a:t>
            </a:r>
            <a:r>
              <a:rPr lang="ru-RU" sz="2400" dirty="0"/>
              <a:t>и </a:t>
            </a:r>
            <a:r>
              <a:rPr lang="co-FR" sz="2400" dirty="0"/>
              <a:t>S, </a:t>
            </a:r>
            <a:r>
              <a:rPr lang="ru-RU" sz="2400" dirty="0"/>
              <a:t>а не </a:t>
            </a:r>
            <a:r>
              <a:rPr lang="co-FR" sz="2400" dirty="0"/>
              <a:t>A </a:t>
            </a:r>
            <a:r>
              <a:rPr lang="ru-RU" sz="2400" dirty="0"/>
              <a:t>и </a:t>
            </a:r>
            <a:r>
              <a:rPr lang="co-FR" sz="2400" dirty="0"/>
              <a:t>S</a:t>
            </a:r>
          </a:p>
          <a:p>
            <a:pPr marL="0" indent="0">
              <a:buNone/>
            </a:pPr>
            <a:r>
              <a:rPr lang="ru-RU" sz="2400" dirty="0"/>
              <a:t>Контроль нуля при целевой (</a:t>
            </a:r>
            <a:r>
              <a:rPr lang="ru-RU" sz="2400" dirty="0" err="1"/>
              <a:t>калкатунгу</a:t>
            </a:r>
            <a:r>
              <a:rPr lang="ru-RU" sz="2400" dirty="0"/>
              <a:t>, </a:t>
            </a:r>
            <a:r>
              <a:rPr lang="ru-RU" sz="2400" dirty="0" err="1"/>
              <a:t>пама-ньюнга</a:t>
            </a:r>
            <a:r>
              <a:rPr lang="ru-RU" sz="2400" dirty="0"/>
              <a:t>)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83F119-776C-40DA-9AAF-D12E84715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" y="3429000"/>
            <a:ext cx="8206158" cy="21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29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BA4CD-0287-44B6-BAA4-9B0FAA22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78892"/>
            <a:ext cx="10058400" cy="1001268"/>
          </a:xfrm>
        </p:spPr>
        <p:txBody>
          <a:bodyPr/>
          <a:lstStyle/>
          <a:p>
            <a:r>
              <a:rPr lang="ru-RU" dirty="0"/>
              <a:t>Австралия: </a:t>
            </a:r>
            <a:r>
              <a:rPr lang="ru-RU" dirty="0" err="1"/>
              <a:t>Эргативность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FEEF0C-CCB8-421A-95AE-8425F0D82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1080135"/>
            <a:ext cx="11487912" cy="46977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Синтаксическая </a:t>
            </a:r>
            <a:r>
              <a:rPr lang="ru-RU" sz="2400" dirty="0" err="1"/>
              <a:t>эргативность</a:t>
            </a:r>
            <a:r>
              <a:rPr lang="ru-RU" sz="2400" dirty="0"/>
              <a:t>: тесты на грамматический приоритет объединяют </a:t>
            </a:r>
            <a:r>
              <a:rPr lang="co-FR" sz="2400" dirty="0"/>
              <a:t>O </a:t>
            </a:r>
            <a:r>
              <a:rPr lang="ru-RU" sz="2400" dirty="0"/>
              <a:t>и </a:t>
            </a:r>
            <a:r>
              <a:rPr lang="co-FR" sz="2400" dirty="0"/>
              <a:t>S, </a:t>
            </a:r>
            <a:r>
              <a:rPr lang="ru-RU" sz="2400" dirty="0"/>
              <a:t>а не </a:t>
            </a:r>
            <a:r>
              <a:rPr lang="co-FR" sz="2400" dirty="0"/>
              <a:t>A </a:t>
            </a:r>
            <a:r>
              <a:rPr lang="ru-RU" sz="2400" dirty="0"/>
              <a:t>и </a:t>
            </a:r>
            <a:r>
              <a:rPr lang="co-FR" sz="2400" dirty="0"/>
              <a:t>S</a:t>
            </a:r>
          </a:p>
          <a:p>
            <a:pPr marL="0" indent="0">
              <a:buNone/>
            </a:pPr>
            <a:r>
              <a:rPr lang="ru-RU" sz="2400" dirty="0" err="1"/>
              <a:t>Релятивизация</a:t>
            </a:r>
            <a:r>
              <a:rPr lang="ru-RU" sz="2400" dirty="0"/>
              <a:t> в </a:t>
            </a:r>
            <a:r>
              <a:rPr lang="ru-RU" sz="2400" dirty="0" err="1"/>
              <a:t>калкатунгу</a:t>
            </a:r>
            <a:r>
              <a:rPr lang="ru-RU" sz="2400" dirty="0"/>
              <a:t>: при любом контроллере, мишень может быть только </a:t>
            </a:r>
            <a:r>
              <a:rPr lang="co-FR" sz="2400" dirty="0"/>
              <a:t>O </a:t>
            </a:r>
            <a:r>
              <a:rPr lang="ru-RU" sz="2400" dirty="0"/>
              <a:t>или </a:t>
            </a:r>
            <a:r>
              <a:rPr lang="co-FR" sz="2400" dirty="0"/>
              <a:t>S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BEB4DB-41E0-44FC-9840-5D14E9B82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" y="2607324"/>
            <a:ext cx="8957035" cy="39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52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7B52E-2CE0-4796-A3D0-8894A05A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dirty="0"/>
              <a:t>Австралия: </a:t>
            </a:r>
            <a:r>
              <a:rPr lang="ru-RU" dirty="0" err="1"/>
              <a:t>неконфигурациональность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B02BD-9827-45A6-B454-BA63E595E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1609344"/>
            <a:ext cx="11144250" cy="456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Обычные языки: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Синтаксическая структура делится на вложенные блоки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Эти блоки как-то изоморфны семантической структуре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Эти блоки организованы иерархически</a:t>
            </a:r>
            <a:endParaRPr lang="en-US" sz="2400" dirty="0"/>
          </a:p>
          <a:p>
            <a:pPr marL="0" indent="0">
              <a:buNone/>
            </a:pPr>
            <a:r>
              <a:rPr lang="ru-RU" sz="2400" dirty="0" err="1"/>
              <a:t>Конфигурациональность</a:t>
            </a:r>
            <a:r>
              <a:rPr lang="ru-RU" sz="2400" dirty="0"/>
              <a:t> проявляется: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 порядке слов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 наличии составляющих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Наличии подчинения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0923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3A58C-ED9F-4B23-870F-AE44F311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7553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Конфигурациональность</a:t>
            </a:r>
            <a:r>
              <a:rPr lang="ru-RU" dirty="0"/>
              <a:t> НЕ: Австралия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0E008F-8246-422C-9013-BD8D9C60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" y="1680210"/>
            <a:ext cx="10545318" cy="492785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Варлпири</a:t>
            </a:r>
            <a:r>
              <a:rPr lang="ru-RU" sz="2400" dirty="0"/>
              <a:t>: любой порядок слов, главное чтобы вспомогательный глагол был на 2 месте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Любой != произвольный. Например: общая информация перед уточняющей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1BAA0B-5045-49C5-8480-13D35F61F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" y="2496574"/>
            <a:ext cx="7738873" cy="2859261"/>
          </a:xfrm>
          <a:prstGeom prst="rect">
            <a:avLst/>
          </a:prstGeom>
        </p:spPr>
      </p:pic>
      <p:pic>
        <p:nvPicPr>
          <p:cNvPr id="5122" name="Picture 2" descr="ÐÐ°ÑÑÐ¸Ð½ÐºÐ¸ Ð¿Ð¾ Ð·Ð°Ð¿ÑÐ¾ÑÑ Ken Hale">
            <a:extLst>
              <a:ext uri="{FF2B5EF4-FFF2-40B4-BE49-F238E27FC236}">
                <a16:creationId xmlns:a16="http://schemas.microsoft.com/office/drawing/2014/main" id="{1585A038-C3CA-4099-950A-AE355BFAA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702241"/>
            <a:ext cx="3429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39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3A58C-ED9F-4B23-870F-AE44F311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7553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Конфигурациональность</a:t>
            </a:r>
            <a:r>
              <a:rPr lang="ru-RU" dirty="0"/>
              <a:t> НЕ: Австралия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0E008F-8246-422C-9013-BD8D9C60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" y="1680210"/>
            <a:ext cx="10545318" cy="49278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Порядок слов в Австралии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94A75-CEAF-4070-B111-40D050B03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3186"/>
            <a:ext cx="9263630" cy="36053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E944CD-7B70-4811-92D8-652782EE8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076" y="1025667"/>
            <a:ext cx="4698072" cy="224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00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3A58C-ED9F-4B23-870F-AE44F311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7553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Неконфигурациональные</a:t>
            </a:r>
            <a:r>
              <a:rPr lang="ru-RU" dirty="0"/>
              <a:t> в </a:t>
            </a:r>
            <a:r>
              <a:rPr lang="ru-RU" dirty="0" err="1"/>
              <a:t>австралии</a:t>
            </a:r>
            <a:r>
              <a:rPr lang="ru-RU" dirty="0"/>
              <a:t> языки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0E008F-8246-422C-9013-BD8D9C60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" y="1680210"/>
            <a:ext cx="10545318" cy="49278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Варлпири</a:t>
            </a:r>
            <a:r>
              <a:rPr lang="ru-RU" sz="2400" dirty="0"/>
              <a:t>: то, что мы хотели бы считать составляющей, может быть разорвано</a:t>
            </a:r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Не только аргументы могут быть опущены: «зависимые» могут встречаться без того, что мы бы считали их «вершиной»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7ABC42-8703-4B38-947D-95E3875D0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" y="2599860"/>
            <a:ext cx="7091154" cy="12893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78A458-6DC7-4ECE-8BFD-FB2AE4B50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23" y="4837392"/>
            <a:ext cx="7727978" cy="153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52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CAA54-D75E-4B19-B760-811723D2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33172"/>
            <a:ext cx="10058400" cy="1069848"/>
          </a:xfrm>
        </p:spPr>
        <p:txBody>
          <a:bodyPr>
            <a:normAutofit fontScale="90000"/>
          </a:bodyPr>
          <a:lstStyle/>
          <a:p>
            <a:r>
              <a:rPr lang="ru-RU" dirty="0"/>
              <a:t>Австралия: глагольная 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E33DDD-0A70-46ED-8311-109C36641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23060"/>
            <a:ext cx="10488168" cy="4549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Многие не-</a:t>
            </a:r>
            <a:r>
              <a:rPr lang="ru-RU" sz="2200" dirty="0" err="1"/>
              <a:t>пама</a:t>
            </a:r>
            <a:r>
              <a:rPr lang="ru-RU" sz="2200" dirty="0"/>
              <a:t>-</a:t>
            </a:r>
            <a:r>
              <a:rPr lang="ru-RU" sz="2200" dirty="0" err="1"/>
              <a:t>ньюнга</a:t>
            </a:r>
            <a:r>
              <a:rPr lang="ru-RU" sz="2200" dirty="0"/>
              <a:t> (особенно языки дали и примыкающие) и некоторые </a:t>
            </a:r>
            <a:r>
              <a:rPr lang="ru-RU" sz="2200" dirty="0" err="1"/>
              <a:t>пама-нюнга</a:t>
            </a:r>
            <a:r>
              <a:rPr lang="ru-RU" sz="22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Класс глаголов (обязательных в предикации штук, несущих словоизменение) – закрытый, с довольно общим значением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Лексическое значение – открытый класс неизменяющихся </a:t>
            </a:r>
            <a:r>
              <a:rPr lang="ru-RU" sz="2200" dirty="0" err="1"/>
              <a:t>ковербов</a:t>
            </a:r>
            <a:r>
              <a:rPr lang="co-FR" sz="2200" dirty="0"/>
              <a:t>/</a:t>
            </a:r>
            <a:r>
              <a:rPr lang="ru-RU" sz="2200" dirty="0" err="1"/>
              <a:t>превербов</a:t>
            </a:r>
            <a:r>
              <a:rPr lang="ru-RU" sz="2200" dirty="0"/>
              <a:t>. Почти любая клауза – сложная предикация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err="1"/>
              <a:t>Ковербы</a:t>
            </a:r>
            <a:r>
              <a:rPr lang="ru-RU" sz="2200" dirty="0"/>
              <a:t> «выбирают» соответствующий глагол. Иногда мотивация прозрачна, иногда – не очень</a:t>
            </a:r>
          </a:p>
        </p:txBody>
      </p:sp>
    </p:spTree>
    <p:extLst>
      <p:ext uri="{BB962C8B-B14F-4D97-AF65-F5344CB8AC3E}">
        <p14:creationId xmlns:p14="http://schemas.microsoft.com/office/powerpoint/2010/main" val="168535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New Guinea">
            <a:extLst>
              <a:ext uri="{FF2B5EF4-FFF2-40B4-BE49-F238E27FC236}">
                <a16:creationId xmlns:a16="http://schemas.microsoft.com/office/drawing/2014/main" id="{32C909B7-37C3-4C14-81EC-10F91F8D6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52640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New Guinea">
            <a:extLst>
              <a:ext uri="{FF2B5EF4-FFF2-40B4-BE49-F238E27FC236}">
                <a16:creationId xmlns:a16="http://schemas.microsoft.com/office/drawing/2014/main" id="{53F6FBA8-4645-42D0-ABCC-9AC460848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7" y="0"/>
            <a:ext cx="51609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northern australia">
            <a:extLst>
              <a:ext uri="{FF2B5EF4-FFF2-40B4-BE49-F238E27FC236}">
                <a16:creationId xmlns:a16="http://schemas.microsoft.com/office/drawing/2014/main" id="{D46F25BE-4FB0-4049-A4A3-E0151511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7" y="2982372"/>
            <a:ext cx="5160963" cy="387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Australia desert">
            <a:extLst>
              <a:ext uri="{FF2B5EF4-FFF2-40B4-BE49-F238E27FC236}">
                <a16:creationId xmlns:a16="http://schemas.microsoft.com/office/drawing/2014/main" id="{140035A5-5A29-436C-A23B-554E9BF7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2240"/>
            <a:ext cx="7031037" cy="422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52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CAA54-D75E-4B19-B760-811723D2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33172"/>
            <a:ext cx="10058400" cy="1069848"/>
          </a:xfrm>
        </p:spPr>
        <p:txBody>
          <a:bodyPr>
            <a:normAutofit fontScale="90000"/>
          </a:bodyPr>
          <a:lstStyle/>
          <a:p>
            <a:r>
              <a:rPr lang="ru-RU" dirty="0"/>
              <a:t>Австралия: глагольная 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E33DDD-0A70-46ED-8311-109C36641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23060"/>
            <a:ext cx="10488168" cy="4549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/>
              <a:t>Jaminjung</a:t>
            </a:r>
            <a:r>
              <a:rPr lang="en-US" sz="2200" dirty="0"/>
              <a:t> (</a:t>
            </a:r>
            <a:r>
              <a:rPr lang="en-US" sz="2200" dirty="0" err="1"/>
              <a:t>Mirndi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3D538E-AD9A-4194-B659-DD0ED72CB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188164"/>
            <a:ext cx="7951454" cy="341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12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CAA54-D75E-4B19-B760-811723D2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33172"/>
            <a:ext cx="10058400" cy="1069848"/>
          </a:xfrm>
        </p:spPr>
        <p:txBody>
          <a:bodyPr>
            <a:normAutofit fontScale="90000"/>
          </a:bodyPr>
          <a:lstStyle/>
          <a:p>
            <a:r>
              <a:rPr lang="ru-RU" dirty="0"/>
              <a:t>Австралия: глагольная 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E33DDD-0A70-46ED-8311-109C36641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23060"/>
            <a:ext cx="10488168" cy="45491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138665-F336-4A14-BE75-4D82CA4A3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88" y="701900"/>
            <a:ext cx="5376672" cy="618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67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6871AE12-B403-4E3A-9A12-AAE09008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90" y="1085850"/>
            <a:ext cx="10972800" cy="887414"/>
          </a:xfrm>
        </p:spPr>
        <p:txBody>
          <a:bodyPr/>
          <a:lstStyle/>
          <a:p>
            <a:r>
              <a:rPr lang="ru-RU" altLang="ru-RU" dirty="0"/>
              <a:t>Не совсем Австралия: Тасмания</a:t>
            </a:r>
          </a:p>
        </p:txBody>
      </p:sp>
      <p:sp>
        <p:nvSpPr>
          <p:cNvPr id="18435" name="Содержимое 2">
            <a:extLst>
              <a:ext uri="{FF2B5EF4-FFF2-40B4-BE49-F238E27FC236}">
                <a16:creationId xmlns:a16="http://schemas.microsoft.com/office/drawing/2014/main" id="{7EC7A4F0-EDD2-4658-A40E-C5EB36A41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935164"/>
            <a:ext cx="5122863" cy="4389437"/>
          </a:xfrm>
        </p:spPr>
        <p:txBody>
          <a:bodyPr/>
          <a:lstStyle/>
          <a:p>
            <a:r>
              <a:rPr lang="ru-RU" altLang="ru-RU" sz="2100" dirty="0"/>
              <a:t>Несколько семей?</a:t>
            </a:r>
          </a:p>
          <a:p>
            <a:r>
              <a:rPr lang="ru-RU" altLang="ru-RU" sz="2100" dirty="0"/>
              <a:t>Дж. Гринберг: индо-тихоокеанская </a:t>
            </a:r>
            <a:r>
              <a:rPr lang="ru-RU" altLang="ru-RU" sz="2100" dirty="0" err="1"/>
              <a:t>макросемья</a:t>
            </a:r>
            <a:r>
              <a:rPr lang="ru-RU" altLang="ru-RU" sz="2100" dirty="0"/>
              <a:t> (</a:t>
            </a:r>
            <a:r>
              <a:rPr lang="en-US" altLang="ru-RU" sz="2100" dirty="0"/>
              <a:t>Indo-Pacific) = </a:t>
            </a:r>
            <a:r>
              <a:rPr lang="ru-RU" altLang="ru-RU" sz="2100" dirty="0"/>
              <a:t>тасманские + папуасские + </a:t>
            </a:r>
            <a:r>
              <a:rPr lang="ru-RU" altLang="ru-RU" sz="2100" dirty="0" err="1"/>
              <a:t>андаманские</a:t>
            </a:r>
            <a:endParaRPr lang="ru-RU" altLang="ru-RU" sz="2100" dirty="0"/>
          </a:p>
          <a:p>
            <a:r>
              <a:rPr lang="ru-RU" altLang="ru-RU" sz="2100" dirty="0"/>
              <a:t>Начало </a:t>
            </a:r>
            <a:r>
              <a:rPr lang="en-US" altLang="ru-RU" sz="2100" dirty="0"/>
              <a:t>XIX </a:t>
            </a:r>
            <a:r>
              <a:rPr lang="ru-RU" altLang="ru-RU" sz="2100" dirty="0"/>
              <a:t>в.: за 30 лет кол-во аборигенов Тасмании сократилось с 5 тыс. до 500 чел.</a:t>
            </a:r>
          </a:p>
          <a:p>
            <a:r>
              <a:rPr lang="en-US" altLang="ru-RU" sz="2100" dirty="0"/>
              <a:t>Fanny Cochrane Smith</a:t>
            </a:r>
            <a:r>
              <a:rPr lang="ru-RU" altLang="ru-RU" sz="2100" dirty="0"/>
              <a:t> (1834-1905) – </a:t>
            </a:r>
            <a:r>
              <a:rPr lang="en-US" altLang="ru-RU" sz="2100" dirty="0"/>
              <a:t>“the last Tasmanian”</a:t>
            </a:r>
          </a:p>
          <a:p>
            <a:pPr lvl="1"/>
            <a:r>
              <a:rPr lang="ru-RU" altLang="ru-RU" sz="2100" dirty="0"/>
              <a:t>записала тасманийские песни на восковые цилиндры</a:t>
            </a:r>
          </a:p>
          <a:p>
            <a:pPr lvl="1"/>
            <a:r>
              <a:rPr lang="ru-RU" altLang="ru-RU" sz="2100" dirty="0"/>
              <a:t>от ее 11 детей происходят современные «</a:t>
            </a:r>
            <a:r>
              <a:rPr lang="ru-RU" altLang="ru-RU" sz="2100" dirty="0" err="1"/>
              <a:t>тасманийцы</a:t>
            </a:r>
            <a:r>
              <a:rPr lang="ru-RU" altLang="ru-RU" sz="2100" dirty="0"/>
              <a:t>»</a:t>
            </a:r>
            <a:endParaRPr lang="en-US" altLang="ru-RU" sz="2100" dirty="0"/>
          </a:p>
          <a:p>
            <a:endParaRPr lang="ru-RU" altLang="ru-RU" sz="2100" dirty="0"/>
          </a:p>
        </p:txBody>
      </p:sp>
      <p:pic>
        <p:nvPicPr>
          <p:cNvPr id="18436" name="Рисунок 3" descr="Fanny_Cochrane_Smith.jpg">
            <a:extLst>
              <a:ext uri="{FF2B5EF4-FFF2-40B4-BE49-F238E27FC236}">
                <a16:creationId xmlns:a16="http://schemas.microsoft.com/office/drawing/2014/main" id="{C00A7197-8F74-4466-AF1C-8E24372F0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1916114"/>
            <a:ext cx="3567112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88230F-D6B5-4CA2-B0AF-82DE0B55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27C399D1-9487-4958-BCCF-27C7C04A16E8}" type="slidenum">
              <a:rPr lang="ru-RU" altLang="ru-RU">
                <a:solidFill>
                  <a:srgbClr val="DCD4C0"/>
                </a:solidFill>
                <a:latin typeface="Constantia" panose="02030602050306030303" pitchFamily="18" charset="0"/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altLang="ru-RU">
              <a:solidFill>
                <a:srgbClr val="DCD4C0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602B9-65BE-4727-8F27-870E85072BA6}"/>
              </a:ext>
            </a:extLst>
          </p:cNvPr>
          <p:cNvSpPr txBox="1"/>
          <p:nvPr/>
        </p:nvSpPr>
        <p:spPr>
          <a:xfrm>
            <a:off x="758190" y="111731"/>
            <a:ext cx="9544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Слайд, который мы не успеем, но почитайте потом в вики: это интересно!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99267-3298-4BD0-991A-B824ECD7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2752"/>
            <a:ext cx="10058400" cy="1287018"/>
          </a:xfrm>
        </p:spPr>
        <p:txBody>
          <a:bodyPr>
            <a:normAutofit fontScale="90000"/>
          </a:bodyPr>
          <a:lstStyle/>
          <a:p>
            <a:r>
              <a:rPr lang="ru-RU" dirty="0"/>
              <a:t>ВИК</a:t>
            </a:r>
            <a:br>
              <a:rPr lang="ru-RU" dirty="0"/>
            </a:br>
            <a:r>
              <a:rPr lang="ru-RU" dirty="0"/>
              <a:t>ТОР</a:t>
            </a:r>
            <a:br>
              <a:rPr lang="ru-RU" dirty="0"/>
            </a:br>
            <a:r>
              <a:rPr lang="ru-RU" dirty="0"/>
              <a:t>ИНА!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0D30AF-9C4C-4110-B27B-9A537AD54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432" y="-47184"/>
            <a:ext cx="9497568" cy="6952368"/>
          </a:xfrm>
        </p:spPr>
      </p:pic>
    </p:spTree>
    <p:extLst>
      <p:ext uri="{BB962C8B-B14F-4D97-AF65-F5344CB8AC3E}">
        <p14:creationId xmlns:p14="http://schemas.microsoft.com/office/powerpoint/2010/main" val="241117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6827E-9B5E-4426-93EE-7EF0354E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Новая </a:t>
            </a:r>
            <a:r>
              <a:rPr lang="ru-RU" dirty="0" err="1"/>
              <a:t>гвинея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3624A6-694B-4814-A396-BA19FB341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Простота в фонологии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Опциональная </a:t>
            </a:r>
            <a:r>
              <a:rPr lang="ru-RU" sz="2400" dirty="0" err="1"/>
              <a:t>эргативность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Сложность в простой предикации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Объединение в сложной предикации</a:t>
            </a:r>
          </a:p>
        </p:txBody>
      </p:sp>
    </p:spTree>
    <p:extLst>
      <p:ext uri="{BB962C8B-B14F-4D97-AF65-F5344CB8AC3E}">
        <p14:creationId xmlns:p14="http://schemas.microsoft.com/office/powerpoint/2010/main" val="301008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8D433-DECE-4460-BF14-39B4B3C99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ru-RU" dirty="0"/>
              <a:t>Новая </a:t>
            </a:r>
            <a:r>
              <a:rPr lang="ru-RU" dirty="0" err="1"/>
              <a:t>гвинея</a:t>
            </a:r>
            <a:r>
              <a:rPr lang="ru-RU" dirty="0"/>
              <a:t>: р</a:t>
            </a:r>
            <a:r>
              <a:rPr lang="ru-RU" dirty="0">
                <a:solidFill>
                  <a:srgbClr val="00B0F0"/>
                </a:solidFill>
              </a:rPr>
              <a:t>аз</a:t>
            </a:r>
            <a:r>
              <a:rPr lang="ru-RU" dirty="0"/>
              <a:t>н</a:t>
            </a:r>
            <a:r>
              <a:rPr lang="ru-RU" dirty="0">
                <a:solidFill>
                  <a:srgbClr val="990000"/>
                </a:solidFill>
              </a:rPr>
              <a:t>оо</a:t>
            </a:r>
            <a:r>
              <a:rPr lang="ru-RU" dirty="0"/>
              <a:t>б</a:t>
            </a:r>
            <a:r>
              <a:rPr lang="ru-RU" dirty="0">
                <a:solidFill>
                  <a:srgbClr val="92D050"/>
                </a:solidFill>
              </a:rPr>
              <a:t>р</a:t>
            </a:r>
            <a:r>
              <a:rPr lang="ru-RU" dirty="0"/>
              <a:t>аз</a:t>
            </a:r>
            <a:r>
              <a:rPr lang="ru-RU" dirty="0">
                <a:solidFill>
                  <a:srgbClr val="FF33CC"/>
                </a:solidFill>
              </a:rPr>
              <a:t>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60197-D039-46E6-9B1C-3E85DF84A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48790"/>
            <a:ext cx="10058400" cy="4423410"/>
          </a:xfrm>
        </p:spPr>
        <p:txBody>
          <a:bodyPr/>
          <a:lstStyle/>
          <a:p>
            <a:r>
              <a:rPr lang="en-US" altLang="ru-RU" dirty="0"/>
              <a:t>830-</a:t>
            </a:r>
            <a:r>
              <a:rPr lang="ru-RU" altLang="ru-RU" dirty="0"/>
              <a:t>1200 языков (20-25 процентов языков мира)</a:t>
            </a:r>
          </a:p>
          <a:p>
            <a:pPr lvl="1"/>
            <a:r>
              <a:rPr lang="ru-RU" altLang="ru-RU" dirty="0"/>
              <a:t>Четверть – австронезийские</a:t>
            </a:r>
          </a:p>
          <a:p>
            <a:pPr lvl="1">
              <a:buFont typeface="Wingdings 2" panose="05020102010507070707" pitchFamily="18" charset="2"/>
              <a:buNone/>
            </a:pPr>
            <a:endParaRPr lang="ru-RU" altLang="ru-RU" dirty="0"/>
          </a:p>
          <a:p>
            <a:r>
              <a:rPr lang="ru-RU" altLang="ru-RU" dirty="0"/>
              <a:t>Семьи больше 100 языков:</a:t>
            </a:r>
          </a:p>
          <a:p>
            <a:pPr lvl="1"/>
            <a:r>
              <a:rPr lang="ru-RU" altLang="ru-RU" dirty="0"/>
              <a:t>Австронезийская</a:t>
            </a:r>
          </a:p>
          <a:p>
            <a:pPr lvl="1"/>
            <a:r>
              <a:rPr lang="ru-RU" altLang="ru-RU" dirty="0" err="1"/>
              <a:t>Трансновогвинейская</a:t>
            </a:r>
            <a:r>
              <a:rPr lang="ru-RU" altLang="ru-RU" dirty="0"/>
              <a:t> (около 300 языков, нравится не всем)</a:t>
            </a:r>
          </a:p>
          <a:p>
            <a:r>
              <a:rPr lang="ru-RU" altLang="ru-RU" dirty="0"/>
              <a:t>Средняя численность семьи – 25 языков.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ru-RU" dirty="0"/>
          </a:p>
          <a:p>
            <a:r>
              <a:rPr lang="ru-RU" altLang="ru-RU" dirty="0"/>
              <a:t>Крупнейший язык – </a:t>
            </a:r>
            <a:r>
              <a:rPr lang="ru-RU" altLang="ru-RU" dirty="0" err="1"/>
              <a:t>энга</a:t>
            </a:r>
            <a:r>
              <a:rPr lang="ru-RU" altLang="ru-RU" dirty="0"/>
              <a:t>, 2</a:t>
            </a:r>
            <a:r>
              <a:rPr lang="en-US" altLang="ru-RU" dirty="0"/>
              <a:t>3</a:t>
            </a:r>
            <a:r>
              <a:rPr lang="ru-RU" altLang="ru-RU" dirty="0"/>
              <a:t>0 тыс. носителей</a:t>
            </a:r>
            <a:r>
              <a:rPr lang="en-US" altLang="ru-RU" dirty="0"/>
              <a:t> (2000)</a:t>
            </a:r>
          </a:p>
          <a:p>
            <a:r>
              <a:rPr lang="ru-RU" altLang="ru-RU" dirty="0"/>
              <a:t>У многих языков менее 100 носителей.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95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458AB-9CA9-4808-904C-BC0A4797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ru-RU" dirty="0"/>
              <a:t>НГ-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Общее: простая фонология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B4A36C-3A4F-4DFA-AAA8-7C5D77BA4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09344"/>
            <a:ext cx="10058400" cy="4562856"/>
          </a:xfrm>
        </p:spPr>
        <p:txBody>
          <a:bodyPr/>
          <a:lstStyle/>
          <a:p>
            <a:r>
              <a:rPr lang="ru-RU" dirty="0"/>
              <a:t>В НГ – мало согласных (гласных тоже немного)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A41D0F-5D12-4804-9F43-36CAE07F7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4" y="2212932"/>
            <a:ext cx="7497236" cy="45628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881644-D791-4266-ACB2-93C306AD5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350" y="2212931"/>
            <a:ext cx="4462946" cy="20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3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458AB-9CA9-4808-904C-BC0A4797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ru-RU" dirty="0"/>
              <a:t>НГ-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Общее: простая фонология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B4A36C-3A4F-4DFA-AAA8-7C5D77BA4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09344"/>
            <a:ext cx="10058400" cy="4562856"/>
          </a:xfrm>
        </p:spPr>
        <p:txBody>
          <a:bodyPr>
            <a:normAutofit/>
          </a:bodyPr>
          <a:lstStyle/>
          <a:p>
            <a:r>
              <a:rPr lang="ru-RU" sz="2400" dirty="0"/>
              <a:t>В НГ – мало согласных (гласных тоже немного)</a:t>
            </a:r>
            <a:endParaRPr lang="en-US" sz="2400" dirty="0"/>
          </a:p>
          <a:p>
            <a:r>
              <a:rPr lang="ru-RU" sz="2400" dirty="0" err="1"/>
              <a:t>Ротокас</a:t>
            </a:r>
            <a:r>
              <a:rPr lang="ru-RU" sz="2400" dirty="0"/>
              <a:t>: 11 фонем (без противопоставления гласных по долготе</a:t>
            </a:r>
          </a:p>
          <a:p>
            <a:r>
              <a:rPr lang="ru-RU" sz="2400" dirty="0"/>
              <a:t>Малое количество фонем – большая вариативность реализации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39B4CB5-1C22-4EBD-BB32-0A888CB07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58572"/>
              </p:ext>
            </p:extLst>
          </p:nvPr>
        </p:nvGraphicFramePr>
        <p:xfrm>
          <a:off x="1316736" y="4050792"/>
          <a:ext cx="10058400" cy="109728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107246299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72497709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20027266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70333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Central Rotokas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3" tooltip="Bilabial consonant"/>
                        </a:rPr>
                        <a:t>Bilabial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4" tooltip="Alveolar consonant"/>
                        </a:rPr>
                        <a:t>Alveolar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5" tooltip="Velar consonant"/>
                        </a:rPr>
                        <a:t>Velar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472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6" tooltip="Voice (phonetics)"/>
                        </a:rPr>
                        <a:t>Voiceless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p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t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k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325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Voiced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 ~ </a:t>
                      </a:r>
                      <a:r>
                        <a:rPr lang="el-GR" dirty="0">
                          <a:effectLst/>
                        </a:rPr>
                        <a:t>β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d ~ ɾ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ɡ ~ ɣ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42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33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458AB-9CA9-4808-904C-BC0A4797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ru-RU" dirty="0"/>
              <a:t>НГ-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общее: порядок слов и прочий строй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B4A36C-3A4F-4DFA-AAA8-7C5D77BA4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609344"/>
            <a:ext cx="10652760" cy="45628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Чаще всего: </a:t>
            </a:r>
            <a:r>
              <a:rPr lang="co-FR" sz="2400" dirty="0"/>
              <a:t>SOV. </a:t>
            </a:r>
            <a:r>
              <a:rPr lang="ru-RU" sz="2400" dirty="0"/>
              <a:t>Но бывает и </a:t>
            </a:r>
            <a:r>
              <a:rPr lang="co-FR" sz="2400" dirty="0"/>
              <a:t>VO (</a:t>
            </a:r>
            <a:r>
              <a:rPr lang="ru-RU" sz="2400" dirty="0"/>
              <a:t>австронезийские и под их влиянием</a:t>
            </a:r>
            <a:r>
              <a:rPr lang="co-FR" sz="2400" dirty="0"/>
              <a:t>)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При этом редко где строгий: отношения выражаются индексами на глаголе (часто) или падежами (реже)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0B8149-83F4-4ABE-98FE-2FC2871A1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46" y="2962656"/>
            <a:ext cx="8972662" cy="32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46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3622</TotalTime>
  <Words>2069</Words>
  <Application>Microsoft Office PowerPoint</Application>
  <PresentationFormat>Широкоэкранный</PresentationFormat>
  <Paragraphs>313</Paragraphs>
  <Slides>43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Calibri</vt:lpstr>
      <vt:lpstr>Cambria</vt:lpstr>
      <vt:lpstr>Constantia</vt:lpstr>
      <vt:lpstr>Rockwell</vt:lpstr>
      <vt:lpstr>Rockwell Condensed</vt:lpstr>
      <vt:lpstr>Times New Roman</vt:lpstr>
      <vt:lpstr>Wingdings</vt:lpstr>
      <vt:lpstr>Wingdings 2</vt:lpstr>
      <vt:lpstr>Дерево</vt:lpstr>
      <vt:lpstr>Поток</vt:lpstr>
      <vt:lpstr>языки мира-4: новая гвинея и ʁиvɐdɯɔʚɐ</vt:lpstr>
      <vt:lpstr>Прошлое</vt:lpstr>
      <vt:lpstr>Настоящее</vt:lpstr>
      <vt:lpstr>Презентация PowerPoint</vt:lpstr>
      <vt:lpstr>Новая гвинея</vt:lpstr>
      <vt:lpstr>Новая гвинея: разнообразие</vt:lpstr>
      <vt:lpstr>НГ-Общее: простая фонология</vt:lpstr>
      <vt:lpstr>НГ-Общее: простая фонология</vt:lpstr>
      <vt:lpstr>НГ-общее: порядок слов и прочий строй</vt:lpstr>
      <vt:lpstr>НГ-общее: порядок слов и прочий строй</vt:lpstr>
      <vt:lpstr>НГ-общее: порядок слов и прочий строй</vt:lpstr>
      <vt:lpstr>НГ-общее: глагол(ы?)</vt:lpstr>
      <vt:lpstr>НГ-общее: глагол(ы?)</vt:lpstr>
      <vt:lpstr>НГ-общее: глагол(ы?)</vt:lpstr>
      <vt:lpstr>НГ-общее: глагол(ы?)</vt:lpstr>
      <vt:lpstr>НГ-общее: глагол(ы?)</vt:lpstr>
      <vt:lpstr>НГ-общее: глагол(ы?)</vt:lpstr>
      <vt:lpstr>НГ-общее: глагол(ы?)</vt:lpstr>
      <vt:lpstr>НГ-общее: клауз(ы?)</vt:lpstr>
      <vt:lpstr>НГ-общее: клауз(ы?)</vt:lpstr>
      <vt:lpstr>НГ-общее: пространственные значения</vt:lpstr>
      <vt:lpstr>НГ-общее: пространственные значения</vt:lpstr>
      <vt:lpstr>НГ-разнообразие : синтетичность</vt:lpstr>
      <vt:lpstr>НГ-разнообразие: синтетичность</vt:lpstr>
      <vt:lpstr>Австралия</vt:lpstr>
      <vt:lpstr>Австралия: история и контакты</vt:lpstr>
      <vt:lpstr>Австралия: современность</vt:lpstr>
      <vt:lpstr>Австралия: Фонология</vt:lpstr>
      <vt:lpstr>Австралия: Фонология</vt:lpstr>
      <vt:lpstr>Австралия: разнообразие</vt:lpstr>
      <vt:lpstr>Австралия: Эргативность</vt:lpstr>
      <vt:lpstr>Австралия: Эргативность</vt:lpstr>
      <vt:lpstr>Австралия: Эргативность</vt:lpstr>
      <vt:lpstr>Австралия: Эргативность</vt:lpstr>
      <vt:lpstr>Австралия: неконфигурациональность</vt:lpstr>
      <vt:lpstr>Конфигурациональность НЕ: Австралия</vt:lpstr>
      <vt:lpstr>Конфигурациональность НЕ: Австралия</vt:lpstr>
      <vt:lpstr>Неконфигурациональные в австралии языки</vt:lpstr>
      <vt:lpstr>Австралия: глагольная классификация</vt:lpstr>
      <vt:lpstr>Австралия: глагольная классификация</vt:lpstr>
      <vt:lpstr>Австралия: глагольная классификация</vt:lpstr>
      <vt:lpstr>Не совсем Австралия: Тасмания</vt:lpstr>
      <vt:lpstr>ВИК ТОР ИНА!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языки мира-3: новая гвинея и ʁиvɐdɯɔʚɐ</dc:title>
  <dc:creator>Виняр Алексей Игоревич</dc:creator>
  <cp:lastModifiedBy>Виняр Алексей Игоревич</cp:lastModifiedBy>
  <cp:revision>123</cp:revision>
  <dcterms:created xsi:type="dcterms:W3CDTF">2018-11-21T15:18:01Z</dcterms:created>
  <dcterms:modified xsi:type="dcterms:W3CDTF">2018-12-17T19:01:43Z</dcterms:modified>
</cp:coreProperties>
</file>