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5"/>
  </p:notes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63" r:id="rId9"/>
    <p:sldId id="264" r:id="rId10"/>
    <p:sldId id="296" r:id="rId11"/>
    <p:sldId id="266" r:id="rId12"/>
    <p:sldId id="298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8" r:id="rId23"/>
    <p:sldId id="279" r:id="rId24"/>
    <p:sldId id="281" r:id="rId25"/>
    <p:sldId id="276" r:id="rId26"/>
    <p:sldId id="277" r:id="rId27"/>
    <p:sldId id="282" r:id="rId28"/>
    <p:sldId id="283" r:id="rId29"/>
    <p:sldId id="284" r:id="rId30"/>
    <p:sldId id="299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300" r:id="rId40"/>
    <p:sldId id="286" r:id="rId41"/>
    <p:sldId id="295" r:id="rId42"/>
    <p:sldId id="285" r:id="rId43"/>
    <p:sldId id="29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3C06-81C5-4145-893A-999994FCA458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C1E0-CC89-49F5-A0B6-0C3C4D853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6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Многие такие аффиксы – </a:t>
            </a:r>
            <a:r>
              <a:rPr lang="ru-RU" dirty="0" err="1"/>
              <a:t>грамматикализованы</a:t>
            </a:r>
            <a:r>
              <a:rPr lang="ru-RU" dirty="0"/>
              <a:t> из инкорпорированных имен или глаголов в сериальной конструкции?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Лексическое значение (то, что обычно выражается глагольным корнем) распределено по разным морфемам. Сам корень (единственная всегда обязательная морфема) – часто </a:t>
            </a:r>
            <a:r>
              <a:rPr lang="ru-RU" dirty="0" err="1"/>
              <a:t>десемантизирован</a:t>
            </a:r>
            <a:r>
              <a:rPr lang="ru-RU" dirty="0"/>
              <a:t>. В чем похожесть со сложной предикацией?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1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9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полисинтетической морфологии часты явления, характерные для синтаксиса в «обычных» языках.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2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Часто до 3 участников в глаголе. В примере здесь – морфемы </a:t>
            </a:r>
            <a:r>
              <a:rPr lang="ru-RU" dirty="0" err="1"/>
              <a:t>нерасчленимы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83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Одни и те же показатели. Специальная инверсивная морфема – показывает, как порядок индексов в словоформе соотносится с направлением воздействия в ситуации.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68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Другая иерархия (</a:t>
            </a:r>
            <a:r>
              <a:rPr lang="co-FR" dirty="0"/>
              <a:t>1 </a:t>
            </a:r>
            <a:r>
              <a:rPr lang="ru-RU" dirty="0"/>
              <a:t>и </a:t>
            </a:r>
            <a:r>
              <a:rPr lang="en-US" dirty="0"/>
              <a:t>2 </a:t>
            </a:r>
            <a:r>
              <a:rPr lang="ru-RU" dirty="0"/>
              <a:t>не ранжированы между собой).</a:t>
            </a:r>
            <a:br>
              <a:rPr lang="ru-RU" dirty="0"/>
            </a:br>
            <a:r>
              <a:rPr lang="ru-RU" dirty="0"/>
              <a:t>Принципы как в алгонкинском </a:t>
            </a:r>
            <a:r>
              <a:rPr lang="ru-RU" dirty="0" err="1"/>
              <a:t>инверсиве</a:t>
            </a:r>
            <a:r>
              <a:rPr lang="ru-RU" dirty="0"/>
              <a:t>, но индексируется только один (самый важный) участник.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2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Активный строй с наложением иерархического строя (3 лицо не индексируется).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06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63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многих полисинтетических языках – много </a:t>
            </a:r>
            <a:r>
              <a:rPr lang="ru-RU" dirty="0" err="1"/>
              <a:t>неконфигурациональности</a:t>
            </a:r>
            <a:r>
              <a:rPr lang="ru-RU" dirty="0"/>
              <a:t> («свободный» порядок слов, не выражаются местоимения (не на глаголе), разрываются составляющие. Почему это логично?</a:t>
            </a:r>
          </a:p>
          <a:p>
            <a:r>
              <a:rPr lang="ru-RU" dirty="0"/>
              <a:t>Ответ: информации в глаголе хватает, чтобы все понять. Можно не иметь особых правил, как выражать (или выражать ли) именные группы.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3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74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Полисинтетизм</a:t>
            </a:r>
            <a:r>
              <a:rPr lang="ru-RU" dirty="0"/>
              <a:t> – много информации (в том числе лексической) выражается в глаголе. Нет строго деления полисинтетические</a:t>
            </a:r>
            <a:r>
              <a:rPr lang="co-FR" dirty="0"/>
              <a:t>/</a:t>
            </a:r>
            <a:r>
              <a:rPr lang="ru-RU" dirty="0"/>
              <a:t>неполисинтетические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7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Голофразис</a:t>
            </a:r>
            <a:r>
              <a:rPr lang="ru-RU" dirty="0"/>
              <a:t> – полноценное высказывание может состоять из одного слова.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6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0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Чем отличается от русских «руководить»?</a:t>
            </a:r>
          </a:p>
          <a:p>
            <a:r>
              <a:rPr lang="ru-RU" dirty="0" err="1"/>
              <a:t>Композициональность</a:t>
            </a:r>
            <a:r>
              <a:rPr lang="ru-RU" dirty="0"/>
              <a:t>, продуктивность, </a:t>
            </a:r>
            <a:r>
              <a:rPr lang="ru-RU" dirty="0" err="1"/>
              <a:t>референтность</a:t>
            </a:r>
            <a:r>
              <a:rPr lang="ru-RU" dirty="0"/>
              <a:t> инкорпорированного имени (но не всегда).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6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Инкорпорация в (2) невозможна, так как смотреть на бобы – не какое-то узнаваемое действие.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5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Кровать как суффикс и кровать как отдельное имя – слишком разные формы.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3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1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эскимосском все, что после первой морфемы – суффиксы.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1E0-CC89-49F5-A0B6-0C3C4D8538C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9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C2B54-32A7-4446-AF2D-215D08FFE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721" y="850805"/>
            <a:ext cx="9966960" cy="3625820"/>
          </a:xfrm>
        </p:spPr>
        <p:txBody>
          <a:bodyPr/>
          <a:lstStyle/>
          <a:p>
            <a:r>
              <a:rPr lang="ru-RU" sz="8000" dirty="0"/>
              <a:t>Северная </a:t>
            </a:r>
            <a:r>
              <a:rPr lang="ru-RU" sz="8000" dirty="0" err="1"/>
              <a:t>америка</a:t>
            </a:r>
            <a:r>
              <a:rPr lang="ru-RU" sz="8000" dirty="0"/>
              <a:t> и </a:t>
            </a:r>
            <a:r>
              <a:rPr lang="ru-RU" sz="8000" dirty="0" err="1"/>
              <a:t>полисинтетизм</a:t>
            </a:r>
            <a:endParaRPr lang="ru-RU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1FCF9-3C96-406B-8B8F-AE703B699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0" y="4672568"/>
            <a:ext cx="7891272" cy="1069848"/>
          </a:xfrm>
        </p:spPr>
        <p:txBody>
          <a:bodyPr/>
          <a:lstStyle/>
          <a:p>
            <a:r>
              <a:rPr lang="ru-RU" dirty="0"/>
              <a:t>Леша и Олег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91386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19EAB-A7A3-4C42-9F95-DE7A3653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Слабое противопоставление имен и глаголов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E2DB8-B8F9-4124-AAD1-F6343621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122154"/>
            <a:ext cx="10866991" cy="40507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Ирокезские: новые понятия описываются глаголами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вакашские</a:t>
            </a:r>
            <a:r>
              <a:rPr lang="ru-RU" dirty="0"/>
              <a:t>, </a:t>
            </a:r>
            <a:r>
              <a:rPr lang="ru-RU" dirty="0" err="1"/>
              <a:t>салишские</a:t>
            </a:r>
            <a:r>
              <a:rPr lang="ru-RU" dirty="0"/>
              <a:t>, </a:t>
            </a:r>
            <a:r>
              <a:rPr lang="ru-RU" dirty="0" err="1"/>
              <a:t>цимишские</a:t>
            </a:r>
            <a:r>
              <a:rPr lang="ru-RU" dirty="0"/>
              <a:t>: почти любые корни могут быть и предикатами, и аргументами (решает синтаксис)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0CA7D2-3573-4EBF-9E10-3E990E52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554854"/>
            <a:ext cx="6127275" cy="17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D8F0109-74DC-4B7D-808E-0EE68EC8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7" y="5163693"/>
            <a:ext cx="6210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31DE3-D5E6-4798-9CD0-296C3C91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1861"/>
            <a:ext cx="10058400" cy="1431254"/>
          </a:xfrm>
        </p:spPr>
        <p:txBody>
          <a:bodyPr/>
          <a:lstStyle/>
          <a:p>
            <a:r>
              <a:rPr lang="ru-RU" dirty="0"/>
              <a:t>ПОЛИСИНТЕТИЗМ: 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7954A-55AE-42C7-9676-3FF9E04A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215189"/>
            <a:ext cx="10344477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 err="1"/>
              <a:t>Аналитизм</a:t>
            </a:r>
            <a:r>
              <a:rPr lang="co-FR" sz="2200" dirty="0"/>
              <a:t>&gt;</a:t>
            </a:r>
            <a:r>
              <a:rPr lang="ru-RU" sz="2200" dirty="0" err="1"/>
              <a:t>Синтетизм</a:t>
            </a:r>
            <a:r>
              <a:rPr lang="co-FR" sz="2200" dirty="0"/>
              <a:t>&gt;</a:t>
            </a:r>
            <a:r>
              <a:rPr lang="ru-RU" sz="2200" dirty="0" err="1"/>
              <a:t>Полисинтетизм</a:t>
            </a:r>
            <a:r>
              <a:rPr lang="ru-RU" sz="2200" dirty="0"/>
              <a:t>? (нет)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Гринберг: </a:t>
            </a:r>
            <a:r>
              <a:rPr lang="ru-RU" sz="2200" dirty="0" err="1"/>
              <a:t>Полисинтетизм</a:t>
            </a:r>
            <a:r>
              <a:rPr lang="ru-RU" sz="2200" dirty="0"/>
              <a:t>, если больше 3 морфем</a:t>
            </a:r>
            <a:r>
              <a:rPr lang="en-US" sz="2200" dirty="0"/>
              <a:t> </a:t>
            </a:r>
            <a:r>
              <a:rPr lang="ru-RU" sz="2200" dirty="0"/>
              <a:t>в среднем на слово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Очень сомнительно: тогда адыгейский и науатль – не </a:t>
            </a:r>
            <a:r>
              <a:rPr lang="ru-RU" sz="2200" dirty="0" err="1"/>
              <a:t>полисинт</a:t>
            </a:r>
            <a:r>
              <a:rPr lang="ru-RU" sz="2200" dirty="0"/>
              <a:t>. И менее </a:t>
            </a:r>
            <a:r>
              <a:rPr lang="ru-RU" sz="2200" dirty="0" err="1"/>
              <a:t>синт</a:t>
            </a:r>
            <a:r>
              <a:rPr lang="ru-RU" sz="2200" dirty="0"/>
              <a:t>, чем староанглийский</a:t>
            </a:r>
            <a:endParaRPr lang="en-US" sz="2200" dirty="0"/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Полисинтетизм</a:t>
            </a:r>
            <a:r>
              <a:rPr lang="ru-RU" sz="2400" dirty="0"/>
              <a:t> != много морфем в одном слове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А что тогда?</a:t>
            </a:r>
          </a:p>
        </p:txBody>
      </p:sp>
    </p:spTree>
    <p:extLst>
      <p:ext uri="{BB962C8B-B14F-4D97-AF65-F5344CB8AC3E}">
        <p14:creationId xmlns:p14="http://schemas.microsoft.com/office/powerpoint/2010/main" val="22441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EDE3E-AFA4-4E3E-B160-3A595E47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3963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Полисинтетизм</a:t>
            </a:r>
            <a:r>
              <a:rPr lang="ru-RU" dirty="0"/>
              <a:t> != в среднем много морфем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5FAC8-C216-4FE9-8896-A33154BC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0" y="1913467"/>
            <a:ext cx="9145503" cy="1662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86EB78-99E4-429E-BC83-F03B5C8B5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0" y="3864903"/>
            <a:ext cx="8380547" cy="18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DD45E-A7DD-455B-910C-44701032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7803"/>
            <a:ext cx="10058400" cy="1061139"/>
          </a:xfrm>
        </p:spPr>
        <p:txBody>
          <a:bodyPr/>
          <a:lstStyle/>
          <a:p>
            <a:r>
              <a:rPr lang="ru-RU" dirty="0" err="1"/>
              <a:t>Полисинтетизм</a:t>
            </a:r>
            <a:r>
              <a:rPr lang="ru-RU" dirty="0"/>
              <a:t>: 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5728C-51CA-463F-A4C4-749023FB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67543"/>
            <a:ext cx="10377134" cy="46046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В 1819 году П. </a:t>
            </a:r>
            <a:r>
              <a:rPr lang="ru-RU" sz="2200" dirty="0" err="1"/>
              <a:t>Дюпонсо</a:t>
            </a:r>
            <a:r>
              <a:rPr lang="ru-RU" sz="2200" dirty="0"/>
              <a:t> сказал:</a:t>
            </a:r>
          </a:p>
          <a:p>
            <a:pPr marL="0" indent="0">
              <a:buNone/>
            </a:pPr>
            <a:r>
              <a:rPr lang="ru-RU" altLang="en-US" sz="2200" dirty="0"/>
              <a:t>«Невозможно противостоять захватывающему нас ощущению, что мы находимся среди аборигенов </a:t>
            </a:r>
            <a:r>
              <a:rPr lang="ru-RU" altLang="en-US" sz="2200" i="1" dirty="0"/>
              <a:t>Нового Света</a:t>
            </a:r>
            <a:r>
              <a:rPr lang="ru-RU" altLang="en-US" sz="2200" dirty="0"/>
              <a:t>. Мы обнаруживаем новый способ </a:t>
            </a:r>
            <a:r>
              <a:rPr lang="ru-RU" altLang="en-US" sz="2200" b="1" dirty="0"/>
              <a:t>образования сложных слов из разных корней </a:t>
            </a:r>
            <a:r>
              <a:rPr lang="ru-RU" altLang="en-US" sz="2200" dirty="0"/>
              <a:t>— такой, что он поражает разум одновременно целым </a:t>
            </a:r>
            <a:r>
              <a:rPr lang="ru-RU" altLang="en-US" sz="2200" b="1" dirty="0"/>
              <a:t>множеством идей</a:t>
            </a:r>
            <a:r>
              <a:rPr lang="ru-RU" altLang="en-US" sz="2200" dirty="0"/>
              <a:t>, новый способ выражения </a:t>
            </a:r>
            <a:r>
              <a:rPr lang="ru-RU" altLang="en-US" sz="2200" b="1" dirty="0"/>
              <a:t>падежей существительных — посредством изменения управляющих ими глаголов</a:t>
            </a:r>
            <a:r>
              <a:rPr lang="ru-RU" altLang="en-US" sz="2200" dirty="0"/>
              <a:t>, новое число (особую множественность), используемое в склонении имен и спряжении глаголов, новое согласование по времени союза с глаголом. Мы наблюдаем, как </a:t>
            </a:r>
            <a:r>
              <a:rPr lang="ru-RU" altLang="en-US" sz="2200" b="1" dirty="0"/>
              <a:t>не только местоимения </a:t>
            </a:r>
            <a:r>
              <a:rPr lang="ru-RU" altLang="en-US" sz="2200" dirty="0"/>
              <a:t>(как в иврите и в некоторых других языках), </a:t>
            </a:r>
            <a:r>
              <a:rPr lang="ru-RU" altLang="en-US" sz="2200" b="1" dirty="0"/>
              <a:t>но и прилагательные, союзы и наречия сочетаются с главной частью речи </a:t>
            </a:r>
            <a:r>
              <a:rPr lang="ru-RU" altLang="en-US" sz="2200" dirty="0"/>
              <a:t>и образуют безмерное  множество глагольных форм».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В целом, за 200 лет понимание мало продвинулось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6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04072-DF24-44F9-9DCB-58329750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174"/>
            <a:ext cx="10058400" cy="1594539"/>
          </a:xfrm>
        </p:spPr>
        <p:txBody>
          <a:bodyPr>
            <a:normAutofit/>
          </a:bodyPr>
          <a:lstStyle/>
          <a:p>
            <a:r>
              <a:rPr lang="ru-RU" dirty="0" err="1"/>
              <a:t>Полисинтетизм</a:t>
            </a:r>
            <a:r>
              <a:rPr lang="ru-RU" dirty="0"/>
              <a:t> и «сочетание идей»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19721-D110-4B01-942B-F0DEE919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970314"/>
            <a:ext cx="10377134" cy="4201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Duponceau</a:t>
            </a:r>
            <a:r>
              <a:rPr lang="en-US" altLang="en-US" sz="2400" dirty="0"/>
              <a:t> 1819: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«когда огромнейшее количество идей выражается минимальным количеством слов»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Современное обозначение: </a:t>
            </a:r>
            <a:r>
              <a:rPr lang="co-FR" sz="2400" b="1" dirty="0"/>
              <a:t>ho</a:t>
            </a:r>
            <a:r>
              <a:rPr lang="en-US" sz="2400" b="1" dirty="0" err="1"/>
              <a:t>lophrasis</a:t>
            </a:r>
            <a:r>
              <a:rPr lang="ru-RU" sz="2400" dirty="0"/>
              <a:t> (одно высказывание – одно слово)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Глагол содержит то, что в «обычных» языках распределено по всей клаузе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Сейчас увидим, каким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351139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71337-F2CD-4F12-B1D3-7021CCBB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0"/>
            <a:ext cx="10058400" cy="1365555"/>
          </a:xfrm>
        </p:spPr>
        <p:txBody>
          <a:bodyPr/>
          <a:lstStyle/>
          <a:p>
            <a:r>
              <a:rPr lang="ru-RU" dirty="0"/>
              <a:t>Что это?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153A37-87AD-43DA-A1AB-E340DCFBB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029" y="3897085"/>
            <a:ext cx="8019843" cy="17590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C5A136-31EE-47FF-B3B2-0BA64CA30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9" y="1402963"/>
            <a:ext cx="5271104" cy="17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6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71337-F2CD-4F12-B1D3-7021CCBB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0"/>
            <a:ext cx="10058400" cy="1365555"/>
          </a:xfrm>
        </p:spPr>
        <p:txBody>
          <a:bodyPr/>
          <a:lstStyle/>
          <a:p>
            <a:r>
              <a:rPr lang="ru-RU" dirty="0"/>
              <a:t>Именная инкорпорация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C5A136-31EE-47FF-B3B2-0BA64CA30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9" y="4487333"/>
            <a:ext cx="5048857" cy="1684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AB0C02-2D9C-4BFD-A142-A4A7C2E36886}"/>
              </a:ext>
            </a:extLst>
          </p:cNvPr>
          <p:cNvSpPr txBox="1"/>
          <p:nvPr/>
        </p:nvSpPr>
        <p:spPr>
          <a:xfrm>
            <a:off x="283029" y="1365555"/>
            <a:ext cx="967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Именной участник может выражаться в глаголе (ирокезские, </a:t>
            </a:r>
            <a:r>
              <a:rPr lang="ru-RU" sz="2200" dirty="0" err="1"/>
              <a:t>алгские</a:t>
            </a:r>
            <a:r>
              <a:rPr lang="ru-RU" sz="2200" dirty="0"/>
              <a:t>, юто-ацтекские, </a:t>
            </a:r>
            <a:r>
              <a:rPr lang="ru-RU" sz="2200" dirty="0" err="1"/>
              <a:t>кайова</a:t>
            </a:r>
            <a:r>
              <a:rPr lang="ru-RU" sz="2200" dirty="0"/>
              <a:t>-таноанские</a:t>
            </a:r>
            <a:r>
              <a:rPr lang="co-FR" sz="2200" dirty="0"/>
              <a:t>;</a:t>
            </a:r>
            <a:r>
              <a:rPr lang="ru-RU" sz="2200" dirty="0"/>
              <a:t> меньше – </a:t>
            </a:r>
            <a:r>
              <a:rPr lang="ru-RU" sz="2200" dirty="0" err="1"/>
              <a:t>атабасские</a:t>
            </a:r>
            <a:r>
              <a:rPr lang="ru-RU" sz="2200" dirty="0"/>
              <a:t>, сиу</a:t>
            </a:r>
            <a:r>
              <a:rPr lang="co-FR" sz="2200" dirty="0"/>
              <a:t>...)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Как правило – только один на глагол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Как правило – </a:t>
            </a:r>
            <a:r>
              <a:rPr lang="co-FR" sz="2200" dirty="0"/>
              <a:t>P</a:t>
            </a:r>
            <a:r>
              <a:rPr lang="ru-RU" sz="2200" dirty="0"/>
              <a:t>-подобный или </a:t>
            </a:r>
            <a:r>
              <a:rPr lang="ru-RU" sz="2200" dirty="0" err="1"/>
              <a:t>инструменто</a:t>
            </a:r>
            <a:r>
              <a:rPr lang="ru-RU" sz="2200" dirty="0"/>
              <a:t>-подобный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 Общая функция: менее значимый участник инкорпорируется (</a:t>
            </a:r>
            <a:r>
              <a:rPr lang="co-FR" sz="2200" dirty="0"/>
              <a:t>Mithun 1984)</a:t>
            </a:r>
            <a:endParaRPr lang="ru-RU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/>
              <a:t>Чаще всего инкорпорируются – части тела, неодушевленные штуки, реже – одушевленные, имена собственный – никогда?</a:t>
            </a:r>
          </a:p>
        </p:txBody>
      </p:sp>
    </p:spTree>
    <p:extLst>
      <p:ext uri="{BB962C8B-B14F-4D97-AF65-F5344CB8AC3E}">
        <p14:creationId xmlns:p14="http://schemas.microsoft.com/office/powerpoint/2010/main" val="301778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9A743-FE98-4D0B-BB29-BD05B55F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19" y="77942"/>
            <a:ext cx="10058400" cy="1609344"/>
          </a:xfrm>
        </p:spPr>
        <p:txBody>
          <a:bodyPr/>
          <a:lstStyle/>
          <a:p>
            <a:r>
              <a:rPr lang="ru-RU" dirty="0"/>
              <a:t>Именная инкорпорация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67C2D-3DD4-43E8-AB35-CBDEC07F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19" y="1415143"/>
            <a:ext cx="10646229" cy="47570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Эволюция от менее продуктивной (как в русском) к более продуктивной (с грамматическими функциями как в </a:t>
            </a:r>
            <a:r>
              <a:rPr lang="ru-RU" sz="2200" dirty="0" err="1"/>
              <a:t>мохоуке</a:t>
            </a:r>
            <a:r>
              <a:rPr lang="ru-RU" sz="22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НО: Марианна </a:t>
            </a:r>
            <a:r>
              <a:rPr lang="ru-RU" sz="2200" dirty="0" err="1"/>
              <a:t>Митун</a:t>
            </a:r>
            <a:r>
              <a:rPr lang="ru-RU" sz="2200" dirty="0"/>
              <a:t>: даже самая продуктивная создает новые лексические единицы</a:t>
            </a:r>
          </a:p>
          <a:p>
            <a:pPr marL="0" indent="0">
              <a:buNone/>
            </a:pPr>
            <a:r>
              <a:rPr lang="ru-RU" dirty="0"/>
              <a:t>(1)</a:t>
            </a:r>
            <a:r>
              <a:rPr lang="en-US" dirty="0"/>
              <a:t>a.</a:t>
            </a:r>
            <a:r>
              <a:rPr lang="ru-RU" dirty="0"/>
              <a:t>	</a:t>
            </a:r>
            <a:r>
              <a:rPr lang="co-FR" dirty="0"/>
              <a:t>wa’t.ientho’		b.	wa’k.sahe’ta:.ientho’</a:t>
            </a:r>
          </a:p>
          <a:p>
            <a:pPr marL="0" indent="0">
              <a:buNone/>
            </a:pPr>
            <a:r>
              <a:rPr lang="co-FR" dirty="0"/>
              <a:t>	1s</a:t>
            </a:r>
            <a:r>
              <a:rPr lang="en-US" dirty="0" err="1"/>
              <a:t>g.planted</a:t>
            </a:r>
            <a:r>
              <a:rPr lang="en-US" dirty="0"/>
              <a:t>			1sg.bean.planted</a:t>
            </a:r>
          </a:p>
          <a:p>
            <a:pPr marL="0" indent="0">
              <a:buNone/>
            </a:pPr>
            <a:r>
              <a:rPr lang="en-US" dirty="0"/>
              <a:t>	‘I planted </a:t>
            </a:r>
            <a:r>
              <a:rPr lang="en-US" dirty="0" err="1"/>
              <a:t>smthg</a:t>
            </a:r>
            <a:r>
              <a:rPr lang="en-US" dirty="0"/>
              <a:t>’		‘I planted beans’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ru-RU" dirty="0"/>
              <a:t>2</a:t>
            </a:r>
            <a:r>
              <a:rPr lang="en-US" dirty="0"/>
              <a:t>)a.	</a:t>
            </a:r>
            <a:r>
              <a:rPr lang="en-US" dirty="0" err="1"/>
              <a:t>wa’tek.ka:neren</a:t>
            </a:r>
            <a:r>
              <a:rPr lang="en-US" dirty="0"/>
              <a:t>	b.	*wa’tek.sahe’ta:.</a:t>
            </a:r>
            <a:r>
              <a:rPr lang="en-US" dirty="0" err="1"/>
              <a:t>kaneren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1sg.stared.at			1sg.bean.stared.at</a:t>
            </a:r>
          </a:p>
          <a:p>
            <a:pPr marL="0" indent="0">
              <a:buNone/>
            </a:pPr>
            <a:r>
              <a:rPr lang="en-US" dirty="0"/>
              <a:t>	‘I stared at beans’.		‘I stared at beans’.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err="1"/>
              <a:t>Полисинтетизм</a:t>
            </a:r>
            <a:r>
              <a:rPr lang="ru-RU" sz="2200" dirty="0"/>
              <a:t> – синтаксис в морфологии</a:t>
            </a:r>
            <a:r>
              <a:rPr lang="co-FR" sz="2200" dirty="0"/>
              <a:t>/</a:t>
            </a:r>
            <a:r>
              <a:rPr lang="ru-RU" sz="2200" dirty="0"/>
              <a:t>лексиконе? Нагрузка</a:t>
            </a:r>
            <a:br>
              <a:rPr lang="ru-RU" sz="2200" dirty="0"/>
            </a:br>
            <a:r>
              <a:rPr lang="ru-RU" sz="2200" dirty="0"/>
              <a:t>на оперативную память?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1FDA9-D8FD-476B-BE30-E6DDFDBA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57" y="0"/>
            <a:ext cx="1026994" cy="1365844"/>
          </a:xfrm>
          <a:prstGeom prst="rect">
            <a:avLst/>
          </a:prstGeom>
        </p:spPr>
      </p:pic>
      <p:pic>
        <p:nvPicPr>
          <p:cNvPr id="1028" name="Picture 4" descr="ÐÐ°ÑÑÐ¸Ð½ÐºÐ¸ Ð¿Ð¾ Ð·Ð°Ð¿ÑÐ¾ÑÑ marianne mithun">
            <a:extLst>
              <a:ext uri="{FF2B5EF4-FFF2-40B4-BE49-F238E27FC236}">
                <a16:creationId xmlns:a16="http://schemas.microsoft.com/office/drawing/2014/main" id="{E39C3D5A-8057-405B-9CF2-3E114DB2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417" y="4376651"/>
            <a:ext cx="2028480" cy="24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BA2DB-F99C-4C8B-A5E5-BBDD80FC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7" y="234261"/>
            <a:ext cx="10058400" cy="1213539"/>
          </a:xfrm>
        </p:spPr>
        <p:txBody>
          <a:bodyPr/>
          <a:lstStyle/>
          <a:p>
            <a:r>
              <a:rPr lang="ru-RU" dirty="0"/>
              <a:t>А тут что?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30C5A1C-2D27-463A-B2C6-BD3E85D0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9" y="2060575"/>
            <a:ext cx="5462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4667E04-2BDD-4E21-ABAA-EE11FD5D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9" y="3595461"/>
            <a:ext cx="34909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7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BA2DB-F99C-4C8B-A5E5-BBDD80FC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92" y="157036"/>
            <a:ext cx="10058400" cy="1213539"/>
          </a:xfrm>
        </p:spPr>
        <p:txBody>
          <a:bodyPr/>
          <a:lstStyle/>
          <a:p>
            <a:r>
              <a:rPr lang="ru-RU" dirty="0"/>
              <a:t>«Лексические суффиксы»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974D6-6664-4A4E-9BA1-932A95103094}"/>
              </a:ext>
            </a:extLst>
          </p:cNvPr>
          <p:cNvSpPr txBox="1"/>
          <p:nvPr/>
        </p:nvSpPr>
        <p:spPr>
          <a:xfrm>
            <a:off x="244575" y="1370575"/>
            <a:ext cx="9933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То, что мы привыкли выражать отдельными словами, выражается аффиксами в глаголе (в </a:t>
            </a:r>
            <a:r>
              <a:rPr lang="ru-RU" sz="2400" dirty="0" err="1"/>
              <a:t>салишских</a:t>
            </a:r>
            <a:r>
              <a:rPr lang="ru-RU" sz="2400" dirty="0"/>
              <a:t> – «суффиксальные имена» и не только)</a:t>
            </a:r>
            <a:endParaRPr lang="en-US" sz="2400" dirty="0"/>
          </a:p>
          <a:p>
            <a:r>
              <a:rPr lang="co-FR" sz="2400" dirty="0"/>
              <a:t>N</a:t>
            </a:r>
            <a:r>
              <a:rPr lang="en-US" sz="2400" dirty="0"/>
              <a:t>B: </a:t>
            </a:r>
            <a:r>
              <a:rPr lang="ru-RU" sz="2400" dirty="0"/>
              <a:t>значение конкретное, но часто не настолько, как у обычных корней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</a:t>
            </a:r>
            <a:r>
              <a:rPr lang="co-FR" sz="2400" dirty="0"/>
              <a:t>uc </a:t>
            </a:r>
            <a:r>
              <a:rPr lang="en-US" sz="2400" dirty="0"/>
              <a:t>‘?’ </a:t>
            </a:r>
            <a:r>
              <a:rPr lang="ru-RU" sz="2400" dirty="0"/>
              <a:t>(</a:t>
            </a:r>
            <a:r>
              <a:rPr lang="ru-RU" sz="2400" dirty="0" err="1"/>
              <a:t>белла</a:t>
            </a:r>
            <a:r>
              <a:rPr lang="ru-RU" sz="2400" dirty="0"/>
              <a:t> </a:t>
            </a:r>
            <a:r>
              <a:rPr lang="ru-RU" sz="2400" dirty="0" err="1"/>
              <a:t>кула</a:t>
            </a:r>
            <a:r>
              <a:rPr lang="ru-RU" sz="2400" dirty="0"/>
              <a:t>, </a:t>
            </a:r>
            <a:r>
              <a:rPr lang="ru-RU" sz="2400" dirty="0" err="1"/>
              <a:t>салишские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CAD42-AFCD-4937-A96D-5D1FC6E06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2" y="3801095"/>
            <a:ext cx="7706229" cy="10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C790C-0429-4B01-91D8-AE2473D0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058400" cy="1167063"/>
          </a:xfrm>
        </p:spPr>
        <p:txBody>
          <a:bodyPr/>
          <a:lstStyle/>
          <a:p>
            <a:r>
              <a:rPr lang="ru-RU" dirty="0"/>
              <a:t>Здесь про семьи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175C7-87BC-4854-84B5-4D8D3FF1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94" y="1167063"/>
            <a:ext cx="11586411" cy="542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296 </a:t>
            </a:r>
            <a:r>
              <a:rPr lang="ru-RU" sz="2400" dirty="0"/>
              <a:t>языков, примерно 27 семей (+ столько же </a:t>
            </a:r>
            <a:r>
              <a:rPr lang="ru-RU" sz="2400" dirty="0" err="1"/>
              <a:t>изолятов</a:t>
            </a:r>
            <a:r>
              <a:rPr lang="co-FR" sz="2400" dirty="0"/>
              <a:t>/</a:t>
            </a:r>
            <a:r>
              <a:rPr lang="ru-RU" sz="2400" dirty="0"/>
              <a:t>неклассифицированных)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Эскимосско-алеутские (</a:t>
            </a:r>
            <a:r>
              <a:rPr lang="ru-RU" sz="2400" dirty="0" err="1"/>
              <a:t>инуитские</a:t>
            </a:r>
            <a:r>
              <a:rPr lang="ru-RU" sz="2400" dirty="0"/>
              <a:t> и </a:t>
            </a:r>
            <a:r>
              <a:rPr lang="ru-RU" sz="2400" dirty="0" err="1"/>
              <a:t>юпикские</a:t>
            </a:r>
            <a:r>
              <a:rPr lang="ru-RU" sz="2400" dirty="0"/>
              <a:t>, Канада и </a:t>
            </a:r>
            <a:r>
              <a:rPr lang="ru-RU" sz="2400" dirty="0" err="1"/>
              <a:t>Гренладния</a:t>
            </a:r>
            <a:r>
              <a:rPr lang="ru-RU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на-</a:t>
            </a:r>
            <a:r>
              <a:rPr lang="ru-RU" sz="2400" dirty="0" err="1"/>
              <a:t>дене</a:t>
            </a:r>
            <a:r>
              <a:rPr lang="ru-RU" sz="2400" dirty="0"/>
              <a:t> (</a:t>
            </a:r>
            <a:r>
              <a:rPr lang="ru-RU" sz="2400" dirty="0" err="1"/>
              <a:t>атабасксие</a:t>
            </a:r>
            <a:r>
              <a:rPr lang="ru-RU" sz="2400" dirty="0"/>
              <a:t> (навахо…, север и юг))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алгские</a:t>
            </a:r>
            <a:r>
              <a:rPr lang="ru-RU" sz="2400" dirty="0"/>
              <a:t> (алгонкинские (оджибве, </a:t>
            </a:r>
            <a:r>
              <a:rPr lang="ru-RU" sz="2400" dirty="0" err="1"/>
              <a:t>кри</a:t>
            </a:r>
            <a:r>
              <a:rPr lang="ru-RU" sz="2400" dirty="0"/>
              <a:t>, </a:t>
            </a:r>
            <a:r>
              <a:rPr lang="ru-RU" sz="2400" dirty="0" err="1"/>
              <a:t>блэкфут</a:t>
            </a:r>
            <a:r>
              <a:rPr lang="ru-RU" sz="2400" dirty="0"/>
              <a:t>…., граница Канады и США+))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юто-ацтекские (северные и южные (</a:t>
            </a:r>
            <a:r>
              <a:rPr lang="ru-RU" sz="2400" dirty="0" err="1"/>
              <a:t>паюте</a:t>
            </a:r>
            <a:r>
              <a:rPr lang="ru-RU" sz="2400" dirty="0"/>
              <a:t>, </a:t>
            </a:r>
            <a:r>
              <a:rPr lang="ru-RU" sz="2400" dirty="0" err="1"/>
              <a:t>науатлИ</a:t>
            </a:r>
            <a:r>
              <a:rPr lang="ru-RU" sz="2400" dirty="0"/>
              <a:t>…, запад </a:t>
            </a:r>
            <a:r>
              <a:rPr lang="ru-RU" sz="2400" dirty="0" err="1"/>
              <a:t>США+Мексика</a:t>
            </a:r>
            <a:r>
              <a:rPr lang="ru-RU" sz="2400" dirty="0"/>
              <a:t>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сиу (д</a:t>
            </a:r>
            <a:r>
              <a:rPr lang="co-FR" sz="2400" dirty="0"/>
              <a:t>/</a:t>
            </a:r>
            <a:r>
              <a:rPr lang="ru-RU" sz="2400" dirty="0"/>
              <a:t>л</a:t>
            </a:r>
            <a:r>
              <a:rPr lang="co-FR" sz="2400" dirty="0"/>
              <a:t>/</a:t>
            </a:r>
            <a:r>
              <a:rPr lang="ru-RU" sz="2400" dirty="0" err="1"/>
              <a:t>накота</a:t>
            </a:r>
            <a:r>
              <a:rPr lang="ru-RU" sz="2400" dirty="0"/>
              <a:t>, </a:t>
            </a:r>
            <a:r>
              <a:rPr lang="ru-RU" sz="2400" dirty="0" err="1"/>
              <a:t>кроу</a:t>
            </a:r>
            <a:r>
              <a:rPr lang="ru-RU" sz="2400" dirty="0"/>
              <a:t>…, Великие Равнины+)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ирокезские (</a:t>
            </a:r>
            <a:r>
              <a:rPr lang="ru-RU" sz="2400" dirty="0" err="1"/>
              <a:t>мохоук</a:t>
            </a:r>
            <a:r>
              <a:rPr lang="ru-RU" sz="2400" dirty="0"/>
              <a:t>, чероки…, Северо-Запад США)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салишские+вакашские+тцимишианские</a:t>
            </a:r>
            <a:r>
              <a:rPr lang="ru-RU" sz="2400" dirty="0"/>
              <a:t> (северо-западное побережье, Канада)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пенутийские</a:t>
            </a:r>
            <a:r>
              <a:rPr lang="ru-RU" sz="2400" dirty="0"/>
              <a:t>?, </a:t>
            </a:r>
            <a:r>
              <a:rPr lang="ru-RU" sz="2400" dirty="0" err="1"/>
              <a:t>хоканские</a:t>
            </a:r>
            <a:r>
              <a:rPr lang="ru-RU" sz="2400" dirty="0"/>
              <a:t>? (калифорния и севернее по побережью, ареал)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strike="sngStrike" dirty="0" err="1"/>
              <a:t>америндские</a:t>
            </a:r>
            <a:endParaRPr lang="ru-RU" sz="24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271015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BA2DB-F99C-4C8B-A5E5-BBDD80FC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92" y="157036"/>
            <a:ext cx="10058400" cy="1213539"/>
          </a:xfrm>
        </p:spPr>
        <p:txBody>
          <a:bodyPr/>
          <a:lstStyle/>
          <a:p>
            <a:r>
              <a:rPr lang="ru-RU" dirty="0"/>
              <a:t>«Лексические суффиксы»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974D6-6664-4A4E-9BA1-932A95103094}"/>
              </a:ext>
            </a:extLst>
          </p:cNvPr>
          <p:cNvSpPr txBox="1"/>
          <p:nvPr/>
        </p:nvSpPr>
        <p:spPr>
          <a:xfrm>
            <a:off x="244575" y="1370575"/>
            <a:ext cx="9933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То, что мы привыкли выражать отдельными словами, выражается аффиксами в глаголе (в </a:t>
            </a:r>
            <a:r>
              <a:rPr lang="ru-RU" sz="2400" dirty="0" err="1"/>
              <a:t>салишских</a:t>
            </a:r>
            <a:r>
              <a:rPr lang="ru-RU" sz="2400" dirty="0"/>
              <a:t> – «суффиксальные имена» и не только)</a:t>
            </a:r>
            <a:endParaRPr lang="en-US" sz="2400" dirty="0"/>
          </a:p>
          <a:p>
            <a:r>
              <a:rPr lang="co-FR" sz="2400" dirty="0"/>
              <a:t>N</a:t>
            </a:r>
            <a:r>
              <a:rPr lang="en-US" sz="2400" dirty="0"/>
              <a:t>B: </a:t>
            </a:r>
            <a:r>
              <a:rPr lang="ru-RU" sz="2400" dirty="0"/>
              <a:t>значение конкретное, но часто не настолько, как у обычных корней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</a:t>
            </a:r>
            <a:r>
              <a:rPr lang="co-FR" sz="2400" dirty="0"/>
              <a:t>uc </a:t>
            </a:r>
            <a:r>
              <a:rPr lang="en-US" sz="2400" dirty="0"/>
              <a:t>‘</a:t>
            </a:r>
            <a:r>
              <a:rPr lang="ru-RU" sz="2400" dirty="0"/>
              <a:t>что-то связанное со ртом, с едой, речью..</a:t>
            </a:r>
            <a:r>
              <a:rPr lang="en-US" sz="2400" dirty="0"/>
              <a:t>’ </a:t>
            </a:r>
            <a:r>
              <a:rPr lang="ru-RU" sz="2400" dirty="0"/>
              <a:t>(</a:t>
            </a:r>
            <a:r>
              <a:rPr lang="ru-RU" sz="2400" dirty="0" err="1"/>
              <a:t>белла</a:t>
            </a:r>
            <a:r>
              <a:rPr lang="ru-RU" sz="2400" dirty="0"/>
              <a:t> </a:t>
            </a:r>
            <a:r>
              <a:rPr lang="ru-RU" sz="2400" dirty="0" err="1"/>
              <a:t>кула</a:t>
            </a:r>
            <a:r>
              <a:rPr lang="ru-RU" sz="2400" dirty="0"/>
              <a:t>, </a:t>
            </a:r>
            <a:r>
              <a:rPr lang="ru-RU" sz="2400" dirty="0" err="1"/>
              <a:t>салишские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CAD42-AFCD-4937-A96D-5D1FC6E0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2" y="4116781"/>
            <a:ext cx="7706229" cy="10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4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164A-A2DC-4D9C-906D-1FE310AE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0" y="0"/>
            <a:ext cx="10420677" cy="1115568"/>
          </a:xfrm>
        </p:spPr>
        <p:txBody>
          <a:bodyPr/>
          <a:lstStyle/>
          <a:p>
            <a:r>
              <a:rPr lang="ru-RU" dirty="0"/>
              <a:t>Суффиксальные предикаты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3A288-C04F-44A7-B59A-880FC3FF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9" y="949434"/>
            <a:ext cx="10420677" cy="4430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Многие глагольные значения передаются не корнями, а аффиксами (эскимосские, </a:t>
            </a:r>
            <a:r>
              <a:rPr lang="ru-RU" sz="2400" dirty="0" err="1"/>
              <a:t>вакашские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r>
              <a:rPr lang="ru-RU" sz="2400" dirty="0"/>
              <a:t>(3) центральный аляскинский </a:t>
            </a:r>
            <a:r>
              <a:rPr lang="ru-RU" sz="2400" dirty="0" err="1"/>
              <a:t>юпик</a:t>
            </a:r>
            <a:r>
              <a:rPr lang="ru-RU" sz="2400" dirty="0"/>
              <a:t> (эскимосские)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ru-RU" sz="2400" dirty="0"/>
              <a:t>4</a:t>
            </a:r>
            <a:r>
              <a:rPr lang="en-US" sz="2400" dirty="0"/>
              <a:t>) </a:t>
            </a:r>
            <a:r>
              <a:rPr lang="co-FR" sz="2400" dirty="0"/>
              <a:t>nuu-chah-nu</a:t>
            </a:r>
            <a:r>
              <a:rPr lang="en-US" sz="2400" dirty="0"/>
              <a:t>lth (</a:t>
            </a:r>
            <a:r>
              <a:rPr lang="ru-RU" sz="2400" dirty="0" err="1"/>
              <a:t>нутка</a:t>
            </a:r>
            <a:r>
              <a:rPr lang="ru-RU" sz="2400" dirty="0"/>
              <a:t>, </a:t>
            </a:r>
            <a:r>
              <a:rPr lang="ru-RU" sz="2400" dirty="0" err="1"/>
              <a:t>вакашские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FB99D-7BAD-4839-8AE1-17BB9C97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68" y="2214556"/>
            <a:ext cx="7827336" cy="15736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D6D68-B33F-48CA-930A-5D06DDF6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8" y="4802118"/>
            <a:ext cx="5114143" cy="13736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7DD32A-C479-4B4A-A30E-8B50D1E05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078" y="4897384"/>
            <a:ext cx="4937460" cy="12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3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DAD89-32CD-4854-AF1A-9B0E6D69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10442448" cy="1072025"/>
          </a:xfrm>
        </p:spPr>
        <p:txBody>
          <a:bodyPr>
            <a:normAutofit fontScale="90000"/>
          </a:bodyPr>
          <a:lstStyle/>
          <a:p>
            <a:r>
              <a:rPr lang="ru-RU" dirty="0"/>
              <a:t>Аффиксы способа</a:t>
            </a:r>
            <a:r>
              <a:rPr lang="co-FR" dirty="0"/>
              <a:t>/</a:t>
            </a:r>
            <a:r>
              <a:rPr lang="ru-RU" dirty="0"/>
              <a:t>инструмента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38FDD-33A0-42B0-8796-D7598E9B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730256"/>
            <a:ext cx="10758134" cy="43216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Многие «наречные» значения </a:t>
            </a:r>
            <a:br>
              <a:rPr lang="ru-RU" sz="2200" dirty="0"/>
            </a:br>
            <a:r>
              <a:rPr lang="ru-RU" sz="2200" dirty="0"/>
              <a:t>выражаются в глаголе с помощью аффиксов</a:t>
            </a:r>
            <a:r>
              <a:rPr lang="co-FR" sz="2200" dirty="0"/>
              <a:t>/</a:t>
            </a:r>
            <a:r>
              <a:rPr lang="ru-RU" sz="2200" dirty="0"/>
              <a:t>инкорпорации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Откуда берутся такие аффиксы?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Часто у аффикса (связанной морфемы) </a:t>
            </a:r>
            <a:br>
              <a:rPr lang="ru-RU" sz="2200" dirty="0"/>
            </a:br>
            <a:r>
              <a:rPr lang="ru-RU" sz="2200" dirty="0"/>
              <a:t>значение конкретнее, чем у корня</a:t>
            </a:r>
            <a:br>
              <a:rPr lang="ru-RU" sz="2200" dirty="0"/>
            </a:br>
            <a:r>
              <a:rPr lang="ru-RU" sz="2200" dirty="0"/>
              <a:t>(языки северной Калифорнии, </a:t>
            </a:r>
            <a:br>
              <a:rPr lang="ru-RU" sz="2200" dirty="0"/>
            </a:br>
            <a:r>
              <a:rPr lang="ru-RU" sz="2200" dirty="0"/>
              <a:t>языки на-</a:t>
            </a:r>
            <a:r>
              <a:rPr lang="ru-RU" sz="2200" dirty="0" err="1"/>
              <a:t>дене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r>
              <a:rPr lang="ru-RU" sz="2200" dirty="0" err="1"/>
              <a:t>атцугеви</a:t>
            </a:r>
            <a:r>
              <a:rPr lang="ru-RU" sz="2200" dirty="0"/>
              <a:t> (</a:t>
            </a:r>
            <a:r>
              <a:rPr lang="ru-RU" sz="2200" dirty="0" err="1"/>
              <a:t>палайниханские</a:t>
            </a:r>
            <a:r>
              <a:rPr lang="ru-RU" sz="2200" dirty="0"/>
              <a:t>, </a:t>
            </a:r>
            <a:br>
              <a:rPr lang="ru-RU" sz="2200" dirty="0"/>
            </a:br>
            <a:r>
              <a:rPr lang="ru-RU" sz="2200" dirty="0"/>
              <a:t>север Калифорнии)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83205E-BC35-40F0-9383-9BA07A79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44" y="2428086"/>
            <a:ext cx="7002656" cy="432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9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63BC8-B586-4C45-A5E8-66C6C028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Аффиксы с наречным значением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8EA9F-A65F-49C4-8C9A-AC83E8FD8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Языки на-</a:t>
            </a:r>
            <a:r>
              <a:rPr lang="ru-RU" dirty="0" err="1"/>
              <a:t>дене</a:t>
            </a:r>
            <a:r>
              <a:rPr lang="ru-RU" dirty="0"/>
              <a:t>: префиксы, классифицирующие </a:t>
            </a:r>
            <a:r>
              <a:rPr lang="co-FR" dirty="0"/>
              <a:t>S/P </a:t>
            </a:r>
            <a:r>
              <a:rPr lang="ru-RU" dirty="0"/>
              <a:t>участника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BCE95-20E1-49C5-B53E-694AB239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13" y="2866145"/>
            <a:ext cx="7937610" cy="14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63BC8-B586-4C45-A5E8-66C6C028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Аффиксы с наречным значением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8EA9F-A65F-49C4-8C9A-AC83E8FD8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Языки на-</a:t>
            </a:r>
            <a:r>
              <a:rPr lang="ru-RU" dirty="0" err="1"/>
              <a:t>дене</a:t>
            </a:r>
            <a:r>
              <a:rPr lang="ru-RU" dirty="0"/>
              <a:t>: префиксы, классифицирующие </a:t>
            </a:r>
            <a:r>
              <a:rPr lang="co-FR" dirty="0"/>
              <a:t>S/P </a:t>
            </a:r>
            <a:r>
              <a:rPr lang="ru-RU" dirty="0"/>
              <a:t>участника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E7C68-043A-4B41-94B1-720673B7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21" y="3287486"/>
            <a:ext cx="7482465" cy="17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0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65FDF-4189-4EDE-B26D-A6295307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95" y="125404"/>
            <a:ext cx="10058400" cy="1609344"/>
          </a:xfrm>
        </p:spPr>
        <p:txBody>
          <a:bodyPr/>
          <a:lstStyle/>
          <a:p>
            <a:r>
              <a:rPr lang="ru-RU" dirty="0"/>
              <a:t>Типы </a:t>
            </a:r>
            <a:r>
              <a:rPr lang="ru-RU" dirty="0" err="1"/>
              <a:t>полисинтетизма</a:t>
            </a:r>
            <a:r>
              <a:rPr lang="ru-RU" dirty="0"/>
              <a:t>: слоеный (</a:t>
            </a:r>
            <a:r>
              <a:rPr lang="en-US" dirty="0"/>
              <a:t>layered)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02C82-C702-4147-938D-A76838E8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734748"/>
            <a:ext cx="10779905" cy="4437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Порядок расположения морфем определяет сферу действия их семантики (как в синтаксисе!)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ru-RU" sz="2200" dirty="0"/>
              <a:t>Центральный аляскинский </a:t>
            </a:r>
            <a:r>
              <a:rPr lang="ru-RU" sz="2200" dirty="0" err="1"/>
              <a:t>юпик</a:t>
            </a:r>
            <a:endParaRPr lang="ru-RU" sz="2200" dirty="0"/>
          </a:p>
          <a:p>
            <a:pPr marL="0" indent="0">
              <a:buNone/>
            </a:pPr>
            <a:r>
              <a:rPr lang="en-US" sz="2200" dirty="0" err="1"/>
              <a:t>ayag</a:t>
            </a:r>
            <a:r>
              <a:rPr lang="en-US" sz="2200" dirty="0"/>
              <a:t>-</a:t>
            </a:r>
            <a:r>
              <a:rPr lang="en-US" sz="2200" dirty="0" err="1"/>
              <a:t>ni</a:t>
            </a:r>
            <a:r>
              <a:rPr lang="en-US" sz="2200" dirty="0"/>
              <a:t>-</a:t>
            </a:r>
            <a:r>
              <a:rPr lang="en-US" sz="2200" dirty="0" err="1"/>
              <a:t>nrit</a:t>
            </a:r>
            <a:r>
              <a:rPr lang="en-US" sz="2200" dirty="0"/>
              <a:t>-aa	leave-SAY-NEG-TENSE	‘</a:t>
            </a:r>
            <a:r>
              <a:rPr lang="ru-RU" sz="2200" dirty="0"/>
              <a:t>он не сказал что она ушла</a:t>
            </a:r>
            <a:r>
              <a:rPr lang="en-US" sz="2200" dirty="0"/>
              <a:t>’</a:t>
            </a:r>
            <a:endParaRPr lang="ru-RU" sz="2200" dirty="0"/>
          </a:p>
          <a:p>
            <a:pPr marL="0" indent="0">
              <a:buNone/>
            </a:pPr>
            <a:r>
              <a:rPr lang="co-FR" sz="2200" dirty="0"/>
              <a:t>aya-nrit-ni-a		?				‘?’</a:t>
            </a:r>
          </a:p>
          <a:p>
            <a:pPr marL="0" indent="0">
              <a:buNone/>
            </a:pPr>
            <a:r>
              <a:rPr lang="co-FR" sz="2200" dirty="0"/>
              <a:t>aya-nrit-ni-nrit-aa	?</a:t>
            </a:r>
            <a:r>
              <a:rPr lang="ru-RU" sz="2200" dirty="0"/>
              <a:t>				</a:t>
            </a:r>
            <a:r>
              <a:rPr lang="co-FR" sz="2200" dirty="0"/>
              <a:t>‘?’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7318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65FDF-4189-4EDE-B26D-A6295307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95" y="125404"/>
            <a:ext cx="10058400" cy="1609344"/>
          </a:xfrm>
        </p:spPr>
        <p:txBody>
          <a:bodyPr/>
          <a:lstStyle/>
          <a:p>
            <a:r>
              <a:rPr lang="ru-RU" dirty="0"/>
              <a:t>Типы </a:t>
            </a:r>
            <a:r>
              <a:rPr lang="ru-RU" dirty="0" err="1"/>
              <a:t>полисинтетизма</a:t>
            </a:r>
            <a:r>
              <a:rPr lang="ru-RU" dirty="0"/>
              <a:t>: слоеный (</a:t>
            </a:r>
            <a:r>
              <a:rPr lang="en-US" dirty="0"/>
              <a:t>layered)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02C82-C702-4147-938D-A76838E8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734748"/>
            <a:ext cx="10779905" cy="4437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Порядок расположения морфем определяет сферу действия их семантики (как в синтаксисе!)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ru-RU" sz="2200" dirty="0"/>
              <a:t>Центральный аляскинский </a:t>
            </a:r>
            <a:r>
              <a:rPr lang="ru-RU" sz="2200" dirty="0" err="1"/>
              <a:t>юпик</a:t>
            </a:r>
            <a:endParaRPr lang="ru-RU" sz="2200" dirty="0"/>
          </a:p>
          <a:p>
            <a:pPr marL="0" indent="0">
              <a:buNone/>
            </a:pPr>
            <a:r>
              <a:rPr lang="en-US" sz="2200" dirty="0" err="1"/>
              <a:t>ayag</a:t>
            </a:r>
            <a:r>
              <a:rPr lang="en-US" sz="2200" dirty="0"/>
              <a:t>-</a:t>
            </a:r>
            <a:r>
              <a:rPr lang="en-US" sz="2200" dirty="0" err="1"/>
              <a:t>ni</a:t>
            </a:r>
            <a:r>
              <a:rPr lang="en-US" sz="2200" dirty="0"/>
              <a:t>-</a:t>
            </a:r>
            <a:r>
              <a:rPr lang="en-US" sz="2200" dirty="0" err="1"/>
              <a:t>nrit</a:t>
            </a:r>
            <a:r>
              <a:rPr lang="en-US" sz="2200" dirty="0"/>
              <a:t>-aa	leave-SAY-NEG-TENSE	‘</a:t>
            </a:r>
            <a:r>
              <a:rPr lang="ru-RU" sz="2200" dirty="0"/>
              <a:t>он не сказал что она ушла</a:t>
            </a:r>
            <a:r>
              <a:rPr lang="en-US" sz="2200" dirty="0"/>
              <a:t>’</a:t>
            </a:r>
            <a:endParaRPr lang="ru-RU" sz="2200" dirty="0"/>
          </a:p>
          <a:p>
            <a:pPr marL="0" indent="0">
              <a:buNone/>
            </a:pPr>
            <a:r>
              <a:rPr lang="co-FR" sz="2200" dirty="0"/>
              <a:t>aya-nrit-ni-a		</a:t>
            </a:r>
            <a:r>
              <a:rPr lang="en-US" sz="2200" dirty="0"/>
              <a:t>leave-NEG-SAY-TENSE</a:t>
            </a:r>
            <a:r>
              <a:rPr lang="co-FR" sz="2200" dirty="0"/>
              <a:t>	‘</a:t>
            </a:r>
            <a:r>
              <a:rPr lang="ru-RU" sz="2200" dirty="0"/>
              <a:t>он сказал что она не ушла</a:t>
            </a:r>
            <a:r>
              <a:rPr lang="co-FR" sz="2200" dirty="0"/>
              <a:t>’</a:t>
            </a:r>
          </a:p>
          <a:p>
            <a:pPr marL="0" indent="0">
              <a:buNone/>
            </a:pPr>
            <a:r>
              <a:rPr lang="co-FR" sz="2200" dirty="0"/>
              <a:t>aya-nrit-ni-nrit-aa	</a:t>
            </a:r>
            <a:r>
              <a:rPr lang="en-US" sz="2200" dirty="0"/>
              <a:t> leave-NEG-SAY-NEG-TENSE </a:t>
            </a:r>
            <a:r>
              <a:rPr lang="co-FR" sz="2200" dirty="0"/>
              <a:t>‘</a:t>
            </a:r>
            <a:r>
              <a:rPr lang="ru-RU" sz="2200" dirty="0"/>
              <a:t>он не сказал что она не ушла</a:t>
            </a:r>
            <a:r>
              <a:rPr lang="co-FR" sz="2200" dirty="0"/>
              <a:t>’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7219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65FDF-4189-4EDE-B26D-A6295307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95" y="125404"/>
            <a:ext cx="10058400" cy="1609344"/>
          </a:xfrm>
        </p:spPr>
        <p:txBody>
          <a:bodyPr/>
          <a:lstStyle/>
          <a:p>
            <a:r>
              <a:rPr lang="ru-RU" dirty="0"/>
              <a:t>Типы </a:t>
            </a:r>
            <a:r>
              <a:rPr lang="ru-RU" dirty="0" err="1"/>
              <a:t>полисинтетизма</a:t>
            </a:r>
            <a:r>
              <a:rPr lang="ru-RU" dirty="0"/>
              <a:t>: шаблонный (</a:t>
            </a:r>
            <a:r>
              <a:rPr lang="co-FR" dirty="0"/>
              <a:t>temp</a:t>
            </a:r>
            <a:r>
              <a:rPr lang="en-US" dirty="0"/>
              <a:t>late)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02C82-C702-4147-938D-A76838E8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734748"/>
            <a:ext cx="10779905" cy="4437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Есть структура словоформы, и морфемы туда вставляются</a:t>
            </a:r>
          </a:p>
          <a:p>
            <a:pPr marL="0" indent="0">
              <a:buNone/>
            </a:pPr>
            <a:r>
              <a:rPr lang="ru-RU" sz="2200" dirty="0"/>
              <a:t>на-</a:t>
            </a:r>
            <a:r>
              <a:rPr lang="ru-RU" sz="2200" dirty="0" err="1"/>
              <a:t>дене</a:t>
            </a:r>
            <a:r>
              <a:rPr lang="ru-RU" sz="2200" dirty="0"/>
              <a:t> (но см. </a:t>
            </a:r>
            <a:r>
              <a:rPr lang="en-US" sz="2200" dirty="0"/>
              <a:t>Rice 2000)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ru-RU" sz="2200" dirty="0"/>
              <a:t>Упрощенный </a:t>
            </a:r>
            <a:r>
              <a:rPr lang="ru-RU" sz="2200" dirty="0" err="1"/>
              <a:t>темплейт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языка </a:t>
            </a:r>
            <a:r>
              <a:rPr lang="ru-RU" sz="2200" dirty="0" err="1"/>
              <a:t>коюкон</a:t>
            </a:r>
            <a:r>
              <a:rPr lang="ru-RU" sz="2200" dirty="0"/>
              <a:t> (северные</a:t>
            </a:r>
            <a:br>
              <a:rPr lang="ru-RU" sz="2200" dirty="0"/>
            </a:br>
            <a:r>
              <a:rPr lang="ru-RU" sz="2200" dirty="0" err="1"/>
              <a:t>атапасские</a:t>
            </a:r>
            <a:r>
              <a:rPr lang="ru-RU" sz="2200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971EB-1A5F-498C-936E-2CE37DD9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23" y="3053046"/>
            <a:ext cx="7496934" cy="3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0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65FDF-4189-4EDE-B26D-A6295307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95" y="125404"/>
            <a:ext cx="10058400" cy="1609344"/>
          </a:xfrm>
        </p:spPr>
        <p:txBody>
          <a:bodyPr/>
          <a:lstStyle/>
          <a:p>
            <a:r>
              <a:rPr lang="ru-RU" dirty="0"/>
              <a:t>Типы </a:t>
            </a:r>
            <a:r>
              <a:rPr lang="ru-RU" dirty="0" err="1"/>
              <a:t>полисинтетизма</a:t>
            </a:r>
            <a:r>
              <a:rPr lang="ru-RU" dirty="0"/>
              <a:t>: шаблонный (</a:t>
            </a:r>
            <a:r>
              <a:rPr lang="co-FR" dirty="0"/>
              <a:t>temp</a:t>
            </a:r>
            <a:r>
              <a:rPr lang="en-US" dirty="0"/>
              <a:t>late)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02C82-C702-4147-938D-A76838E8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734748"/>
            <a:ext cx="10779905" cy="4437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/>
              <a:t>Есть структура словоформы, и морфемы туда вставляются</a:t>
            </a:r>
          </a:p>
          <a:p>
            <a:pPr marL="0" indent="0">
              <a:buNone/>
            </a:pPr>
            <a:r>
              <a:rPr lang="ru-RU" sz="2200" dirty="0"/>
              <a:t>на-</a:t>
            </a:r>
            <a:r>
              <a:rPr lang="ru-RU" sz="2200" dirty="0" err="1"/>
              <a:t>дене</a:t>
            </a:r>
            <a:r>
              <a:rPr lang="ru-RU" sz="2200" dirty="0"/>
              <a:t> (но см. </a:t>
            </a:r>
            <a:r>
              <a:rPr lang="en-US" sz="2200" dirty="0"/>
              <a:t>Rice 2000)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(</a:t>
            </a:r>
            <a:r>
              <a:rPr lang="ru-RU" sz="2200" dirty="0"/>
              <a:t>5</a:t>
            </a:r>
            <a:r>
              <a:rPr lang="en-US" sz="2200" dirty="0"/>
              <a:t>)	to=</a:t>
            </a:r>
            <a:r>
              <a:rPr lang="en-US" sz="2200" dirty="0" err="1"/>
              <a:t>k'e-ggoyh</a:t>
            </a:r>
            <a:r>
              <a:rPr lang="en-US" sz="2200" b="1" dirty="0"/>
              <a:t>#-</a:t>
            </a:r>
            <a:r>
              <a:rPr lang="co-FR" sz="2200" b="1" dirty="0"/>
              <a:t>#</a:t>
            </a:r>
            <a:r>
              <a:rPr lang="en-US" sz="2200" dirty="0" err="1"/>
              <a:t>hu̴deghee</a:t>
            </a:r>
            <a:r>
              <a:rPr lang="en-US" sz="2200" dirty="0"/>
              <a:t>-∅-lo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66FF"/>
                </a:solidFill>
              </a:rPr>
              <a:t>	</a:t>
            </a:r>
            <a:r>
              <a:rPr lang="co-FR" sz="2200" dirty="0"/>
              <a:t>INTO.WATER</a:t>
            </a:r>
            <a:r>
              <a:rPr lang="en-US" sz="2200" dirty="0"/>
              <a:t>=INDEF-young-</a:t>
            </a:r>
            <a:r>
              <a:rPr lang="co-FR" sz="2200" dirty="0"/>
              <a:t>TAM</a:t>
            </a:r>
            <a:r>
              <a:rPr lang="en-US" sz="2200" dirty="0"/>
              <a:t>-CL-</a:t>
            </a:r>
            <a:r>
              <a:rPr lang="en-US" sz="2200" dirty="0" err="1"/>
              <a:t>class.verb.PL.P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FF66FF"/>
                </a:solidFill>
              </a:rPr>
              <a:t>	</a:t>
            </a:r>
            <a:r>
              <a:rPr lang="en-US" sz="2200" dirty="0"/>
              <a:t>‘It (duck) puts its young into water’. (</a:t>
            </a:r>
            <a:r>
              <a:rPr lang="ru-RU" sz="2200" dirty="0" err="1"/>
              <a:t>коюкон</a:t>
            </a:r>
            <a:r>
              <a:rPr lang="ru-RU" sz="2200" dirty="0"/>
              <a:t>, из </a:t>
            </a:r>
            <a:r>
              <a:rPr lang="co-FR" sz="2200" dirty="0"/>
              <a:t>Axe</a:t>
            </a:r>
            <a:r>
              <a:rPr lang="en-US" sz="2200" dirty="0" err="1"/>
              <a:t>lrod</a:t>
            </a:r>
            <a:r>
              <a:rPr lang="en-US" sz="2200" dirty="0"/>
              <a:t> 1990)</a:t>
            </a:r>
            <a:endParaRPr lang="ru-RU" sz="22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200" dirty="0"/>
              <a:t>(</a:t>
            </a:r>
            <a:r>
              <a:rPr lang="ru-RU" sz="2200" dirty="0"/>
              <a:t>6</a:t>
            </a:r>
            <a:r>
              <a:rPr lang="en-US" sz="2200" dirty="0"/>
              <a:t>)	</a:t>
            </a:r>
            <a:r>
              <a:rPr lang="co-FR" sz="2200" b="1" i="1" dirty="0"/>
              <a:t>be</a:t>
            </a:r>
            <a:r>
              <a:rPr lang="co-FR" sz="2200" i="1" dirty="0"/>
              <a:t>-yee-kkaa-ghe-</a:t>
            </a:r>
            <a:r>
              <a:rPr lang="co-FR" sz="2200" b="1" i="1" dirty="0"/>
              <a:t>se</a:t>
            </a:r>
            <a:r>
              <a:rPr lang="co-FR" sz="2200" i="1" dirty="0"/>
              <a:t>-∅-t</a:t>
            </a:r>
            <a:r>
              <a:rPr lang="en-US" sz="2200" i="1" dirty="0" err="1"/>
              <a:t>leyh</a:t>
            </a:r>
            <a:endParaRPr lang="ru-RU" sz="2200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cap="small" dirty="0"/>
              <a:t>p</a:t>
            </a:r>
            <a:r>
              <a:rPr lang="co-FR" sz="2200" b="1" cap="small" dirty="0"/>
              <a:t>p</a:t>
            </a:r>
            <a:r>
              <a:rPr lang="en-US" sz="2200" b="1" cap="small" dirty="0"/>
              <a:t>.3sg</a:t>
            </a:r>
            <a:r>
              <a:rPr lang="en-US" sz="2200" dirty="0"/>
              <a:t>-IN-foot-</a:t>
            </a:r>
            <a:r>
              <a:rPr lang="en-US" sz="2200" cap="small" dirty="0"/>
              <a:t>TAM-</a:t>
            </a:r>
            <a:r>
              <a:rPr lang="en-US" sz="2200" b="1" cap="small" dirty="0"/>
              <a:t>s1sg</a:t>
            </a:r>
            <a:r>
              <a:rPr lang="en-US" sz="2200" cap="small" dirty="0"/>
              <a:t>-cl</a:t>
            </a:r>
            <a:r>
              <a:rPr lang="en-US" sz="2200" dirty="0"/>
              <a:t>-place.long.object</a:t>
            </a:r>
            <a:endParaRPr lang="ru-RU" sz="2200" dirty="0"/>
          </a:p>
          <a:p>
            <a:pPr marL="0" indent="0">
              <a:buNone/>
            </a:pPr>
            <a:r>
              <a:rPr lang="en-US" sz="2200" dirty="0"/>
              <a:t>	‘I stuck my foot in it’. </a:t>
            </a:r>
            <a:r>
              <a:rPr lang="ru-RU" sz="2200" dirty="0"/>
              <a:t>(</a:t>
            </a:r>
            <a:r>
              <a:rPr lang="ru-RU" sz="2200" dirty="0" err="1"/>
              <a:t>коюкон</a:t>
            </a:r>
            <a:r>
              <a:rPr lang="ru-RU" sz="2200" dirty="0"/>
              <a:t>, [</a:t>
            </a:r>
            <a:r>
              <a:rPr lang="en-US" sz="2200" dirty="0"/>
              <a:t>Axelrod </a:t>
            </a:r>
            <a:r>
              <a:rPr lang="ru-RU" sz="2200" dirty="0"/>
              <a:t>1990:</a:t>
            </a:r>
            <a:r>
              <a:rPr lang="en-US" sz="2200" dirty="0"/>
              <a:t> </a:t>
            </a:r>
            <a:r>
              <a:rPr lang="ru-RU" sz="2200" dirty="0"/>
              <a:t>192])</a:t>
            </a:r>
            <a:endParaRPr lang="en-US" sz="2200" dirty="0">
              <a:solidFill>
                <a:srgbClr val="FF66FF"/>
              </a:solidFill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4024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0603B-E5C4-4B33-A981-C4DEA4B5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484632"/>
            <a:ext cx="10507762" cy="118088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ПОЛИСИНТЕТИЗМ: ГРАММАТИЧЕСКИ СЛОЖНЫЕ ГЛАГОЛЫ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A108D-D928-4C6E-B5C8-A4251ED6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1408"/>
            <a:ext cx="10671048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o-FR" sz="2200" dirty="0"/>
              <a:t>Reminder: </a:t>
            </a:r>
            <a:r>
              <a:rPr lang="ru-RU" sz="2200" dirty="0"/>
              <a:t>слова-предложения, </a:t>
            </a:r>
            <a:br>
              <a:rPr lang="ru-RU" sz="2200" dirty="0"/>
            </a:br>
            <a:r>
              <a:rPr lang="ru-RU" sz="2200" dirty="0"/>
              <a:t>«синтаксическая морфология», </a:t>
            </a:r>
            <a:br>
              <a:rPr lang="ru-RU" sz="2200" dirty="0"/>
            </a:br>
            <a:r>
              <a:rPr lang="ru-RU" sz="2200" dirty="0"/>
              <a:t>большие пакеты информации </a:t>
            </a:r>
            <a:br>
              <a:rPr lang="ru-RU" sz="2200" dirty="0"/>
            </a:br>
            <a:r>
              <a:rPr lang="ru-RU" sz="2200" dirty="0"/>
              <a:t>(в т.ч. лексической) в глаголе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err="1"/>
              <a:t>Полиперсональность</a:t>
            </a:r>
            <a:r>
              <a:rPr lang="ru-RU" sz="2200" dirty="0"/>
              <a:t>: индексация </a:t>
            </a:r>
            <a:br>
              <a:rPr lang="ru-RU" sz="2200" dirty="0"/>
            </a:br>
            <a:r>
              <a:rPr lang="ru-RU" sz="2200" dirty="0"/>
              <a:t>(вершинное маркирование) участников в глаголе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Участников может быть много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197967-7DA1-4DF6-AF4F-553315D9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99" y="1439411"/>
            <a:ext cx="4345801" cy="54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4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62B59-1E8A-4916-AFC6-2365CA49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Langs_N.Amer.png">
            <a:extLst>
              <a:ext uri="{FF2B5EF4-FFF2-40B4-BE49-F238E27FC236}">
                <a16:creationId xmlns:a16="http://schemas.microsoft.com/office/drawing/2014/main" id="{4C0C40F3-9149-4BFB-AA83-22A662DAF2B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76" y="4384"/>
            <a:ext cx="7570124" cy="68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6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3C78A-6340-4A53-A2C7-FD1090FC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Не-собственно </a:t>
            </a:r>
            <a:r>
              <a:rPr lang="ru-RU" dirty="0" err="1"/>
              <a:t>полисинтетизм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F1668-1E49-4A45-8EC1-215E085C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7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C9168-5B2E-4EC4-A47C-CA10662E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19" y="223375"/>
            <a:ext cx="10058400" cy="1267968"/>
          </a:xfrm>
        </p:spPr>
        <p:txBody>
          <a:bodyPr/>
          <a:lstStyle/>
          <a:p>
            <a:r>
              <a:rPr lang="ru-RU" dirty="0"/>
              <a:t>Что за </a:t>
            </a:r>
            <a:r>
              <a:rPr lang="ru-RU" dirty="0" err="1"/>
              <a:t>алайнмент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4B757-3DB8-4FD8-863D-3BEA2F636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491343"/>
            <a:ext cx="10660162" cy="468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(</a:t>
            </a:r>
            <a:r>
              <a:rPr lang="ru-RU" sz="2200" dirty="0"/>
              <a:t>7</a:t>
            </a:r>
            <a:r>
              <a:rPr lang="en-US" sz="2200" dirty="0"/>
              <a:t>)	</a:t>
            </a:r>
            <a:r>
              <a:rPr lang="en-US" sz="2200" dirty="0" err="1"/>
              <a:t>ni-wāpam-</a:t>
            </a:r>
            <a:r>
              <a:rPr lang="en-US" sz="2200" b="1" dirty="0" err="1">
                <a:solidFill>
                  <a:srgbClr val="FF66CC"/>
                </a:solidFill>
              </a:rPr>
              <a:t>a</a:t>
            </a:r>
            <a:r>
              <a:rPr lang="en-US" sz="2200" dirty="0"/>
              <a:t>̄-w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ru-RU" sz="2200" dirty="0"/>
              <a:t>1-видеть-</a:t>
            </a:r>
            <a:r>
              <a:rPr lang="ru-RU" sz="2200" b="1" dirty="0">
                <a:solidFill>
                  <a:srgbClr val="FF66CC"/>
                </a:solidFill>
              </a:rPr>
              <a:t>хахаха</a:t>
            </a:r>
            <a:r>
              <a:rPr lang="ru-RU" sz="2200" dirty="0"/>
              <a:t>-3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‘</a:t>
            </a:r>
            <a:r>
              <a:rPr lang="ru-RU" sz="2200" dirty="0"/>
              <a:t>Я вижу ее</a:t>
            </a:r>
            <a:r>
              <a:rPr lang="en-US" sz="2200" dirty="0"/>
              <a:t>’</a:t>
            </a: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(8)	</a:t>
            </a:r>
            <a:r>
              <a:rPr lang="en-US" sz="2200" dirty="0" err="1"/>
              <a:t>ni-wāpam</a:t>
            </a:r>
            <a:r>
              <a:rPr lang="en-US" sz="2200" dirty="0"/>
              <a:t>-</a:t>
            </a:r>
            <a:r>
              <a:rPr lang="co-FR" sz="2200" b="1" dirty="0">
                <a:solidFill>
                  <a:srgbClr val="FF66CC"/>
                </a:solidFill>
              </a:rPr>
              <a:t>ikw</a:t>
            </a:r>
            <a:r>
              <a:rPr lang="co-FR" sz="2200" dirty="0"/>
              <a:t>-</a:t>
            </a:r>
            <a:r>
              <a:rPr lang="en-US" sz="2200" dirty="0"/>
              <a:t>w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	1-видеть-</a:t>
            </a:r>
            <a:r>
              <a:rPr lang="ru-RU" sz="2200" b="1" dirty="0">
                <a:solidFill>
                  <a:srgbClr val="FF66CC"/>
                </a:solidFill>
              </a:rPr>
              <a:t>хихихи</a:t>
            </a:r>
            <a:r>
              <a:rPr lang="ru-RU" sz="2200" dirty="0"/>
              <a:t>-3</a:t>
            </a:r>
          </a:p>
          <a:p>
            <a:pPr marL="0" indent="0">
              <a:buNone/>
            </a:pPr>
            <a:r>
              <a:rPr lang="ru-RU" sz="2200" dirty="0"/>
              <a:t>	</a:t>
            </a:r>
            <a:r>
              <a:rPr lang="co-FR" sz="2200" dirty="0"/>
              <a:t>‘</a:t>
            </a:r>
            <a:r>
              <a:rPr lang="ru-RU" sz="2200" dirty="0"/>
              <a:t>Она видит меня</a:t>
            </a:r>
            <a:r>
              <a:rPr lang="co-FR" sz="2200" dirty="0"/>
              <a:t>’.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65716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C9168-5B2E-4EC4-A47C-CA10662E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19" y="223375"/>
            <a:ext cx="10058400" cy="1267968"/>
          </a:xfrm>
        </p:spPr>
        <p:txBody>
          <a:bodyPr/>
          <a:lstStyle/>
          <a:p>
            <a:r>
              <a:rPr lang="co-FR" dirty="0"/>
              <a:t>Inverse a</a:t>
            </a:r>
            <a:r>
              <a:rPr lang="en-US" dirty="0" err="1"/>
              <a:t>lignment</a:t>
            </a:r>
            <a:r>
              <a:rPr lang="en-US" dirty="0"/>
              <a:t> (</a:t>
            </a:r>
            <a:r>
              <a:rPr lang="ru-RU" dirty="0" err="1"/>
              <a:t>инверсив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4B757-3DB8-4FD8-863D-3BEA2F636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491343"/>
            <a:ext cx="10660162" cy="46808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err="1"/>
              <a:t>Прототипический</a:t>
            </a:r>
            <a:r>
              <a:rPr lang="ru-RU" sz="2200" dirty="0"/>
              <a:t> случай: алгонкинские языки</a:t>
            </a:r>
          </a:p>
          <a:p>
            <a:pPr marL="0" indent="0">
              <a:buNone/>
            </a:pPr>
            <a:r>
              <a:rPr lang="ru-RU" sz="2200" dirty="0"/>
              <a:t>Есть иерархия лиц участников: 1</a:t>
            </a:r>
            <a:r>
              <a:rPr lang="co-FR" sz="2200" dirty="0"/>
              <a:t>&gt;2&gt;3&gt;3</a:t>
            </a:r>
            <a:r>
              <a:rPr lang="ru-RU" sz="2200" dirty="0"/>
              <a:t>«неважный»</a:t>
            </a:r>
          </a:p>
          <a:p>
            <a:pPr marL="0" indent="0">
              <a:buNone/>
            </a:pPr>
            <a:r>
              <a:rPr lang="ru-RU" sz="2200" dirty="0"/>
              <a:t>Один показатель, когда </a:t>
            </a:r>
            <a:r>
              <a:rPr lang="ru-RU" sz="2200" dirty="0" err="1"/>
              <a:t>прототипическое</a:t>
            </a:r>
            <a:r>
              <a:rPr lang="ru-RU" sz="2200" dirty="0"/>
              <a:t> соотношение (А выше </a:t>
            </a:r>
            <a:r>
              <a:rPr lang="co-FR" sz="2200" dirty="0"/>
              <a:t>P)</a:t>
            </a:r>
            <a:r>
              <a:rPr lang="ru-RU" sz="2200" dirty="0"/>
              <a:t>, другой – когда наоборот (</a:t>
            </a:r>
            <a:r>
              <a:rPr lang="co-FR" sz="2200" dirty="0"/>
              <a:t>P </a:t>
            </a:r>
            <a:r>
              <a:rPr lang="ru-RU" sz="2200" dirty="0"/>
              <a:t>выше </a:t>
            </a:r>
            <a:r>
              <a:rPr lang="en-US" sz="2200" dirty="0"/>
              <a:t>A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en-US" sz="2200" dirty="0"/>
              <a:t>(</a:t>
            </a:r>
            <a:r>
              <a:rPr lang="ru-RU" sz="2200" dirty="0"/>
              <a:t>9</a:t>
            </a:r>
            <a:r>
              <a:rPr lang="en-US" sz="2200" dirty="0"/>
              <a:t>)	</a:t>
            </a:r>
            <a:r>
              <a:rPr lang="en-US" sz="2200" dirty="0" err="1"/>
              <a:t>ni-wāpam-</a:t>
            </a:r>
            <a:r>
              <a:rPr lang="en-US" sz="2200" b="1" dirty="0" err="1">
                <a:solidFill>
                  <a:srgbClr val="FF66CC"/>
                </a:solidFill>
              </a:rPr>
              <a:t>a</a:t>
            </a:r>
            <a:r>
              <a:rPr lang="en-US" sz="2200" dirty="0"/>
              <a:t>̄-w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ru-RU" sz="2200" dirty="0"/>
              <a:t>1-видеть-</a:t>
            </a:r>
            <a:r>
              <a:rPr lang="en-US" sz="2200" b="1" dirty="0">
                <a:solidFill>
                  <a:srgbClr val="FF66CC"/>
                </a:solidFill>
              </a:rPr>
              <a:t>DIR</a:t>
            </a:r>
            <a:r>
              <a:rPr lang="ru-RU" sz="2200" dirty="0"/>
              <a:t>-3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‘</a:t>
            </a:r>
            <a:r>
              <a:rPr lang="ru-RU" sz="2200" dirty="0"/>
              <a:t>Я вижу ее</a:t>
            </a:r>
            <a:r>
              <a:rPr lang="en-US" sz="2200" dirty="0"/>
              <a:t>’. (</a:t>
            </a:r>
            <a:r>
              <a:rPr lang="ru-RU" sz="2200" dirty="0"/>
              <a:t>равнинный </a:t>
            </a:r>
            <a:r>
              <a:rPr lang="ru-RU" sz="2200" dirty="0" err="1"/>
              <a:t>кри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(10)	</a:t>
            </a:r>
            <a:r>
              <a:rPr lang="en-US" sz="2200" dirty="0" err="1"/>
              <a:t>ni-wāpam</a:t>
            </a:r>
            <a:r>
              <a:rPr lang="en-US" sz="2200" dirty="0"/>
              <a:t>-</a:t>
            </a:r>
            <a:r>
              <a:rPr lang="co-FR" sz="2200" b="1" dirty="0">
                <a:solidFill>
                  <a:srgbClr val="FF66CC"/>
                </a:solidFill>
              </a:rPr>
              <a:t>ikw</a:t>
            </a:r>
            <a:r>
              <a:rPr lang="co-FR" sz="2200" dirty="0"/>
              <a:t>-</a:t>
            </a:r>
            <a:r>
              <a:rPr lang="en-US" sz="2200" dirty="0"/>
              <a:t>w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	1-видеть-</a:t>
            </a:r>
            <a:r>
              <a:rPr lang="en-US" sz="2200" b="1" dirty="0">
                <a:solidFill>
                  <a:srgbClr val="FF66CC"/>
                </a:solidFill>
              </a:rPr>
              <a:t>INV</a:t>
            </a:r>
            <a:r>
              <a:rPr lang="ru-RU" sz="2200" dirty="0"/>
              <a:t>-3</a:t>
            </a:r>
          </a:p>
          <a:p>
            <a:pPr marL="0" indent="0">
              <a:buNone/>
            </a:pPr>
            <a:r>
              <a:rPr lang="ru-RU" sz="2200" dirty="0"/>
              <a:t>	</a:t>
            </a:r>
            <a:r>
              <a:rPr lang="co-FR" sz="2200" dirty="0"/>
              <a:t>‘</a:t>
            </a:r>
            <a:r>
              <a:rPr lang="ru-RU" sz="2200" dirty="0"/>
              <a:t>Она видит меня</a:t>
            </a:r>
            <a:r>
              <a:rPr lang="co-FR" sz="2200" dirty="0"/>
              <a:t>’.</a:t>
            </a:r>
            <a:r>
              <a:rPr lang="ru-RU" sz="2200" dirty="0"/>
              <a:t> (равнинный </a:t>
            </a:r>
            <a:r>
              <a:rPr lang="ru-RU" sz="2200" dirty="0" err="1"/>
              <a:t>кри</a:t>
            </a:r>
            <a:r>
              <a:rPr lang="ru-RU" sz="2200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73385-AFC1-492F-A0C5-83B852916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924" y="3829586"/>
            <a:ext cx="5252935" cy="15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9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251D9-F03B-4D3A-88FA-485B5B86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3632"/>
            <a:ext cx="10058400" cy="995825"/>
          </a:xfrm>
        </p:spPr>
        <p:txBody>
          <a:bodyPr/>
          <a:lstStyle/>
          <a:p>
            <a:r>
              <a:rPr lang="ru-RU" dirty="0"/>
              <a:t>иерархический строй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52BF-1D21-41B0-BFF5-23E03132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66" y="1199388"/>
            <a:ext cx="10681934" cy="4459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В чем отличие от алгонкинского </a:t>
            </a:r>
            <a:r>
              <a:rPr lang="ru-RU" sz="2200" dirty="0" err="1"/>
              <a:t>инверсива</a:t>
            </a:r>
            <a:r>
              <a:rPr lang="ru-RU" sz="2200" dirty="0"/>
              <a:t>? В чем сходство?</a:t>
            </a:r>
          </a:p>
          <a:p>
            <a:pPr marL="0" indent="0">
              <a:buNone/>
            </a:pPr>
            <a:r>
              <a:rPr lang="en-US" sz="2200" dirty="0"/>
              <a:t>(</a:t>
            </a:r>
            <a:r>
              <a:rPr lang="ru-RU" sz="2200" dirty="0"/>
              <a:t>11</a:t>
            </a:r>
            <a:r>
              <a:rPr lang="en-US" sz="2200" dirty="0"/>
              <a:t>) </a:t>
            </a:r>
            <a:r>
              <a:rPr lang="ru-RU" sz="2200" dirty="0"/>
              <a:t>примеры из </a:t>
            </a:r>
            <a:r>
              <a:rPr lang="en-US" sz="2200" dirty="0"/>
              <a:t>Yana (</a:t>
            </a:r>
            <a:r>
              <a:rPr lang="ru-RU" sz="2200" dirty="0"/>
              <a:t>когда есть пассив, то обязательный)</a:t>
            </a:r>
            <a:endParaRPr lang="en-US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569DA6-92BE-46F9-BA5C-577D048D6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0" y="2124195"/>
            <a:ext cx="7743526" cy="1747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5F5DC-17F4-4BF9-965C-F2BC486F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0" y="3971968"/>
            <a:ext cx="8489148" cy="13882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EDEAA2-C268-421A-A5DC-011F0CFF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10" y="5460197"/>
            <a:ext cx="7991278" cy="13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0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251D9-F03B-4D3A-88FA-485B5B86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3632"/>
            <a:ext cx="10058400" cy="995825"/>
          </a:xfrm>
        </p:spPr>
        <p:txBody>
          <a:bodyPr/>
          <a:lstStyle/>
          <a:p>
            <a:r>
              <a:rPr lang="ru-RU" dirty="0"/>
              <a:t>иерархический строй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52BF-1D21-41B0-BFF5-23E03132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66" y="1199388"/>
            <a:ext cx="10681934" cy="4459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В чем отличие от алгонкинского </a:t>
            </a:r>
            <a:r>
              <a:rPr lang="ru-RU" sz="2200" dirty="0" err="1"/>
              <a:t>инверсива</a:t>
            </a:r>
            <a:r>
              <a:rPr lang="ru-RU" sz="2200" dirty="0"/>
              <a:t>? В чем сходство?</a:t>
            </a:r>
          </a:p>
          <a:p>
            <a:pPr marL="0" indent="0">
              <a:buNone/>
            </a:pPr>
            <a:r>
              <a:rPr lang="en-US" sz="2200" dirty="0"/>
              <a:t>(</a:t>
            </a:r>
            <a:r>
              <a:rPr lang="ru-RU" sz="2200" dirty="0"/>
              <a:t>12</a:t>
            </a:r>
            <a:r>
              <a:rPr lang="en-US" sz="2200" dirty="0"/>
              <a:t>) </a:t>
            </a:r>
            <a:r>
              <a:rPr lang="ru-RU" sz="2200" dirty="0"/>
              <a:t>примеры из </a:t>
            </a:r>
            <a:r>
              <a:rPr lang="en-US" sz="2200" dirty="0"/>
              <a:t>Yana (</a:t>
            </a:r>
            <a:r>
              <a:rPr lang="ru-RU" sz="2200" dirty="0"/>
              <a:t>когда есть пассив, то обязательный)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Обязательная </a:t>
            </a:r>
            <a:r>
              <a:rPr lang="ru-RU" sz="2200" dirty="0" err="1"/>
              <a:t>пассивизация</a:t>
            </a:r>
            <a:r>
              <a:rPr lang="ru-RU" sz="2200" dirty="0"/>
              <a:t>, если иерархия нарушена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1 действует на 2 и 2 действует на один – оба «нарушения иерархии» (ситуации не </a:t>
            </a:r>
            <a:r>
              <a:rPr lang="ru-RU" sz="2200" dirty="0" err="1"/>
              <a:t>прототипические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5F5DC-17F4-4BF9-965C-F2BC486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0" y="3576163"/>
            <a:ext cx="8489148" cy="13882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EDEAA2-C268-421A-A5DC-011F0CFF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0" y="5064393"/>
            <a:ext cx="7991278" cy="13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390B7-690B-417A-B798-B1736C17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8689"/>
            <a:ext cx="10058400" cy="1148225"/>
          </a:xfrm>
        </p:spPr>
        <p:txBody>
          <a:bodyPr/>
          <a:lstStyle/>
          <a:p>
            <a:r>
              <a:rPr lang="ru-RU" dirty="0"/>
              <a:t>Что за </a:t>
            </a:r>
            <a:r>
              <a:rPr lang="ru-RU" dirty="0" err="1"/>
              <a:t>алайнмент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F6113-5A3E-4E5D-A3C1-302DDCD8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43743"/>
            <a:ext cx="10758134" cy="452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/>
              <a:t>Тускарора</a:t>
            </a:r>
            <a:r>
              <a:rPr lang="ru-RU" sz="2200" dirty="0"/>
              <a:t> (южные ирокезские)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От чего зависит маркирование?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D64A3E-C4EC-4238-B1BD-8F733A4C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3" y="2141786"/>
            <a:ext cx="11451773" cy="1569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324A-50E2-4555-86B0-16952AB94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4" y="3917703"/>
            <a:ext cx="10608639" cy="13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0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390B7-690B-417A-B798-B1736C17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8689"/>
            <a:ext cx="10058400" cy="1148225"/>
          </a:xfrm>
        </p:spPr>
        <p:txBody>
          <a:bodyPr/>
          <a:lstStyle/>
          <a:p>
            <a:r>
              <a:rPr lang="ru-RU" dirty="0"/>
              <a:t>Активность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F6113-5A3E-4E5D-A3C1-302DDCD8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43743"/>
            <a:ext cx="10758134" cy="4528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/>
              <a:t>Общая вещь: аргументы непереходных глаголов маркируются по-разному. </a:t>
            </a:r>
            <a:endParaRPr lang="co-FR" sz="2200" dirty="0"/>
          </a:p>
          <a:p>
            <a:pPr marL="0" indent="0">
              <a:buNone/>
            </a:pPr>
            <a:r>
              <a:rPr lang="ru-RU" sz="2200" dirty="0" err="1"/>
              <a:t>Тускарора</a:t>
            </a:r>
            <a:r>
              <a:rPr lang="ru-RU" sz="2200" dirty="0"/>
              <a:t> (южные ирокезские)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От чего зависит маркирование?</a:t>
            </a:r>
          </a:p>
          <a:p>
            <a:pPr marL="0" indent="0">
              <a:buNone/>
            </a:pPr>
            <a:r>
              <a:rPr lang="ru-RU" sz="2200" dirty="0"/>
              <a:t>По этим примерам – от </a:t>
            </a:r>
            <a:r>
              <a:rPr lang="ru-RU" sz="2200" dirty="0" err="1"/>
              <a:t>агентивности</a:t>
            </a:r>
            <a:r>
              <a:rPr lang="co-FR" sz="2200" dirty="0"/>
              <a:t>/</a:t>
            </a:r>
            <a:r>
              <a:rPr lang="ru-RU" sz="2200" dirty="0" err="1"/>
              <a:t>пациентивности</a:t>
            </a:r>
            <a:r>
              <a:rPr lang="ru-RU" sz="2200" dirty="0"/>
              <a:t> + наложение иерархии («активные» - знать, лежать</a:t>
            </a:r>
            <a:r>
              <a:rPr lang="co-FR" sz="2200" dirty="0"/>
              <a:t>, </a:t>
            </a:r>
            <a:r>
              <a:rPr lang="ru-RU" sz="2200" dirty="0"/>
              <a:t>думать</a:t>
            </a:r>
            <a:r>
              <a:rPr lang="co-FR" sz="2200" dirty="0"/>
              <a:t>; </a:t>
            </a:r>
            <a:r>
              <a:rPr lang="ru-RU" sz="2200" dirty="0"/>
              <a:t>«</a:t>
            </a:r>
            <a:r>
              <a:rPr lang="ru-RU" sz="2200" dirty="0" err="1"/>
              <a:t>пациентивные</a:t>
            </a:r>
            <a:r>
              <a:rPr lang="ru-RU" sz="2200" dirty="0"/>
              <a:t>» – гореть, потерпеть неудачу)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D64A3E-C4EC-4238-B1BD-8F733A4C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2550129"/>
            <a:ext cx="6414322" cy="878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324A-50E2-4555-86B0-16952AB94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4" y="3635829"/>
            <a:ext cx="6666742" cy="8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8DC31-D716-485B-8F80-CB671FC6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69530"/>
            <a:ext cx="10058400" cy="832539"/>
          </a:xfrm>
        </p:spPr>
        <p:txBody>
          <a:bodyPr>
            <a:normAutofit fontScale="90000"/>
          </a:bodyPr>
          <a:lstStyle/>
          <a:p>
            <a:r>
              <a:rPr lang="ru-RU" dirty="0"/>
              <a:t>«Активность» и «активность»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43552-10D8-4F0A-97F8-5E8944D3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447800"/>
            <a:ext cx="10703705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Не существует какого-то единого «активного» строя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В разных языках важными оказываются разные свойства (см. презентацию про Южную Америку)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 Часто – </a:t>
            </a:r>
            <a:r>
              <a:rPr lang="ru-RU" sz="2200" dirty="0" err="1"/>
              <a:t>лексикализовано</a:t>
            </a:r>
            <a:endParaRPr lang="ru-R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Почему-то практически только глагольные индексы, но не падежи</a:t>
            </a:r>
          </a:p>
        </p:txBody>
      </p:sp>
    </p:spTree>
    <p:extLst>
      <p:ext uri="{BB962C8B-B14F-4D97-AF65-F5344CB8AC3E}">
        <p14:creationId xmlns:p14="http://schemas.microsoft.com/office/powerpoint/2010/main" val="2715430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DA5E7-A4A9-40FA-B64B-C4151A15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85" y="2177143"/>
            <a:ext cx="9476715" cy="4680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61ADD-D4BD-4796-A3C3-C7C6303B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93" y="0"/>
            <a:ext cx="5592007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4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A2EAE-6D2D-4616-845D-B30304AB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Опять </a:t>
            </a:r>
            <a:r>
              <a:rPr lang="ru-RU" dirty="0" err="1"/>
              <a:t>полисинтетизм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0DAA7-E394-4610-8F9F-E119B285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1C9AD-23AE-40E6-897E-8027B684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150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Преданья старины глубокой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2073B-5AAF-4BEF-B365-D56A5EEC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13" y="1380079"/>
            <a:ext cx="10058400" cy="45960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Америки – заселены позже всех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Во время последнего оледенения</a:t>
            </a:r>
            <a:br>
              <a:rPr lang="ru-RU" sz="2400" dirty="0"/>
            </a:br>
            <a:r>
              <a:rPr lang="ru-RU" sz="2400" dirty="0"/>
              <a:t>через </a:t>
            </a:r>
            <a:r>
              <a:rPr lang="ru-RU" sz="2400" dirty="0" err="1"/>
              <a:t>Берингию</a:t>
            </a:r>
            <a:r>
              <a:rPr lang="ru-RU" sz="2400" dirty="0"/>
              <a:t> (самое позднее </a:t>
            </a:r>
            <a:br>
              <a:rPr lang="ru-RU" sz="2400" dirty="0"/>
            </a:br>
            <a:r>
              <a:rPr lang="ru-RU" sz="2400" dirty="0"/>
              <a:t>около 15к лет назад)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Непонятно, сколько волн </a:t>
            </a:r>
            <a:br>
              <a:rPr lang="ru-RU" sz="2400" dirty="0"/>
            </a:br>
            <a:r>
              <a:rPr lang="ru-RU" sz="2400" dirty="0"/>
              <a:t>заселения </a:t>
            </a:r>
            <a:br>
              <a:rPr lang="ru-RU" sz="2400" dirty="0"/>
            </a:br>
            <a:r>
              <a:rPr lang="ru-RU" sz="2400" dirty="0"/>
              <a:t>(эскимосы – скорее </a:t>
            </a:r>
            <a:br>
              <a:rPr lang="ru-RU" sz="2400" dirty="0"/>
            </a:br>
            <a:r>
              <a:rPr lang="ru-RU" sz="2400" dirty="0"/>
              <a:t>всего отдельно</a:t>
            </a:r>
            <a:r>
              <a:rPr lang="co-FR" sz="2400" dirty="0"/>
              <a:t>; </a:t>
            </a:r>
            <a:br>
              <a:rPr lang="ru-RU" sz="2400" dirty="0"/>
            </a:br>
            <a:r>
              <a:rPr lang="ru-RU" sz="2400" dirty="0"/>
              <a:t>отдельно ли на-</a:t>
            </a:r>
            <a:r>
              <a:rPr lang="ru-RU" sz="2400" dirty="0" err="1"/>
              <a:t>дене</a:t>
            </a:r>
            <a:r>
              <a:rPr lang="ru-RU" sz="2400" dirty="0"/>
              <a:t> – вопрос)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Берингия</a:t>
            </a:r>
            <a:r>
              <a:rPr lang="ru-RU" sz="2400" dirty="0"/>
              <a:t> – зона контакта? </a:t>
            </a:r>
            <a:br>
              <a:rPr lang="ru-RU" sz="2400" dirty="0"/>
            </a:br>
            <a:r>
              <a:rPr lang="ru-RU" sz="2400" dirty="0"/>
              <a:t>Языкового союза?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Обратные миграции?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Как думаете, какие языки?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80328-139D-484B-9DA4-2C5A254C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772188"/>
            <a:ext cx="6667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9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A3598-9624-4061-BD15-EC8B2A1E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484632"/>
            <a:ext cx="10529534" cy="11699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Полисинтетизм</a:t>
            </a:r>
            <a:r>
              <a:rPr lang="ru-RU" dirty="0"/>
              <a:t>: </a:t>
            </a:r>
            <a:r>
              <a:rPr lang="ru-RU" dirty="0" err="1"/>
              <a:t>полиперсональность+инкорпорация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99029-4C75-4FBD-830A-FF4500AE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2121408"/>
            <a:ext cx="10529534" cy="4050792"/>
          </a:xfrm>
        </p:spPr>
        <p:txBody>
          <a:bodyPr/>
          <a:lstStyle/>
          <a:p>
            <a:r>
              <a:rPr lang="ru-RU" sz="2400" dirty="0"/>
              <a:t>Одной словоформой можно выразить много…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(13) </a:t>
            </a:r>
            <a:r>
              <a:rPr lang="ru-RU" sz="2400" dirty="0" err="1"/>
              <a:t>Кайова</a:t>
            </a:r>
            <a:r>
              <a:rPr lang="ru-RU" sz="2400" dirty="0"/>
              <a:t> (</a:t>
            </a:r>
            <a:r>
              <a:rPr lang="ru-RU" sz="2400" dirty="0" err="1"/>
              <a:t>кайова</a:t>
            </a:r>
            <a:r>
              <a:rPr lang="ru-RU" sz="2400" dirty="0"/>
              <a:t>-таноанские)</a:t>
            </a:r>
          </a:p>
          <a:p>
            <a:pPr marL="0" indent="0">
              <a:buNone/>
            </a:pPr>
            <a:r>
              <a:rPr lang="ru-RU" sz="2400" i="1" dirty="0"/>
              <a:t>	</a:t>
            </a:r>
            <a:r>
              <a:rPr lang="en-US" sz="2400" i="1" dirty="0" err="1"/>
              <a:t>gya</a:t>
            </a:r>
            <a:r>
              <a:rPr lang="ru-RU" sz="2400" i="1" dirty="0"/>
              <a:t>̀-</a:t>
            </a:r>
            <a:r>
              <a:rPr lang="en-US" sz="2400" i="1" dirty="0" err="1"/>
              <a:t>ki</a:t>
            </a:r>
            <a:r>
              <a:rPr lang="ru-RU" sz="2400" i="1" dirty="0"/>
              <a:t>́:-</a:t>
            </a:r>
            <a:r>
              <a:rPr lang="en-US" sz="2400" i="1" dirty="0"/>
              <a:t>k</a:t>
            </a:r>
            <a:r>
              <a:rPr lang="ru-RU" sz="2400" i="1" dirty="0"/>
              <a:t>ɔ̀:</a:t>
            </a:r>
            <a:r>
              <a:rPr lang="en-US" sz="2400" i="1" dirty="0"/>
              <a:t>t</a:t>
            </a:r>
            <a:r>
              <a:rPr lang="ru-RU" sz="2400" i="1" dirty="0"/>
              <a:t>ɔ̀-</a:t>
            </a:r>
            <a:r>
              <a:rPr lang="en-US" sz="2400" i="1" dirty="0"/>
              <a:t>to</a:t>
            </a:r>
            <a:r>
              <a:rPr lang="ru-RU" sz="2400" i="1" dirty="0"/>
              <a:t>̀</a:t>
            </a:r>
            <a:r>
              <a:rPr lang="en-US" sz="2400" i="1" dirty="0"/>
              <a:t>t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cap="small" dirty="0"/>
              <a:t>1</a:t>
            </a:r>
            <a:r>
              <a:rPr lang="en-US" sz="2400" cap="small" dirty="0"/>
              <a:t>sg</a:t>
            </a:r>
            <a:r>
              <a:rPr lang="ru-RU" sz="2400" cap="small" dirty="0"/>
              <a:t>.</a:t>
            </a:r>
            <a:r>
              <a:rPr lang="en-US" sz="2400" cap="small" dirty="0"/>
              <a:t>a</a:t>
            </a:r>
            <a:r>
              <a:rPr lang="ru-RU" sz="2400" cap="small" dirty="0"/>
              <a:t>/</a:t>
            </a:r>
            <a:r>
              <a:rPr lang="en-US" sz="2400" cap="small" dirty="0"/>
              <a:t>sg</a:t>
            </a:r>
            <a:r>
              <a:rPr lang="ru-RU" sz="2400" cap="small" dirty="0"/>
              <a:t>.</a:t>
            </a:r>
            <a:r>
              <a:rPr lang="en-US" sz="2400" cap="small" dirty="0"/>
              <a:t>o</a:t>
            </a:r>
            <a:r>
              <a:rPr lang="ru-RU" sz="2400" dirty="0"/>
              <a:t>-мясо-покупать-отправлять.</a:t>
            </a:r>
            <a:r>
              <a:rPr lang="en-US" sz="2400" cap="small" dirty="0"/>
              <a:t>pf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Я отправил его купить мясо.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03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B0D7FE-6D71-4CE1-92B2-F7B994C2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62862"/>
            <a:ext cx="10551305" cy="952282"/>
          </a:xfrm>
        </p:spPr>
        <p:txBody>
          <a:bodyPr>
            <a:noAutofit/>
          </a:bodyPr>
          <a:lstStyle/>
          <a:p>
            <a:r>
              <a:rPr lang="ru-RU" sz="4000" dirty="0"/>
              <a:t>Индексы: согласование с нулем или «</a:t>
            </a:r>
            <a:r>
              <a:rPr lang="ru-RU" sz="4000" dirty="0" err="1"/>
              <a:t>прономинальные</a:t>
            </a:r>
            <a:r>
              <a:rPr lang="ru-RU" sz="4000" dirty="0"/>
              <a:t> аргументы»?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32727-0FA3-4795-9361-9CE91345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66" y="1651338"/>
            <a:ext cx="6677019" cy="2281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CFE4D8-9D5A-4574-BD60-3F3BEEB5A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25" y="4168788"/>
            <a:ext cx="6802515" cy="952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7BAEF7-8335-4823-BCEE-1DB814195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5" y="5206661"/>
            <a:ext cx="5985479" cy="14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7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78AD0-B77A-4931-AC8A-36BE1590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62861"/>
            <a:ext cx="10551305" cy="1213539"/>
          </a:xfrm>
        </p:spPr>
        <p:txBody>
          <a:bodyPr>
            <a:normAutofit fontScale="90000"/>
          </a:bodyPr>
          <a:lstStyle/>
          <a:p>
            <a:r>
              <a:rPr lang="ru-RU" dirty="0"/>
              <a:t>Индексы: согласование с нулем или «</a:t>
            </a:r>
            <a:r>
              <a:rPr lang="ru-RU" dirty="0" err="1"/>
              <a:t>прономинальные</a:t>
            </a:r>
            <a:r>
              <a:rPr lang="ru-RU" dirty="0"/>
              <a:t> аргументы»?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3F84D-2441-4CF5-A8A3-23EE71FC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2121407"/>
            <a:ext cx="10769019" cy="4529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Во многих языках не обязательно выражать участников именными группами (хватает </a:t>
            </a:r>
            <a:r>
              <a:rPr lang="ru-RU" sz="2400" dirty="0" err="1"/>
              <a:t>инкорпорации+индексов</a:t>
            </a:r>
            <a:r>
              <a:rPr lang="ru-RU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Во многих языках нет строгого порядка именных групп (</a:t>
            </a:r>
            <a:r>
              <a:rPr lang="en-US" sz="2400" dirty="0"/>
              <a:t>pragmatically-based word order)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«Именные группы» могут разрываться (читай – нет никаких ИГ)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Baker 1996: </a:t>
            </a:r>
            <a:r>
              <a:rPr lang="en-US" sz="2400" dirty="0" err="1"/>
              <a:t>Polysynthesis</a:t>
            </a:r>
            <a:r>
              <a:rPr lang="en-US" sz="2400" dirty="0"/>
              <a:t> parameter (</a:t>
            </a:r>
            <a:r>
              <a:rPr lang="ru-RU" sz="2400" dirty="0"/>
              <a:t>инкорпорация имени + аргументы это индексы на глаголе, а не «именные группы»</a:t>
            </a:r>
            <a:r>
              <a:rPr lang="en-US" sz="2400" dirty="0"/>
              <a:t>)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 самом деле – скорее тенденция.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Разные полисинтетические черты встречаются в разных языках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Язык может быть более или менее </a:t>
            </a:r>
            <a:r>
              <a:rPr lang="ru-RU" sz="2400" dirty="0" err="1"/>
              <a:t>полисинтетичен</a:t>
            </a:r>
            <a:r>
              <a:rPr lang="ru-RU" sz="2400" dirty="0"/>
              <a:t>. И разные части грамматики языка могут быть более или менее </a:t>
            </a:r>
            <a:r>
              <a:rPr lang="ru-RU" sz="2400" dirty="0" err="1"/>
              <a:t>полисинтетичны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8752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92C86-513F-481D-971D-40B92C0F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047"/>
            <a:ext cx="10058400" cy="1091505"/>
          </a:xfrm>
        </p:spPr>
        <p:txBody>
          <a:bodyPr/>
          <a:lstStyle/>
          <a:p>
            <a:r>
              <a:rPr lang="ru-RU" dirty="0"/>
              <a:t>КВИЗ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9BD7C2-3CF3-487F-9B48-1430D374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53" y="0"/>
            <a:ext cx="5079447" cy="67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9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1C9AD-23AE-40E6-897E-8027B684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7609"/>
            <a:ext cx="10058400" cy="109150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Преданья старины глубокой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2073B-5AAF-4BEF-B365-D56A5EEC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13" y="1094875"/>
            <a:ext cx="10058400" cy="57631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Америки – заселены позже всех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Во время последнего оледенения</a:t>
            </a:r>
            <a:br>
              <a:rPr lang="ru-RU" sz="2400" dirty="0"/>
            </a:br>
            <a:r>
              <a:rPr lang="ru-RU" sz="2400" dirty="0"/>
              <a:t>через </a:t>
            </a:r>
            <a:r>
              <a:rPr lang="ru-RU" sz="2400" dirty="0" err="1"/>
              <a:t>Берингию</a:t>
            </a:r>
            <a:r>
              <a:rPr lang="ru-RU" sz="2400" dirty="0"/>
              <a:t> (самое позднее </a:t>
            </a:r>
            <a:br>
              <a:rPr lang="ru-RU" sz="2400" dirty="0"/>
            </a:br>
            <a:r>
              <a:rPr lang="ru-RU" sz="2400" dirty="0"/>
              <a:t>около 15к лет назад)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Непонятно, сколько волн </a:t>
            </a:r>
            <a:br>
              <a:rPr lang="ru-RU" sz="2400" dirty="0"/>
            </a:br>
            <a:r>
              <a:rPr lang="ru-RU" sz="2400" dirty="0"/>
              <a:t>заселения </a:t>
            </a:r>
            <a:br>
              <a:rPr lang="ru-RU" sz="2400" dirty="0"/>
            </a:br>
            <a:r>
              <a:rPr lang="ru-RU" sz="2400" dirty="0"/>
              <a:t>(эскимосы – скорее </a:t>
            </a:r>
            <a:br>
              <a:rPr lang="ru-RU" sz="2400" dirty="0"/>
            </a:br>
            <a:r>
              <a:rPr lang="ru-RU" sz="2400" dirty="0"/>
              <a:t>всего отдельно</a:t>
            </a:r>
            <a:r>
              <a:rPr lang="co-FR" sz="2400" dirty="0"/>
              <a:t>; </a:t>
            </a:r>
            <a:br>
              <a:rPr lang="ru-RU" sz="2400" dirty="0"/>
            </a:br>
            <a:r>
              <a:rPr lang="ru-RU" sz="2400" dirty="0"/>
              <a:t>отдельно ли на-</a:t>
            </a:r>
            <a:r>
              <a:rPr lang="ru-RU" sz="2400" dirty="0" err="1"/>
              <a:t>дене</a:t>
            </a:r>
            <a:r>
              <a:rPr lang="ru-RU" sz="2400" dirty="0"/>
              <a:t> – вопрос)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Берингия</a:t>
            </a:r>
            <a:r>
              <a:rPr lang="ru-RU" sz="2400" dirty="0"/>
              <a:t> – зона контакта? </a:t>
            </a:r>
            <a:br>
              <a:rPr lang="ru-RU" sz="2400" dirty="0"/>
            </a:br>
            <a:r>
              <a:rPr lang="ru-RU" sz="2400" dirty="0"/>
              <a:t>Языкового союза?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Обратные миграции?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Как думаете, какие языки?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dirty="0"/>
              <a:t>?кетский, ?нивхский, ?айнский (последние 2 – только генетика)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80328-139D-484B-9DA4-2C5A254C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772188"/>
            <a:ext cx="6667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C91A4-2968-4A77-BE8D-DB84FB20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139631"/>
          </a:xfrm>
        </p:spPr>
        <p:txBody>
          <a:bodyPr>
            <a:normAutofit fontScale="90000"/>
          </a:bodyPr>
          <a:lstStyle/>
          <a:p>
            <a:r>
              <a:rPr lang="ru-RU" dirty="0"/>
              <a:t>Дела давно минувших дней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19D469-B902-4D4E-B837-951A88D6B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800" y="963168"/>
            <a:ext cx="4721200" cy="5894832"/>
          </a:xfrm>
        </p:spPr>
      </p:pic>
    </p:spTree>
    <p:extLst>
      <p:ext uri="{BB962C8B-B14F-4D97-AF65-F5344CB8AC3E}">
        <p14:creationId xmlns:p14="http://schemas.microsoft.com/office/powerpoint/2010/main" val="86394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F09A8-8175-492E-89F8-B78E755F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146063"/>
            <a:ext cx="10695111" cy="1079473"/>
          </a:xfrm>
        </p:spPr>
        <p:txBody>
          <a:bodyPr/>
          <a:lstStyle/>
          <a:p>
            <a:r>
              <a:rPr lang="ru-RU" dirty="0"/>
              <a:t>Общие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CA73D-8375-4154-854D-7ED6B98F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225536"/>
            <a:ext cx="10863553" cy="548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Несколько ярких ареалов с собственными свойствами (северо-западное побережье, Калифорния….)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Северо-западное побережье: много согласных, кластеры.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Боковые, </a:t>
            </a:r>
            <a:r>
              <a:rPr lang="ru-RU" sz="2400" dirty="0" err="1"/>
              <a:t>абруптивы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Вершинное маркирование (</a:t>
            </a:r>
            <a:r>
              <a:rPr lang="en-US" sz="2400" dirty="0"/>
              <a:t>verb-centered)</a:t>
            </a:r>
            <a:r>
              <a:rPr lang="ru-RU" sz="2400" dirty="0"/>
              <a:t>, но не только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Полисинтетизм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Много префиксации (но не эскимосско-алеутские!)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Активная, инверсивная, эргативная и еще более сложные стратегии в индексации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Проблема с традиционной морфологией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200" dirty="0"/>
              <a:t>Что такое корни и аффиксы (см. </a:t>
            </a:r>
            <a:r>
              <a:rPr lang="en-US" sz="2200" dirty="0"/>
              <a:t>initial VS medial VS final </a:t>
            </a:r>
            <a:r>
              <a:rPr lang="ru-RU" sz="2200" dirty="0"/>
              <a:t>в </a:t>
            </a:r>
            <a:r>
              <a:rPr lang="ru-RU" sz="2200" dirty="0" err="1"/>
              <a:t>алгских</a:t>
            </a:r>
            <a:r>
              <a:rPr lang="ru-RU" sz="22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Часто – меньшая </a:t>
            </a:r>
            <a:r>
              <a:rPr lang="ru-RU" sz="2400" dirty="0" err="1"/>
              <a:t>конфигурациональность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91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1B978-023F-45A6-996F-263C90B6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50" y="1524001"/>
            <a:ext cx="10536150" cy="533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2C1E17-3929-4926-97CC-6B040D16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07" y="0"/>
            <a:ext cx="4535641" cy="3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19EAB-A7A3-4C42-9F95-DE7A3653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Слабое противопоставление имен и глаголов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E2DB8-B8F9-4124-AAD1-F6343621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122154"/>
            <a:ext cx="10866991" cy="40507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Ирокезские: новые понятия описываются глаголами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Вакашские</a:t>
            </a:r>
            <a:r>
              <a:rPr lang="ru-RU" dirty="0"/>
              <a:t>: почти любые корни могут быть и предикатами, и аргументами (решает синтаксис)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0CA7D2-3573-4EBF-9E10-3E990E527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7"/>
          <a:stretch/>
        </p:blipFill>
        <p:spPr bwMode="auto">
          <a:xfrm>
            <a:off x="261257" y="2554854"/>
            <a:ext cx="6127275" cy="13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CEC8FAA-C881-4325-918D-DA9F31D36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2"/>
          <a:stretch/>
        </p:blipFill>
        <p:spPr bwMode="auto">
          <a:xfrm>
            <a:off x="337457" y="4963271"/>
            <a:ext cx="279762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3545</TotalTime>
  <Words>1568</Words>
  <Application>Microsoft Office PowerPoint</Application>
  <PresentationFormat>Широкоэкранный</PresentationFormat>
  <Paragraphs>259</Paragraphs>
  <Slides>43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Calibri</vt:lpstr>
      <vt:lpstr>Cambria</vt:lpstr>
      <vt:lpstr>Rockwell</vt:lpstr>
      <vt:lpstr>Rockwell Condensed</vt:lpstr>
      <vt:lpstr>Wingdings</vt:lpstr>
      <vt:lpstr>Wingdings 2</vt:lpstr>
      <vt:lpstr>Дерево</vt:lpstr>
      <vt:lpstr>Северная америка и полисинтетизм</vt:lpstr>
      <vt:lpstr>Здесь про семьи</vt:lpstr>
      <vt:lpstr>Презентация PowerPoint</vt:lpstr>
      <vt:lpstr>Преданья старины глубокой</vt:lpstr>
      <vt:lpstr>Преданья старины глубокой</vt:lpstr>
      <vt:lpstr>Дела давно минувших дней</vt:lpstr>
      <vt:lpstr>Общие свойства</vt:lpstr>
      <vt:lpstr>Презентация PowerPoint</vt:lpstr>
      <vt:lpstr>Слабое противопоставление имен и глаголов</vt:lpstr>
      <vt:lpstr>Слабое противопоставление имен и глаголов</vt:lpstr>
      <vt:lpstr>ПОЛИСИНТЕТИЗМ: ЧТО ЭТО?</vt:lpstr>
      <vt:lpstr>Полисинтетизм != в среднем много морфем</vt:lpstr>
      <vt:lpstr>Полисинтетизм: что это?</vt:lpstr>
      <vt:lpstr>Полисинтетизм и «сочетание идей»</vt:lpstr>
      <vt:lpstr>Что это?</vt:lpstr>
      <vt:lpstr>Именная инкорпорация</vt:lpstr>
      <vt:lpstr>Именная инкорпорация</vt:lpstr>
      <vt:lpstr>А тут что?</vt:lpstr>
      <vt:lpstr>«Лексические суффиксы»</vt:lpstr>
      <vt:lpstr>«Лексические суффиксы»</vt:lpstr>
      <vt:lpstr>Суффиксальные предикаты</vt:lpstr>
      <vt:lpstr>Аффиксы способа/инструмента</vt:lpstr>
      <vt:lpstr>Аффиксы с наречным значением</vt:lpstr>
      <vt:lpstr>Аффиксы с наречным значением</vt:lpstr>
      <vt:lpstr>Типы полисинтетизма: слоеный (layered)</vt:lpstr>
      <vt:lpstr>Типы полисинтетизма: слоеный (layered)</vt:lpstr>
      <vt:lpstr>Типы полисинтетизма: шаблонный (template)</vt:lpstr>
      <vt:lpstr>Типы полисинтетизма: шаблонный (template)</vt:lpstr>
      <vt:lpstr>ПОЛИСИНТЕТИЗМ: ГРАММАТИЧЕСКИ СЛОЖНЫЕ ГЛАГОЛЫ</vt:lpstr>
      <vt:lpstr>Не-собственно полисинтетизм</vt:lpstr>
      <vt:lpstr>Что за алайнмент?</vt:lpstr>
      <vt:lpstr>Inverse alignment (инверсив)</vt:lpstr>
      <vt:lpstr>иерархический строй</vt:lpstr>
      <vt:lpstr>иерархический строй</vt:lpstr>
      <vt:lpstr>Что за алайнмент?</vt:lpstr>
      <vt:lpstr>Активность</vt:lpstr>
      <vt:lpstr>«Активность» и «активность»</vt:lpstr>
      <vt:lpstr>Презентация PowerPoint</vt:lpstr>
      <vt:lpstr>Опять полисинтетизм</vt:lpstr>
      <vt:lpstr>Полисинтетизм: полиперсональность+инкорпорация</vt:lpstr>
      <vt:lpstr>Индексы: согласование с нулем или «прономинальные аргументы»?</vt:lpstr>
      <vt:lpstr>Индексы: согласование с нулем или «прономинальные аргументы»?</vt:lpstr>
      <vt:lpstr>КВИЗ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Виняр Алексей Игоревич</dc:creator>
  <cp:lastModifiedBy>Виняр Алексей Игоревич</cp:lastModifiedBy>
  <cp:revision>187</cp:revision>
  <dcterms:created xsi:type="dcterms:W3CDTF">2018-11-26T16:27:00Z</dcterms:created>
  <dcterms:modified xsi:type="dcterms:W3CDTF">2018-12-17T19:18:04Z</dcterms:modified>
</cp:coreProperties>
</file>