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  <p:sldId id="265" r:id="rId11"/>
    <p:sldId id="266" r:id="rId12"/>
    <p:sldId id="279" r:id="rId13"/>
    <p:sldId id="270" r:id="rId14"/>
    <p:sldId id="267" r:id="rId15"/>
    <p:sldId id="272" r:id="rId16"/>
    <p:sldId id="274" r:id="rId17"/>
    <p:sldId id="275" r:id="rId18"/>
    <p:sldId id="277" r:id="rId19"/>
    <p:sldId id="276" r:id="rId20"/>
    <p:sldId id="278" r:id="rId21"/>
    <p:sldId id="271" r:id="rId22"/>
    <p:sldId id="268" r:id="rId23"/>
    <p:sldId id="269" r:id="rId24"/>
    <p:sldId id="273" r:id="rId25"/>
    <p:sldId id="280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9091" autoAdjust="0"/>
  </p:normalViewPr>
  <p:slideViewPr>
    <p:cSldViewPr snapToGrid="0">
      <p:cViewPr varScale="1">
        <p:scale>
          <a:sx n="70" d="100"/>
          <a:sy n="70" d="100"/>
        </p:scale>
        <p:origin x="10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072B7E-63B7-403D-BDDE-560F237D2A13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78A72A-EBD5-4029-9736-B1E5B7E26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095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Напомнить, что если рисуется дерево, первое, что делается, - это подписываются терминальные узлы.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78A72A-EBD5-4029-9736-B1E5B7E2653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4829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Обратить внимание, что фактически категории представляются как категории клаузы.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78A72A-EBD5-4029-9736-B1E5B7E2653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0062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О прототипах: например, ЧР могут выравниваться по поведению.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78A72A-EBD5-4029-9736-B1E5B7E2653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3585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Но важно: </a:t>
            </a:r>
            <a:r>
              <a:rPr lang="ru-RU" dirty="0" err="1"/>
              <a:t>Крофт</a:t>
            </a:r>
            <a:r>
              <a:rPr lang="ru-RU" dirty="0"/>
              <a:t> предполагает более сложное понятие </a:t>
            </a:r>
            <a:r>
              <a:rPr lang="ru-RU" dirty="0" err="1"/>
              <a:t>маркированности</a:t>
            </a:r>
            <a:r>
              <a:rPr lang="ru-RU" dirty="0"/>
              <a:t>, не сводимое к маркированию. Это обсудим на Типологии.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78A72A-EBD5-4029-9736-B1E5B7E2653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6468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На основании чего центр и периферия? Частотность в языке, частотность в языках.</a:t>
            </a:r>
          </a:p>
          <a:p>
            <a:r>
              <a:rPr lang="ru-RU" dirty="0" err="1"/>
              <a:t>Невыспавшимся</a:t>
            </a:r>
            <a:r>
              <a:rPr lang="ru-RU" dirty="0"/>
              <a:t> – какой он, не кому читает. )) Вторичная предикация, адвербиальная модификация </a:t>
            </a:r>
            <a:r>
              <a:rPr lang="ru-RU" dirty="0" err="1"/>
              <a:t>итд</a:t>
            </a:r>
            <a:r>
              <a:rPr lang="ru-RU" dirty="0"/>
              <a:t> могут быть </a:t>
            </a:r>
            <a:r>
              <a:rPr lang="ru-RU" dirty="0" err="1"/>
              <a:t>неуниверсальны</a:t>
            </a:r>
            <a:r>
              <a:rPr lang="ru-RU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78A72A-EBD5-4029-9736-B1E5B7E2653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3564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На самом деле, возможно, не редкая ситуация. Объясняется верховенством имен.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78A72A-EBD5-4029-9736-B1E5B7E2653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6875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Эти признаки </a:t>
            </a:r>
            <a:r>
              <a:rPr lang="ru-RU" dirty="0" err="1"/>
              <a:t>генеративистские</a:t>
            </a:r>
            <a:r>
              <a:rPr lang="ru-RU" dirty="0"/>
              <a:t> не единственные, были и другие.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78A72A-EBD5-4029-9736-B1E5B7E2653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9399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История про состояние как часть речи.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78A72A-EBD5-4029-9736-B1E5B7E2653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2910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И кстати, проанализируйте НА ПОДУМАТЬ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78A72A-EBD5-4029-9736-B1E5B7E2653B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545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Как называются правила со стрелочкой? Исчисляющие.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78A72A-EBD5-4029-9736-B1E5B7E2653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579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Что значит «добавить новые элементы»? Например, выдуманные слова типа «</a:t>
            </a:r>
            <a:r>
              <a:rPr lang="ru-RU" dirty="0" err="1"/>
              <a:t>глокая</a:t>
            </a:r>
            <a:r>
              <a:rPr lang="ru-RU" dirty="0"/>
              <a:t> </a:t>
            </a:r>
            <a:r>
              <a:rPr lang="ru-RU" dirty="0" err="1"/>
              <a:t>куздра</a:t>
            </a:r>
            <a:r>
              <a:rPr lang="ru-RU" dirty="0"/>
              <a:t>» навряд ли могут быть служебными.</a:t>
            </a:r>
          </a:p>
          <a:p>
            <a:r>
              <a:rPr lang="ru-RU" altLang="en-US" dirty="0"/>
              <a:t>Существуют ли языки с закрытым классом имен? Кажется, нет. Хотя по </a:t>
            </a:r>
            <a:r>
              <a:rPr lang="en-US" altLang="en-US" dirty="0" err="1"/>
              <a:t>Sasse</a:t>
            </a:r>
            <a:r>
              <a:rPr lang="en-US" altLang="en-US" dirty="0"/>
              <a:t> </a:t>
            </a:r>
            <a:r>
              <a:rPr lang="ru-RU" altLang="en-US" dirty="0"/>
              <a:t>может быть.</a:t>
            </a:r>
          </a:p>
          <a:p>
            <a:r>
              <a:rPr lang="ru-RU" altLang="en-US" dirty="0"/>
              <a:t>Суммируем: описывать можно по-разному, да и сами разнообразны.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78A72A-EBD5-4029-9736-B1E5B7E2653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663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Соответственно, часто говорится, что первые два не важны. Но здесь нужны оговорки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78A72A-EBD5-4029-9736-B1E5B7E2653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4194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История про вопросы – не очень чистая. Ср. случай в </a:t>
            </a:r>
            <a:r>
              <a:rPr lang="ru-RU" dirty="0" err="1"/>
              <a:t>Уляпе</a:t>
            </a:r>
            <a:r>
              <a:rPr lang="ru-RU" dirty="0"/>
              <a:t>.</a:t>
            </a:r>
          </a:p>
          <a:p>
            <a:r>
              <a:rPr lang="ru-RU" dirty="0"/>
              <a:t>При вопросах путаница с синтаксическими позициями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78A72A-EBD5-4029-9736-B1E5B7E2653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902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Спросить про разные части речи в разных языках. Получить залог, аспект, степень сравнения </a:t>
            </a:r>
            <a:r>
              <a:rPr lang="ru-RU" dirty="0" err="1"/>
              <a:t>итд</a:t>
            </a:r>
            <a:r>
              <a:rPr lang="ru-RU" dirty="0"/>
              <a:t>.</a:t>
            </a:r>
          </a:p>
          <a:p>
            <a:r>
              <a:rPr lang="ru-RU" dirty="0"/>
              <a:t>Тем более, что нет четкой границы между словообразованием и словоизменением.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78A72A-EBD5-4029-9736-B1E5B7E2653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815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78A72A-EBD5-4029-9736-B1E5B7E2653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3652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От </a:t>
            </a:r>
            <a:r>
              <a:rPr lang="ru-RU" dirty="0" err="1"/>
              <a:t>вершинности</a:t>
            </a:r>
            <a:r>
              <a:rPr lang="ru-RU" dirty="0"/>
              <a:t> к морфологическим вершинам.</a:t>
            </a:r>
          </a:p>
          <a:p>
            <a:r>
              <a:rPr lang="ru-RU" dirty="0"/>
              <a:t>Бамбара время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78A72A-EBD5-4029-9736-B1E5B7E2653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3122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Обратить внимание, что фактически категории представляются как категории клаузы.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78A72A-EBD5-4029-9736-B1E5B7E2653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157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4BDF68E2-58F2-4D09-BE8B-E3BD06533059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719692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047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843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583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74206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733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272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276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620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BEA6-7C60-4B02-AE87-00D78D8422AF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67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002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229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9E4C2-9AC9-40A0-B5A1-F9C1D7AB34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Лексические категории</a:t>
            </a:r>
            <a:br>
              <a:rPr lang="ru-RU" dirty="0"/>
            </a:br>
            <a:r>
              <a:rPr lang="ru-RU" dirty="0"/>
              <a:t>Лексические классы</a:t>
            </a:r>
            <a:br>
              <a:rPr lang="ru-RU" dirty="0"/>
            </a:br>
            <a:r>
              <a:rPr lang="ru-RU" dirty="0"/>
              <a:t>Части речи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4B792C-9403-4078-9C98-49AE6F3464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  <a:p>
            <a:r>
              <a:rPr lang="ru-RU" dirty="0"/>
              <a:t>И НЕ ТОЛЬКО!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13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6604B-03B3-4CD9-95FE-6EAA6C4EA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«Морфологические» категории и синтаксис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DBCCD-C5BE-45F2-94DE-010853C139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(В идеале) морфологические категории должны учитываться настолько, насколько они учитываются в синтаксисе.</a:t>
            </a:r>
          </a:p>
          <a:p>
            <a:r>
              <a:rPr lang="ru-RU" dirty="0"/>
              <a:t>Допущение: (Некоторая) морфология однозначно определяет синтаксическую дистрибуцию или по крайней мере коррелирует с синтаксической дистрибуцией.</a:t>
            </a:r>
          </a:p>
          <a:p>
            <a:endParaRPr lang="ru-RU" dirty="0"/>
          </a:p>
          <a:p>
            <a:r>
              <a:rPr lang="ru-RU" dirty="0"/>
              <a:t>Падежи в функции </a:t>
            </a:r>
            <a:r>
              <a:rPr lang="ru-RU" dirty="0" err="1"/>
              <a:t>адлогов</a:t>
            </a:r>
            <a:r>
              <a:rPr lang="ru-RU" dirty="0"/>
              <a:t>. </a:t>
            </a:r>
            <a:r>
              <a:rPr lang="ru-RU" dirty="0" err="1"/>
              <a:t>Тантынский</a:t>
            </a:r>
            <a:r>
              <a:rPr lang="ru-RU" dirty="0"/>
              <a:t> даргинский:</a:t>
            </a:r>
          </a:p>
          <a:p>
            <a:pPr marL="0" indent="0">
              <a:buNone/>
            </a:pPr>
            <a:r>
              <a:rPr lang="en-US" dirty="0" err="1"/>
              <a:t>dila</a:t>
            </a:r>
            <a:r>
              <a:rPr lang="en-US" dirty="0"/>
              <a:t>	</a:t>
            </a:r>
            <a:r>
              <a:rPr lang="en-US" dirty="0" err="1"/>
              <a:t>hitːi</a:t>
            </a:r>
            <a:r>
              <a:rPr lang="ru-RU" dirty="0"/>
              <a:t>		</a:t>
            </a:r>
            <a:r>
              <a:rPr lang="en-US" dirty="0"/>
              <a:t>dam</a:t>
            </a:r>
            <a:r>
              <a:rPr lang="ru-RU" dirty="0"/>
              <a:t>ž</a:t>
            </a:r>
            <a:r>
              <a:rPr lang="en-US" dirty="0" err="1"/>
              <a:t>i</a:t>
            </a:r>
            <a:r>
              <a:rPr lang="ru-RU" dirty="0"/>
              <a:t>-</a:t>
            </a:r>
            <a:r>
              <a:rPr lang="en-US" dirty="0"/>
              <a:t>hit</a:t>
            </a:r>
            <a:r>
              <a:rPr lang="ru-RU" dirty="0"/>
              <a:t>ː</a:t>
            </a:r>
            <a:r>
              <a:rPr lang="en-US" dirty="0" err="1"/>
              <a:t>i</a:t>
            </a:r>
            <a:r>
              <a:rPr lang="ru-RU" dirty="0"/>
              <a:t>	‘сзади меня’</a:t>
            </a:r>
          </a:p>
          <a:p>
            <a:pPr marL="0" indent="0">
              <a:buNone/>
            </a:pPr>
            <a:r>
              <a:rPr lang="ru-RU" dirty="0"/>
              <a:t>я:</a:t>
            </a:r>
            <a:r>
              <a:rPr lang="ru-RU" cap="small" dirty="0"/>
              <a:t>gen</a:t>
            </a:r>
            <a:r>
              <a:rPr lang="ru-RU" dirty="0"/>
              <a:t>	после		я:</a:t>
            </a:r>
            <a:r>
              <a:rPr lang="en-US" cap="small" dirty="0" err="1"/>
              <a:t>obl</a:t>
            </a:r>
            <a:r>
              <a:rPr lang="ru-RU" dirty="0"/>
              <a:t>-после</a:t>
            </a:r>
            <a:endParaRPr lang="en-US" dirty="0"/>
          </a:p>
          <a:p>
            <a:r>
              <a:rPr lang="ru-RU" dirty="0"/>
              <a:t>В некоторых языках (напр., океанийских) число может появиться только в части конструкций (при отсутствии падежа, имя должно примыкать к глаголу – </a:t>
            </a:r>
            <a:r>
              <a:rPr lang="ru-RU" dirty="0" err="1"/>
              <a:t>псевдоинкорпорация</a:t>
            </a:r>
            <a:r>
              <a:rPr lang="ru-RU" dirty="0"/>
              <a:t>).</a:t>
            </a:r>
            <a:endParaRPr lang="en-US" dirty="0"/>
          </a:p>
          <a:p>
            <a:endParaRPr lang="ru-RU" dirty="0"/>
          </a:p>
          <a:p>
            <a:pPr lvl="1"/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247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238F5-4F4F-4689-875F-0F9D90AAA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«Морфологические» категории и синтаксис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0FE20B-4276-490D-9696-DA7E344013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Один из способов </a:t>
            </a:r>
            <a:r>
              <a:rPr lang="ru-RU" dirty="0"/>
              <a:t>это представлять формально: определять морфологические категории как самостоятельные синтаксические узлы, определяющие синтаксическую дистрибуцию целого.</a:t>
            </a:r>
          </a:p>
          <a:p>
            <a:pPr lvl="1"/>
            <a:r>
              <a:rPr lang="ru-RU" dirty="0"/>
              <a:t>Необходимость противопоставлять лексические узлы и синтаксические узлы: выделение </a:t>
            </a:r>
            <a:r>
              <a:rPr lang="ru-RU" b="1" dirty="0"/>
              <a:t>функциональных вершин</a:t>
            </a:r>
            <a:r>
              <a:rPr lang="en-US" dirty="0"/>
              <a:t> (</a:t>
            </a:r>
            <a:r>
              <a:rPr lang="ru-RU" dirty="0"/>
              <a:t>категорий, определяющих дистрибуцию).</a:t>
            </a:r>
          </a:p>
          <a:p>
            <a:endParaRPr lang="ru-RU" dirty="0">
              <a:highlight>
                <a:srgbClr val="FFFF00"/>
              </a:highligh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6EFB999-3D73-445A-B6C4-0F1FBAF1BE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6135" y="3429001"/>
            <a:ext cx="2397693" cy="3332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8358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238F5-4F4F-4689-875F-0F9D90AAA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«Морфологические» категории и синтаксис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0FE20B-4276-490D-9696-DA7E344013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828800"/>
            <a:ext cx="8595360" cy="4931229"/>
          </a:xfrm>
        </p:spPr>
        <p:txBody>
          <a:bodyPr>
            <a:normAutofit/>
          </a:bodyPr>
          <a:lstStyle/>
          <a:p>
            <a:r>
              <a:rPr lang="ru-RU" dirty="0"/>
              <a:t>За: Место такого рода категорий может определяться не морфологией, а синтаксисом. Либо морфологические операции могут применяться «после синтаксиса». Многие такие категории – в реальности категории клаузы!</a:t>
            </a:r>
          </a:p>
          <a:p>
            <a:pPr lvl="1"/>
            <a:r>
              <a:rPr lang="ru-RU" dirty="0"/>
              <a:t>Вторая позиция: </a:t>
            </a:r>
            <a:r>
              <a:rPr lang="ru-RU" dirty="0" err="1"/>
              <a:t>вальбири</a:t>
            </a:r>
            <a:endParaRPr lang="ru-RU" dirty="0"/>
          </a:p>
          <a:p>
            <a:pPr marL="274320" lvl="1" indent="0">
              <a:buNone/>
            </a:pPr>
            <a:endParaRPr lang="ru-RU" dirty="0">
              <a:highlight>
                <a:srgbClr val="FFFF00"/>
              </a:highlight>
            </a:endParaRPr>
          </a:p>
          <a:p>
            <a:pPr marL="0" lvl="0" indent="0">
              <a:buNone/>
            </a:pPr>
            <a:r>
              <a:rPr lang="ru-RU" dirty="0"/>
              <a:t>	</a:t>
            </a:r>
            <a:r>
              <a:rPr lang="en-US" dirty="0" err="1"/>
              <a:t>wawiri</a:t>
            </a:r>
            <a:r>
              <a:rPr lang="en-US" dirty="0"/>
              <a:t>=ka=</a:t>
            </a:r>
            <a:r>
              <a:rPr lang="en-US" dirty="0" err="1"/>
              <a:t>rna</a:t>
            </a:r>
            <a:r>
              <a:rPr lang="en-US" dirty="0"/>
              <a:t>	</a:t>
            </a:r>
            <a:r>
              <a:rPr lang="ru-RU" dirty="0"/>
              <a:t>		</a:t>
            </a:r>
            <a:r>
              <a:rPr lang="en-US" dirty="0" err="1"/>
              <a:t>purra</a:t>
            </a:r>
            <a:r>
              <a:rPr lang="en-US" dirty="0"/>
              <a:t>-mi</a:t>
            </a:r>
            <a:endParaRPr lang="en-US" sz="1400" dirty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en-US" dirty="0"/>
              <a:t>kangaroo=</a:t>
            </a:r>
            <a:r>
              <a:rPr lang="en-US" cap="small" dirty="0" err="1"/>
              <a:t>PresImpf</a:t>
            </a:r>
            <a:r>
              <a:rPr lang="en-US" cap="small" dirty="0"/>
              <a:t>=1sgSubj</a:t>
            </a:r>
            <a:r>
              <a:rPr lang="en-US" dirty="0"/>
              <a:t>	cook-</a:t>
            </a:r>
            <a:r>
              <a:rPr lang="en-US" cap="small" dirty="0" err="1"/>
              <a:t>Npast</a:t>
            </a:r>
            <a:endParaRPr lang="en-US" sz="1400" dirty="0"/>
          </a:p>
          <a:p>
            <a:pPr marL="0" indent="0">
              <a:buNone/>
            </a:pPr>
            <a:r>
              <a:rPr lang="ru-RU" cap="small" dirty="0"/>
              <a:t>	</a:t>
            </a:r>
            <a:r>
              <a:rPr lang="en-US" cap="small" dirty="0"/>
              <a:t>‘</a:t>
            </a:r>
            <a:r>
              <a:rPr lang="en-US" dirty="0"/>
              <a:t>I am cooking the kangaroo.’ (Legate 2008: 6)</a:t>
            </a:r>
            <a:endParaRPr lang="en-US" sz="1400" dirty="0"/>
          </a:p>
          <a:p>
            <a:pPr marL="274320" lvl="1" indent="0">
              <a:buNone/>
            </a:pPr>
            <a:endParaRPr lang="ru-RU" dirty="0"/>
          </a:p>
          <a:p>
            <a:pPr lvl="1"/>
            <a:r>
              <a:rPr lang="ru-RU" dirty="0"/>
              <a:t>«Вспомогательный глагол» и сходные явления</a:t>
            </a:r>
          </a:p>
          <a:p>
            <a:r>
              <a:rPr lang="ru-RU" dirty="0"/>
              <a:t>За?: </a:t>
            </a:r>
            <a:r>
              <a:rPr lang="ru-RU" dirty="0" err="1"/>
              <a:t>Диахронически</a:t>
            </a:r>
            <a:r>
              <a:rPr lang="ru-RU" dirty="0"/>
              <a:t> морфология часто происходит из единиц синтаксического уровня.</a:t>
            </a:r>
          </a:p>
          <a:p>
            <a:pPr lvl="1"/>
            <a:r>
              <a:rPr lang="ru-RU" dirty="0"/>
              <a:t>Аргументы, </a:t>
            </a:r>
            <a:r>
              <a:rPr lang="ru-RU" dirty="0" err="1"/>
              <a:t>адьюнкты</a:t>
            </a:r>
            <a:r>
              <a:rPr lang="ru-RU" dirty="0"/>
              <a:t>, вершины – что при </a:t>
            </a:r>
            <a:r>
              <a:rPr lang="ru-RU" dirty="0" err="1"/>
              <a:t>грамматикализации</a:t>
            </a:r>
            <a:r>
              <a:rPr lang="ru-RU" dirty="0"/>
              <a:t> имеет больше шансов превратиться в функциональную вершину?</a:t>
            </a:r>
          </a:p>
        </p:txBody>
      </p:sp>
    </p:spTree>
    <p:extLst>
      <p:ext uri="{BB962C8B-B14F-4D97-AF65-F5344CB8AC3E}">
        <p14:creationId xmlns:p14="http://schemas.microsoft.com/office/powerpoint/2010/main" val="42887005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238F5-4F4F-4689-875F-0F9D90AAA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«Морфологические» категории и синтаксис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0FE20B-4276-490D-9696-DA7E344013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828800"/>
            <a:ext cx="8595360" cy="4931229"/>
          </a:xfrm>
        </p:spPr>
        <p:txBody>
          <a:bodyPr>
            <a:normAutofit/>
          </a:bodyPr>
          <a:lstStyle/>
          <a:p>
            <a:r>
              <a:rPr lang="ru-RU" dirty="0"/>
              <a:t>Против: Если категория выражается </a:t>
            </a:r>
            <a:r>
              <a:rPr lang="ru-RU" dirty="0" err="1"/>
              <a:t>несегментно</a:t>
            </a:r>
            <a:r>
              <a:rPr lang="ru-RU" dirty="0"/>
              <a:t> или разными способами (то аналитически, то синтетически) или вообще не выражается (см. дальше), само понятие узла превращается в абстракцию.</a:t>
            </a:r>
          </a:p>
          <a:p>
            <a:pPr lvl="1"/>
            <a:r>
              <a:rPr lang="ru-RU" dirty="0"/>
              <a:t>При этом возникает соблазн использовать такие узлы наравне с лексическими.</a:t>
            </a:r>
          </a:p>
          <a:p>
            <a:r>
              <a:rPr lang="ru-RU" dirty="0"/>
              <a:t>Против: Действует только в теориях, предполагающих однозначное определение вершины.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765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8CB33-5E8A-4E23-B5C3-2A67A21F9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Семантические критерии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1B4D8-5ED7-408E-9252-FE52A7098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828800"/>
            <a:ext cx="8595360" cy="5029200"/>
          </a:xfrm>
        </p:spPr>
        <p:txBody>
          <a:bodyPr>
            <a:normAutofit/>
          </a:bodyPr>
          <a:lstStyle/>
          <a:p>
            <a:r>
              <a:rPr lang="ru-RU" dirty="0"/>
              <a:t>Допущение: (Некоторая) семантика однозначно определяет синтаксическую дистрибуцию / коррелирует с синтаксической дистрибуцией.</a:t>
            </a:r>
          </a:p>
          <a:p>
            <a:r>
              <a:rPr lang="ru-RU" altLang="en-US" dirty="0"/>
              <a:t>«Имена обозначают объекты, глаголы – действия, прилагательные – качества…»</a:t>
            </a:r>
          </a:p>
          <a:p>
            <a:r>
              <a:rPr lang="ru-RU" altLang="en-US" dirty="0"/>
              <a:t>Обычно приводит к логическому кругу:</a:t>
            </a:r>
          </a:p>
          <a:p>
            <a:pPr lvl="1"/>
            <a:r>
              <a:rPr lang="ru-RU" altLang="en-US" dirty="0"/>
              <a:t>Присвоение семантической категории на основании части речи.</a:t>
            </a:r>
          </a:p>
          <a:p>
            <a:pPr lvl="1"/>
            <a:r>
              <a:rPr lang="ru-RU" altLang="en-US" dirty="0"/>
              <a:t>Но строго говоря, зависит от того, что обсуждается. (Если обсуждаются синтаксически релевантная грамматическая семантика, можно и обсуждать?)</a:t>
            </a:r>
          </a:p>
          <a:p>
            <a:r>
              <a:rPr lang="ru-RU" altLang="en-US" dirty="0"/>
              <a:t>Семантические прототипы частей речи</a:t>
            </a:r>
          </a:p>
          <a:p>
            <a:pPr lvl="1"/>
            <a:r>
              <a:rPr lang="ru-RU" altLang="en-US" dirty="0" err="1"/>
              <a:t>Прототипически</a:t>
            </a:r>
            <a:r>
              <a:rPr lang="ru-RU" altLang="en-US" dirty="0"/>
              <a:t> имя выражает объект, глагол – действие, прилагательное – качество.</a:t>
            </a:r>
          </a:p>
          <a:p>
            <a:pPr lvl="1"/>
            <a:r>
              <a:rPr lang="ru-RU" altLang="en-US" dirty="0"/>
              <a:t>Такие прототипы - не критерии выделения!</a:t>
            </a:r>
          </a:p>
          <a:p>
            <a:pPr lvl="1"/>
            <a:r>
              <a:rPr lang="ru-RU" altLang="en-US" dirty="0"/>
              <a:t>…но могут использоваться при наименовании и условном отождествлении частей речи в разных языках.</a:t>
            </a:r>
          </a:p>
          <a:p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290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B81EC-2B48-4BA5-8379-8F1664054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Корреляции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E70B3-5009-44E5-A543-56F90E12CC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828800"/>
            <a:ext cx="8595360" cy="5127171"/>
          </a:xfrm>
        </p:spPr>
        <p:txBody>
          <a:bodyPr/>
          <a:lstStyle/>
          <a:p>
            <a:r>
              <a:rPr lang="ru-RU" dirty="0"/>
              <a:t>В идеале разные критерии должны работать одинаково. В частности, при должном учете синтаксиса «морфологические» критерии должны работать вместе с синтаксическими – в том числе критерии </a:t>
            </a:r>
            <a:r>
              <a:rPr lang="ru-RU" dirty="0" err="1"/>
              <a:t>маркированности</a:t>
            </a:r>
            <a:r>
              <a:rPr lang="ru-RU" dirty="0"/>
              <a:t>.</a:t>
            </a:r>
          </a:p>
          <a:p>
            <a:r>
              <a:rPr lang="ru-RU" dirty="0"/>
              <a:t>Схема </a:t>
            </a:r>
            <a:r>
              <a:rPr lang="ru-RU" dirty="0" err="1"/>
              <a:t>Крофта</a:t>
            </a:r>
            <a:r>
              <a:rPr lang="ru-RU" dirty="0"/>
              <a:t> (</a:t>
            </a:r>
            <a:r>
              <a:rPr lang="en-US" dirty="0"/>
              <a:t>W. Croft):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6D8DE72-8A77-4E8F-9E18-89B345D375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487" y="3256232"/>
            <a:ext cx="6855732" cy="3509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96063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961E7-75F4-4A04-ACE2-3E49AAE69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F4DBC9-22F7-4DA3-8C75-5E422C77B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500" dirty="0"/>
              <a:t>1. Зачем нужны, общие типы</a:t>
            </a:r>
            <a:endParaRPr lang="en-US" sz="2500" dirty="0"/>
          </a:p>
          <a:p>
            <a:r>
              <a:rPr lang="ru-RU" sz="2500" dirty="0"/>
              <a:t>2. Критерии выделения</a:t>
            </a:r>
            <a:endParaRPr lang="en-US" sz="2500" dirty="0"/>
          </a:p>
          <a:p>
            <a:r>
              <a:rPr lang="ru-RU" sz="2500" dirty="0">
                <a:solidFill>
                  <a:srgbClr val="FF0000"/>
                </a:solidFill>
              </a:rPr>
              <a:t>3. Проблема дискретности и подклассов</a:t>
            </a:r>
            <a:endParaRPr lang="en-US" sz="2500" dirty="0">
              <a:solidFill>
                <a:srgbClr val="FF0000"/>
              </a:solidFill>
            </a:endParaRPr>
          </a:p>
          <a:p>
            <a:r>
              <a:rPr lang="ru-RU" sz="2500" dirty="0"/>
              <a:t>4. Проблема универсальности</a:t>
            </a:r>
            <a:endParaRPr lang="en-US" sz="2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2305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9BB78-5E11-429E-9C19-97CED6D8E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Диагностические контексты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EFF5B7-535C-4111-B021-E4D4D7882D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828800"/>
            <a:ext cx="8595360" cy="5029200"/>
          </a:xfrm>
        </p:spPr>
        <p:txBody>
          <a:bodyPr/>
          <a:lstStyle/>
          <a:p>
            <a:r>
              <a:rPr lang="ru-RU" dirty="0"/>
              <a:t>В идеале лексические классы</a:t>
            </a:r>
            <a:r>
              <a:rPr lang="en-US" dirty="0"/>
              <a:t>/</a:t>
            </a:r>
            <a:r>
              <a:rPr lang="ru-RU" dirty="0"/>
              <a:t>части речи – это максимально выделяемые синтаксические классы.</a:t>
            </a:r>
          </a:p>
          <a:p>
            <a:pPr lvl="1"/>
            <a:r>
              <a:rPr lang="ru-RU" dirty="0"/>
              <a:t>То есть классы, которые встречаются в максимальном выделяемом числе контекстов.</a:t>
            </a:r>
          </a:p>
          <a:p>
            <a:r>
              <a:rPr lang="ru-RU" dirty="0"/>
              <a:t>Но можем ли мы учитывать все-все-все релевантные контексты при выделении лексического класса?</a:t>
            </a:r>
          </a:p>
          <a:p>
            <a:pPr lvl="1"/>
            <a:r>
              <a:rPr lang="ru-RU" dirty="0"/>
              <a:t>Конструкции – более центральные и более периферийные (например, обычная предикация – более центральный контекст, чем вторичная предикация типа </a:t>
            </a:r>
            <a:r>
              <a:rPr lang="ru-RU" i="1" dirty="0"/>
              <a:t>Он читает лекции </a:t>
            </a:r>
            <a:r>
              <a:rPr lang="ru-RU" i="1" dirty="0" err="1"/>
              <a:t>невыспавшимся</a:t>
            </a:r>
            <a:r>
              <a:rPr lang="ru-RU" dirty="0"/>
              <a:t>).</a:t>
            </a:r>
          </a:p>
          <a:p>
            <a:r>
              <a:rPr lang="ru-RU" dirty="0"/>
              <a:t>Неоднородность поведения в более периферийных конструкциях – выделение подклассов.</a:t>
            </a:r>
          </a:p>
          <a:p>
            <a:r>
              <a:rPr lang="ru-RU" dirty="0"/>
              <a:t>Часто для одного лексического класса можно придумать разные классификации. </a:t>
            </a:r>
          </a:p>
          <a:p>
            <a:pPr lvl="1"/>
            <a:r>
              <a:rPr lang="ru-RU" dirty="0"/>
              <a:t>Переходные</a:t>
            </a:r>
            <a:r>
              <a:rPr lang="en-US" dirty="0"/>
              <a:t>/</a:t>
            </a:r>
            <a:r>
              <a:rPr lang="ru-RU" dirty="0"/>
              <a:t>непереходные, ТАМ-маркированные</a:t>
            </a:r>
            <a:r>
              <a:rPr lang="en-US" dirty="0"/>
              <a:t>/</a:t>
            </a:r>
            <a:r>
              <a:rPr lang="ru-RU" dirty="0"/>
              <a:t>немаркированные.</a:t>
            </a:r>
          </a:p>
          <a:p>
            <a:pPr lvl="1"/>
            <a:r>
              <a:rPr lang="ru-RU" dirty="0"/>
              <a:t>Исчисляемые</a:t>
            </a:r>
            <a:r>
              <a:rPr lang="en-US" dirty="0"/>
              <a:t>/</a:t>
            </a:r>
            <a:r>
              <a:rPr lang="ru-RU" dirty="0"/>
              <a:t>неисчисляемые, собственные</a:t>
            </a:r>
            <a:r>
              <a:rPr lang="en-US" dirty="0"/>
              <a:t>/</a:t>
            </a:r>
            <a:r>
              <a:rPr lang="ru-RU" dirty="0"/>
              <a:t>нарицательные.</a:t>
            </a:r>
          </a:p>
        </p:txBody>
      </p:sp>
    </p:spTree>
    <p:extLst>
      <p:ext uri="{BB962C8B-B14F-4D97-AF65-F5344CB8AC3E}">
        <p14:creationId xmlns:p14="http://schemas.microsoft.com/office/powerpoint/2010/main" val="1724441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BE75A-4B71-491C-A110-A3087F883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Подклассы или классы?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18B5F6-16D8-4A78-A09C-B50DE0F2B9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адыгейском языке имена выделяются на основании того, что только они могут модифицироваться относительными предложениями.</a:t>
            </a:r>
          </a:p>
          <a:p>
            <a:r>
              <a:rPr lang="ru-RU" dirty="0"/>
              <a:t>Имена – особый подкласс знаменательных слов?</a:t>
            </a:r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6F367FD-4DB5-4827-A369-3D1B818ABD41}"/>
              </a:ext>
            </a:extLst>
          </p:cNvPr>
          <p:cNvSpPr/>
          <p:nvPr/>
        </p:nvSpPr>
        <p:spPr>
          <a:xfrm>
            <a:off x="1730829" y="3154362"/>
            <a:ext cx="7554685" cy="27239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B29FEE5-23C2-41EC-B9B1-61600F6DADA7}"/>
              </a:ext>
            </a:extLst>
          </p:cNvPr>
          <p:cNvSpPr/>
          <p:nvPr/>
        </p:nvSpPr>
        <p:spPr>
          <a:xfrm>
            <a:off x="3004457" y="4093029"/>
            <a:ext cx="2525486" cy="9035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2E3CA64-4593-4A96-92AF-40E7BDF44AD4}"/>
              </a:ext>
            </a:extLst>
          </p:cNvPr>
          <p:cNvSpPr txBox="1"/>
          <p:nvPr/>
        </p:nvSpPr>
        <p:spPr>
          <a:xfrm>
            <a:off x="3801367" y="4331658"/>
            <a:ext cx="931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Имена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3339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DBEF4-0AD9-452A-B43B-DE50F3C2B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Но если мы всё-таки…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169071-2FB9-41EB-8769-D2E1B5E10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828800"/>
            <a:ext cx="8595360" cy="5029200"/>
          </a:xfrm>
        </p:spPr>
        <p:txBody>
          <a:bodyPr>
            <a:normAutofit/>
          </a:bodyPr>
          <a:lstStyle/>
          <a:p>
            <a:r>
              <a:rPr lang="ru-RU" dirty="0"/>
              <a:t>…хотим учитывать больше фактов?</a:t>
            </a:r>
          </a:p>
          <a:p>
            <a:r>
              <a:rPr lang="ru-RU" dirty="0"/>
              <a:t>Оказывается, что классы не всегда противопоставляются жестко.</a:t>
            </a:r>
          </a:p>
          <a:p>
            <a:r>
              <a:rPr lang="en-US" altLang="en-US" dirty="0"/>
              <a:t>Mixed categories </a:t>
            </a:r>
            <a:r>
              <a:rPr lang="ru-RU" altLang="en-US" dirty="0"/>
              <a:t>– слова, сочетающие в себе свойства разных частей речи.</a:t>
            </a:r>
          </a:p>
          <a:p>
            <a:pPr lvl="1"/>
            <a:r>
              <a:rPr lang="ru-RU" altLang="en-US" dirty="0"/>
              <a:t>Английский герундий: внешний синтаксис существительных, внутренний синтаксис глагола: </a:t>
            </a:r>
            <a:r>
              <a:rPr lang="en-US" altLang="en-US" i="1" dirty="0"/>
              <a:t>his organizing the May Day parade</a:t>
            </a:r>
            <a:endParaRPr lang="ru-RU" altLang="en-US" i="1" dirty="0"/>
          </a:p>
          <a:p>
            <a:pPr lvl="1"/>
            <a:r>
              <a:rPr lang="ru-RU" altLang="en-US" dirty="0"/>
              <a:t>Притяжательные (и шире – относительные?) прилагательные в некоторых славянских языках: внешний синтаксис + морфология прилагательных, внутренний синтаксис имени: </a:t>
            </a:r>
          </a:p>
          <a:p>
            <a:pPr marL="274320" lvl="1" indent="0">
              <a:buNone/>
            </a:pPr>
            <a:r>
              <a:rPr lang="ru-RU" altLang="en-US" dirty="0"/>
              <a:t>Верхнелужицкий</a:t>
            </a:r>
          </a:p>
          <a:p>
            <a:pPr marL="274320" lvl="1" indent="0">
              <a:buNone/>
            </a:pPr>
            <a:endParaRPr lang="ru-RU" altLang="en-US" dirty="0"/>
          </a:p>
          <a:p>
            <a:pPr marL="274320" lvl="1" indent="0">
              <a:buNone/>
            </a:pPr>
            <a:endParaRPr lang="ru-RU" altLang="en-US" dirty="0"/>
          </a:p>
          <a:p>
            <a:pPr marL="274320" lvl="1" indent="0">
              <a:buNone/>
            </a:pPr>
            <a:endParaRPr lang="ru-RU" altLang="en-US" dirty="0"/>
          </a:p>
          <a:p>
            <a:pPr marL="274320" lvl="1" indent="0">
              <a:buNone/>
            </a:pPr>
            <a:r>
              <a:rPr lang="ru-RU" altLang="en-US" dirty="0"/>
              <a:t>Русский</a:t>
            </a:r>
          </a:p>
          <a:p>
            <a:pPr marL="274320" lvl="1" indent="0">
              <a:buNone/>
            </a:pPr>
            <a:r>
              <a:rPr lang="ru-RU" altLang="en-US" i="1" dirty="0"/>
              <a:t>Тёти Машина статья</a:t>
            </a:r>
          </a:p>
          <a:p>
            <a:pPr marL="274320" lvl="1" indent="0">
              <a:buNone/>
            </a:pPr>
            <a:r>
              <a:rPr lang="ru-RU" altLang="en-US" i="1" dirty="0"/>
              <a:t>Семи</a:t>
            </a:r>
            <a:r>
              <a:rPr lang="ru-RU" altLang="en-US" dirty="0"/>
              <a:t>(</a:t>
            </a:r>
            <a:r>
              <a:rPr lang="en-US" altLang="en-US" dirty="0"/>
              <a:t>gen)</a:t>
            </a:r>
            <a:r>
              <a:rPr lang="ru-RU" altLang="en-US" i="1" dirty="0"/>
              <a:t>этажный дом</a:t>
            </a:r>
            <a:endParaRPr lang="en-US" altLang="en-US" i="1" dirty="0"/>
          </a:p>
          <a:p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01D3F4D6-088E-483B-AD1C-FF8ACC06C7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341" y="4678362"/>
            <a:ext cx="7176317" cy="644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4962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961E7-75F4-4A04-ACE2-3E49AAE69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F4DBC9-22F7-4DA3-8C75-5E422C77B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500" dirty="0">
                <a:solidFill>
                  <a:srgbClr val="FF0000"/>
                </a:solidFill>
              </a:rPr>
              <a:t>1. Зачем нужны, общие типы</a:t>
            </a:r>
            <a:endParaRPr lang="en-US" sz="2500" dirty="0">
              <a:solidFill>
                <a:srgbClr val="FF0000"/>
              </a:solidFill>
            </a:endParaRPr>
          </a:p>
          <a:p>
            <a:r>
              <a:rPr lang="ru-RU" sz="2500" dirty="0"/>
              <a:t>2. Критерии выделения</a:t>
            </a:r>
            <a:endParaRPr lang="en-US" sz="2500" dirty="0"/>
          </a:p>
          <a:p>
            <a:r>
              <a:rPr lang="ru-RU" sz="2500" dirty="0"/>
              <a:t>3. Проблема дискретности и подклассов</a:t>
            </a:r>
            <a:endParaRPr lang="en-US" sz="2500" dirty="0"/>
          </a:p>
          <a:p>
            <a:r>
              <a:rPr lang="ru-RU" sz="2500" dirty="0"/>
              <a:t>4. Проблема универсальности</a:t>
            </a:r>
            <a:endParaRPr lang="en-US" sz="2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1858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8CF06-27F7-4933-8B6F-5B5FFE11B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Континуальный подход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9A4AA-CE03-45E2-A6F5-2AB7BE89B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828800"/>
            <a:ext cx="8595360" cy="5127171"/>
          </a:xfrm>
        </p:spPr>
        <p:txBody>
          <a:bodyPr>
            <a:normAutofit/>
          </a:bodyPr>
          <a:lstStyle/>
          <a:p>
            <a:r>
              <a:rPr lang="ru-RU" altLang="en-US" dirty="0"/>
              <a:t>Слова (</a:t>
            </a:r>
            <a:r>
              <a:rPr lang="en-US" altLang="en-US" dirty="0" err="1"/>
              <a:t>nb</a:t>
            </a:r>
            <a:r>
              <a:rPr lang="en-US" altLang="en-US" dirty="0"/>
              <a:t>: </a:t>
            </a:r>
            <a:r>
              <a:rPr lang="ru-RU" altLang="en-US" dirty="0"/>
              <a:t>уже не обязательно лексемы!) могут образовывать континуум от глагола к имени</a:t>
            </a:r>
          </a:p>
          <a:p>
            <a:pPr lvl="1"/>
            <a:r>
              <a:rPr lang="ru-RU" altLang="en-US" dirty="0"/>
              <a:t>Имена  --- Прилагательные --- Глаголы</a:t>
            </a:r>
          </a:p>
          <a:p>
            <a:pPr lvl="1"/>
            <a:r>
              <a:rPr lang="ru-RU" altLang="en-US" dirty="0"/>
              <a:t>где прилагательные тяготеют к одному из двух полюсов в зависимости от языка</a:t>
            </a:r>
          </a:p>
          <a:p>
            <a:pPr lvl="1"/>
            <a:r>
              <a:rPr lang="ru-RU" altLang="en-US" dirty="0"/>
              <a:t>Ср. </a:t>
            </a:r>
            <a:r>
              <a:rPr lang="ru-RU" altLang="en-US" dirty="0" err="1"/>
              <a:t>раннегенеративистский</a:t>
            </a:r>
            <a:r>
              <a:rPr lang="ru-RU" altLang="en-US" dirty="0"/>
              <a:t> подход:</a:t>
            </a:r>
          </a:p>
          <a:p>
            <a:pPr marL="274320" lvl="1" indent="0">
              <a:buNone/>
            </a:pPr>
            <a:r>
              <a:rPr lang="ru-RU" altLang="en-US" dirty="0"/>
              <a:t>	имена </a:t>
            </a:r>
            <a:r>
              <a:rPr lang="en-US" altLang="en-US" dirty="0"/>
              <a:t>[+N; -V]</a:t>
            </a:r>
          </a:p>
          <a:p>
            <a:pPr marL="274320" lvl="1" indent="0">
              <a:buNone/>
            </a:pPr>
            <a:r>
              <a:rPr lang="en-US" altLang="en-US" dirty="0"/>
              <a:t>	</a:t>
            </a:r>
            <a:r>
              <a:rPr lang="ru-RU" altLang="en-US" dirty="0"/>
              <a:t>глаголы </a:t>
            </a:r>
            <a:r>
              <a:rPr lang="en-US" altLang="en-US" dirty="0"/>
              <a:t>[-N; +V]</a:t>
            </a:r>
          </a:p>
          <a:p>
            <a:pPr marL="274320" lvl="1" indent="0">
              <a:buNone/>
            </a:pPr>
            <a:r>
              <a:rPr lang="en-US" altLang="en-US" dirty="0"/>
              <a:t>	</a:t>
            </a:r>
            <a:r>
              <a:rPr lang="ru-RU" altLang="en-US" dirty="0"/>
              <a:t>прилагательные </a:t>
            </a:r>
            <a:r>
              <a:rPr lang="en-US" altLang="en-US" dirty="0"/>
              <a:t>[+N; +V]</a:t>
            </a:r>
            <a:endParaRPr lang="ru-RU" altLang="en-US" dirty="0"/>
          </a:p>
          <a:p>
            <a:r>
              <a:rPr lang="ru-RU" altLang="en-US" dirty="0"/>
              <a:t>Другие континуумы:</a:t>
            </a:r>
          </a:p>
          <a:p>
            <a:pPr lvl="1"/>
            <a:r>
              <a:rPr lang="ru-RU" altLang="en-US" dirty="0"/>
              <a:t>В некоторых австралийских языках </a:t>
            </a:r>
            <a:r>
              <a:rPr lang="en-US" altLang="en-US" dirty="0"/>
              <a:t>Nouns</a:t>
            </a:r>
            <a:r>
              <a:rPr lang="ru-RU" altLang="en-US" dirty="0"/>
              <a:t>  --- </a:t>
            </a:r>
            <a:r>
              <a:rPr lang="en-US" altLang="en-US" dirty="0" err="1"/>
              <a:t>Nerbs</a:t>
            </a:r>
            <a:r>
              <a:rPr lang="en-US" altLang="en-US" dirty="0"/>
              <a:t> &amp; </a:t>
            </a:r>
            <a:r>
              <a:rPr lang="en-US" altLang="en-US" dirty="0" err="1"/>
              <a:t>Vouns</a:t>
            </a:r>
            <a:r>
              <a:rPr lang="en-US" altLang="en-US" dirty="0"/>
              <a:t> </a:t>
            </a:r>
            <a:r>
              <a:rPr lang="ru-RU" altLang="en-US" dirty="0"/>
              <a:t> --- </a:t>
            </a:r>
            <a:r>
              <a:rPr lang="en-US" altLang="en-US" dirty="0"/>
              <a:t>Verbs</a:t>
            </a:r>
            <a:endParaRPr lang="ru-RU" altLang="en-US" dirty="0"/>
          </a:p>
          <a:p>
            <a:pPr lvl="1"/>
            <a:r>
              <a:rPr lang="en-US" altLang="en-US" dirty="0"/>
              <a:t>Haj Ross </a:t>
            </a:r>
            <a:r>
              <a:rPr lang="ru-RU" altLang="en-US" dirty="0"/>
              <a:t>для английского на базе множества конструкций: </a:t>
            </a:r>
            <a:r>
              <a:rPr lang="en-US" altLang="en-US" dirty="0"/>
              <a:t>category squish</a:t>
            </a:r>
            <a:endParaRPr lang="ru-RU" altLang="en-US" dirty="0"/>
          </a:p>
          <a:p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E963483-CBC9-453B-B0F7-70D8571FA2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8063" y="5300663"/>
            <a:ext cx="4206875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18435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961E7-75F4-4A04-ACE2-3E49AAE69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F4DBC9-22F7-4DA3-8C75-5E422C77B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500" dirty="0"/>
              <a:t>1. Зачем нужны, общие типы</a:t>
            </a:r>
            <a:endParaRPr lang="en-US" sz="2500" dirty="0"/>
          </a:p>
          <a:p>
            <a:r>
              <a:rPr lang="ru-RU" sz="2500" dirty="0"/>
              <a:t>2. Критерии выделения</a:t>
            </a:r>
            <a:endParaRPr lang="en-US" sz="2500" dirty="0"/>
          </a:p>
          <a:p>
            <a:r>
              <a:rPr lang="ru-RU" sz="2500" dirty="0"/>
              <a:t>3. Проблема дискретности и подклассов</a:t>
            </a:r>
            <a:endParaRPr lang="en-US" sz="2500" dirty="0"/>
          </a:p>
          <a:p>
            <a:r>
              <a:rPr lang="ru-RU" sz="2500" dirty="0">
                <a:solidFill>
                  <a:srgbClr val="FF0000"/>
                </a:solidFill>
              </a:rPr>
              <a:t>4. Проблема универсальности</a:t>
            </a:r>
            <a:endParaRPr lang="en-US" sz="25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1332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3058F-BF37-48F5-9CB2-82CB1DE1D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Схожесть и несхожесть частей речи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AD0D60-A979-4F4E-A327-0F906015E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828800"/>
            <a:ext cx="8595360" cy="5029200"/>
          </a:xfrm>
        </p:spPr>
        <p:txBody>
          <a:bodyPr>
            <a:normAutofit/>
          </a:bodyPr>
          <a:lstStyle/>
          <a:p>
            <a:r>
              <a:rPr lang="ru-RU" dirty="0"/>
              <a:t>Иногда лексические классы в разных языках очень похожи.</a:t>
            </a:r>
          </a:p>
          <a:p>
            <a:pPr lvl="1"/>
            <a:r>
              <a:rPr lang="ru-RU" dirty="0"/>
              <a:t>И в русском языке, и в кечуа «прилагательные» и «существительные» хорошо объединяются в один класс.</a:t>
            </a:r>
          </a:p>
          <a:p>
            <a:r>
              <a:rPr lang="ru-RU" dirty="0"/>
              <a:t>Иногда очень не похожи.</a:t>
            </a:r>
          </a:p>
          <a:p>
            <a:pPr marL="274320" lvl="1" indent="0">
              <a:buNone/>
            </a:pPr>
            <a:r>
              <a:rPr lang="ru-RU" dirty="0"/>
              <a:t>Филиппинские, адыгские, </a:t>
            </a:r>
            <a:r>
              <a:rPr lang="ru-RU" dirty="0" err="1"/>
              <a:t>салишские</a:t>
            </a:r>
            <a:r>
              <a:rPr lang="ru-RU" dirty="0"/>
              <a:t>… (но очень похожи друг на друга!):</a:t>
            </a:r>
          </a:p>
          <a:p>
            <a:pPr lvl="1"/>
            <a:r>
              <a:rPr lang="ru-RU" dirty="0"/>
              <a:t>В позиции сказуемого </a:t>
            </a:r>
            <a:r>
              <a:rPr lang="en-US" dirty="0"/>
              <a:t>N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/>
              <a:t>‘</a:t>
            </a:r>
            <a:r>
              <a:rPr lang="ru-RU" dirty="0"/>
              <a:t>быть </a:t>
            </a:r>
            <a:r>
              <a:rPr lang="en-US" dirty="0"/>
              <a:t>N’</a:t>
            </a:r>
            <a:endParaRPr lang="ru-RU" dirty="0"/>
          </a:p>
          <a:p>
            <a:pPr lvl="1"/>
            <a:r>
              <a:rPr lang="ru-RU" dirty="0"/>
              <a:t>В позиции актанта </a:t>
            </a:r>
            <a:r>
              <a:rPr lang="en-US" dirty="0"/>
              <a:t>P </a:t>
            </a:r>
            <a:r>
              <a:rPr lang="en-US" dirty="0">
                <a:sym typeface="Wingdings" pitchFamily="2" charset="2"/>
              </a:rPr>
              <a:t> ‘</a:t>
            </a:r>
            <a:r>
              <a:rPr lang="ru-RU" dirty="0">
                <a:sym typeface="Wingdings" pitchFamily="2" charset="2"/>
              </a:rPr>
              <a:t>тот, кто </a:t>
            </a:r>
            <a:r>
              <a:rPr lang="en-US" dirty="0">
                <a:sym typeface="Wingdings" pitchFamily="2" charset="2"/>
              </a:rPr>
              <a:t>P’</a:t>
            </a:r>
            <a:endParaRPr lang="ru-RU" sz="2400" b="1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r>
              <a:rPr lang="ru-RU" dirty="0" err="1"/>
              <a:t>Бесленеевский</a:t>
            </a:r>
            <a:r>
              <a:rPr lang="ru-RU" dirty="0"/>
              <a:t> кабардино-черкесский</a:t>
            </a:r>
          </a:p>
          <a:p>
            <a:pPr marL="274320" lvl="1" indent="0">
              <a:buNone/>
              <a:tabLst>
                <a:tab pos="1611313" algn="l"/>
                <a:tab pos="2689225" algn="l"/>
                <a:tab pos="5291138" algn="l"/>
              </a:tabLst>
            </a:pPr>
            <a:r>
              <a:rPr lang="ru-RU" dirty="0" err="1"/>
              <a:t>Джэ</a:t>
            </a:r>
            <a:r>
              <a:rPr lang="ru-RU" dirty="0"/>
              <a:t>-</a:t>
            </a:r>
            <a:r>
              <a:rPr lang="ru-RU" dirty="0" err="1"/>
              <a:t>хэ</a:t>
            </a:r>
            <a:r>
              <a:rPr lang="ru-RU" dirty="0"/>
              <a:t>-р	псы-м	</a:t>
            </a:r>
            <a:r>
              <a:rPr lang="ru-RU" dirty="0" err="1"/>
              <a:t>хэ-лъ-хэ</a:t>
            </a:r>
            <a:r>
              <a:rPr lang="en-US" dirty="0"/>
              <a:t>	‘</a:t>
            </a:r>
            <a:r>
              <a:rPr lang="ru-RU" dirty="0"/>
              <a:t>Сомы лежат в реке.</a:t>
            </a:r>
            <a:r>
              <a:rPr lang="en-US" dirty="0"/>
              <a:t>’</a:t>
            </a:r>
            <a:endParaRPr lang="ru-RU" dirty="0"/>
          </a:p>
          <a:p>
            <a:pPr marL="274320" lvl="1" indent="0">
              <a:buNone/>
              <a:tabLst>
                <a:tab pos="1611313" algn="l"/>
                <a:tab pos="2689225" algn="l"/>
                <a:tab pos="5291138" algn="l"/>
              </a:tabLst>
            </a:pPr>
            <a:r>
              <a:rPr lang="ru-RU" dirty="0"/>
              <a:t>сом-</a:t>
            </a:r>
            <a:r>
              <a:rPr lang="en-US" dirty="0"/>
              <a:t>PL-ABS	</a:t>
            </a:r>
            <a:r>
              <a:rPr lang="ru-RU" dirty="0"/>
              <a:t>вода-</a:t>
            </a:r>
            <a:r>
              <a:rPr lang="en-US" dirty="0"/>
              <a:t>OBL	LOC-</a:t>
            </a:r>
            <a:r>
              <a:rPr lang="ru-RU" dirty="0"/>
              <a:t>лежать-</a:t>
            </a:r>
            <a:r>
              <a:rPr lang="en-US" dirty="0"/>
              <a:t>PL</a:t>
            </a:r>
            <a:endParaRPr lang="ru-RU" dirty="0"/>
          </a:p>
          <a:p>
            <a:pPr marL="274320" lvl="1" indent="0">
              <a:buNone/>
            </a:pPr>
            <a:endParaRPr lang="ru-RU" dirty="0"/>
          </a:p>
          <a:p>
            <a:pPr marL="274320" lvl="1" indent="0">
              <a:buNone/>
              <a:tabLst>
                <a:tab pos="1349375" algn="l"/>
                <a:tab pos="3592513" algn="l"/>
                <a:tab pos="5291138" algn="l"/>
              </a:tabLst>
            </a:pPr>
            <a:r>
              <a:rPr lang="ru-RU" dirty="0"/>
              <a:t>Псы-м	</a:t>
            </a:r>
            <a:r>
              <a:rPr lang="ru-RU" dirty="0" err="1"/>
              <a:t>хэ</a:t>
            </a:r>
            <a:r>
              <a:rPr lang="ru-RU" dirty="0"/>
              <a:t>-</a:t>
            </a:r>
            <a:r>
              <a:rPr lang="ru-RU" dirty="0" err="1"/>
              <a:t>лъ</a:t>
            </a:r>
            <a:r>
              <a:rPr lang="ru-RU" dirty="0"/>
              <a:t>-</a:t>
            </a:r>
            <a:r>
              <a:rPr lang="ru-RU" dirty="0" err="1"/>
              <a:t>хэ</a:t>
            </a:r>
            <a:r>
              <a:rPr lang="ru-RU" dirty="0"/>
              <a:t>-р	</a:t>
            </a:r>
            <a:r>
              <a:rPr lang="ru-RU" dirty="0" err="1"/>
              <a:t>джэ-хэ</a:t>
            </a:r>
            <a:r>
              <a:rPr lang="en-US" dirty="0"/>
              <a:t>	‘</a:t>
            </a:r>
            <a:r>
              <a:rPr lang="ru-RU" dirty="0"/>
              <a:t>В реке лежат – СОМЫ.</a:t>
            </a:r>
            <a:r>
              <a:rPr lang="en-US" dirty="0"/>
              <a:t>’</a:t>
            </a:r>
            <a:endParaRPr lang="ru-RU" dirty="0"/>
          </a:p>
          <a:p>
            <a:pPr marL="274320" lvl="1" indent="0">
              <a:buNone/>
              <a:tabLst>
                <a:tab pos="1349375" algn="l"/>
                <a:tab pos="3592513" algn="l"/>
                <a:tab pos="5291138" algn="l"/>
              </a:tabLst>
            </a:pPr>
            <a:r>
              <a:rPr lang="ru-RU" dirty="0"/>
              <a:t>вода-</a:t>
            </a:r>
            <a:r>
              <a:rPr lang="en-US" dirty="0"/>
              <a:t>OBL	LOC-</a:t>
            </a:r>
            <a:r>
              <a:rPr lang="ru-RU" dirty="0"/>
              <a:t>лежать-</a:t>
            </a:r>
            <a:r>
              <a:rPr lang="en-US" dirty="0"/>
              <a:t>PL-ABS	</a:t>
            </a:r>
            <a:r>
              <a:rPr lang="ru-RU" dirty="0"/>
              <a:t>сом-</a:t>
            </a:r>
            <a:r>
              <a:rPr lang="en-US" dirty="0"/>
              <a:t>PL</a:t>
            </a:r>
            <a:endParaRPr lang="ru-RU" dirty="0"/>
          </a:p>
          <a:p>
            <a:r>
              <a:rPr lang="ru-RU" dirty="0"/>
              <a:t>Но похожи между собой!</a:t>
            </a:r>
          </a:p>
          <a:p>
            <a:pPr marL="274320" lvl="1" indent="0">
              <a:buNone/>
            </a:pPr>
            <a:r>
              <a:rPr lang="ru-RU" dirty="0"/>
              <a:t>Единый синтаксический класс?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3287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E6639-8AF3-4AAE-82DA-D4DC806A2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Дерево выбора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5343C2-330F-4E16-8D9E-FA922BB0E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828800"/>
            <a:ext cx="8595360" cy="4430486"/>
          </a:xfrm>
        </p:spPr>
        <p:txBody>
          <a:bodyPr>
            <a:normAutofit/>
          </a:bodyPr>
          <a:lstStyle/>
          <a:p>
            <a:r>
              <a:rPr lang="ru-RU" dirty="0"/>
              <a:t>Выбор:</a:t>
            </a:r>
            <a:endParaRPr lang="en-US" dirty="0"/>
          </a:p>
          <a:p>
            <a:r>
              <a:rPr lang="ru-RU" dirty="0"/>
              <a:t>А. </a:t>
            </a:r>
            <a:r>
              <a:rPr lang="en-US" dirty="0"/>
              <a:t>C</a:t>
            </a:r>
            <a:r>
              <a:rPr lang="ru-RU" dirty="0"/>
              <a:t>троим описание конкретного языка?</a:t>
            </a:r>
            <a:endParaRPr lang="en-US" dirty="0"/>
          </a:p>
          <a:p>
            <a:pPr lvl="1"/>
            <a:r>
              <a:rPr lang="ru-RU" dirty="0"/>
              <a:t>Тогда пытаемся учесть максимум </a:t>
            </a:r>
            <a:r>
              <a:rPr lang="ru-RU" dirty="0" err="1"/>
              <a:t>частноязыковых</a:t>
            </a:r>
            <a:r>
              <a:rPr lang="ru-RU" dirty="0"/>
              <a:t> явлений.</a:t>
            </a:r>
          </a:p>
          <a:p>
            <a:r>
              <a:rPr lang="en-US" dirty="0"/>
              <a:t>B</a:t>
            </a:r>
            <a:r>
              <a:rPr lang="ru-RU" dirty="0"/>
              <a:t>. Строим ли мы модель единого синтаксиса для всех языков?</a:t>
            </a:r>
          </a:p>
          <a:p>
            <a:pPr lvl="1"/>
            <a:r>
              <a:rPr lang="en-US" dirty="0"/>
              <a:t>B</a:t>
            </a:r>
            <a:r>
              <a:rPr lang="ru-RU" dirty="0"/>
              <a:t>. </a:t>
            </a:r>
            <a:r>
              <a:rPr lang="en-US" dirty="0" err="1"/>
              <a:t>i</a:t>
            </a:r>
            <a:r>
              <a:rPr lang="en-US" dirty="0"/>
              <a:t>. </a:t>
            </a:r>
            <a:r>
              <a:rPr lang="ru-RU" dirty="0"/>
              <a:t>Пытаемся свести все или почти все конструкции к единым механизмам (генеративная грамматика)</a:t>
            </a:r>
          </a:p>
          <a:p>
            <a:pPr lvl="1"/>
            <a:r>
              <a:rPr lang="en-US" dirty="0"/>
              <a:t>B</a:t>
            </a:r>
            <a:r>
              <a:rPr lang="ru-RU" dirty="0"/>
              <a:t>. </a:t>
            </a:r>
            <a:r>
              <a:rPr lang="en-US" dirty="0"/>
              <a:t>ii. </a:t>
            </a:r>
            <a:r>
              <a:rPr lang="ru-RU" dirty="0"/>
              <a:t>Обсуждаем для частей речи только якобы универсальные или близкие к универсальным конструкции – например, функционирование в качестве сказуемого, терма, модификация сказуемого, модификация терма (Амстердамская школа).</a:t>
            </a:r>
          </a:p>
          <a:p>
            <a:endParaRPr lang="en-US" dirty="0"/>
          </a:p>
          <a:p>
            <a:r>
              <a:rPr lang="ru-RU" dirty="0"/>
              <a:t>Может быть, осмысленность выбора зависит от фрагмента грамматики?</a:t>
            </a:r>
          </a:p>
          <a:p>
            <a:endParaRPr lang="ru-RU" dirty="0"/>
          </a:p>
          <a:p>
            <a:endParaRPr lang="ru-RU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3718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F8B7D-E28A-41D8-9C8D-6AAF1CF26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 подумать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986D20-CC08-43B3-ABFB-E5D93DE7C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Чем более периферийные конструкции мы учитываем, тем меньше мы претендуем на универсальность?</a:t>
            </a:r>
          </a:p>
          <a:p>
            <a:pPr lvl="1"/>
            <a:r>
              <a:rPr lang="ru-RU" dirty="0"/>
              <a:t>Например, описывая адыгейскую систему, мы вынуждены привлекать специфические относительные конструкции: только имя может быть модифицировано относительной клаузой.</a:t>
            </a:r>
          </a:p>
          <a:p>
            <a:r>
              <a:rPr lang="ru-RU" dirty="0"/>
              <a:t>Но иногда универсальность противопоставлений (например, имени и глагола) обосновывается как раз явно более периферийными конструкциями.</a:t>
            </a:r>
          </a:p>
          <a:p>
            <a:pPr lvl="1"/>
            <a:r>
              <a:rPr lang="ru-RU" dirty="0"/>
              <a:t>То есть для адыгейского можно постулировать имя? ))))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2998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85B7A-90D9-490E-85D6-D2413130D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 знать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6788B-EA35-4674-9241-E47FEB7FA3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Принципы выделения лексических классов/частей речи в синтаксисе: синтаксические, морфологические, семантические, что учитывается и что не учитывается</a:t>
            </a:r>
          </a:p>
          <a:p>
            <a:r>
              <a:rPr lang="ru-RU" dirty="0"/>
              <a:t>Классы классов (открытые/закрытые, знаменательные/служебные классы)</a:t>
            </a:r>
          </a:p>
          <a:p>
            <a:r>
              <a:rPr lang="ru-RU" dirty="0"/>
              <a:t>Функциональные вершины</a:t>
            </a:r>
          </a:p>
          <a:p>
            <a:r>
              <a:rPr lang="ru-RU" dirty="0"/>
              <a:t>Проблема учета/</a:t>
            </a:r>
            <a:r>
              <a:rPr lang="ru-RU" dirty="0" err="1"/>
              <a:t>неучета</a:t>
            </a:r>
            <a:r>
              <a:rPr lang="ru-RU" dirty="0"/>
              <a:t> конструкций и выделение подклассов</a:t>
            </a:r>
          </a:p>
          <a:p>
            <a:r>
              <a:rPr lang="ru-RU" dirty="0"/>
              <a:t>Смешанные категории</a:t>
            </a:r>
          </a:p>
          <a:p>
            <a:r>
              <a:rPr lang="ru-RU" dirty="0"/>
              <a:t>Континуальный подход к частям речи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438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562F4-E7BC-405B-9067-4B465D99F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До сих пор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4E318F-D583-4897-977E-7007FB3DE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828800"/>
            <a:ext cx="8595360" cy="4947920"/>
          </a:xfrm>
        </p:spPr>
        <p:txBody>
          <a:bodyPr>
            <a:normAutofit/>
          </a:bodyPr>
          <a:lstStyle/>
          <a:p>
            <a:r>
              <a:rPr lang="ru-RU" dirty="0"/>
              <a:t>Значительная часть синтаксических конструкций использует при описании обозначения синтаксических категорий (например, </a:t>
            </a:r>
            <a:r>
              <a:rPr lang="en-US" dirty="0"/>
              <a:t>NP)</a:t>
            </a:r>
            <a:r>
              <a:rPr lang="ru-RU" dirty="0"/>
              <a:t>, включая лексические категории (</a:t>
            </a:r>
            <a:r>
              <a:rPr lang="en-US" dirty="0"/>
              <a:t>N)</a:t>
            </a:r>
            <a:r>
              <a:rPr lang="ru-RU" dirty="0"/>
              <a:t>.</a:t>
            </a:r>
            <a:endParaRPr lang="en-US" dirty="0"/>
          </a:p>
          <a:p>
            <a:pPr lvl="1"/>
            <a:r>
              <a:rPr lang="ru-RU" dirty="0"/>
              <a:t>Фразовые синтаксические категории во многих случаях основываются на лексических классах. </a:t>
            </a:r>
          </a:p>
          <a:p>
            <a:r>
              <a:rPr lang="ru-RU" dirty="0"/>
              <a:t>Неинформативное (?) высказывание: разные лексические классы имеют разную синтаксическую дистрибуцию.</a:t>
            </a:r>
          </a:p>
          <a:p>
            <a:pPr marL="274320" lvl="1" indent="0">
              <a:buNone/>
            </a:pPr>
            <a:r>
              <a:rPr lang="ru-RU" dirty="0"/>
              <a:t>Нейтральный порядок слов:</a:t>
            </a:r>
          </a:p>
          <a:p>
            <a:pPr lvl="1"/>
            <a:r>
              <a:rPr lang="ru-RU" i="1" dirty="0"/>
              <a:t>Сигизмунд поцарапал Шарика</a:t>
            </a:r>
            <a:r>
              <a:rPr lang="en-US" dirty="0"/>
              <a:t>		SVO</a:t>
            </a:r>
            <a:endParaRPr lang="ru-RU" dirty="0"/>
          </a:p>
          <a:p>
            <a:pPr lvl="1"/>
            <a:r>
              <a:rPr lang="ru-RU" i="1" dirty="0"/>
              <a:t>Сигизмунд меня поцарапал</a:t>
            </a:r>
            <a:r>
              <a:rPr lang="en-US" dirty="0"/>
              <a:t>		SOV</a:t>
            </a:r>
            <a:endParaRPr lang="ru-RU" dirty="0"/>
          </a:p>
          <a:p>
            <a:pPr marL="274320" lvl="1" indent="0">
              <a:buNone/>
            </a:pPr>
            <a:r>
              <a:rPr lang="ru-RU" dirty="0"/>
              <a:t>Местоимения и существительные ведут себя по-разному?</a:t>
            </a:r>
          </a:p>
          <a:p>
            <a:r>
              <a:rPr lang="en-US" dirty="0"/>
              <a:t>NB: </a:t>
            </a:r>
            <a:r>
              <a:rPr lang="ru-RU" dirty="0"/>
              <a:t>Тем не менее конструкции не всегда определяются лексическими классами.</a:t>
            </a:r>
          </a:p>
          <a:p>
            <a:pPr lvl="1"/>
            <a:r>
              <a:rPr lang="ru-RU" dirty="0"/>
              <a:t>Например, аналогичные эффекты иногда описываются через легкость</a:t>
            </a:r>
            <a:r>
              <a:rPr lang="en-US" dirty="0"/>
              <a:t>/</a:t>
            </a:r>
            <a:r>
              <a:rPr lang="ru-RU" dirty="0"/>
              <a:t>тяжесть.</a:t>
            </a:r>
          </a:p>
          <a:p>
            <a:pPr lvl="1"/>
            <a:r>
              <a:rPr lang="ru-RU" dirty="0"/>
              <a:t>Идея передвижения.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120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D3AEE-C93F-46A9-AE47-6D22E4A00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Два подхода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A5F16-6C6C-490F-BD46-FB83D19D68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500" dirty="0"/>
              <a:t>Задать категорию, описать конструкцию</a:t>
            </a:r>
          </a:p>
          <a:p>
            <a:pPr lvl="1"/>
            <a:r>
              <a:rPr lang="en-US" sz="2200" dirty="0"/>
              <a:t>NP </a:t>
            </a:r>
            <a:r>
              <a:rPr lang="en-US" sz="2200" dirty="0">
                <a:sym typeface="Wingdings" panose="05000000000000000000" pitchFamily="2" charset="2"/>
              </a:rPr>
              <a:t> Adj N</a:t>
            </a:r>
            <a:endParaRPr lang="ru-RU" sz="2200" dirty="0">
              <a:sym typeface="Wingdings" panose="05000000000000000000" pitchFamily="2" charset="2"/>
            </a:endParaRPr>
          </a:p>
          <a:p>
            <a:pPr marL="274320" lvl="1" indent="0">
              <a:buNone/>
            </a:pPr>
            <a:r>
              <a:rPr lang="ru-RU" sz="2200" dirty="0">
                <a:sym typeface="Wingdings" panose="05000000000000000000" pitchFamily="2" charset="2"/>
              </a:rPr>
              <a:t>Вернее в </a:t>
            </a:r>
            <a:r>
              <a:rPr lang="en-US" sz="2200" dirty="0">
                <a:sym typeface="Wingdings" panose="05000000000000000000" pitchFamily="2" charset="2"/>
              </a:rPr>
              <a:t>X’:</a:t>
            </a:r>
            <a:endParaRPr lang="ru-RU" sz="2200" dirty="0">
              <a:sym typeface="Wingdings" panose="05000000000000000000" pitchFamily="2" charset="2"/>
            </a:endParaRPr>
          </a:p>
          <a:p>
            <a:pPr lvl="1"/>
            <a:r>
              <a:rPr lang="en-US" sz="2200" dirty="0">
                <a:sym typeface="Wingdings" panose="05000000000000000000" pitchFamily="2" charset="2"/>
              </a:rPr>
              <a:t>N’  (Adj) N</a:t>
            </a:r>
          </a:p>
          <a:p>
            <a:pPr marL="274320" lvl="1" indent="0">
              <a:buNone/>
            </a:pPr>
            <a:r>
              <a:rPr lang="ru-RU" sz="2200" dirty="0">
                <a:sym typeface="Wingdings" panose="05000000000000000000" pitchFamily="2" charset="2"/>
              </a:rPr>
              <a:t>Ещё вернее</a:t>
            </a:r>
            <a:endParaRPr lang="en-US" sz="2200" dirty="0">
              <a:sym typeface="Wingdings" panose="05000000000000000000" pitchFamily="2" charset="2"/>
            </a:endParaRPr>
          </a:p>
          <a:p>
            <a:pPr lvl="1"/>
            <a:r>
              <a:rPr lang="en-US" sz="2200" dirty="0">
                <a:sym typeface="Wingdings" panose="05000000000000000000" pitchFamily="2" charset="2"/>
              </a:rPr>
              <a:t>N’  (AdjP) N</a:t>
            </a:r>
            <a:endParaRPr lang="ru-RU" sz="2200" dirty="0"/>
          </a:p>
          <a:p>
            <a:r>
              <a:rPr lang="ru-RU" dirty="0"/>
              <a:t>Задать конструкцию, описать категорию</a:t>
            </a:r>
            <a:endParaRPr lang="en-US" dirty="0"/>
          </a:p>
          <a:p>
            <a:pPr lvl="1"/>
            <a:r>
              <a:rPr lang="en-US" dirty="0"/>
              <a:t>X/Y</a:t>
            </a:r>
            <a:r>
              <a:rPr lang="ru-RU" dirty="0"/>
              <a:t> – «то, что комбинируясь с Х, образует категорию </a:t>
            </a:r>
            <a:r>
              <a:rPr lang="en-US" dirty="0"/>
              <a:t>Y</a:t>
            </a:r>
            <a:r>
              <a:rPr lang="ru-RU" dirty="0"/>
              <a:t>»</a:t>
            </a:r>
            <a:endParaRPr lang="en-US" dirty="0"/>
          </a:p>
          <a:p>
            <a:pPr lvl="1"/>
            <a:r>
              <a:rPr lang="en-US" dirty="0"/>
              <a:t>N/N</a:t>
            </a:r>
            <a:endParaRPr lang="ru-RU" dirty="0"/>
          </a:p>
          <a:p>
            <a:pPr lvl="2"/>
            <a:r>
              <a:rPr lang="ru-RU" dirty="0" err="1"/>
              <a:t>Адьюнкт</a:t>
            </a:r>
            <a:r>
              <a:rPr lang="ru-RU" dirty="0"/>
              <a:t> при </a:t>
            </a:r>
            <a:r>
              <a:rPr lang="en-US" dirty="0"/>
              <a:t>N</a:t>
            </a:r>
            <a:endParaRPr lang="ru-RU" dirty="0"/>
          </a:p>
          <a:p>
            <a:pPr lvl="1"/>
            <a:r>
              <a:rPr lang="ru-RU" dirty="0"/>
              <a:t>Подход лежит в основе «категориальной грамматики» и формальной семантики.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432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9E429-E9A9-4F12-8252-FF969F890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Классификации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FE12BA-EC89-47F9-BD18-0DD60A961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828800"/>
            <a:ext cx="8595360" cy="502920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Открытые классы </a:t>
            </a:r>
            <a:r>
              <a:rPr lang="en-US" dirty="0"/>
              <a:t>(</a:t>
            </a:r>
            <a:r>
              <a:rPr lang="ru-RU" dirty="0"/>
              <a:t>классы, в которые «можно добавить новые элементы») </a:t>
            </a:r>
            <a:r>
              <a:rPr lang="en-US" dirty="0"/>
              <a:t>vs </a:t>
            </a:r>
            <a:r>
              <a:rPr lang="ru-RU" dirty="0"/>
              <a:t>закрытые классы (классы, в которые «нельзя добавить новые элементы»)</a:t>
            </a:r>
          </a:p>
          <a:p>
            <a:r>
              <a:rPr lang="ru-RU" dirty="0"/>
              <a:t>Знаменательные слова </a:t>
            </a:r>
            <a:r>
              <a:rPr lang="en-US" dirty="0"/>
              <a:t>vs </a:t>
            </a:r>
            <a:r>
              <a:rPr lang="ru-RU" dirty="0"/>
              <a:t>служебные слова</a:t>
            </a:r>
          </a:p>
          <a:p>
            <a:pPr lvl="1"/>
            <a:r>
              <a:rPr lang="ru-RU" dirty="0"/>
              <a:t>Или: собственно лексические классы </a:t>
            </a:r>
            <a:r>
              <a:rPr lang="en-US" dirty="0"/>
              <a:t>vs </a:t>
            </a:r>
            <a:r>
              <a:rPr lang="ru-RU" dirty="0"/>
              <a:t>функциональные</a:t>
            </a:r>
            <a:r>
              <a:rPr lang="en-US" dirty="0"/>
              <a:t>/</a:t>
            </a:r>
            <a:r>
              <a:rPr lang="ru-RU" dirty="0"/>
              <a:t>грамматические классы.</a:t>
            </a:r>
          </a:p>
          <a:p>
            <a:pPr lvl="1"/>
            <a:r>
              <a:rPr lang="ru-RU" dirty="0"/>
              <a:t>Классификации иногда расходятся. Чем, например, считать местоимения?</a:t>
            </a:r>
          </a:p>
          <a:p>
            <a:r>
              <a:rPr lang="ru-RU" dirty="0"/>
              <a:t>Верно ли, что классы знаменательных слов всегда являются открытыми?</a:t>
            </a:r>
          </a:p>
          <a:p>
            <a:pPr lvl="1"/>
            <a:r>
              <a:rPr lang="ru-RU" dirty="0"/>
              <a:t>НЕТ!</a:t>
            </a:r>
          </a:p>
          <a:p>
            <a:pPr lvl="1"/>
            <a:r>
              <a:rPr lang="ru-RU" dirty="0"/>
              <a:t>Существуют языки с закрытыми классами «прилагательных» (обсуждаются начиная с </a:t>
            </a:r>
            <a:r>
              <a:rPr lang="en-US" dirty="0"/>
              <a:t>Dixon 1979)</a:t>
            </a:r>
          </a:p>
          <a:p>
            <a:pPr lvl="1"/>
            <a:r>
              <a:rPr lang="ru-RU" altLang="en-US" dirty="0"/>
              <a:t>Существуют языки с закрытым классом «простых глаголов»</a:t>
            </a:r>
          </a:p>
          <a:p>
            <a:pPr lvl="2"/>
            <a:r>
              <a:rPr lang="ru-RU" altLang="en-US" dirty="0"/>
              <a:t>Некоторые «папуасские» языки, дагестанские языки – минимальное количество простых глаголов; большинство глаголов (?) – сочетания наречий</a:t>
            </a:r>
            <a:r>
              <a:rPr lang="en-US" altLang="en-US" dirty="0"/>
              <a:t>/</a:t>
            </a:r>
            <a:r>
              <a:rPr lang="ru-RU" altLang="en-US" dirty="0"/>
              <a:t> имён</a:t>
            </a:r>
            <a:r>
              <a:rPr lang="en-US" altLang="en-US" dirty="0"/>
              <a:t>/</a:t>
            </a:r>
            <a:r>
              <a:rPr lang="ru-RU" altLang="en-US" dirty="0"/>
              <a:t>заимствований с простыми глаголами (</a:t>
            </a:r>
            <a:r>
              <a:rPr lang="en-US" altLang="en-US" dirty="0"/>
              <a:t>light verbs)</a:t>
            </a:r>
            <a:r>
              <a:rPr lang="ru-RU" altLang="en-US" dirty="0"/>
              <a:t>; ср. :</a:t>
            </a:r>
          </a:p>
          <a:p>
            <a:pPr marL="0" lvl="2" indent="0">
              <a:buNone/>
              <a:tabLst>
                <a:tab pos="1252538" algn="l"/>
                <a:tab pos="2416175" algn="l"/>
                <a:tab pos="4397375" algn="l"/>
                <a:tab pos="6367463" algn="l"/>
              </a:tabLst>
            </a:pPr>
            <a:r>
              <a:rPr lang="en-US" dirty="0" err="1"/>
              <a:t>mani-nesa</a:t>
            </a:r>
            <a:r>
              <a:rPr lang="en-US" dirty="0"/>
              <a:t>	urus-</a:t>
            </a:r>
            <a:r>
              <a:rPr lang="en-US" dirty="0" err="1"/>
              <a:t>i</a:t>
            </a:r>
            <a:r>
              <a:rPr lang="en-US" dirty="0"/>
              <a:t>	cam-p-</a:t>
            </a:r>
            <a:r>
              <a:rPr lang="en-US" dirty="0" err="1"/>
              <a:t>i</a:t>
            </a:r>
            <a:r>
              <a:rPr lang="en-US" dirty="0"/>
              <a:t>	</a:t>
            </a:r>
            <a:r>
              <a:rPr lang="en-US" dirty="0" err="1"/>
              <a:t>äsär-χo-tːun</a:t>
            </a:r>
            <a:r>
              <a:rPr lang="en-US" dirty="0"/>
              <a:t>	far-p-</a:t>
            </a:r>
            <a:r>
              <a:rPr lang="en-US" dirty="0" err="1"/>
              <a:t>i</a:t>
            </a:r>
            <a:r>
              <a:rPr lang="en-US" dirty="0"/>
              <a:t>.</a:t>
            </a:r>
            <a:endParaRPr lang="ru-RU" dirty="0"/>
          </a:p>
          <a:p>
            <a:pPr marL="0" lvl="2" indent="0">
              <a:buNone/>
              <a:tabLst>
                <a:tab pos="1252538" algn="l"/>
                <a:tab pos="2416175" algn="l"/>
                <a:tab pos="4397375" algn="l"/>
                <a:tab pos="6367463" algn="l"/>
              </a:tabLst>
            </a:pPr>
            <a:r>
              <a:rPr lang="ru-RU" dirty="0"/>
              <a:t>Какой</a:t>
            </a:r>
            <a:r>
              <a:rPr lang="en-US" dirty="0"/>
              <a:t>-</a:t>
            </a:r>
            <a:r>
              <a:rPr lang="en-US" cap="small" dirty="0" err="1"/>
              <a:t>indef</a:t>
            </a:r>
            <a:r>
              <a:rPr lang="ru-RU" dirty="0"/>
              <a:t>	русский-</a:t>
            </a:r>
            <a:r>
              <a:rPr lang="en-US" cap="small" dirty="0"/>
              <a:t>gen</a:t>
            </a:r>
            <a:r>
              <a:rPr lang="ru-RU" dirty="0"/>
              <a:t>	писать-</a:t>
            </a:r>
            <a:r>
              <a:rPr lang="ru-RU" cap="small" dirty="0"/>
              <a:t>говорить-</a:t>
            </a:r>
            <a:r>
              <a:rPr lang="en-US" cap="small" dirty="0" err="1"/>
              <a:t>aor</a:t>
            </a:r>
            <a:r>
              <a:rPr lang="ru-RU" dirty="0"/>
              <a:t>	произведение-</a:t>
            </a:r>
            <a:r>
              <a:rPr lang="en-US" cap="small" dirty="0"/>
              <a:t>pl-</a:t>
            </a:r>
            <a:r>
              <a:rPr lang="ru-RU" cap="small" dirty="0"/>
              <a:t>3</a:t>
            </a:r>
            <a:r>
              <a:rPr lang="en-US" cap="small" dirty="0"/>
              <a:t>pl</a:t>
            </a:r>
            <a:r>
              <a:rPr lang="ru-RU" dirty="0"/>
              <a:t>	играть-</a:t>
            </a:r>
            <a:r>
              <a:rPr lang="ru-RU" cap="small" dirty="0"/>
              <a:t>говорить-</a:t>
            </a:r>
            <a:r>
              <a:rPr lang="en-US" cap="small" dirty="0" err="1"/>
              <a:t>aor</a:t>
            </a:r>
            <a:endParaRPr lang="en-US" dirty="0"/>
          </a:p>
          <a:p>
            <a:pPr marL="0" lvl="2" indent="0">
              <a:buNone/>
              <a:tabLst>
                <a:tab pos="1252538" algn="l"/>
                <a:tab pos="2416175" algn="l"/>
                <a:tab pos="4397375" algn="l"/>
                <a:tab pos="6367463" algn="l"/>
              </a:tabLst>
            </a:pPr>
            <a:r>
              <a:rPr lang="ru-RU" dirty="0"/>
              <a:t>Исполняли произведение, написанное каким-то русским.</a:t>
            </a:r>
          </a:p>
          <a:p>
            <a:pPr marL="0" lvl="2" indent="0">
              <a:buNone/>
              <a:tabLst>
                <a:tab pos="1252538" algn="l"/>
                <a:tab pos="2416175" algn="l"/>
                <a:tab pos="4397375" algn="l"/>
                <a:tab pos="6367463" algn="l"/>
              </a:tabLst>
            </a:pPr>
            <a:r>
              <a:rPr lang="ru-RU" dirty="0"/>
              <a:t>Удинский</a:t>
            </a:r>
          </a:p>
          <a:p>
            <a:pPr marL="0" lvl="2" indent="0">
              <a:buNone/>
              <a:tabLst>
                <a:tab pos="1252538" algn="l"/>
                <a:tab pos="2416175" algn="l"/>
                <a:tab pos="4397375" algn="l"/>
                <a:tab pos="6367463" algn="l"/>
              </a:tabLst>
            </a:pPr>
            <a:endParaRPr lang="en-US" dirty="0">
              <a:highlight>
                <a:srgbClr val="FFFF00"/>
              </a:highlight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944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961E7-75F4-4A04-ACE2-3E49AAE69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F4DBC9-22F7-4DA3-8C75-5E422C77B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500" dirty="0"/>
              <a:t>1. Зачем нужны, общие типы</a:t>
            </a:r>
            <a:endParaRPr lang="en-US" sz="2500" dirty="0"/>
          </a:p>
          <a:p>
            <a:r>
              <a:rPr lang="ru-RU" sz="2500" dirty="0">
                <a:solidFill>
                  <a:srgbClr val="FF0000"/>
                </a:solidFill>
              </a:rPr>
              <a:t>2. Критерии выделения</a:t>
            </a:r>
            <a:endParaRPr lang="en-US" sz="2500" dirty="0">
              <a:solidFill>
                <a:srgbClr val="FF0000"/>
              </a:solidFill>
            </a:endParaRPr>
          </a:p>
          <a:p>
            <a:r>
              <a:rPr lang="ru-RU" sz="2500" dirty="0"/>
              <a:t>3. Проблема дискретности и подклассов</a:t>
            </a:r>
            <a:endParaRPr lang="en-US" sz="2500" dirty="0"/>
          </a:p>
          <a:p>
            <a:r>
              <a:rPr lang="ru-RU" sz="2500" dirty="0"/>
              <a:t>4. Проблема универсальности</a:t>
            </a:r>
            <a:endParaRPr lang="en-US" sz="2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613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70218-4ED9-41F4-BB8E-322C91689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 выделяются?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DF8CF-830B-40FA-AFA1-F5C88E1F2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семантические критерии</a:t>
            </a:r>
            <a:endParaRPr lang="en-US" dirty="0"/>
          </a:p>
          <a:p>
            <a:r>
              <a:rPr lang="ru-RU" dirty="0"/>
              <a:t>морфологические критерии</a:t>
            </a:r>
            <a:endParaRPr lang="en-US" dirty="0"/>
          </a:p>
          <a:p>
            <a:r>
              <a:rPr lang="ru-RU" dirty="0"/>
              <a:t>синтаксические критерии</a:t>
            </a:r>
          </a:p>
          <a:p>
            <a:endParaRPr lang="ru-RU" dirty="0"/>
          </a:p>
          <a:p>
            <a:pPr marL="0" indent="0">
              <a:buNone/>
            </a:pPr>
            <a:r>
              <a:rPr lang="en-US" dirty="0"/>
              <a:t>NB: </a:t>
            </a:r>
            <a:r>
              <a:rPr lang="ru-RU" dirty="0"/>
              <a:t>При этом мы выделяем синтаксически релевантные классы!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217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E3F29-91B8-4D63-95F7-341DEE6BE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Синтаксические критерии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005AA-F3CC-44B5-8981-A4B0B1088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Лексический класс объединяется на основании одинаковой синтаксической дистрибуции его членов.</a:t>
            </a:r>
          </a:p>
          <a:p>
            <a:endParaRPr lang="ru-RU" dirty="0"/>
          </a:p>
          <a:p>
            <a:r>
              <a:rPr lang="ru-RU" dirty="0"/>
              <a:t>«Существительное отвечает на вопрос КТО? ЧТО?»</a:t>
            </a:r>
          </a:p>
          <a:p>
            <a:r>
              <a:rPr lang="ru-RU" dirty="0"/>
              <a:t>«Глагол отвечает на вопрос ЧТО ДЕЛАЕТ?» </a:t>
            </a:r>
          </a:p>
          <a:p>
            <a:r>
              <a:rPr lang="en-US" dirty="0"/>
              <a:t>Etc.</a:t>
            </a:r>
            <a:endParaRPr lang="ru-RU" dirty="0"/>
          </a:p>
          <a:p>
            <a:endParaRPr lang="ru-RU" dirty="0"/>
          </a:p>
          <a:p>
            <a:r>
              <a:rPr lang="ru-RU" dirty="0"/>
              <a:t>Одинаковая дистрибуция:</a:t>
            </a:r>
          </a:p>
          <a:p>
            <a:pPr lvl="1"/>
            <a:r>
              <a:rPr lang="ru-RU" dirty="0"/>
              <a:t>Во всех – во всех контекстах?</a:t>
            </a:r>
          </a:p>
          <a:p>
            <a:pPr lvl="1"/>
            <a:r>
              <a:rPr lang="ru-RU" dirty="0"/>
              <a:t>В части контекстов? Но тогда в каких?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471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04053-D52D-4453-BEF7-7F37B5D52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Морфологические критерии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C3DC30-A180-4703-9922-78C17BF52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828800"/>
            <a:ext cx="8595360" cy="5029200"/>
          </a:xfrm>
        </p:spPr>
        <p:txBody>
          <a:bodyPr>
            <a:normAutofit/>
          </a:bodyPr>
          <a:lstStyle/>
          <a:p>
            <a:r>
              <a:rPr lang="ru-RU" dirty="0"/>
              <a:t>Лексические классы характеризуются разной морфологией.</a:t>
            </a:r>
          </a:p>
          <a:p>
            <a:r>
              <a:rPr lang="ru-RU" dirty="0"/>
              <a:t>Грамматическими категориями - какими?</a:t>
            </a:r>
          </a:p>
          <a:p>
            <a:pPr lvl="1"/>
            <a:r>
              <a:rPr lang="ru-RU" dirty="0"/>
              <a:t>Падеж? Время? Аспект? </a:t>
            </a:r>
            <a:r>
              <a:rPr lang="ru-RU" dirty="0" err="1"/>
              <a:t>Суперлатив</a:t>
            </a:r>
            <a:r>
              <a:rPr lang="ru-RU" dirty="0"/>
              <a:t>? Залог?</a:t>
            </a:r>
          </a:p>
          <a:p>
            <a:r>
              <a:rPr lang="ru-RU" dirty="0"/>
              <a:t>Морфологические категории должны в идеале охватывать весь класс. (Исключения должны быть исключениями.)</a:t>
            </a:r>
          </a:p>
          <a:p>
            <a:r>
              <a:rPr lang="ru-RU" dirty="0"/>
              <a:t>Что делать со словами без морфологических категорий?</a:t>
            </a:r>
          </a:p>
          <a:p>
            <a:pPr lvl="1"/>
            <a:r>
              <a:rPr lang="en-US" dirty="0"/>
              <a:t>{must, to, …} – </a:t>
            </a:r>
            <a:r>
              <a:rPr lang="ru-RU" dirty="0"/>
              <a:t>единый класс?</a:t>
            </a:r>
          </a:p>
          <a:p>
            <a:pPr lvl="1"/>
            <a:r>
              <a:rPr lang="ru-RU" dirty="0"/>
              <a:t>Отчасти может отражать </a:t>
            </a:r>
            <a:r>
              <a:rPr lang="ru-RU" dirty="0" err="1"/>
              <a:t>грамматикализацию</a:t>
            </a:r>
            <a:r>
              <a:rPr lang="ru-RU" dirty="0"/>
              <a:t> (исчезновение категорий).</a:t>
            </a:r>
            <a:r>
              <a:rPr lang="en-US" dirty="0"/>
              <a:t> </a:t>
            </a:r>
            <a:endParaRPr lang="ru-RU" dirty="0"/>
          </a:p>
          <a:p>
            <a:r>
              <a:rPr lang="ru-RU" dirty="0"/>
              <a:t>Морфология должна учитываться настолько, насколько они учитываются в синтаксисе.</a:t>
            </a:r>
          </a:p>
          <a:p>
            <a:pPr lvl="1"/>
            <a:r>
              <a:rPr lang="ru-RU" dirty="0"/>
              <a:t>Соответственно, не забываем и о словообразовании. Номинализация, вербализация и проч. – пока не рассматриваются, но могут и должны рассматриваться так же. </a:t>
            </a:r>
          </a:p>
        </p:txBody>
      </p:sp>
    </p:spTree>
    <p:extLst>
      <p:ext uri="{BB962C8B-B14F-4D97-AF65-F5344CB8AC3E}">
        <p14:creationId xmlns:p14="http://schemas.microsoft.com/office/powerpoint/2010/main" val="1784231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927</TotalTime>
  <Words>1699</Words>
  <Application>Microsoft Office PowerPoint</Application>
  <PresentationFormat>Widescreen</PresentationFormat>
  <Paragraphs>242</Paragraphs>
  <Slides>25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Century Schoolbook</vt:lpstr>
      <vt:lpstr>Times New Roman</vt:lpstr>
      <vt:lpstr>Wingdings 2</vt:lpstr>
      <vt:lpstr>View</vt:lpstr>
      <vt:lpstr>Лексические категории Лексические классы Части речи</vt:lpstr>
      <vt:lpstr>План</vt:lpstr>
      <vt:lpstr>До сих пор</vt:lpstr>
      <vt:lpstr>Два подхода</vt:lpstr>
      <vt:lpstr>Классификации</vt:lpstr>
      <vt:lpstr>План</vt:lpstr>
      <vt:lpstr>Как выделяются?</vt:lpstr>
      <vt:lpstr>Синтаксические критерии</vt:lpstr>
      <vt:lpstr>Морфологические критерии</vt:lpstr>
      <vt:lpstr>«Морфологические» категории и синтаксис</vt:lpstr>
      <vt:lpstr>«Морфологические» категории и синтаксис</vt:lpstr>
      <vt:lpstr>«Морфологические» категории и синтаксис</vt:lpstr>
      <vt:lpstr>«Морфологические» категории и синтаксис</vt:lpstr>
      <vt:lpstr>Семантические критерии</vt:lpstr>
      <vt:lpstr>Корреляции</vt:lpstr>
      <vt:lpstr>План</vt:lpstr>
      <vt:lpstr>Диагностические контексты</vt:lpstr>
      <vt:lpstr>Подклассы или классы?</vt:lpstr>
      <vt:lpstr>Но если мы всё-таки…</vt:lpstr>
      <vt:lpstr>Континуальный подход</vt:lpstr>
      <vt:lpstr>План</vt:lpstr>
      <vt:lpstr>Схожесть и несхожесть частей речи</vt:lpstr>
      <vt:lpstr>Дерево выбора</vt:lpstr>
      <vt:lpstr>На подумать</vt:lpstr>
      <vt:lpstr>На знать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Лексические категории Лексические классы Части речи</dc:title>
  <dc:creator>.</dc:creator>
  <cp:lastModifiedBy>.</cp:lastModifiedBy>
  <cp:revision>32</cp:revision>
  <dcterms:created xsi:type="dcterms:W3CDTF">2019-01-13T18:09:39Z</dcterms:created>
  <dcterms:modified xsi:type="dcterms:W3CDTF">2019-01-22T17:05:19Z</dcterms:modified>
</cp:coreProperties>
</file>