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091" autoAdjust="0"/>
  </p:normalViewPr>
  <p:slideViewPr>
    <p:cSldViewPr snapToGrid="0">
      <p:cViewPr varScale="1">
        <p:scale>
          <a:sx n="70" d="100"/>
          <a:sy n="70" d="100"/>
        </p:scale>
        <p:origin x="10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72B7E-63B7-403D-BDDE-560F237D2A13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8A72A-EBD5-4029-9736-B1E5B7E2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9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очень ясно, что такое модификаторы. Этот концепт – наследие теорий.</a:t>
            </a:r>
          </a:p>
          <a:p>
            <a:r>
              <a:rPr lang="ru-RU" dirty="0"/>
              <a:t>Внешний синтаксис группы – ее сочетаемость. Внутренний синтаксис – ее устройство.</a:t>
            </a:r>
          </a:p>
          <a:p>
            <a:r>
              <a:rPr lang="ru-RU" dirty="0"/>
              <a:t>Мы обсуждаем внутренний синтаксис.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7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Ещё раз вспомнить. Для других иерархий тоже есть.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0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принципе, классы могут быть разными. На семантике?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97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Есть ещё слова типа СЛЕДУЮЩИЙ, ДРУГОЙ</a:t>
            </a:r>
          </a:p>
          <a:p>
            <a:r>
              <a:rPr lang="ru-RU" dirty="0"/>
              <a:t>Фокус тоже может связывать и обнаруживать свойства </a:t>
            </a:r>
            <a:r>
              <a:rPr lang="ru-RU" dirty="0" err="1"/>
              <a:t>детерминатора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60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NB: </a:t>
            </a:r>
            <a:r>
              <a:rPr lang="ru-RU" dirty="0"/>
              <a:t>Все – не </a:t>
            </a:r>
            <a:r>
              <a:rPr lang="en-US" dirty="0"/>
              <a:t>true quantifier</a:t>
            </a:r>
            <a:endParaRPr lang="ru-RU" dirty="0"/>
          </a:p>
          <a:p>
            <a:r>
              <a:rPr lang="ru-RU" dirty="0"/>
              <a:t>Фокус тоже может связывать и обнаруживать свойства </a:t>
            </a:r>
            <a:r>
              <a:rPr lang="ru-RU" dirty="0" err="1"/>
              <a:t>детерминатора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Классификация удобная, но о ней почти никто не знает</a:t>
            </a:r>
            <a:endParaRPr lang="en-US" dirty="0"/>
          </a:p>
          <a:p>
            <a:r>
              <a:rPr lang="ru-RU" dirty="0"/>
              <a:t>На основе чего же выделяются </a:t>
            </a:r>
            <a:r>
              <a:rPr lang="ru-RU" dirty="0" err="1"/>
              <a:t>детерминаторы</a:t>
            </a:r>
            <a:r>
              <a:rPr lang="ru-RU" dirty="0"/>
              <a:t> – на основе позиции? Функции?</a:t>
            </a:r>
          </a:p>
          <a:p>
            <a:r>
              <a:rPr lang="ru-RU" dirty="0"/>
              <a:t>Пример из статьи </a:t>
            </a:r>
            <a:r>
              <a:rPr lang="ru-RU" dirty="0" err="1"/>
              <a:t>Драера</a:t>
            </a:r>
            <a:r>
              <a:rPr lang="ru-RU" dirty="0"/>
              <a:t> в </a:t>
            </a:r>
            <a:r>
              <a:rPr lang="en-US" dirty="0"/>
              <a:t>Language Typology &amp; Syntactic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Бывают правила </a:t>
            </a:r>
            <a:r>
              <a:rPr lang="ru-RU" dirty="0" err="1"/>
              <a:t>рестриктивных</a:t>
            </a:r>
            <a:r>
              <a:rPr lang="ru-RU" dirty="0"/>
              <a:t>.</a:t>
            </a:r>
          </a:p>
          <a:p>
            <a:r>
              <a:rPr lang="ru-RU" dirty="0" err="1"/>
              <a:t>Нерестриктивные</a:t>
            </a:r>
            <a:r>
              <a:rPr lang="ru-RU" dirty="0"/>
              <a:t> есть не во всех языках.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7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Уровни могут совмещаться. </a:t>
            </a:r>
            <a:r>
              <a:rPr lang="en-US" dirty="0"/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78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Вспомнить, что такое функциональные вершины</a:t>
            </a:r>
          </a:p>
          <a:p>
            <a:r>
              <a:rPr lang="ru-RU" dirty="0"/>
              <a:t>Обсудить дерево; ещё раз напомнить, что отражает не порядок слов, а сферу действия</a:t>
            </a:r>
          </a:p>
          <a:p>
            <a:r>
              <a:rPr lang="ru-RU" dirty="0"/>
              <a:t>Особый вопрос для </a:t>
            </a:r>
            <a:r>
              <a:rPr lang="ru-RU" dirty="0" err="1"/>
              <a:t>генеративизма</a:t>
            </a:r>
            <a:r>
              <a:rPr lang="ru-RU" dirty="0"/>
              <a:t>: универсальность </a:t>
            </a:r>
            <a:r>
              <a:rPr lang="en-US" dirty="0"/>
              <a:t>DP</a:t>
            </a:r>
            <a:r>
              <a:rPr lang="ru-RU" dirty="0"/>
              <a:t>, есть ли такое в </a:t>
            </a:r>
            <a:r>
              <a:rPr lang="ru-RU" dirty="0" err="1"/>
              <a:t>безартиклевых</a:t>
            </a:r>
            <a:r>
              <a:rPr lang="ru-RU" dirty="0"/>
              <a:t> языках; см. работы Лютиковой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BDF68E2-58F2-4D09-BE8B-E3BD0653305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1969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4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4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420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3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7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2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2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E4C2-9AC9-40A0-B5A1-F9C1D7AB34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Наполеон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B792C-9403-4078-9C98-49AE6F3464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Именная группа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59A5-28FD-4478-A0E0-8C0C937F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Причём тут Наполеон?</a:t>
            </a:r>
            <a:br>
              <a:rPr lang="ru-RU" dirty="0"/>
            </a:br>
            <a:r>
              <a:rPr lang="ru-RU" dirty="0"/>
              <a:t>Уровни интерпретации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3D1-ED7F-45DE-ADE7-EFBA39DB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046900" cy="5029200"/>
          </a:xfrm>
        </p:spPr>
        <p:txBody>
          <a:bodyPr/>
          <a:lstStyle/>
          <a:p>
            <a:r>
              <a:rPr lang="ru-RU" dirty="0"/>
              <a:t>Представления о слоистости ИГ – последовательное конструирование группы снизу вверх. Например (упрощенно):</a:t>
            </a:r>
          </a:p>
          <a:p>
            <a:endParaRPr lang="ru-RU" dirty="0"/>
          </a:p>
          <a:p>
            <a:pPr marL="274320" lvl="1" indent="0">
              <a:buNone/>
            </a:pPr>
            <a:r>
              <a:rPr lang="ru-RU" dirty="0"/>
              <a:t>1. Определяется вид (</a:t>
            </a:r>
            <a:r>
              <a:rPr lang="en-US" dirty="0"/>
              <a:t>kind</a:t>
            </a:r>
            <a:r>
              <a:rPr lang="ru-RU" dirty="0"/>
              <a:t>) референта: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 err="1"/>
              <a:t>чеширский</a:t>
            </a:r>
            <a:r>
              <a:rPr lang="ru-RU" i="1" dirty="0"/>
              <a:t> кот</a:t>
            </a:r>
            <a:r>
              <a:rPr lang="ru-RU" dirty="0"/>
              <a:t> </a:t>
            </a:r>
          </a:p>
          <a:p>
            <a:pPr marL="274320" lvl="1" indent="0">
              <a:buNone/>
            </a:pPr>
            <a:r>
              <a:rPr lang="ru-RU" dirty="0"/>
              <a:t>2. Определяется множество его представителей в универсуме дискурса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/>
              <a:t>гигантский </a:t>
            </a:r>
            <a:r>
              <a:rPr lang="ru-RU" i="1" dirty="0" err="1"/>
              <a:t>чеширский</a:t>
            </a:r>
            <a:r>
              <a:rPr lang="ru-RU" i="1" dirty="0"/>
              <a:t> кот</a:t>
            </a:r>
          </a:p>
          <a:p>
            <a:pPr marL="274320" lvl="1" indent="0">
              <a:buNone/>
            </a:pPr>
            <a:r>
              <a:rPr lang="ru-RU" dirty="0"/>
              <a:t>3. Определяется количество референта / его </a:t>
            </a:r>
            <a:r>
              <a:rPr lang="ru-RU" dirty="0" err="1"/>
              <a:t>исчисляемость</a:t>
            </a:r>
            <a:r>
              <a:rPr lang="ru-RU" dirty="0"/>
              <a:t> или </a:t>
            </a:r>
            <a:r>
              <a:rPr lang="ru-RU" dirty="0" err="1"/>
              <a:t>неисчисляемость</a:t>
            </a:r>
            <a:r>
              <a:rPr lang="ru-RU" dirty="0"/>
              <a:t>, единичность или множественность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/>
              <a:t>два гигантских </a:t>
            </a:r>
            <a:r>
              <a:rPr lang="ru-RU" i="1" dirty="0" err="1"/>
              <a:t>чеширских</a:t>
            </a:r>
            <a:r>
              <a:rPr lang="ru-RU" i="1" dirty="0"/>
              <a:t> кота</a:t>
            </a:r>
          </a:p>
          <a:p>
            <a:pPr marL="274320" lvl="1" indent="0">
              <a:buNone/>
            </a:pPr>
            <a:r>
              <a:rPr lang="ru-RU" dirty="0"/>
              <a:t>4. Определяется референция в дискурсе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/>
              <a:t>эти два гигантских </a:t>
            </a:r>
            <a:r>
              <a:rPr lang="ru-RU" i="1" dirty="0" err="1"/>
              <a:t>чеширских</a:t>
            </a:r>
            <a:r>
              <a:rPr lang="ru-RU" i="1" dirty="0"/>
              <a:t> кота</a:t>
            </a:r>
          </a:p>
          <a:p>
            <a:pPr marL="274320" lvl="1" indent="0">
              <a:buNone/>
            </a:pPr>
            <a:r>
              <a:rPr lang="ru-RU" dirty="0"/>
              <a:t>5. Добавление </a:t>
            </a:r>
            <a:r>
              <a:rPr lang="ru-RU" dirty="0" err="1"/>
              <a:t>нерестриктивной</a:t>
            </a:r>
            <a:r>
              <a:rPr lang="ru-RU" dirty="0"/>
              <a:t> информации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/>
              <a:t>эти два гигантских </a:t>
            </a:r>
            <a:r>
              <a:rPr lang="ru-RU" i="1" dirty="0" err="1"/>
              <a:t>чеширских</a:t>
            </a:r>
            <a:r>
              <a:rPr lang="ru-RU" i="1" dirty="0"/>
              <a:t> кота, с которыми я, кстати, совсем не знаком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0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3F0A-1470-4777-999D-65871333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Уровни интерпретации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7DFB-2028-43D3-A7CA-937BCC44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/>
          <a:lstStyle/>
          <a:p>
            <a:r>
              <a:rPr lang="ru-RU" dirty="0"/>
              <a:t>Каждый следующий уровень имеет предыдущие в своей сфере действия.</a:t>
            </a:r>
            <a:endParaRPr lang="en-US" dirty="0"/>
          </a:p>
          <a:p>
            <a:r>
              <a:rPr lang="ru-RU" dirty="0"/>
              <a:t>Уровни могут выражаться грамматическими элементами и/или сложными группами с лексической основой.</a:t>
            </a:r>
            <a:endParaRPr lang="en-US" dirty="0"/>
          </a:p>
          <a:p>
            <a:r>
              <a:rPr lang="ru-RU" dirty="0"/>
              <a:t>Количество уровней и их представление может разниться в зависимости от теории. (Например, типично противопоставление падежей, уточняющих роль, и </a:t>
            </a:r>
            <a:r>
              <a:rPr lang="ru-RU" dirty="0" err="1"/>
              <a:t>детерминаторов</a:t>
            </a:r>
            <a:r>
              <a:rPr lang="ru-RU" dirty="0"/>
              <a:t>.)</a:t>
            </a:r>
            <a:endParaRPr lang="en-US" dirty="0"/>
          </a:p>
          <a:p>
            <a:r>
              <a:rPr lang="ru-RU" dirty="0"/>
              <a:t>Ср., например, представление в </a:t>
            </a:r>
            <a:r>
              <a:rPr lang="en-US" dirty="0"/>
              <a:t>Functional Discourse Grammar</a:t>
            </a:r>
            <a:endParaRPr lang="ru-RU" dirty="0"/>
          </a:p>
          <a:p>
            <a:pPr lvl="1"/>
            <a:r>
              <a:rPr lang="en-US" i="1" dirty="0"/>
              <a:t>those three black sniffer dogs in the garden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1BCDD7-A3B5-40FA-809F-FDF36847C5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70" y="4648200"/>
            <a:ext cx="7528516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83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85BF-A1E8-42E7-86B3-1B527B75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Аргументы за уровни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8679-02C8-4240-A524-4BE43B40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Уровни могут отражаться в порядке слов.</a:t>
            </a:r>
          </a:p>
          <a:p>
            <a:pPr lvl="1"/>
            <a:r>
              <a:rPr lang="ru-RU" dirty="0"/>
              <a:t>Но не всегда отражаются в порядке слов (поскольку позиция может определяться иначе)</a:t>
            </a:r>
            <a:endParaRPr lang="en-US" dirty="0"/>
          </a:p>
          <a:p>
            <a:r>
              <a:rPr lang="ru-RU" dirty="0"/>
              <a:t>Элементы могут входить в ИГ на разных уровнях и тем самым выполнять разные функции.</a:t>
            </a:r>
          </a:p>
          <a:p>
            <a:pPr lvl="1"/>
            <a:r>
              <a:rPr lang="ru-RU" i="1" dirty="0"/>
              <a:t>Иларион и Шарик остались в комнате, </a:t>
            </a:r>
            <a:r>
              <a:rPr lang="ru-RU" b="1" i="1" dirty="0"/>
              <a:t>другие</a:t>
            </a:r>
            <a:r>
              <a:rPr lang="ru-RU" i="1" dirty="0"/>
              <a:t> собаки убежали.</a:t>
            </a:r>
          </a:p>
          <a:p>
            <a:pPr lvl="1"/>
            <a:r>
              <a:rPr lang="ru-RU" i="1" dirty="0"/>
              <a:t>Принеси </a:t>
            </a:r>
            <a:r>
              <a:rPr lang="ru-RU" b="1" i="1" dirty="0"/>
              <a:t>другого</a:t>
            </a:r>
            <a:r>
              <a:rPr lang="ru-RU" i="1" dirty="0"/>
              <a:t> вина.</a:t>
            </a:r>
            <a:endParaRPr lang="en-US" i="1" dirty="0"/>
          </a:p>
          <a:p>
            <a:pPr lvl="1"/>
            <a:r>
              <a:rPr lang="ru-RU" i="1" dirty="0"/>
              <a:t>Группа </a:t>
            </a:r>
            <a:r>
              <a:rPr lang="ru-RU" b="1" i="1" dirty="0"/>
              <a:t>этих</a:t>
            </a:r>
            <a:r>
              <a:rPr lang="ru-RU" i="1" dirty="0"/>
              <a:t> людей (эти </a:t>
            </a:r>
            <a:r>
              <a:rPr lang="ru-RU" dirty="0"/>
              <a:t>– указывает на класс</a:t>
            </a:r>
            <a:r>
              <a:rPr lang="ru-RU" i="1" dirty="0"/>
              <a:t>) </a:t>
            </a:r>
            <a:r>
              <a:rPr lang="en-US" i="1" dirty="0"/>
              <a:t>vs </a:t>
            </a:r>
            <a:r>
              <a:rPr lang="ru-RU" i="1" dirty="0"/>
              <a:t>трое из </a:t>
            </a:r>
            <a:r>
              <a:rPr lang="ru-RU" b="1" i="1" dirty="0"/>
              <a:t>этих</a:t>
            </a:r>
            <a:r>
              <a:rPr lang="ru-RU" i="1" dirty="0"/>
              <a:t> людей</a:t>
            </a:r>
          </a:p>
          <a:p>
            <a:pPr marL="27432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ru-RU" dirty="0"/>
              <a:t>Описание ИГ не сводимо или не всегда сводимо к постулированию места для разных формальных классов</a:t>
            </a:r>
            <a:endParaRPr lang="en-US" dirty="0"/>
          </a:p>
          <a:p>
            <a:r>
              <a:rPr lang="ru-RU" dirty="0"/>
              <a:t>Не исключено, что уровни могут отсутствовать.</a:t>
            </a:r>
          </a:p>
          <a:p>
            <a:pPr lvl="1"/>
            <a:r>
              <a:rPr lang="ru-RU" dirty="0"/>
              <a:t>Например, при референции к виду могут отсутствовать уровни, привязывающие референт к универсуму дискурса, отвечающие за количество и т.д.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5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9D19-D29F-446D-9B9D-2084CA84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вершин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6F57-80FB-4464-B892-1BE913361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Вершина определяет дистрибуцию группы.</a:t>
            </a:r>
            <a:endParaRPr lang="en-US" dirty="0"/>
          </a:p>
          <a:p>
            <a:r>
              <a:rPr lang="ru-RU" dirty="0"/>
              <a:t>Если разные уровни влияют на синтаксическое поведение всей группы (на то, с чем выше в структуре они могут сочетаться),</a:t>
            </a:r>
            <a:endParaRPr lang="en-US" dirty="0"/>
          </a:p>
          <a:p>
            <a:r>
              <a:rPr lang="ru-RU" dirty="0"/>
              <a:t>чем выше уровень элемента, тем больше он будет претендовать на </a:t>
            </a:r>
            <a:r>
              <a:rPr lang="ru-RU" dirty="0" err="1"/>
              <a:t>вершинность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4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9D19-D29F-446D-9B9D-2084CA84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вершин: «прилагательные»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6F57-80FB-4464-B892-1BE913361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Прилагательные могут обладать вершинными свойствами.</a:t>
            </a:r>
          </a:p>
          <a:p>
            <a:r>
              <a:rPr lang="ru-RU" dirty="0"/>
              <a:t>Иногда даже очень буквально </a:t>
            </a:r>
            <a:r>
              <a:rPr lang="ru-RU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Dependency reversal</a:t>
            </a:r>
            <a:endParaRPr lang="en-US" dirty="0"/>
          </a:p>
          <a:p>
            <a:pPr marL="274320" lvl="1" indent="0">
              <a:buNone/>
            </a:pPr>
            <a:r>
              <a:rPr lang="en-US" dirty="0" err="1"/>
              <a:t>Ulwa</a:t>
            </a:r>
            <a:endParaRPr lang="ru-RU" dirty="0"/>
          </a:p>
          <a:p>
            <a:pPr marL="274320" lvl="1" indent="0">
              <a:buNone/>
            </a:pPr>
            <a:r>
              <a:rPr lang="en-US" dirty="0"/>
              <a:t>	Alberto	pan-ka		</a:t>
            </a:r>
            <a:r>
              <a:rPr lang="en-US" sz="1400" dirty="0"/>
              <a:t>‘</a:t>
            </a:r>
            <a:r>
              <a:rPr lang="en-US" sz="1400" dirty="0" err="1"/>
              <a:t>Albero’s</a:t>
            </a:r>
            <a:r>
              <a:rPr lang="en-US" sz="1400" dirty="0"/>
              <a:t> stick’</a:t>
            </a:r>
          </a:p>
          <a:p>
            <a:pPr marL="274320" lvl="1" indent="0">
              <a:buNone/>
            </a:pPr>
            <a:r>
              <a:rPr lang="en-US" sz="1400" dirty="0"/>
              <a:t>	</a:t>
            </a:r>
            <a:r>
              <a:rPr lang="en-US" dirty="0"/>
              <a:t>Alberto	stick-</a:t>
            </a:r>
            <a:r>
              <a:rPr lang="en-US" cap="small" dirty="0"/>
              <a:t>pr</a:t>
            </a:r>
            <a:r>
              <a:rPr lang="en-US" dirty="0"/>
              <a:t>.</a:t>
            </a:r>
            <a:r>
              <a:rPr lang="en-US" cap="small" dirty="0"/>
              <a:t>3sg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  <a:tabLst>
                <a:tab pos="271463" algn="l"/>
                <a:tab pos="892175" algn="l"/>
                <a:tab pos="1524000" algn="l"/>
                <a:tab pos="2776538" algn="l"/>
              </a:tabLst>
            </a:pPr>
            <a:r>
              <a:rPr lang="en-US" dirty="0"/>
              <a:t>	al	</a:t>
            </a:r>
            <a:r>
              <a:rPr lang="en-US" dirty="0" err="1"/>
              <a:t>adah</a:t>
            </a:r>
            <a:r>
              <a:rPr lang="en-US" dirty="0"/>
              <a:t>-ka	as	 ‘a short man’ </a:t>
            </a:r>
          </a:p>
          <a:p>
            <a:pPr marL="274320" lvl="1" indent="0">
              <a:buNone/>
              <a:tabLst>
                <a:tab pos="271463" algn="l"/>
                <a:tab pos="892175" algn="l"/>
                <a:tab pos="1524000" algn="l"/>
                <a:tab pos="2776538" algn="l"/>
              </a:tabLst>
            </a:pPr>
            <a:r>
              <a:rPr lang="en-US" dirty="0"/>
              <a:t>	man	short-</a:t>
            </a:r>
            <a:r>
              <a:rPr lang="en-US" cap="small" dirty="0"/>
              <a:t>pr.3sg	</a:t>
            </a:r>
            <a:r>
              <a:rPr lang="en-US" cap="small" dirty="0" err="1"/>
              <a:t>indef</a:t>
            </a:r>
            <a:r>
              <a:rPr lang="en-US" dirty="0"/>
              <a:t>	 </a:t>
            </a:r>
            <a:endParaRPr lang="en-US" sz="1600" dirty="0"/>
          </a:p>
          <a:p>
            <a:r>
              <a:rPr lang="ru-RU" dirty="0"/>
              <a:t>Иногда менее буквально (маркирование категорий ИГ).</a:t>
            </a:r>
          </a:p>
          <a:p>
            <a:r>
              <a:rPr lang="ru-RU" dirty="0"/>
              <a:t>В современном </a:t>
            </a:r>
            <a:r>
              <a:rPr lang="ru-RU" dirty="0" err="1"/>
              <a:t>генеративизме</a:t>
            </a:r>
            <a:r>
              <a:rPr lang="ru-RU" dirty="0"/>
              <a:t> прилагательные иногда считаются вершинами или спецификаторами категорий выше </a:t>
            </a:r>
            <a:r>
              <a:rPr lang="en-US" dirty="0"/>
              <a:t>N</a:t>
            </a:r>
            <a:r>
              <a:rPr lang="ru-RU" dirty="0"/>
              <a:t>.</a:t>
            </a:r>
            <a:r>
              <a:rPr lang="en-US" dirty="0"/>
              <a:t>		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5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59A5-28FD-4478-A0E0-8C0C937F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3D1-ED7F-45DE-ADE7-EFBA39DB8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генеративизме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Детерминаторы</a:t>
            </a:r>
            <a:r>
              <a:rPr lang="ru-RU" dirty="0"/>
              <a:t> являются вершинами, которые берут как минимум </a:t>
            </a:r>
            <a:r>
              <a:rPr lang="en-US" dirty="0"/>
              <a:t>NP</a:t>
            </a:r>
            <a:r>
              <a:rPr lang="ru-RU" dirty="0"/>
              <a:t> в качестве комплемента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/>
              <a:t>DP (Determiner Phrase)</a:t>
            </a:r>
          </a:p>
          <a:p>
            <a:r>
              <a:rPr lang="ru-RU" dirty="0"/>
              <a:t>Идея появилась в середине 1980-х годов: </a:t>
            </a:r>
            <a:r>
              <a:rPr lang="en-US" dirty="0"/>
              <a:t>Abney</a:t>
            </a:r>
            <a:r>
              <a:rPr lang="ru-RU" dirty="0"/>
              <a:t>, </a:t>
            </a:r>
            <a:r>
              <a:rPr lang="en-US" dirty="0" err="1"/>
              <a:t>Szabolcsi</a:t>
            </a:r>
            <a:endParaRPr lang="en-US" dirty="0"/>
          </a:p>
          <a:p>
            <a:r>
              <a:rPr lang="en-US" dirty="0"/>
              <a:t>D </a:t>
            </a:r>
            <a:r>
              <a:rPr lang="ru-RU" dirty="0"/>
              <a:t>– функциональная вершина</a:t>
            </a:r>
            <a:endParaRPr lang="en-US" dirty="0"/>
          </a:p>
          <a:p>
            <a:pPr lvl="1"/>
            <a:r>
              <a:rPr lang="ru-RU" dirty="0"/>
              <a:t>Функциональные вершины: грамматические элементы, представляемые в качестве вершин</a:t>
            </a:r>
            <a:endParaRPr lang="en-US" dirty="0"/>
          </a:p>
          <a:p>
            <a:r>
              <a:rPr lang="ru-RU" dirty="0"/>
              <a:t>В дальнейшем иногда </a:t>
            </a:r>
          </a:p>
          <a:p>
            <a:pPr marL="0" indent="0">
              <a:buNone/>
            </a:pPr>
            <a:r>
              <a:rPr lang="ru-RU" dirty="0"/>
              <a:t>	более</a:t>
            </a:r>
          </a:p>
          <a:p>
            <a:pPr marL="0" indent="0">
              <a:buNone/>
            </a:pPr>
            <a:r>
              <a:rPr lang="ru-RU" dirty="0"/>
              <a:t>	изощренные</a:t>
            </a:r>
          </a:p>
          <a:p>
            <a:pPr marL="0" indent="0">
              <a:buNone/>
            </a:pPr>
            <a:r>
              <a:rPr lang="ru-RU" dirty="0"/>
              <a:t>	структуры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21237-8F3A-4958-B63C-2CF5336A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514" y="4276044"/>
            <a:ext cx="3048000" cy="248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87B950-6A3E-433B-B00F-FBA43CDB6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7657" y="1828800"/>
            <a:ext cx="1812471" cy="230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3F0A-1470-4777-999D-65871333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вершин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7DFB-2028-43D3-A7CA-937BCC44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Свойства </a:t>
            </a:r>
            <a:r>
              <a:rPr lang="ru-RU" dirty="0" err="1"/>
              <a:t>вершинности</a:t>
            </a:r>
            <a:r>
              <a:rPr lang="ru-RU" dirty="0"/>
              <a:t> (например, обязательность, определение формальных признаков группы типа рода, числа и т.д.) могут присутствовать у разных элементов группы.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Разные подходы:</a:t>
            </a:r>
          </a:p>
          <a:p>
            <a:r>
              <a:rPr lang="ru-RU" dirty="0"/>
              <a:t>возможность «просачивания» свойств на более высокие уровни</a:t>
            </a:r>
          </a:p>
          <a:p>
            <a:r>
              <a:rPr lang="ru-RU" dirty="0" err="1"/>
              <a:t>вершинность</a:t>
            </a:r>
            <a:r>
              <a:rPr lang="ru-RU" dirty="0"/>
              <a:t> может иметь разные источники (сфера действия, информационная значимость, другие?) – при этом не только </a:t>
            </a:r>
            <a:r>
              <a:rPr lang="ru-RU" dirty="0" err="1"/>
              <a:t>вершинность</a:t>
            </a:r>
            <a:r>
              <a:rPr lang="ru-RU" dirty="0"/>
              <a:t>, но и другие свойства</a:t>
            </a:r>
          </a:p>
          <a:p>
            <a:r>
              <a:rPr lang="ru-RU" dirty="0"/>
              <a:t>свойство, определяющее </a:t>
            </a:r>
            <a:r>
              <a:rPr lang="ru-RU" dirty="0" err="1"/>
              <a:t>вершинность</a:t>
            </a:r>
            <a:r>
              <a:rPr lang="ru-RU" dirty="0"/>
              <a:t>, может иметься у разных элементов</a:t>
            </a:r>
          </a:p>
          <a:p>
            <a:pPr lvl="1"/>
            <a:r>
              <a:rPr lang="en-US" dirty="0"/>
              <a:t>Hawkins</a:t>
            </a:r>
            <a:r>
              <a:rPr lang="ru-RU" dirty="0"/>
              <a:t>: Свойства вершин имеют элементы, позволяющие однозначно определить тип составляющей при восприятии предложения (как </a:t>
            </a:r>
            <a:r>
              <a:rPr lang="ru-RU" dirty="0" err="1"/>
              <a:t>детерминаторы</a:t>
            </a:r>
            <a:r>
              <a:rPr lang="ru-RU" dirty="0"/>
              <a:t>, так и имена; иногда другие показатели – род, падеж, множественное число).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2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85BF-A1E8-42E7-86B3-1B527B75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чём не сказано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8679-02C8-4240-A524-4BE43B40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 чём не сказано</a:t>
            </a:r>
            <a:endParaRPr lang="en-US" dirty="0"/>
          </a:p>
          <a:p>
            <a:r>
              <a:rPr lang="ru-RU" dirty="0"/>
              <a:t>Параллели со структурой клаузы</a:t>
            </a:r>
            <a:endParaRPr lang="en-US" dirty="0"/>
          </a:p>
          <a:p>
            <a:r>
              <a:rPr lang="ru-RU" dirty="0"/>
              <a:t>	вплоть до идеи подлежащего именной группы</a:t>
            </a:r>
            <a:endParaRPr lang="en-US" dirty="0"/>
          </a:p>
          <a:p>
            <a:r>
              <a:rPr lang="ru-RU" dirty="0"/>
              <a:t>Аппозитивные конструкции</a:t>
            </a:r>
            <a:endParaRPr lang="en-US" dirty="0"/>
          </a:p>
          <a:p>
            <a:r>
              <a:rPr lang="ru-RU" dirty="0"/>
              <a:t>«Безвершинные» ИГ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9D19-D29F-446D-9B9D-2084CA84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знать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6F57-80FB-4464-B892-1BE913361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Типы определений в ИГ</a:t>
            </a:r>
            <a:endParaRPr lang="en-US" dirty="0"/>
          </a:p>
          <a:p>
            <a:r>
              <a:rPr lang="ru-RU" dirty="0"/>
              <a:t>Некоторые существенные параметры классификации </a:t>
            </a:r>
            <a:r>
              <a:rPr lang="ru-RU" dirty="0" err="1"/>
              <a:t>посессивных</a:t>
            </a:r>
            <a:r>
              <a:rPr lang="ru-RU" dirty="0"/>
              <a:t> конструкций</a:t>
            </a:r>
          </a:p>
          <a:p>
            <a:r>
              <a:rPr lang="ru-RU" dirty="0"/>
              <a:t>Типы </a:t>
            </a:r>
            <a:r>
              <a:rPr lang="ru-RU" dirty="0" err="1"/>
              <a:t>кванторных</a:t>
            </a:r>
            <a:r>
              <a:rPr lang="ru-RU" dirty="0"/>
              <a:t> слов</a:t>
            </a:r>
          </a:p>
          <a:p>
            <a:r>
              <a:rPr lang="ru-RU" dirty="0" err="1"/>
              <a:t>Нерестриктивные</a:t>
            </a:r>
            <a:r>
              <a:rPr lang="ru-RU" dirty="0"/>
              <a:t> (и </a:t>
            </a:r>
            <a:r>
              <a:rPr lang="ru-RU" dirty="0" err="1"/>
              <a:t>рестриктивные</a:t>
            </a:r>
            <a:r>
              <a:rPr lang="ru-RU" dirty="0"/>
              <a:t>) определения</a:t>
            </a:r>
            <a:endParaRPr lang="en-US" dirty="0"/>
          </a:p>
          <a:p>
            <a:r>
              <a:rPr lang="en-US" dirty="0"/>
              <a:t>Dependency reversal</a:t>
            </a:r>
            <a:endParaRPr lang="ru-RU" dirty="0"/>
          </a:p>
          <a:p>
            <a:r>
              <a:rPr lang="ru-RU" dirty="0"/>
              <a:t>Уровневая организация ИГ, аргументы в ее пользу</a:t>
            </a:r>
          </a:p>
          <a:p>
            <a:r>
              <a:rPr lang="ru-RU" dirty="0"/>
              <a:t>Идея </a:t>
            </a:r>
            <a:r>
              <a:rPr lang="en-US" dirty="0"/>
              <a:t>DP</a:t>
            </a:r>
          </a:p>
        </p:txBody>
      </p:sp>
    </p:spTree>
    <p:extLst>
      <p:ext uri="{BB962C8B-B14F-4D97-AF65-F5344CB8AC3E}">
        <p14:creationId xmlns:p14="http://schemas.microsoft.com/office/powerpoint/2010/main" val="413407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3F0A-1470-4777-999D-65871333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Именные группы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7DFB-2028-43D3-A7CA-937BCC44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87686"/>
          </a:xfrm>
        </p:spPr>
        <p:txBody>
          <a:bodyPr/>
          <a:lstStyle/>
          <a:p>
            <a:r>
              <a:rPr lang="ru-RU" dirty="0"/>
              <a:t>Очень неформально: группы, образуемые именем и его модификаторами.</a:t>
            </a:r>
          </a:p>
          <a:p>
            <a:pPr lvl="1"/>
            <a:r>
              <a:rPr lang="ru-RU" dirty="0"/>
              <a:t>Определение через лексический класс.</a:t>
            </a:r>
          </a:p>
          <a:p>
            <a:pPr lvl="1"/>
            <a:r>
              <a:rPr lang="ru-RU" dirty="0"/>
              <a:t>Модификаторы могут отсутствовать. ИГ – простые (из одного слова) и сложные.</a:t>
            </a:r>
          </a:p>
          <a:p>
            <a:r>
              <a:rPr lang="ru-RU" dirty="0"/>
              <a:t>Чуть более формально: группы, обычно выступающие в функции синтаксического актанта.</a:t>
            </a:r>
          </a:p>
          <a:p>
            <a:pPr lvl="1"/>
            <a:r>
              <a:rPr lang="ru-RU" dirty="0"/>
              <a:t>Определение через внешний синтаксис.</a:t>
            </a:r>
          </a:p>
          <a:p>
            <a:pPr lvl="1"/>
            <a:r>
              <a:rPr lang="ru-RU" dirty="0"/>
              <a:t>Но синтаксическими актантами бывают и </a:t>
            </a:r>
            <a:r>
              <a:rPr lang="ru-RU" dirty="0" err="1"/>
              <a:t>неИГ</a:t>
            </a:r>
            <a:r>
              <a:rPr lang="ru-RU" dirty="0"/>
              <a:t>.</a:t>
            </a:r>
          </a:p>
          <a:p>
            <a:r>
              <a:rPr lang="ru-RU" dirty="0"/>
              <a:t>Не менее формально: группы, характеризующиеся некоторой особенной внутренней структурой.</a:t>
            </a:r>
          </a:p>
          <a:p>
            <a:pPr lvl="1"/>
            <a:r>
              <a:rPr lang="ru-RU" dirty="0"/>
              <a:t>Определение через внутренний синтаксис.</a:t>
            </a:r>
          </a:p>
          <a:p>
            <a:pPr lvl="1"/>
            <a:r>
              <a:rPr lang="ru-RU" dirty="0"/>
              <a:t>Но иногда он варьирует.</a:t>
            </a:r>
          </a:p>
          <a:p>
            <a:endParaRPr lang="ru-RU" dirty="0"/>
          </a:p>
          <a:p>
            <a:r>
              <a:rPr lang="ru-RU" dirty="0"/>
              <a:t>В идеале разные подходы должны совпадать.</a:t>
            </a:r>
          </a:p>
          <a:p>
            <a:pPr lvl="1"/>
            <a:r>
              <a:rPr lang="ru-RU" dirty="0"/>
              <a:t>Но не всегда совпадают.</a:t>
            </a:r>
          </a:p>
        </p:txBody>
      </p:sp>
    </p:spTree>
    <p:extLst>
      <p:ext uri="{BB962C8B-B14F-4D97-AF65-F5344CB8AC3E}">
        <p14:creationId xmlns:p14="http://schemas.microsoft.com/office/powerpoint/2010/main" val="306608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85BF-A1E8-42E7-86B3-1B527B75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Действующие лица</a:t>
            </a:r>
            <a:r>
              <a:rPr lang="en-US" dirty="0"/>
              <a:t>:</a:t>
            </a:r>
            <a:br>
              <a:rPr lang="en-US" dirty="0"/>
            </a:br>
            <a:r>
              <a:rPr lang="ru-RU" dirty="0"/>
              <a:t>имена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8679-02C8-4240-A524-4BE43B40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87686"/>
          </a:xfrm>
        </p:spPr>
        <p:txBody>
          <a:bodyPr>
            <a:normAutofit/>
          </a:bodyPr>
          <a:lstStyle/>
          <a:p>
            <a:r>
              <a:rPr lang="ru-RU" dirty="0"/>
              <a:t>Синтаксис разных имен может быть разным.</a:t>
            </a:r>
          </a:p>
          <a:p>
            <a:r>
              <a:rPr lang="ru-RU" dirty="0"/>
              <a:t>Синтаксис собственных имен (</a:t>
            </a:r>
            <a:r>
              <a:rPr lang="en-US" dirty="0"/>
              <a:t>vs </a:t>
            </a:r>
            <a:r>
              <a:rPr lang="ru-RU" dirty="0"/>
              <a:t>синтаксис нарицательных имен)</a:t>
            </a:r>
          </a:p>
          <a:p>
            <a:pPr lvl="1"/>
            <a:r>
              <a:rPr lang="ru-RU" dirty="0"/>
              <a:t>Плохо сочетаются с определениями.</a:t>
            </a:r>
          </a:p>
          <a:p>
            <a:pPr lvl="1"/>
            <a:r>
              <a:rPr lang="ru-RU" dirty="0"/>
              <a:t>Плохо сочетаются с артиклями.</a:t>
            </a:r>
            <a:endParaRPr lang="en-US" dirty="0"/>
          </a:p>
          <a:p>
            <a:r>
              <a:rPr lang="ru-RU" dirty="0"/>
              <a:t>Синтаксис одушевленных</a:t>
            </a:r>
            <a:r>
              <a:rPr lang="en-US" dirty="0"/>
              <a:t>(animate)</a:t>
            </a:r>
            <a:r>
              <a:rPr lang="ru-RU" dirty="0"/>
              <a:t>/личных(</a:t>
            </a:r>
            <a:r>
              <a:rPr lang="en-US" dirty="0"/>
              <a:t>human</a:t>
            </a:r>
            <a:r>
              <a:rPr lang="ru-RU" dirty="0"/>
              <a:t>) имен </a:t>
            </a:r>
            <a:r>
              <a:rPr lang="en-US" dirty="0"/>
              <a:t>(vs </a:t>
            </a:r>
            <a:r>
              <a:rPr lang="ru-RU" dirty="0"/>
              <a:t>синтаксис неодушевленных</a:t>
            </a:r>
            <a:r>
              <a:rPr lang="en-US" dirty="0"/>
              <a:t>/</a:t>
            </a:r>
            <a:r>
              <a:rPr lang="ru-RU" dirty="0"/>
              <a:t>неличных имен) .</a:t>
            </a:r>
          </a:p>
          <a:p>
            <a:pPr lvl="1"/>
            <a:r>
              <a:rPr lang="en-US" i="1" dirty="0"/>
              <a:t>the city of New York	*that guy of John</a:t>
            </a:r>
            <a:endParaRPr lang="ru-RU" i="1" dirty="0"/>
          </a:p>
          <a:p>
            <a:pPr lvl="1"/>
            <a:r>
              <a:rPr lang="en-US" i="1" dirty="0"/>
              <a:t>the New York city	*that John guy</a:t>
            </a:r>
          </a:p>
          <a:p>
            <a:r>
              <a:rPr lang="ru-RU" dirty="0"/>
              <a:t>Синтаксис определенных/референтных ИГ может отличаться.</a:t>
            </a:r>
          </a:p>
          <a:p>
            <a:r>
              <a:rPr lang="ru-RU" dirty="0"/>
              <a:t>…</a:t>
            </a:r>
            <a:endParaRPr lang="en-US" dirty="0"/>
          </a:p>
          <a:p>
            <a:r>
              <a:rPr lang="ru-RU" dirty="0"/>
              <a:t>Иерархии индивидуализации</a:t>
            </a:r>
            <a:r>
              <a:rPr lang="en-US" dirty="0"/>
              <a:t>/</a:t>
            </a:r>
            <a:r>
              <a:rPr lang="ru-RU" dirty="0" err="1"/>
              <a:t>топикальности</a:t>
            </a:r>
            <a:r>
              <a:rPr lang="ru-RU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1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9D19-D29F-446D-9B9D-2084CA84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Действующие лица:</a:t>
            </a:r>
            <a:br>
              <a:rPr lang="ru-RU" dirty="0"/>
            </a:br>
            <a:r>
              <a:rPr lang="ru-RU" dirty="0"/>
              <a:t>«модификаторы»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6F57-80FB-4464-B892-1BE913361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/>
          <a:lstStyle/>
          <a:p>
            <a:r>
              <a:rPr lang="ru-RU" dirty="0"/>
              <a:t>Прилагательные</a:t>
            </a:r>
            <a:r>
              <a:rPr lang="en-US" dirty="0"/>
              <a:t>/</a:t>
            </a:r>
            <a:r>
              <a:rPr lang="ru-RU" dirty="0"/>
              <a:t>группы прилагательных</a:t>
            </a:r>
            <a:endParaRPr lang="en-US" dirty="0"/>
          </a:p>
          <a:p>
            <a:r>
              <a:rPr lang="ru-RU" dirty="0"/>
              <a:t>Клаузы (относительные предложения)</a:t>
            </a:r>
          </a:p>
          <a:p>
            <a:pPr lvl="1"/>
            <a:r>
              <a:rPr lang="ru-RU" dirty="0"/>
              <a:t>В русской традиции: относительные предложения, причастные обороты.</a:t>
            </a:r>
          </a:p>
          <a:p>
            <a:pPr lvl="1"/>
            <a:r>
              <a:rPr lang="ru-RU" dirty="0"/>
              <a:t>Иногда группы прилагательных – подкласс относительных клауз.</a:t>
            </a:r>
            <a:endParaRPr lang="en-US" dirty="0"/>
          </a:p>
          <a:p>
            <a:r>
              <a:rPr lang="ru-RU" dirty="0"/>
              <a:t>Посессоры и именные зависимые/относительные определения</a:t>
            </a:r>
          </a:p>
          <a:p>
            <a:pPr lvl="1"/>
            <a:r>
              <a:rPr lang="ru-RU" dirty="0"/>
              <a:t>Именные зависимые могут различаться, например, по </a:t>
            </a:r>
            <a:r>
              <a:rPr lang="ru-RU" dirty="0" err="1"/>
              <a:t>референтности</a:t>
            </a:r>
            <a:r>
              <a:rPr lang="ru-RU" dirty="0"/>
              <a:t> (но и по другим иерархиям).</a:t>
            </a:r>
          </a:p>
          <a:p>
            <a:pPr lvl="1"/>
            <a:r>
              <a:rPr lang="ru-RU" dirty="0"/>
              <a:t>Важный параметр </a:t>
            </a:r>
            <a:r>
              <a:rPr lang="ru-RU" dirty="0" err="1"/>
              <a:t>посессивных</a:t>
            </a:r>
            <a:r>
              <a:rPr lang="ru-RU" dirty="0"/>
              <a:t> конструкций – реляционность объекта обладания.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ru-RU" dirty="0"/>
              <a:t>Английский	</a:t>
            </a:r>
            <a:r>
              <a:rPr lang="en-US" i="1" dirty="0"/>
              <a:t>tiger tracks</a:t>
            </a:r>
            <a:r>
              <a:rPr lang="en-US" dirty="0"/>
              <a:t>	vs	</a:t>
            </a:r>
            <a:r>
              <a:rPr lang="en-US" i="1" dirty="0"/>
              <a:t>women’s magazine</a:t>
            </a:r>
            <a:endParaRPr lang="ru-RU" i="1" dirty="0"/>
          </a:p>
          <a:p>
            <a:pPr lvl="1"/>
            <a:r>
              <a:rPr lang="ru-RU" dirty="0"/>
              <a:t>Русский</a:t>
            </a:r>
            <a:r>
              <a:rPr lang="en-US" dirty="0"/>
              <a:t>	</a:t>
            </a:r>
            <a:r>
              <a:rPr lang="ru-RU" i="1" dirty="0"/>
              <a:t>следы тигра</a:t>
            </a:r>
            <a:r>
              <a:rPr lang="ru-RU" dirty="0"/>
              <a:t>	</a:t>
            </a:r>
            <a:r>
              <a:rPr lang="en-US" dirty="0"/>
              <a:t>vs	</a:t>
            </a:r>
            <a:r>
              <a:rPr lang="ru-RU" i="1" dirty="0"/>
              <a:t>женский журнал</a:t>
            </a:r>
          </a:p>
          <a:p>
            <a:pPr lvl="1"/>
            <a:r>
              <a:rPr lang="ru-RU" dirty="0" err="1"/>
              <a:t>Нереферентные</a:t>
            </a:r>
            <a:r>
              <a:rPr lang="ru-RU" dirty="0"/>
              <a:t> </a:t>
            </a:r>
            <a:r>
              <a:rPr lang="ru-RU" dirty="0" err="1"/>
              <a:t>генитивные</a:t>
            </a:r>
            <a:r>
              <a:rPr lang="ru-RU" dirty="0"/>
              <a:t> зависимые возможны преимущественно при </a:t>
            </a:r>
            <a:r>
              <a:rPr lang="ru-RU" dirty="0" err="1"/>
              <a:t>нереляционных</a:t>
            </a:r>
            <a:r>
              <a:rPr lang="ru-RU" dirty="0"/>
              <a:t> именах в английском и преимущественно при реляционных именах в русском.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59A5-28FD-4478-A0E0-8C0C937F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Имя + модификаторы =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3D1-ED7F-45DE-ADE7-EFBA39DB8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Сочетания нарицательных имен и «модификаторов» определяют некоторое множество объектов, к которым принадлежит референт именной группы.</a:t>
            </a:r>
          </a:p>
          <a:p>
            <a:endParaRPr lang="en-US" dirty="0"/>
          </a:p>
          <a:p>
            <a:r>
              <a:rPr lang="ru-RU" i="1" dirty="0"/>
              <a:t>Каждая</a:t>
            </a:r>
            <a:r>
              <a:rPr lang="ru-RU" dirty="0"/>
              <a:t> </a:t>
            </a:r>
            <a:r>
              <a:rPr lang="en-US" dirty="0"/>
              <a:t>[</a:t>
            </a:r>
            <a:r>
              <a:rPr lang="ru-RU" i="1" dirty="0"/>
              <a:t>собака, которую он кормил</a:t>
            </a:r>
            <a:r>
              <a:rPr lang="ru-RU" dirty="0"/>
              <a:t>,] </a:t>
            </a:r>
            <a:r>
              <a:rPr lang="ru-RU" i="1" dirty="0"/>
              <a:t>начинала вилять хвостом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Описываемые объекты принадлежат к множеству накормленных им собак.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2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3F0A-1470-4777-999D-65871333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ru-RU" dirty="0"/>
              <a:t>Действующие лица:</a:t>
            </a:r>
            <a:br>
              <a:rPr lang="ru-RU" dirty="0"/>
            </a:br>
            <a:r>
              <a:rPr lang="ru-RU" sz="3300" dirty="0" err="1"/>
              <a:t>детерминаторы</a:t>
            </a:r>
            <a:r>
              <a:rPr lang="ru-RU" sz="3300" dirty="0"/>
              <a:t> и </a:t>
            </a:r>
            <a:r>
              <a:rPr lang="ru-RU" sz="3300" dirty="0" err="1"/>
              <a:t>детерминатороподобные</a:t>
            </a:r>
            <a:r>
              <a:rPr lang="ru-RU" sz="3300" dirty="0"/>
              <a:t> существа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7DFB-2028-43D3-A7CA-937BCC44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Наиболее широкое функциональное определение: отвечают за референцию/связь с контекстом</a:t>
            </a:r>
            <a:endParaRPr lang="en-US" dirty="0"/>
          </a:p>
          <a:p>
            <a:r>
              <a:rPr lang="ru-RU" dirty="0"/>
              <a:t>Аналитические падежи, артикли и указательные местоимения</a:t>
            </a:r>
            <a:endParaRPr lang="en-US" dirty="0"/>
          </a:p>
          <a:p>
            <a:r>
              <a:rPr lang="ru-RU" dirty="0"/>
              <a:t>Референтные посессоры?</a:t>
            </a:r>
          </a:p>
          <a:p>
            <a:pPr lvl="1"/>
            <a:r>
              <a:rPr lang="ru-RU" dirty="0" err="1"/>
              <a:t>Прототипически</a:t>
            </a:r>
            <a:r>
              <a:rPr lang="ru-RU" dirty="0"/>
              <a:t> устанавливают референцию через связь с уже известным элементом.</a:t>
            </a:r>
          </a:p>
          <a:p>
            <a:pPr lvl="1"/>
            <a:r>
              <a:rPr lang="ru-RU" dirty="0"/>
              <a:t>Объект обладания может «наследовать» его </a:t>
            </a:r>
            <a:r>
              <a:rPr lang="ru-RU" dirty="0" err="1"/>
              <a:t>референциальный</a:t>
            </a:r>
            <a:r>
              <a:rPr lang="ru-RU" dirty="0"/>
              <a:t> статус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i="1" dirty="0"/>
              <a:t>There is a boy in the room.	*There is the boy in the room.</a:t>
            </a:r>
          </a:p>
          <a:p>
            <a:pPr lvl="1"/>
            <a:r>
              <a:rPr lang="en-US" i="1" dirty="0"/>
              <a:t>There is a boy’s toy in the room.	*There is the boy’s toy in the 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5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3F0A-1470-4777-999D-65871333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ru-RU" dirty="0"/>
              <a:t>Действующие лица:</a:t>
            </a:r>
            <a:br>
              <a:rPr lang="ru-RU" dirty="0"/>
            </a:br>
            <a:r>
              <a:rPr lang="ru-RU" sz="3300" dirty="0" err="1"/>
              <a:t>детерминаторы</a:t>
            </a:r>
            <a:r>
              <a:rPr lang="ru-RU" sz="3300" dirty="0"/>
              <a:t> и </a:t>
            </a:r>
            <a:r>
              <a:rPr lang="ru-RU" sz="3300" dirty="0" err="1"/>
              <a:t>детерминатороподобные</a:t>
            </a:r>
            <a:r>
              <a:rPr lang="ru-RU" sz="3300" dirty="0"/>
              <a:t> существа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7DFB-2028-43D3-A7CA-937BCC44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223657"/>
          </a:xfrm>
        </p:spPr>
        <p:txBody>
          <a:bodyPr>
            <a:normAutofit/>
          </a:bodyPr>
          <a:lstStyle/>
          <a:p>
            <a:r>
              <a:rPr lang="ru-RU" dirty="0"/>
              <a:t>Наиболее широкое функциональное определение: отвечают за референцию/связь с контекстом</a:t>
            </a:r>
            <a:endParaRPr lang="en-US" dirty="0"/>
          </a:p>
          <a:p>
            <a:r>
              <a:rPr lang="ru-RU" dirty="0" err="1"/>
              <a:t>Кванторные</a:t>
            </a:r>
            <a:r>
              <a:rPr lang="ru-RU" dirty="0"/>
              <a:t> слова, числительные?</a:t>
            </a:r>
          </a:p>
          <a:p>
            <a:pPr lvl="1"/>
            <a:r>
              <a:rPr lang="en-US" dirty="0"/>
              <a:t>True quantifiers: </a:t>
            </a:r>
            <a:r>
              <a:rPr lang="ru-RU" dirty="0"/>
              <a:t>всегда связывают с контекстом. Пример: </a:t>
            </a:r>
            <a:r>
              <a:rPr lang="ru-RU" i="1" dirty="0"/>
              <a:t>каждый</a:t>
            </a:r>
          </a:p>
          <a:p>
            <a:pPr lvl="1"/>
            <a:r>
              <a:rPr lang="ru-RU" dirty="0"/>
              <a:t>Прочие: могут трактоваться и как характеристики множества.</a:t>
            </a:r>
          </a:p>
          <a:p>
            <a:pPr marL="274320" lvl="1" indent="0">
              <a:buNone/>
            </a:pPr>
            <a:r>
              <a:rPr lang="ru-RU" i="1" dirty="0"/>
              <a:t>Три кошки пляшут под гармошку</a:t>
            </a:r>
            <a:r>
              <a:rPr lang="ru-RU" dirty="0"/>
              <a:t>.</a:t>
            </a:r>
          </a:p>
          <a:p>
            <a:pPr marL="274320" lvl="1" indent="0">
              <a:buNone/>
            </a:pPr>
            <a:r>
              <a:rPr lang="ru-RU" dirty="0"/>
              <a:t>а. связь с контекстом: пересечение множеств кошек и пляшущих состоит из трех элементов.</a:t>
            </a:r>
          </a:p>
          <a:p>
            <a:pPr marL="274320" lvl="1" indent="0">
              <a:buNone/>
            </a:pPr>
            <a:r>
              <a:rPr lang="ru-RU" dirty="0"/>
              <a:t>б. характеристика: множество кошек, характеризующееся определенным количеством элементов (три)</a:t>
            </a:r>
          </a:p>
          <a:p>
            <a:pPr marL="274320" lvl="1" indent="0">
              <a:buNone/>
            </a:pPr>
            <a:r>
              <a:rPr lang="ru-RU" i="1" dirty="0"/>
              <a:t>Каждая кошка сплясала под гармошку</a:t>
            </a:r>
            <a:r>
              <a:rPr lang="ru-RU" dirty="0"/>
              <a:t>.</a:t>
            </a:r>
          </a:p>
          <a:p>
            <a:pPr marL="274320" lvl="1" indent="0">
              <a:buNone/>
            </a:pPr>
            <a:r>
              <a:rPr lang="ru-RU" dirty="0"/>
              <a:t>а. связь с контекстом: множество кошек является подмножеством пляшущих</a:t>
            </a:r>
          </a:p>
          <a:p>
            <a:pPr marL="274320" lvl="1" indent="0">
              <a:buNone/>
            </a:pPr>
            <a:r>
              <a:rPr lang="ru-RU" dirty="0"/>
              <a:t>б. характеристика</a:t>
            </a:r>
            <a:r>
              <a:rPr lang="en-US" dirty="0"/>
              <a:t>:</a:t>
            </a:r>
            <a:r>
              <a:rPr lang="ru-RU" dirty="0"/>
              <a:t> </a:t>
            </a:r>
            <a:r>
              <a:rPr lang="en-US" dirty="0" err="1"/>
              <a:t>aaaaaaaaaaaaaaaaaaaaaaa</a:t>
            </a:r>
            <a:r>
              <a:rPr lang="en-US" dirty="0"/>
              <a:t>! no ideas!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2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85BF-A1E8-42E7-86B3-1B527B75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Синтаксическое разнообразие </a:t>
            </a:r>
            <a:r>
              <a:rPr lang="ru-RU" dirty="0" err="1"/>
              <a:t>детерминаторов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8679-02C8-4240-A524-4BE43B40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Классификация </a:t>
            </a:r>
            <a:r>
              <a:rPr lang="ru-RU" dirty="0" err="1"/>
              <a:t>детерминаторов</a:t>
            </a:r>
            <a:r>
              <a:rPr lang="ru-RU" dirty="0"/>
              <a:t> и их подобий (</a:t>
            </a:r>
            <a:r>
              <a:rPr lang="en-US" dirty="0"/>
              <a:t>Hoeksema)</a:t>
            </a:r>
            <a:r>
              <a:rPr lang="ru-RU" dirty="0"/>
              <a:t>:</a:t>
            </a:r>
          </a:p>
          <a:p>
            <a:r>
              <a:rPr lang="en-US" dirty="0"/>
              <a:t>Transitive</a:t>
            </a:r>
            <a:r>
              <a:rPr lang="ru-RU" dirty="0"/>
              <a:t>: Берут сочетание имени и определений в качестве аргумента, не употребляются без именной части</a:t>
            </a:r>
            <a:endParaRPr lang="en-US" dirty="0"/>
          </a:p>
          <a:p>
            <a:pPr lvl="1"/>
            <a:r>
              <a:rPr lang="en-US" i="1" dirty="0"/>
              <a:t>the [crazy artist I met yesterday], every [crazy artist], </a:t>
            </a:r>
            <a:r>
              <a:rPr lang="en-US" dirty="0"/>
              <a:t>…</a:t>
            </a:r>
          </a:p>
          <a:p>
            <a:r>
              <a:rPr lang="en-US" dirty="0"/>
              <a:t>Intransitive</a:t>
            </a:r>
            <a:r>
              <a:rPr lang="ru-RU" dirty="0"/>
              <a:t>: Устанавливают референцию без «именной части»</a:t>
            </a:r>
            <a:endParaRPr lang="en-US" dirty="0"/>
          </a:p>
          <a:p>
            <a:pPr lvl="1"/>
            <a:r>
              <a:rPr lang="en-US" i="1" dirty="0"/>
              <a:t>we</a:t>
            </a:r>
          </a:p>
          <a:p>
            <a:pPr lvl="1"/>
            <a:r>
              <a:rPr lang="ru-RU" dirty="0"/>
              <a:t>Хотя на периферии встречаются выражения типа </a:t>
            </a:r>
            <a:r>
              <a:rPr lang="en-US" i="1" dirty="0"/>
              <a:t>we </a:t>
            </a:r>
            <a:r>
              <a:rPr lang="ru-RU" i="1" dirty="0"/>
              <a:t>[</a:t>
            </a:r>
            <a:r>
              <a:rPr lang="en-US" i="1" dirty="0"/>
              <a:t>linguists</a:t>
            </a:r>
            <a:r>
              <a:rPr lang="ru-RU" i="1" dirty="0"/>
              <a:t>] </a:t>
            </a:r>
            <a:endParaRPr lang="en-US" i="1" dirty="0"/>
          </a:p>
          <a:p>
            <a:r>
              <a:rPr lang="en-US" dirty="0" err="1"/>
              <a:t>Semitransitive</a:t>
            </a:r>
            <a:r>
              <a:rPr lang="ru-RU" dirty="0"/>
              <a:t>: Встречаются как с «именной частью», так и без неё</a:t>
            </a:r>
            <a:endParaRPr lang="en-US" dirty="0"/>
          </a:p>
          <a:p>
            <a:pPr lvl="1"/>
            <a:r>
              <a:rPr lang="en-US" i="1" dirty="0"/>
              <a:t>all</a:t>
            </a:r>
          </a:p>
          <a:p>
            <a:pPr marL="0" indent="0">
              <a:buNone/>
            </a:pPr>
            <a:r>
              <a:rPr lang="ru-RU" dirty="0"/>
              <a:t>Взаимная сочетаемость:</a:t>
            </a:r>
          </a:p>
          <a:p>
            <a:r>
              <a:rPr lang="ru-RU" dirty="0"/>
              <a:t>Иногда </a:t>
            </a:r>
            <a:r>
              <a:rPr lang="ru-RU" dirty="0" err="1"/>
              <a:t>детерминаторы</a:t>
            </a:r>
            <a:r>
              <a:rPr lang="ru-RU" dirty="0"/>
              <a:t> и </a:t>
            </a:r>
            <a:r>
              <a:rPr lang="ru-RU" dirty="0" err="1"/>
              <a:t>детерминатороподобные</a:t>
            </a:r>
            <a:r>
              <a:rPr lang="ru-RU" dirty="0"/>
              <a:t> элементы не сочетаются между собой или плохо сочетаются (английский).</a:t>
            </a:r>
          </a:p>
          <a:p>
            <a:r>
              <a:rPr lang="ru-RU" dirty="0"/>
              <a:t>А иногда вполне себе сочетаются. </a:t>
            </a:r>
            <a:r>
              <a:rPr lang="en-US" dirty="0" err="1"/>
              <a:t>Engenni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E96DD-4349-4B4F-8171-560FAA83B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151" y="6051085"/>
            <a:ext cx="2333977" cy="80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2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9D19-D29F-446D-9B9D-2084CA84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Нерестриктивные</a:t>
            </a:r>
            <a:r>
              <a:rPr lang="ru-RU" dirty="0"/>
              <a:t> определения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6F57-80FB-4464-B892-1BE913361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 участвуют в установлении референции, добавляют информацию об объекте, чья референция и так уже установлена. </a:t>
            </a:r>
          </a:p>
          <a:p>
            <a:r>
              <a:rPr lang="ru-RU" dirty="0"/>
              <a:t>Иногда также именуются аппозитивными.</a:t>
            </a:r>
          </a:p>
          <a:p>
            <a:pPr lvl="1"/>
            <a:r>
              <a:rPr lang="ru-RU" dirty="0"/>
              <a:t>Классические примеры: определения при местоимениях и именах собственных.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/>
              <a:t>Храбрый Иларион не отступил ни на йоту.</a:t>
            </a:r>
          </a:p>
          <a:p>
            <a:pPr marL="274320" lvl="1" indent="0">
              <a:buNone/>
            </a:pPr>
            <a:r>
              <a:rPr lang="ru-RU" i="1" dirty="0"/>
              <a:t>	Вы, которых все так хвалят, наверняка и так знаете, что это</a:t>
            </a:r>
            <a:r>
              <a:rPr lang="ru-RU" dirty="0"/>
              <a:t>. </a:t>
            </a:r>
          </a:p>
          <a:p>
            <a:pPr lvl="1"/>
            <a:r>
              <a:rPr lang="ru-RU" dirty="0"/>
              <a:t>Но не обязательно: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i="1" dirty="0"/>
              <a:t>Дорогие мои </a:t>
            </a:r>
            <a:r>
              <a:rPr lang="ru-RU" dirty="0"/>
              <a:t>… студенты</a:t>
            </a:r>
          </a:p>
          <a:p>
            <a:pPr marL="274320" lvl="1" indent="0">
              <a:buNone/>
            </a:pPr>
            <a:r>
              <a:rPr lang="ru-RU" i="1" dirty="0"/>
              <a:t>	Большинство людей, которые это всё уже давно знали, смотрели на меня с грустью в глазах</a:t>
            </a:r>
            <a:r>
              <a:rPr lang="ru-RU" dirty="0"/>
              <a:t>.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dirty="0" err="1"/>
              <a:t>Рестриктивная</a:t>
            </a:r>
            <a:r>
              <a:rPr lang="ru-RU" dirty="0"/>
              <a:t> интерпретация: Смотрели не все знающие люди, но их большинство</a:t>
            </a:r>
          </a:p>
          <a:p>
            <a:pPr marL="274320" lvl="1" indent="0">
              <a:buNone/>
            </a:pPr>
            <a:r>
              <a:rPr lang="ru-RU" dirty="0"/>
              <a:t>	</a:t>
            </a:r>
            <a:r>
              <a:rPr lang="ru-RU" dirty="0" err="1"/>
              <a:t>Нерестриктивная</a:t>
            </a:r>
            <a:r>
              <a:rPr lang="ru-RU" dirty="0"/>
              <a:t> интерпретация: Смотрели все знающие люди – и их было большинство.</a:t>
            </a:r>
          </a:p>
          <a:p>
            <a:r>
              <a:rPr lang="ru-RU" dirty="0"/>
              <a:t>На деле не всегда хорошо противопоставлены </a:t>
            </a:r>
            <a:r>
              <a:rPr lang="ru-RU" dirty="0" err="1"/>
              <a:t>рестриктивным</a:t>
            </a:r>
            <a:r>
              <a:rPr lang="ru-RU" dirty="0"/>
              <a:t> определениям (особенно в неопределенных ИГ).</a:t>
            </a:r>
          </a:p>
          <a:p>
            <a:pPr lvl="1"/>
            <a:r>
              <a:rPr lang="ru-RU" i="1" dirty="0"/>
              <a:t>За окном летит ворона, у которой две головы.</a:t>
            </a:r>
          </a:p>
          <a:p>
            <a:pPr lvl="1"/>
            <a:r>
              <a:rPr lang="ru-RU" i="1" dirty="0"/>
              <a:t>За окном летит ворона, и у неё две головы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1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1767</TotalTime>
  <Words>1210</Words>
  <Application>Microsoft Office PowerPoint</Application>
  <PresentationFormat>Widescreen</PresentationFormat>
  <Paragraphs>193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Schoolbook</vt:lpstr>
      <vt:lpstr>Wingdings 2</vt:lpstr>
      <vt:lpstr>View</vt:lpstr>
      <vt:lpstr>Наполеон</vt:lpstr>
      <vt:lpstr>Именные группы</vt:lpstr>
      <vt:lpstr>Действующие лица: имена</vt:lpstr>
      <vt:lpstr>Действующие лица: «модификаторы»</vt:lpstr>
      <vt:lpstr>Имя + модификаторы = ?</vt:lpstr>
      <vt:lpstr>Действующие лица: детерминаторы и детерминатороподобные существа</vt:lpstr>
      <vt:lpstr>Действующие лица: детерминаторы и детерминатороподобные существа</vt:lpstr>
      <vt:lpstr>Синтаксическое разнообразие детерминаторов</vt:lpstr>
      <vt:lpstr>Нерестриктивные определения</vt:lpstr>
      <vt:lpstr>Причём тут Наполеон? Уровни интерпретации</vt:lpstr>
      <vt:lpstr>Уровни интерпретации</vt:lpstr>
      <vt:lpstr>Аргументы за уровни</vt:lpstr>
      <vt:lpstr>Проблема вершин</vt:lpstr>
      <vt:lpstr>Проблема вершин: «прилагательные»</vt:lpstr>
      <vt:lpstr>DP</vt:lpstr>
      <vt:lpstr>Проблема вершин</vt:lpstr>
      <vt:lpstr>О чём не сказано</vt:lpstr>
      <vt:lpstr>На знать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Лексические категории Лексические классы Части речи</dc:title>
  <dc:creator>.</dc:creator>
  <cp:lastModifiedBy>.</cp:lastModifiedBy>
  <cp:revision>66</cp:revision>
  <dcterms:created xsi:type="dcterms:W3CDTF">2019-01-13T18:09:39Z</dcterms:created>
  <dcterms:modified xsi:type="dcterms:W3CDTF">2019-02-04T18:31:18Z</dcterms:modified>
</cp:coreProperties>
</file>