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84" r:id="rId3"/>
    <p:sldId id="283" r:id="rId4"/>
    <p:sldId id="263" r:id="rId5"/>
  </p:sldIdLst>
  <p:sldSz cx="13004800" cy="97536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88"/>
  </p:normalViewPr>
  <p:slideViewPr>
    <p:cSldViewPr snapToGrid="0" snapToObjects="1">
      <p:cViewPr varScale="1">
        <p:scale>
          <a:sx n="78" d="100"/>
          <a:sy n="78" d="100"/>
        </p:scale>
        <p:origin x="-1596" y="-84"/>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917575" y="744538"/>
            <a:ext cx="4962525" cy="3722687"/>
          </a:xfrm>
          <a:prstGeom prst="rect">
            <a:avLst/>
          </a:prstGeom>
        </p:spPr>
        <p:txBody>
          <a:bodyPr/>
          <a:lstStyle/>
          <a:p>
            <a:endParaRPr/>
          </a:p>
        </p:txBody>
      </p:sp>
      <p:sp>
        <p:nvSpPr>
          <p:cNvPr id="114" name="Shape 114"/>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26998358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ocial.hse.ru/psy/" TargetMode="External"/><Relationship Id="rId2" Type="http://schemas.openxmlformats.org/officeDocument/2006/relationships/hyperlink" Target="https://social.hse.ru/" TargetMode="Externa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https://www.hse.ru/secondary/2school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194299" y="2365249"/>
            <a:ext cx="6715325" cy="271881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Информационный </a:t>
            </a:r>
            <a:r>
              <a:rPr lang="ru-RU" dirty="0" err="1" smtClean="0">
                <a:latin typeface="Arial Narrow" charset="0"/>
                <a:ea typeface="Arial Narrow" charset="0"/>
                <a:cs typeface="Arial Narrow" charset="0"/>
              </a:rPr>
              <a:t>вебинар</a:t>
            </a:r>
            <a:endParaRPr lang="ru-RU" dirty="0" smtClean="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en-US" dirty="0" smtClean="0">
                <a:latin typeface="Arial Narrow" charset="0"/>
                <a:ea typeface="Arial Narrow" charset="0"/>
                <a:cs typeface="Arial Narrow" charset="0"/>
              </a:rPr>
              <a:t>14</a:t>
            </a:r>
            <a:r>
              <a:rPr lang="ru-RU" dirty="0" smtClean="0">
                <a:latin typeface="Arial Narrow" charset="0"/>
                <a:ea typeface="Arial Narrow" charset="0"/>
                <a:cs typeface="Arial Narrow" charset="0"/>
              </a:rPr>
              <a:t>.</a:t>
            </a:r>
            <a:r>
              <a:rPr lang="en-US" dirty="0" smtClean="0">
                <a:latin typeface="Arial Narrow" charset="0"/>
                <a:ea typeface="Arial Narrow" charset="0"/>
                <a:cs typeface="Arial Narrow" charset="0"/>
              </a:rPr>
              <a:t>02</a:t>
            </a:r>
            <a:r>
              <a:rPr lang="ru-RU" dirty="0" smtClean="0">
                <a:latin typeface="Arial Narrow" charset="0"/>
                <a:ea typeface="Arial Narrow" charset="0"/>
                <a:cs typeface="Arial Narrow" charset="0"/>
              </a:rPr>
              <a:t>.201</a:t>
            </a:r>
            <a:r>
              <a:rPr lang="en-US" dirty="0" smtClean="0">
                <a:latin typeface="Arial Narrow" charset="0"/>
                <a:ea typeface="Arial Narrow" charset="0"/>
                <a:cs typeface="Arial Narrow" charset="0"/>
              </a:rPr>
              <a:t>9</a:t>
            </a:r>
            <a:endParaRPr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5194300" y="5401057"/>
            <a:ext cx="6715324" cy="125577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defRPr sz="3000">
                <a:solidFill>
                  <a:srgbClr val="253957"/>
                </a:solidFill>
                <a:latin typeface="+mn-lt"/>
                <a:ea typeface="+mn-ea"/>
                <a:cs typeface="+mn-cs"/>
                <a:sym typeface="Arial Narrow"/>
              </a:defRPr>
            </a:lvl1pPr>
          </a:lstStyle>
          <a:p>
            <a:r>
              <a:rPr lang="ru-RU" b="1" dirty="0" smtClean="0">
                <a:latin typeface="Arial Narrow" charset="0"/>
                <a:ea typeface="Arial Narrow" charset="0"/>
                <a:cs typeface="Arial Narrow" charset="0"/>
              </a:rPr>
              <a:t>Темы:</a:t>
            </a:r>
          </a:p>
          <a:p>
            <a:r>
              <a:rPr lang="en-US" sz="2400" dirty="0" smtClean="0"/>
              <a:t>-     </a:t>
            </a:r>
            <a:r>
              <a:rPr lang="ru-RU" sz="2400" dirty="0" smtClean="0"/>
              <a:t>Итоги </a:t>
            </a:r>
            <a:r>
              <a:rPr lang="ru-RU" sz="2400" dirty="0"/>
              <a:t>проведения «Дней с Вышкой» в регионах, </a:t>
            </a:r>
            <a:r>
              <a:rPr lang="en-US" sz="2400" dirty="0" smtClean="0"/>
              <a:t>                                                     </a:t>
            </a:r>
            <a:r>
              <a:rPr lang="ru-RU" sz="2400" dirty="0" smtClean="0"/>
              <a:t>планы </a:t>
            </a:r>
            <a:r>
              <a:rPr lang="ru-RU" sz="2400" dirty="0"/>
              <a:t>на первое полугодие 2019г. </a:t>
            </a:r>
          </a:p>
          <a:p>
            <a:r>
              <a:rPr lang="en-US" sz="2400" dirty="0" smtClean="0"/>
              <a:t>-     </a:t>
            </a:r>
            <a:r>
              <a:rPr lang="ru-RU" sz="2400" dirty="0" smtClean="0"/>
              <a:t>Анонс </a:t>
            </a:r>
            <a:r>
              <a:rPr lang="ru-RU" sz="2400" dirty="0"/>
              <a:t>онлайн родительского собрания на тему: «Подросток в интернете: инструкция для родителей»</a:t>
            </a:r>
          </a:p>
          <a:p>
            <a:r>
              <a:rPr lang="en-US" sz="2400" dirty="0" smtClean="0"/>
              <a:t>-     </a:t>
            </a:r>
            <a:r>
              <a:rPr lang="ru-RU" sz="2400" dirty="0" smtClean="0"/>
              <a:t>Анонс </a:t>
            </a:r>
            <a:r>
              <a:rPr lang="ru-RU" sz="2400" dirty="0"/>
              <a:t>конференции «Обучение финансовой грамотности детей и молодежи: эффективные методики и возможности их использования»</a:t>
            </a:r>
          </a:p>
          <a:p>
            <a:pPr marL="457200" indent="-457200">
              <a:buFontTx/>
              <a:buChar char="-"/>
            </a:pPr>
            <a:r>
              <a:rPr lang="ru-RU" sz="2400" dirty="0"/>
              <a:t>О мероприятиях с участием  школ Распределенного Лицея ВШЭ</a:t>
            </a:r>
            <a:endParaRPr sz="2400"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1312714"/>
            <a:ext cx="6715323"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Дирекция общего образования</a:t>
            </a:r>
            <a:endParaRPr dirty="0">
              <a:latin typeface="Arial Narrow" charset="0"/>
              <a:ea typeface="Arial Narrow" charset="0"/>
              <a:cs typeface="Arial Narrow" charset="0"/>
            </a:endParaRPr>
          </a:p>
        </p:txBody>
      </p:sp>
      <p:sp>
        <p:nvSpPr>
          <p:cNvPr id="120" name="Москва, 2017"/>
          <p:cNvSpPr txBox="1"/>
          <p:nvPr/>
        </p:nvSpPr>
        <p:spPr>
          <a:xfrm>
            <a:off x="5194300" y="7802193"/>
            <a:ext cx="6715324" cy="171841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pPr algn="ctr"/>
            <a:endParaRPr lang="en-US" dirty="0" smtClean="0">
              <a:latin typeface="Arial Narrow" charset="0"/>
              <a:ea typeface="Arial Narrow" charset="0"/>
              <a:cs typeface="Arial Narrow" charset="0"/>
            </a:endParaRPr>
          </a:p>
          <a:p>
            <a:pPr algn="ctr"/>
            <a:endParaRPr lang="en-US" dirty="0" smtClean="0">
              <a:latin typeface="Arial Narrow" charset="0"/>
              <a:ea typeface="Arial Narrow" charset="0"/>
              <a:cs typeface="Arial Narrow" charset="0"/>
            </a:endParaRPr>
          </a:p>
          <a:p>
            <a:pPr algn="ctr"/>
            <a:endParaRPr lang="en-US" dirty="0">
              <a:latin typeface="Arial Narrow" charset="0"/>
              <a:ea typeface="Arial Narrow" charset="0"/>
              <a:cs typeface="Arial Narrow" charset="0"/>
            </a:endParaRPr>
          </a:p>
          <a:p>
            <a:pPr algn="ctr"/>
            <a:endParaRPr lang="en-US" dirty="0" smtClean="0">
              <a:latin typeface="Arial Narrow" charset="0"/>
              <a:ea typeface="Arial Narrow" charset="0"/>
              <a:cs typeface="Arial Narrow" charset="0"/>
            </a:endParaRPr>
          </a:p>
          <a:p>
            <a:pPr algn="ctr"/>
            <a:r>
              <a:rPr dirty="0" err="1" smtClean="0">
                <a:latin typeface="Arial Narrow" charset="0"/>
                <a:ea typeface="Arial Narrow" charset="0"/>
                <a:cs typeface="Arial Narrow" charset="0"/>
              </a:rPr>
              <a:t>Москва</a:t>
            </a:r>
            <a:r>
              <a:rPr dirty="0">
                <a:latin typeface="Arial Narrow" charset="0"/>
                <a:ea typeface="Arial Narrow" charset="0"/>
                <a:cs typeface="Arial Narrow" charset="0"/>
              </a:rPr>
              <a:t>, </a:t>
            </a:r>
            <a:r>
              <a:rPr dirty="0" smtClean="0">
                <a:latin typeface="Arial Narrow" charset="0"/>
                <a:ea typeface="Arial Narrow" charset="0"/>
                <a:cs typeface="Arial Narrow" charset="0"/>
              </a:rPr>
              <a:t>201</a:t>
            </a:r>
            <a:r>
              <a:rPr lang="ru-RU" dirty="0" smtClean="0">
                <a:latin typeface="Arial Narrow" charset="0"/>
                <a:ea typeface="Arial Narrow" charset="0"/>
                <a:cs typeface="Arial Narrow" charset="0"/>
              </a:rPr>
              <a:t>9</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extLst/>
          </a:blip>
          <a:stretch>
            <a:fillRect/>
          </a:stretch>
        </p:blipFill>
        <p:spPr>
          <a:xfrm>
            <a:off x="968298" y="946303"/>
            <a:ext cx="1945686" cy="188127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1828801"/>
            <a:ext cx="11430002" cy="15544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Онлайн родительское собрание</a:t>
            </a: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Менеджер проекта Грошева О.В.</a:t>
            </a:r>
            <a:endParaRPr dirty="0">
              <a:latin typeface="Arial Narrow" charset="0"/>
              <a:ea typeface="Arial Narrow" charset="0"/>
              <a:cs typeface="Arial Narrow"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423410"/>
            <a:ext cx="11430001" cy="448226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r>
              <a:rPr lang="ru-RU" sz="2000" b="1" dirty="0" smtClean="0"/>
              <a:t>	</a:t>
            </a:r>
            <a:r>
              <a:rPr lang="ru-RU" sz="2000" b="1" dirty="0" smtClean="0"/>
              <a:t>2</a:t>
            </a:r>
            <a:r>
              <a:rPr lang="en-US" sz="2000" b="1" dirty="0" smtClean="0"/>
              <a:t>8</a:t>
            </a:r>
            <a:r>
              <a:rPr lang="ru-RU" sz="2000" b="1" dirty="0" smtClean="0"/>
              <a:t> февраля </a:t>
            </a:r>
            <a:r>
              <a:rPr lang="ru-RU" sz="2000" b="1" dirty="0" smtClean="0"/>
              <a:t>2019 </a:t>
            </a:r>
            <a:r>
              <a:rPr lang="ru-RU" sz="2000" b="1" dirty="0"/>
              <a:t>г. </a:t>
            </a:r>
            <a:r>
              <a:rPr lang="ru-RU" sz="2000" dirty="0" smtClean="0"/>
              <a:t>Дирекция </a:t>
            </a:r>
            <a:r>
              <a:rPr lang="ru-RU" sz="2000" dirty="0"/>
              <a:t>общего образования </a:t>
            </a:r>
            <a:r>
              <a:rPr lang="ru-RU" sz="2000" dirty="0" smtClean="0"/>
              <a:t>проводит </a:t>
            </a:r>
            <a:r>
              <a:rPr lang="ru-RU" sz="2000" b="1" dirty="0" smtClean="0"/>
              <a:t>онлайн </a:t>
            </a:r>
            <a:r>
              <a:rPr lang="ru-RU" sz="2000" b="1" dirty="0"/>
              <a:t>родительское собрание</a:t>
            </a:r>
            <a:r>
              <a:rPr lang="ru-RU" sz="2000" dirty="0"/>
              <a:t> на тему: </a:t>
            </a:r>
            <a:r>
              <a:rPr lang="ru-RU" sz="2000" b="1" dirty="0" smtClean="0">
                <a:solidFill>
                  <a:schemeClr val="accent1"/>
                </a:solidFill>
              </a:rPr>
              <a:t>«</a:t>
            </a:r>
            <a:r>
              <a:rPr lang="ru-RU" sz="2400" b="1" dirty="0">
                <a:solidFill>
                  <a:schemeClr val="accent1"/>
                </a:solidFill>
              </a:rPr>
              <a:t>Подросток в интернете: инструкция для родителей</a:t>
            </a:r>
            <a:r>
              <a:rPr lang="ru-RU" sz="2000" b="1" dirty="0" smtClean="0">
                <a:solidFill>
                  <a:schemeClr val="accent1"/>
                </a:solidFill>
              </a:rPr>
              <a:t>».</a:t>
            </a:r>
            <a:endParaRPr lang="ru-RU" sz="2000" b="1" dirty="0" smtClean="0">
              <a:solidFill>
                <a:schemeClr val="accent1"/>
              </a:solidFill>
            </a:endParaRPr>
          </a:p>
          <a:p>
            <a:pPr algn="l"/>
            <a:endParaRPr lang="ru-RU" sz="2000" dirty="0" smtClean="0"/>
          </a:p>
          <a:p>
            <a:pPr algn="l"/>
            <a:r>
              <a:rPr lang="ru-RU" sz="2000" dirty="0" smtClean="0"/>
              <a:t>В собрании участвуют: </a:t>
            </a:r>
            <a:r>
              <a:rPr lang="ru-RU" sz="2000" dirty="0"/>
              <a:t>Коган-Лернер Лина Борисовна</a:t>
            </a:r>
            <a:r>
              <a:rPr lang="ru-RU" sz="2000" dirty="0" smtClean="0"/>
              <a:t>, </a:t>
            </a:r>
            <a:r>
              <a:rPr lang="ru-RU" sz="2000" dirty="0" err="1"/>
              <a:t>Доцент:</a:t>
            </a:r>
            <a:r>
              <a:rPr lang="ru-RU" sz="2000" u="sng" dirty="0" err="1">
                <a:hlinkClick r:id="rId2"/>
              </a:rPr>
              <a:t>Факультет</a:t>
            </a:r>
            <a:r>
              <a:rPr lang="ru-RU" sz="2000" u="sng" dirty="0">
                <a:hlinkClick r:id="rId2"/>
              </a:rPr>
              <a:t> социальных наук</a:t>
            </a:r>
            <a:r>
              <a:rPr lang="ru-RU" sz="2000" dirty="0"/>
              <a:t> / </a:t>
            </a:r>
            <a:r>
              <a:rPr lang="ru-RU" sz="2000" u="sng" dirty="0">
                <a:hlinkClick r:id="rId3"/>
              </a:rPr>
              <a:t>Департамент </a:t>
            </a:r>
            <a:r>
              <a:rPr lang="ru-RU" sz="2000" u="sng" dirty="0" smtClean="0">
                <a:hlinkClick r:id="rId3"/>
              </a:rPr>
              <a:t>психологии</a:t>
            </a:r>
            <a:endParaRPr lang="ru-RU" sz="2000" u="sng" dirty="0" smtClean="0"/>
          </a:p>
          <a:p>
            <a:pPr algn="l"/>
            <a:endParaRPr lang="ru-RU" sz="2000" u="sng" dirty="0"/>
          </a:p>
          <a:p>
            <a:pPr algn="l"/>
            <a:r>
              <a:rPr lang="ru-RU" sz="2000" dirty="0" smtClean="0"/>
              <a:t>Начало </a:t>
            </a:r>
            <a:r>
              <a:rPr lang="ru-RU" sz="2000" dirty="0"/>
              <a:t>собрания </a:t>
            </a:r>
            <a:r>
              <a:rPr lang="ru-RU" sz="2000" b="1" dirty="0"/>
              <a:t>в </a:t>
            </a:r>
            <a:r>
              <a:rPr lang="ru-RU" sz="2000" b="1" dirty="0" smtClean="0"/>
              <a:t>18.00 </a:t>
            </a:r>
            <a:r>
              <a:rPr lang="ru-RU" sz="2000" b="1" dirty="0"/>
              <a:t>часов (</a:t>
            </a:r>
            <a:r>
              <a:rPr lang="ru-RU" sz="2000" b="1" dirty="0" err="1"/>
              <a:t>мск</a:t>
            </a:r>
            <a:r>
              <a:rPr lang="ru-RU" sz="2000" b="1" dirty="0"/>
              <a:t>)</a:t>
            </a:r>
            <a:endParaRPr lang="ru-RU" sz="2000" dirty="0"/>
          </a:p>
          <a:p>
            <a:pPr algn="l"/>
            <a:endParaRPr lang="ru-RU" sz="2000" dirty="0" smtClean="0"/>
          </a:p>
          <a:p>
            <a:pPr algn="l"/>
            <a:r>
              <a:rPr lang="ru-RU" sz="2000" dirty="0" smtClean="0"/>
              <a:t>Для </a:t>
            </a:r>
            <a:r>
              <a:rPr lang="ru-RU" sz="2000" dirty="0"/>
              <a:t>подключения к онлайн трансляции нужно </a:t>
            </a:r>
            <a:r>
              <a:rPr lang="ru-RU" sz="2000" dirty="0" smtClean="0"/>
              <a:t>зарегистрироваться: </a:t>
            </a:r>
            <a:r>
              <a:rPr lang="en-US" sz="2000" b="1" u="sng" dirty="0">
                <a:solidFill>
                  <a:schemeClr val="accent1"/>
                </a:solidFill>
              </a:rPr>
              <a:t>https://events.webinar.ru/3575585/2007039</a:t>
            </a:r>
            <a:r>
              <a:rPr lang="ru-RU" sz="2000" dirty="0" smtClean="0"/>
              <a:t>. </a:t>
            </a:r>
            <a:endParaRPr lang="ru-RU" sz="2000" dirty="0"/>
          </a:p>
          <a:p>
            <a:pPr algn="l"/>
            <a:endParaRPr lang="ru-RU" sz="2000" dirty="0" smtClean="0"/>
          </a:p>
          <a:p>
            <a:pPr algn="l"/>
            <a:r>
              <a:rPr lang="ru-RU" sz="2000" dirty="0" smtClean="0"/>
              <a:t>Возможно </a:t>
            </a:r>
            <a:r>
              <a:rPr lang="ru-RU" sz="2000" dirty="0"/>
              <a:t>до начала собрания задать вопрос организаторам, перейдя  по ссылке: </a:t>
            </a:r>
            <a:r>
              <a:rPr lang="ru-RU" sz="2000" u="sng" dirty="0">
                <a:hlinkClick r:id="rId4"/>
              </a:rPr>
              <a:t>https://www.hse.ru/secondary/2schools</a:t>
            </a:r>
            <a:r>
              <a:rPr lang="ru-RU" sz="2000" dirty="0"/>
              <a:t>. </a:t>
            </a:r>
          </a:p>
          <a:p>
            <a:pPr algn="l"/>
            <a:r>
              <a:rPr lang="ru-RU" sz="2000" dirty="0"/>
              <a:t> </a:t>
            </a:r>
          </a:p>
          <a:p>
            <a:pPr algn="l">
              <a:defRPr sz="2100">
                <a:solidFill>
                  <a:srgbClr val="253957"/>
                </a:solidFill>
                <a:latin typeface="+mn-lt"/>
                <a:ea typeface="+mn-ea"/>
                <a:cs typeface="+mn-cs"/>
                <a:sym typeface="Arial Narrow"/>
              </a:defRPr>
            </a:pPr>
            <a:r>
              <a:rPr lang="ru-RU" sz="2000" dirty="0">
                <a:sym typeface="Arial Narrow"/>
              </a:rPr>
              <a:t> </a:t>
            </a:r>
            <a:endParaRPr lang="ru-RU" sz="2000" dirty="0" smtClean="0">
              <a:sym typeface="Arial Narrow"/>
            </a:endParaRPr>
          </a:p>
          <a:p>
            <a:pPr algn="l">
              <a:defRPr sz="2100">
                <a:solidFill>
                  <a:srgbClr val="253957"/>
                </a:solidFill>
                <a:latin typeface="+mn-lt"/>
                <a:ea typeface="+mn-ea"/>
                <a:cs typeface="+mn-cs"/>
                <a:sym typeface="Arial Narrow"/>
              </a:defRPr>
            </a:pPr>
            <a:endParaRPr sz="2000" dirty="0">
              <a:latin typeface="Arial Narrow" charset="0"/>
              <a:ea typeface="Arial Narrow" charset="0"/>
              <a:cs typeface="Arial Narrow" charset="0"/>
            </a:endParaRPr>
          </a:p>
        </p:txBody>
      </p:sp>
      <p:sp>
        <p:nvSpPr>
          <p:cNvPr id="126" name="Заголовок основного текста"/>
          <p:cNvSpPr txBox="1"/>
          <p:nvPr/>
        </p:nvSpPr>
        <p:spPr>
          <a:xfrm>
            <a:off x="787399" y="3474721"/>
            <a:ext cx="11430001" cy="73151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Онлайн родительское собрание</a:t>
            </a:r>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Дирекция общего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5">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123102765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1828801"/>
            <a:ext cx="11430002" cy="155448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smtClean="0">
                <a:latin typeface="Arial Narrow" charset="0"/>
                <a:ea typeface="Arial Narrow" charset="0"/>
                <a:cs typeface="Arial Narrow" charset="0"/>
              </a:rPr>
              <a:t>БАЗОВАЯ ОРГАНИЗАЦИЯ</a:t>
            </a: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Менеджер проекта Грошева О.В.</a:t>
            </a:r>
            <a:endParaRPr dirty="0">
              <a:latin typeface="Arial Narrow" charset="0"/>
              <a:ea typeface="Arial Narrow" charset="0"/>
              <a:cs typeface="Arial Narrow"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423410"/>
            <a:ext cx="11430001" cy="4482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2100">
                <a:solidFill>
                  <a:srgbClr val="253957"/>
                </a:solidFill>
                <a:latin typeface="+mn-lt"/>
                <a:ea typeface="+mn-ea"/>
                <a:cs typeface="+mn-cs"/>
                <a:sym typeface="Arial Narrow"/>
              </a:defRPr>
            </a:pPr>
            <a:r>
              <a:rPr lang="ru-RU" sz="2800" b="1" dirty="0">
                <a:sym typeface="Arial Narrow"/>
              </a:rPr>
              <a:t>20 февраля 2019 г. </a:t>
            </a:r>
            <a:r>
              <a:rPr lang="ru-RU" sz="2800" b="1" dirty="0" smtClean="0">
                <a:sym typeface="Arial Narrow"/>
              </a:rPr>
              <a:t>с 11 до 15 часов </a:t>
            </a:r>
            <a:r>
              <a:rPr lang="ru-RU" sz="2800" dirty="0" smtClean="0">
                <a:sym typeface="Arial Narrow"/>
              </a:rPr>
              <a:t>состоится </a:t>
            </a:r>
            <a:r>
              <a:rPr lang="ru-RU" sz="2800" dirty="0">
                <a:sym typeface="Arial Narrow"/>
              </a:rPr>
              <a:t>практическая конференция </a:t>
            </a:r>
            <a:r>
              <a:rPr lang="ru-RU" sz="2800" b="1" dirty="0">
                <a:sym typeface="Arial Narrow"/>
              </a:rPr>
              <a:t>"Обучение финансовой грамотности детей и молодежи: эффективные методики и возможности их использования</a:t>
            </a:r>
            <a:r>
              <a:rPr lang="ru-RU" sz="2800" b="1" dirty="0" smtClean="0">
                <a:sym typeface="Arial Narrow"/>
              </a:rPr>
              <a:t>».</a:t>
            </a:r>
          </a:p>
          <a:p>
            <a:pPr algn="l">
              <a:defRPr sz="2100">
                <a:solidFill>
                  <a:srgbClr val="253957"/>
                </a:solidFill>
                <a:latin typeface="+mn-lt"/>
                <a:ea typeface="+mn-ea"/>
                <a:cs typeface="+mn-cs"/>
                <a:sym typeface="Arial Narrow"/>
              </a:defRPr>
            </a:pPr>
            <a:r>
              <a:rPr lang="ru-RU" sz="2100" dirty="0">
                <a:sym typeface="Arial Narrow"/>
              </a:rPr>
              <a:t>Интерактивное обучение финансовой грамотности: принципы и </a:t>
            </a:r>
            <a:r>
              <a:rPr lang="ru-RU" sz="2100" dirty="0" smtClean="0">
                <a:sym typeface="Arial Narrow"/>
              </a:rPr>
              <a:t>опыт</a:t>
            </a:r>
          </a:p>
          <a:p>
            <a:pPr algn="l">
              <a:defRPr sz="2100">
                <a:solidFill>
                  <a:srgbClr val="253957"/>
                </a:solidFill>
                <a:latin typeface="+mn-lt"/>
                <a:ea typeface="+mn-ea"/>
                <a:cs typeface="+mn-cs"/>
                <a:sym typeface="Arial Narrow"/>
              </a:defRPr>
            </a:pPr>
            <a:r>
              <a:rPr lang="ru-RU" sz="2100" dirty="0">
                <a:sym typeface="Arial Narrow"/>
              </a:rPr>
              <a:t>Интеграция финансовой грамотности в образовательные программы курсов основного общего </a:t>
            </a:r>
            <a:r>
              <a:rPr lang="ru-RU" sz="2100" dirty="0" smtClean="0">
                <a:sym typeface="Arial Narrow"/>
              </a:rPr>
              <a:t>образования</a:t>
            </a:r>
          </a:p>
          <a:p>
            <a:pPr algn="l">
              <a:defRPr sz="2100">
                <a:solidFill>
                  <a:srgbClr val="253957"/>
                </a:solidFill>
                <a:latin typeface="+mn-lt"/>
                <a:ea typeface="+mn-ea"/>
                <a:cs typeface="+mn-cs"/>
                <a:sym typeface="Arial Narrow"/>
              </a:defRPr>
            </a:pPr>
            <a:r>
              <a:rPr lang="ru-RU" sz="2100" dirty="0">
                <a:sym typeface="Arial Narrow"/>
              </a:rPr>
              <a:t>Финансовая грамотность на уроках истории: возможности и ограничения</a:t>
            </a:r>
          </a:p>
          <a:p>
            <a:pPr algn="l">
              <a:defRPr sz="2100">
                <a:solidFill>
                  <a:srgbClr val="253957"/>
                </a:solidFill>
                <a:latin typeface="+mn-lt"/>
                <a:ea typeface="+mn-ea"/>
                <a:cs typeface="+mn-cs"/>
                <a:sym typeface="Arial Narrow"/>
              </a:defRPr>
            </a:pPr>
            <a:r>
              <a:rPr lang="ru-RU" sz="2100" dirty="0">
                <a:sym typeface="Arial Narrow"/>
              </a:rPr>
              <a:t>Активные методы организации урока </a:t>
            </a:r>
            <a:r>
              <a:rPr lang="ru-RU" sz="2100" dirty="0" smtClean="0">
                <a:sym typeface="Arial Narrow"/>
              </a:rPr>
              <a:t>обществознания</a:t>
            </a:r>
          </a:p>
          <a:p>
            <a:pPr algn="l">
              <a:defRPr sz="2100">
                <a:solidFill>
                  <a:srgbClr val="253957"/>
                </a:solidFill>
                <a:latin typeface="+mn-lt"/>
                <a:ea typeface="+mn-ea"/>
                <a:cs typeface="+mn-cs"/>
                <a:sym typeface="Arial Narrow"/>
              </a:defRPr>
            </a:pPr>
            <a:r>
              <a:rPr lang="ru-RU" sz="2100" dirty="0">
                <a:sym typeface="Arial Narrow"/>
              </a:rPr>
              <a:t>Формирование финансовой грамотности обучающихся на основе социального партнерства </a:t>
            </a:r>
          </a:p>
          <a:p>
            <a:pPr algn="l">
              <a:defRPr sz="2100">
                <a:solidFill>
                  <a:srgbClr val="253957"/>
                </a:solidFill>
                <a:latin typeface="+mn-lt"/>
                <a:ea typeface="+mn-ea"/>
                <a:cs typeface="+mn-cs"/>
                <a:sym typeface="Arial Narrow"/>
              </a:defRPr>
            </a:pPr>
            <a:r>
              <a:rPr lang="ru-RU" sz="2100" dirty="0">
                <a:sym typeface="Arial Narrow"/>
              </a:rPr>
              <a:t>Сетевые исследовательские проекты как модель формирования финансовой грамотности обучающихся</a:t>
            </a:r>
          </a:p>
          <a:p>
            <a:pPr algn="l">
              <a:defRPr sz="2100">
                <a:solidFill>
                  <a:srgbClr val="253957"/>
                </a:solidFill>
                <a:latin typeface="+mn-lt"/>
                <a:ea typeface="+mn-ea"/>
                <a:cs typeface="+mn-cs"/>
                <a:sym typeface="Arial Narrow"/>
              </a:defRPr>
            </a:pPr>
            <a:endParaRPr lang="ru-RU" sz="2100" dirty="0" smtClean="0">
              <a:sym typeface="Arial Narrow"/>
            </a:endParaRPr>
          </a:p>
          <a:p>
            <a:pPr algn="l">
              <a:defRPr sz="2100">
                <a:solidFill>
                  <a:srgbClr val="253957"/>
                </a:solidFill>
                <a:latin typeface="+mn-lt"/>
                <a:ea typeface="+mn-ea"/>
                <a:cs typeface="+mn-cs"/>
                <a:sym typeface="Arial Narrow"/>
              </a:defRPr>
            </a:pPr>
            <a:r>
              <a:rPr lang="ru-RU" sz="2800" dirty="0" smtClean="0">
                <a:sym typeface="Arial Narrow"/>
              </a:rPr>
              <a:t>Ссылка </a:t>
            </a:r>
            <a:r>
              <a:rPr lang="ru-RU" sz="2800" dirty="0">
                <a:sym typeface="Arial Narrow"/>
              </a:rPr>
              <a:t>на онлайн-трансляцию </a:t>
            </a:r>
            <a:r>
              <a:rPr lang="ru-RU" sz="2800" dirty="0" smtClean="0">
                <a:sym typeface="Arial Narrow"/>
              </a:rPr>
              <a:t> и </a:t>
            </a:r>
            <a:r>
              <a:rPr lang="ru-RU" sz="2800" dirty="0" err="1" smtClean="0">
                <a:sym typeface="Arial Narrow"/>
              </a:rPr>
              <a:t>вебинар</a:t>
            </a:r>
            <a:r>
              <a:rPr lang="ru-RU" sz="2100" dirty="0" smtClean="0">
                <a:sym typeface="Arial Narrow"/>
              </a:rPr>
              <a:t> на сайте Федерального методического центра </a:t>
            </a:r>
            <a:r>
              <a:rPr lang="ru-RU" sz="2100" dirty="0" err="1" smtClean="0">
                <a:sym typeface="Arial Narrow"/>
              </a:rPr>
              <a:t>СОиСПО</a:t>
            </a:r>
            <a:r>
              <a:rPr lang="ru-RU" sz="2100" dirty="0" smtClean="0">
                <a:sym typeface="Arial Narrow"/>
              </a:rPr>
              <a:t> НИУ ВШЭ: </a:t>
            </a:r>
            <a:r>
              <a:rPr lang="en-US" sz="2800" b="1" dirty="0" smtClean="0">
                <a:solidFill>
                  <a:schemeClr val="accent1"/>
                </a:solidFill>
                <a:sym typeface="Arial Narrow"/>
              </a:rPr>
              <a:t>https</a:t>
            </a:r>
            <a:r>
              <a:rPr lang="en-US" sz="2800" b="1" dirty="0">
                <a:solidFill>
                  <a:schemeClr val="accent1"/>
                </a:solidFill>
                <a:sym typeface="Arial Narrow"/>
              </a:rPr>
              <a:t>://fmc.hse.ru/</a:t>
            </a:r>
            <a:endParaRPr lang="ru-RU" sz="2800" b="1" dirty="0">
              <a:solidFill>
                <a:schemeClr val="accent1"/>
              </a:solidFill>
              <a:sym typeface="Arial Narrow"/>
            </a:endParaRPr>
          </a:p>
          <a:p>
            <a:pPr algn="l">
              <a:defRPr sz="2100">
                <a:solidFill>
                  <a:srgbClr val="253957"/>
                </a:solidFill>
                <a:latin typeface="+mn-lt"/>
                <a:ea typeface="+mn-ea"/>
                <a:cs typeface="+mn-cs"/>
                <a:sym typeface="Arial Narrow"/>
              </a:defRPr>
            </a:pPr>
            <a:endParaRPr sz="2000" dirty="0">
              <a:latin typeface="Arial Narrow" charset="0"/>
              <a:ea typeface="Arial Narrow" charset="0"/>
              <a:cs typeface="Arial Narrow" charset="0"/>
            </a:endParaRPr>
          </a:p>
        </p:txBody>
      </p:sp>
      <p:sp>
        <p:nvSpPr>
          <p:cNvPr id="126" name="Заголовок основного текста"/>
          <p:cNvSpPr txBox="1"/>
          <p:nvPr/>
        </p:nvSpPr>
        <p:spPr>
          <a:xfrm>
            <a:off x="787399" y="3474721"/>
            <a:ext cx="11430001" cy="73151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Социально-экономическое направление подготовки</a:t>
            </a:r>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Дирекция общего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21862556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5916702" y="8166805"/>
            <a:ext cx="6100980"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Адрес: </a:t>
            </a:r>
            <a:r>
              <a:rPr lang="ru-RU" dirty="0" smtClean="0">
                <a:latin typeface="Arial Narrow" charset="0"/>
                <a:ea typeface="Arial Narrow" charset="0"/>
                <a:cs typeface="Arial Narrow" charset="0"/>
              </a:rPr>
              <a:t>Мясницкая 13 стр. 4</a:t>
            </a:r>
            <a:endParaRPr dirty="0">
              <a:latin typeface="Arial Narrow" charset="0"/>
              <a:ea typeface="Arial Narrow" charset="0"/>
              <a:cs typeface="Arial Narrow" charset="0"/>
            </a:endParaRPr>
          </a:p>
        </p:txBody>
      </p:sp>
      <p:sp>
        <p:nvSpPr>
          <p:cNvPr id="166" name="www.text"/>
          <p:cNvSpPr txBox="1"/>
          <p:nvPr/>
        </p:nvSpPr>
        <p:spPr>
          <a:xfrm>
            <a:off x="445770" y="8166804"/>
            <a:ext cx="2891790" cy="37959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lang="en-US" dirty="0">
                <a:latin typeface="Arial Narrow" charset="0"/>
                <a:ea typeface="Arial Narrow" charset="0"/>
                <a:cs typeface="Arial Narrow" charset="0"/>
              </a:rPr>
              <a:t>https://www.hse.ru/secondary/</a:t>
            </a:r>
            <a:endParaRPr dirty="0">
              <a:latin typeface="Arial Narrow" charset="0"/>
              <a:ea typeface="Arial Narrow" charset="0"/>
              <a:cs typeface="Arial Narrow" charset="0"/>
            </a:endParaRPr>
          </a:p>
        </p:txBody>
      </p:sp>
      <p:pic>
        <p:nvPicPr>
          <p:cNvPr id="168" name="Изображение" descr="Изображение"/>
          <p:cNvPicPr>
            <a:picLocks noChangeAspect="1"/>
          </p:cNvPicPr>
          <p:nvPr/>
        </p:nvPicPr>
        <p:blipFill>
          <a:blip r:embed="rId2">
            <a:extLst/>
          </a:blip>
          <a:stretch>
            <a:fillRect/>
          </a:stretch>
        </p:blipFill>
        <p:spPr>
          <a:xfrm>
            <a:off x="5366098" y="3498712"/>
            <a:ext cx="2272604" cy="2197376"/>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515</TotalTime>
  <Words>209</Words>
  <Application>Microsoft Office PowerPoint</Application>
  <PresentationFormat>Произвольный</PresentationFormat>
  <Paragraphs>43</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Калашников Сергей Павлович</dc:creator>
  <cp:lastModifiedBy>Пользователь Windows</cp:lastModifiedBy>
  <cp:revision>45</cp:revision>
  <cp:lastPrinted>2019-01-31T09:58:08Z</cp:lastPrinted>
  <dcterms:modified xsi:type="dcterms:W3CDTF">2019-02-14T12:46:05Z</dcterms:modified>
</cp:coreProperties>
</file>