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87" r:id="rId4"/>
    <p:sldId id="281" r:id="rId5"/>
    <p:sldId id="273" r:id="rId6"/>
    <p:sldId id="282" r:id="rId7"/>
    <p:sldId id="265" r:id="rId8"/>
    <p:sldId id="274" r:id="rId9"/>
    <p:sldId id="275" r:id="rId10"/>
    <p:sldId id="277" r:id="rId11"/>
    <p:sldId id="278" r:id="rId12"/>
    <p:sldId id="279" r:id="rId13"/>
    <p:sldId id="288" r:id="rId14"/>
    <p:sldId id="263" r:id="rId15"/>
  </p:sldIdLst>
  <p:sldSz cx="13004800" cy="97536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p:defaultTextStyle>
  <p:extLst>
    <p:ext uri="{EFAFB233-063F-42B5-8137-9DF3F51BA10A}">
      <p15:sldGuideLst xmlns:p15="http://schemas.microsoft.com/office/powerpoint/2012/main" xmlns="">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 styleId="{5940675A-B579-460E-94D1-54222C63F5DA}" styleName="Нет стиля, сетка таблицы">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2"/>
    <p:restoredTop sz="94688"/>
  </p:normalViewPr>
  <p:slideViewPr>
    <p:cSldViewPr snapToGrid="0" snapToObjects="1">
      <p:cViewPr>
        <p:scale>
          <a:sx n="75" d="100"/>
          <a:sy n="75" d="100"/>
        </p:scale>
        <p:origin x="-96" y="30"/>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711AA0A-9EAF-4D71-BB10-27BFD61D32F2}" type="doc">
      <dgm:prSet loTypeId="urn:microsoft.com/office/officeart/2005/8/layout/matrix3" loCatId="matrix" qsTypeId="urn:microsoft.com/office/officeart/2005/8/quickstyle/simple1" qsCatId="simple" csTypeId="urn:microsoft.com/office/officeart/2005/8/colors/accent1_2" csCatId="accent1" phldr="1"/>
      <dgm:spPr/>
      <dgm:t>
        <a:bodyPr/>
        <a:lstStyle/>
        <a:p>
          <a:endParaRPr lang="ru-RU"/>
        </a:p>
      </dgm:t>
    </dgm:pt>
    <dgm:pt modelId="{04E9EA4D-B353-4461-B855-F7047B5EAEB0}">
      <dgm:prSet phldrT="[Текст]" custT="1"/>
      <dgm:spPr/>
      <dgm:t>
        <a:bodyPr/>
        <a:lstStyle/>
        <a:p>
          <a:r>
            <a:rPr lang="ru-RU" sz="2400" dirty="0" smtClean="0">
              <a:latin typeface="Calibri" pitchFamily="34" charset="0"/>
              <a:cs typeface="Calibri" pitchFamily="34" charset="0"/>
            </a:rPr>
            <a:t>«Зеленая» группа –  от 4,75 до 5</a:t>
          </a:r>
          <a:endParaRPr lang="ru-RU" sz="2400" dirty="0">
            <a:latin typeface="Calibri" pitchFamily="34" charset="0"/>
            <a:cs typeface="Calibri" pitchFamily="34" charset="0"/>
          </a:endParaRPr>
        </a:p>
      </dgm:t>
    </dgm:pt>
    <dgm:pt modelId="{0B2DDE40-2E77-4475-9337-C1252C471880}" type="parTrans" cxnId="{EC53017C-E163-446F-8B31-39904CDC3C7E}">
      <dgm:prSet/>
      <dgm:spPr/>
      <dgm:t>
        <a:bodyPr/>
        <a:lstStyle/>
        <a:p>
          <a:endParaRPr lang="ru-RU"/>
        </a:p>
      </dgm:t>
    </dgm:pt>
    <dgm:pt modelId="{B5206EBA-F013-47FD-BD5C-AE84D1928544}" type="sibTrans" cxnId="{EC53017C-E163-446F-8B31-39904CDC3C7E}">
      <dgm:prSet/>
      <dgm:spPr/>
      <dgm:t>
        <a:bodyPr/>
        <a:lstStyle/>
        <a:p>
          <a:endParaRPr lang="ru-RU"/>
        </a:p>
      </dgm:t>
    </dgm:pt>
    <dgm:pt modelId="{BA27F426-2770-4E72-A81E-DA73A177B398}">
      <dgm:prSet phldrT="[Текст]" custT="1"/>
      <dgm:spPr/>
      <dgm:t>
        <a:bodyPr/>
        <a:lstStyle/>
        <a:p>
          <a:r>
            <a:rPr lang="ru-RU" sz="2400" dirty="0" smtClean="0">
              <a:latin typeface="Calibri" pitchFamily="34" charset="0"/>
              <a:cs typeface="Calibri" pitchFamily="34" charset="0"/>
            </a:rPr>
            <a:t>«Группа роста» – от 4 до 4,74</a:t>
          </a:r>
          <a:endParaRPr lang="ru-RU" sz="2400" dirty="0">
            <a:latin typeface="Calibri" pitchFamily="34" charset="0"/>
            <a:cs typeface="Calibri" pitchFamily="34" charset="0"/>
          </a:endParaRPr>
        </a:p>
      </dgm:t>
    </dgm:pt>
    <dgm:pt modelId="{B613BFB9-D139-4113-9F28-88C334BE1B9E}" type="parTrans" cxnId="{2D7B7A68-1112-4A13-8C2D-B49CC175A393}">
      <dgm:prSet/>
      <dgm:spPr/>
      <dgm:t>
        <a:bodyPr/>
        <a:lstStyle/>
        <a:p>
          <a:endParaRPr lang="ru-RU"/>
        </a:p>
      </dgm:t>
    </dgm:pt>
    <dgm:pt modelId="{FB72F993-4735-4996-AE3E-78DD2AD96F7A}" type="sibTrans" cxnId="{2D7B7A68-1112-4A13-8C2D-B49CC175A393}">
      <dgm:prSet/>
      <dgm:spPr/>
      <dgm:t>
        <a:bodyPr/>
        <a:lstStyle/>
        <a:p>
          <a:endParaRPr lang="ru-RU"/>
        </a:p>
      </dgm:t>
    </dgm:pt>
    <dgm:pt modelId="{7DC1A0D2-B1B0-48F1-B0DD-6709705CCAC0}">
      <dgm:prSet phldrT="[Текст]" custT="1"/>
      <dgm:spPr/>
      <dgm:t>
        <a:bodyPr/>
        <a:lstStyle/>
        <a:p>
          <a:r>
            <a:rPr lang="ru-RU" sz="2400" dirty="0" smtClean="0">
              <a:latin typeface="Calibri" pitchFamily="34" charset="0"/>
              <a:cs typeface="Calibri" pitchFamily="34" charset="0"/>
            </a:rPr>
            <a:t>«Группа риска» – от 3,5 до 3,99</a:t>
          </a:r>
          <a:endParaRPr lang="ru-RU" sz="2400" dirty="0">
            <a:latin typeface="Calibri" pitchFamily="34" charset="0"/>
            <a:cs typeface="Calibri" pitchFamily="34" charset="0"/>
          </a:endParaRPr>
        </a:p>
      </dgm:t>
    </dgm:pt>
    <dgm:pt modelId="{30C675F7-03D0-4CBD-A1BF-6ACBDC0492A4}" type="parTrans" cxnId="{38D18035-BA52-4728-97F9-1575E10081B3}">
      <dgm:prSet/>
      <dgm:spPr/>
      <dgm:t>
        <a:bodyPr/>
        <a:lstStyle/>
        <a:p>
          <a:endParaRPr lang="ru-RU"/>
        </a:p>
      </dgm:t>
    </dgm:pt>
    <dgm:pt modelId="{93572AC6-C1BC-4229-88E0-C9C566F9EB02}" type="sibTrans" cxnId="{38D18035-BA52-4728-97F9-1575E10081B3}">
      <dgm:prSet/>
      <dgm:spPr/>
      <dgm:t>
        <a:bodyPr/>
        <a:lstStyle/>
        <a:p>
          <a:endParaRPr lang="ru-RU"/>
        </a:p>
      </dgm:t>
    </dgm:pt>
    <dgm:pt modelId="{D299A76F-617E-4442-A8D9-7321E193809E}">
      <dgm:prSet phldrT="[Текст]" custT="1"/>
      <dgm:spPr/>
      <dgm:t>
        <a:bodyPr/>
        <a:lstStyle/>
        <a:p>
          <a:r>
            <a:rPr lang="ru-RU" sz="2400" dirty="0" smtClean="0">
              <a:latin typeface="Calibri" pitchFamily="34" charset="0"/>
              <a:cs typeface="Calibri" pitchFamily="34" charset="0"/>
            </a:rPr>
            <a:t>«Красная» группа – до 3,49</a:t>
          </a:r>
          <a:endParaRPr lang="ru-RU" sz="2400" dirty="0">
            <a:latin typeface="Calibri" pitchFamily="34" charset="0"/>
            <a:cs typeface="Calibri" pitchFamily="34" charset="0"/>
          </a:endParaRPr>
        </a:p>
      </dgm:t>
    </dgm:pt>
    <dgm:pt modelId="{820006D3-4512-4123-B72E-E120836F3B0D}" type="parTrans" cxnId="{E6763E05-704E-4534-A334-DEB790278EB0}">
      <dgm:prSet/>
      <dgm:spPr/>
      <dgm:t>
        <a:bodyPr/>
        <a:lstStyle/>
        <a:p>
          <a:endParaRPr lang="ru-RU"/>
        </a:p>
      </dgm:t>
    </dgm:pt>
    <dgm:pt modelId="{79E04ED3-BF42-4B87-9053-C4C1CD0E517B}" type="sibTrans" cxnId="{E6763E05-704E-4534-A334-DEB790278EB0}">
      <dgm:prSet/>
      <dgm:spPr/>
      <dgm:t>
        <a:bodyPr/>
        <a:lstStyle/>
        <a:p>
          <a:endParaRPr lang="ru-RU"/>
        </a:p>
      </dgm:t>
    </dgm:pt>
    <dgm:pt modelId="{3CA1452E-3C32-486E-AC96-FD5686E4249C}" type="pres">
      <dgm:prSet presAssocID="{6711AA0A-9EAF-4D71-BB10-27BFD61D32F2}" presName="matrix" presStyleCnt="0">
        <dgm:presLayoutVars>
          <dgm:chMax val="1"/>
          <dgm:dir/>
          <dgm:resizeHandles val="exact"/>
        </dgm:presLayoutVars>
      </dgm:prSet>
      <dgm:spPr/>
      <dgm:t>
        <a:bodyPr/>
        <a:lstStyle/>
        <a:p>
          <a:endParaRPr lang="ru-RU"/>
        </a:p>
      </dgm:t>
    </dgm:pt>
    <dgm:pt modelId="{5C7AB573-99C2-425C-B5BA-7A2635BAB701}" type="pres">
      <dgm:prSet presAssocID="{6711AA0A-9EAF-4D71-BB10-27BFD61D32F2}" presName="diamond" presStyleLbl="bgShp" presStyleIdx="0" presStyleCnt="1"/>
      <dgm:spPr/>
    </dgm:pt>
    <dgm:pt modelId="{69F412CE-E661-4D67-A3EC-AFC15B9C4590}" type="pres">
      <dgm:prSet presAssocID="{6711AA0A-9EAF-4D71-BB10-27BFD61D32F2}" presName="quad1" presStyleLbl="node1" presStyleIdx="0" presStyleCnt="4">
        <dgm:presLayoutVars>
          <dgm:chMax val="0"/>
          <dgm:chPref val="0"/>
          <dgm:bulletEnabled val="1"/>
        </dgm:presLayoutVars>
      </dgm:prSet>
      <dgm:spPr/>
      <dgm:t>
        <a:bodyPr/>
        <a:lstStyle/>
        <a:p>
          <a:endParaRPr lang="ru-RU"/>
        </a:p>
      </dgm:t>
    </dgm:pt>
    <dgm:pt modelId="{6BEF1339-BC0B-4E49-B2A9-52E55FF1383D}" type="pres">
      <dgm:prSet presAssocID="{6711AA0A-9EAF-4D71-BB10-27BFD61D32F2}" presName="quad2" presStyleLbl="node1" presStyleIdx="1" presStyleCnt="4">
        <dgm:presLayoutVars>
          <dgm:chMax val="0"/>
          <dgm:chPref val="0"/>
          <dgm:bulletEnabled val="1"/>
        </dgm:presLayoutVars>
      </dgm:prSet>
      <dgm:spPr/>
      <dgm:t>
        <a:bodyPr/>
        <a:lstStyle/>
        <a:p>
          <a:endParaRPr lang="ru-RU"/>
        </a:p>
      </dgm:t>
    </dgm:pt>
    <dgm:pt modelId="{BDD4163C-790F-49CD-A773-FBAE1644C86A}" type="pres">
      <dgm:prSet presAssocID="{6711AA0A-9EAF-4D71-BB10-27BFD61D32F2}" presName="quad3" presStyleLbl="node1" presStyleIdx="2" presStyleCnt="4">
        <dgm:presLayoutVars>
          <dgm:chMax val="0"/>
          <dgm:chPref val="0"/>
          <dgm:bulletEnabled val="1"/>
        </dgm:presLayoutVars>
      </dgm:prSet>
      <dgm:spPr/>
      <dgm:t>
        <a:bodyPr/>
        <a:lstStyle/>
        <a:p>
          <a:endParaRPr lang="ru-RU"/>
        </a:p>
      </dgm:t>
    </dgm:pt>
    <dgm:pt modelId="{EFD9DD0F-74E1-417F-B4B8-8CD3DB31223F}" type="pres">
      <dgm:prSet presAssocID="{6711AA0A-9EAF-4D71-BB10-27BFD61D32F2}" presName="quad4" presStyleLbl="node1" presStyleIdx="3" presStyleCnt="4">
        <dgm:presLayoutVars>
          <dgm:chMax val="0"/>
          <dgm:chPref val="0"/>
          <dgm:bulletEnabled val="1"/>
        </dgm:presLayoutVars>
      </dgm:prSet>
      <dgm:spPr/>
      <dgm:t>
        <a:bodyPr/>
        <a:lstStyle/>
        <a:p>
          <a:endParaRPr lang="ru-RU"/>
        </a:p>
      </dgm:t>
    </dgm:pt>
  </dgm:ptLst>
  <dgm:cxnLst>
    <dgm:cxn modelId="{61A59AD8-0F53-4ED4-B06C-B8479D9A640D}" type="presOf" srcId="{D299A76F-617E-4442-A8D9-7321E193809E}" destId="{EFD9DD0F-74E1-417F-B4B8-8CD3DB31223F}" srcOrd="0" destOrd="0" presId="urn:microsoft.com/office/officeart/2005/8/layout/matrix3"/>
    <dgm:cxn modelId="{18AB8714-216F-4ED6-A157-A9B8E07B7F15}" type="presOf" srcId="{6711AA0A-9EAF-4D71-BB10-27BFD61D32F2}" destId="{3CA1452E-3C32-486E-AC96-FD5686E4249C}" srcOrd="0" destOrd="0" presId="urn:microsoft.com/office/officeart/2005/8/layout/matrix3"/>
    <dgm:cxn modelId="{EC53017C-E163-446F-8B31-39904CDC3C7E}" srcId="{6711AA0A-9EAF-4D71-BB10-27BFD61D32F2}" destId="{04E9EA4D-B353-4461-B855-F7047B5EAEB0}" srcOrd="0" destOrd="0" parTransId="{0B2DDE40-2E77-4475-9337-C1252C471880}" sibTransId="{B5206EBA-F013-47FD-BD5C-AE84D1928544}"/>
    <dgm:cxn modelId="{38D18035-BA52-4728-97F9-1575E10081B3}" srcId="{6711AA0A-9EAF-4D71-BB10-27BFD61D32F2}" destId="{7DC1A0D2-B1B0-48F1-B0DD-6709705CCAC0}" srcOrd="2" destOrd="0" parTransId="{30C675F7-03D0-4CBD-A1BF-6ACBDC0492A4}" sibTransId="{93572AC6-C1BC-4229-88E0-C9C566F9EB02}"/>
    <dgm:cxn modelId="{2D7B7A68-1112-4A13-8C2D-B49CC175A393}" srcId="{6711AA0A-9EAF-4D71-BB10-27BFD61D32F2}" destId="{BA27F426-2770-4E72-A81E-DA73A177B398}" srcOrd="1" destOrd="0" parTransId="{B613BFB9-D139-4113-9F28-88C334BE1B9E}" sibTransId="{FB72F993-4735-4996-AE3E-78DD2AD96F7A}"/>
    <dgm:cxn modelId="{C7431560-5BAC-45C3-B964-B4E1BDB2869F}" type="presOf" srcId="{BA27F426-2770-4E72-A81E-DA73A177B398}" destId="{6BEF1339-BC0B-4E49-B2A9-52E55FF1383D}" srcOrd="0" destOrd="0" presId="urn:microsoft.com/office/officeart/2005/8/layout/matrix3"/>
    <dgm:cxn modelId="{06A3F1E0-FBE6-4282-ABA0-A5F970439BA5}" type="presOf" srcId="{04E9EA4D-B353-4461-B855-F7047B5EAEB0}" destId="{69F412CE-E661-4D67-A3EC-AFC15B9C4590}" srcOrd="0" destOrd="0" presId="urn:microsoft.com/office/officeart/2005/8/layout/matrix3"/>
    <dgm:cxn modelId="{E6763E05-704E-4534-A334-DEB790278EB0}" srcId="{6711AA0A-9EAF-4D71-BB10-27BFD61D32F2}" destId="{D299A76F-617E-4442-A8D9-7321E193809E}" srcOrd="3" destOrd="0" parTransId="{820006D3-4512-4123-B72E-E120836F3B0D}" sibTransId="{79E04ED3-BF42-4B87-9053-C4C1CD0E517B}"/>
    <dgm:cxn modelId="{0AF67060-D47A-47B1-A0C9-2E26848AC066}" type="presOf" srcId="{7DC1A0D2-B1B0-48F1-B0DD-6709705CCAC0}" destId="{BDD4163C-790F-49CD-A773-FBAE1644C86A}" srcOrd="0" destOrd="0" presId="urn:microsoft.com/office/officeart/2005/8/layout/matrix3"/>
    <dgm:cxn modelId="{BA998973-B26E-404B-ABD9-1E45D3675A4D}" type="presParOf" srcId="{3CA1452E-3C32-486E-AC96-FD5686E4249C}" destId="{5C7AB573-99C2-425C-B5BA-7A2635BAB701}" srcOrd="0" destOrd="0" presId="urn:microsoft.com/office/officeart/2005/8/layout/matrix3"/>
    <dgm:cxn modelId="{801A307B-92A3-411F-A294-EF8574144CFC}" type="presParOf" srcId="{3CA1452E-3C32-486E-AC96-FD5686E4249C}" destId="{69F412CE-E661-4D67-A3EC-AFC15B9C4590}" srcOrd="1" destOrd="0" presId="urn:microsoft.com/office/officeart/2005/8/layout/matrix3"/>
    <dgm:cxn modelId="{2E90EF07-1140-40E9-AD80-17E7198018DC}" type="presParOf" srcId="{3CA1452E-3C32-486E-AC96-FD5686E4249C}" destId="{6BEF1339-BC0B-4E49-B2A9-52E55FF1383D}" srcOrd="2" destOrd="0" presId="urn:microsoft.com/office/officeart/2005/8/layout/matrix3"/>
    <dgm:cxn modelId="{A719EAEE-A4D6-4EF2-AA77-2D2D1EE44B5A}" type="presParOf" srcId="{3CA1452E-3C32-486E-AC96-FD5686E4249C}" destId="{BDD4163C-790F-49CD-A773-FBAE1644C86A}" srcOrd="3" destOrd="0" presId="urn:microsoft.com/office/officeart/2005/8/layout/matrix3"/>
    <dgm:cxn modelId="{F3A82186-FAE4-4B83-974A-C6335A71FB45}" type="presParOf" srcId="{3CA1452E-3C32-486E-AC96-FD5686E4249C}" destId="{EFD9DD0F-74E1-417F-B4B8-8CD3DB31223F}" srcOrd="4" destOrd="0" presId="urn:microsoft.com/office/officeart/2005/8/layout/matrix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C7AB573-99C2-425C-B5BA-7A2635BAB701}">
      <dsp:nvSpPr>
        <dsp:cNvPr id="0" name=""/>
        <dsp:cNvSpPr/>
      </dsp:nvSpPr>
      <dsp:spPr>
        <a:xfrm>
          <a:off x="211657" y="0"/>
          <a:ext cx="6269583" cy="6269583"/>
        </a:xfrm>
        <a:prstGeom prst="diamond">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9F412CE-E661-4D67-A3EC-AFC15B9C4590}">
      <dsp:nvSpPr>
        <dsp:cNvPr id="0" name=""/>
        <dsp:cNvSpPr/>
      </dsp:nvSpPr>
      <dsp:spPr>
        <a:xfrm>
          <a:off x="807267" y="595610"/>
          <a:ext cx="2445137" cy="24451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latin typeface="Calibri" pitchFamily="34" charset="0"/>
              <a:cs typeface="Calibri" pitchFamily="34" charset="0"/>
            </a:rPr>
            <a:t>«Зеленая» группа –  от 4,75 до 5</a:t>
          </a:r>
          <a:endParaRPr lang="ru-RU" sz="2400" kern="1200" dirty="0">
            <a:latin typeface="Calibri" pitchFamily="34" charset="0"/>
            <a:cs typeface="Calibri" pitchFamily="34" charset="0"/>
          </a:endParaRPr>
        </a:p>
      </dsp:txBody>
      <dsp:txXfrm>
        <a:off x="926629" y="714972"/>
        <a:ext cx="2206413" cy="2206413"/>
      </dsp:txXfrm>
    </dsp:sp>
    <dsp:sp modelId="{6BEF1339-BC0B-4E49-B2A9-52E55FF1383D}">
      <dsp:nvSpPr>
        <dsp:cNvPr id="0" name=""/>
        <dsp:cNvSpPr/>
      </dsp:nvSpPr>
      <dsp:spPr>
        <a:xfrm>
          <a:off x="3440493" y="595610"/>
          <a:ext cx="2445137" cy="24451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latin typeface="Calibri" pitchFamily="34" charset="0"/>
              <a:cs typeface="Calibri" pitchFamily="34" charset="0"/>
            </a:rPr>
            <a:t>«Группа роста» – от 4 до 4,74</a:t>
          </a:r>
          <a:endParaRPr lang="ru-RU" sz="2400" kern="1200" dirty="0">
            <a:latin typeface="Calibri" pitchFamily="34" charset="0"/>
            <a:cs typeface="Calibri" pitchFamily="34" charset="0"/>
          </a:endParaRPr>
        </a:p>
      </dsp:txBody>
      <dsp:txXfrm>
        <a:off x="3559855" y="714972"/>
        <a:ext cx="2206413" cy="2206413"/>
      </dsp:txXfrm>
    </dsp:sp>
    <dsp:sp modelId="{BDD4163C-790F-49CD-A773-FBAE1644C86A}">
      <dsp:nvSpPr>
        <dsp:cNvPr id="0" name=""/>
        <dsp:cNvSpPr/>
      </dsp:nvSpPr>
      <dsp:spPr>
        <a:xfrm>
          <a:off x="807267" y="3228835"/>
          <a:ext cx="2445137" cy="24451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latin typeface="Calibri" pitchFamily="34" charset="0"/>
              <a:cs typeface="Calibri" pitchFamily="34" charset="0"/>
            </a:rPr>
            <a:t>«Группа риска» – от 3,5 до 3,99</a:t>
          </a:r>
          <a:endParaRPr lang="ru-RU" sz="2400" kern="1200" dirty="0">
            <a:latin typeface="Calibri" pitchFamily="34" charset="0"/>
            <a:cs typeface="Calibri" pitchFamily="34" charset="0"/>
          </a:endParaRPr>
        </a:p>
      </dsp:txBody>
      <dsp:txXfrm>
        <a:off x="926629" y="3348197"/>
        <a:ext cx="2206413" cy="2206413"/>
      </dsp:txXfrm>
    </dsp:sp>
    <dsp:sp modelId="{EFD9DD0F-74E1-417F-B4B8-8CD3DB31223F}">
      <dsp:nvSpPr>
        <dsp:cNvPr id="0" name=""/>
        <dsp:cNvSpPr/>
      </dsp:nvSpPr>
      <dsp:spPr>
        <a:xfrm>
          <a:off x="3440493" y="3228835"/>
          <a:ext cx="2445137" cy="2445137"/>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ru-RU" sz="2400" kern="1200" dirty="0" smtClean="0">
              <a:latin typeface="Calibri" pitchFamily="34" charset="0"/>
              <a:cs typeface="Calibri" pitchFamily="34" charset="0"/>
            </a:rPr>
            <a:t>«Красная» группа – до 3,49</a:t>
          </a:r>
          <a:endParaRPr lang="ru-RU" sz="2400" kern="1200" dirty="0">
            <a:latin typeface="Calibri" pitchFamily="34" charset="0"/>
            <a:cs typeface="Calibri" pitchFamily="34" charset="0"/>
          </a:endParaRPr>
        </a:p>
      </dsp:txBody>
      <dsp:txXfrm>
        <a:off x="3559855" y="3348197"/>
        <a:ext cx="2206413" cy="2206413"/>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3" name="Shape 113"/>
          <p:cNvSpPr>
            <a:spLocks noGrp="1" noRot="1" noChangeAspect="1"/>
          </p:cNvSpPr>
          <p:nvPr>
            <p:ph type="sldImg"/>
          </p:nvPr>
        </p:nvSpPr>
        <p:spPr>
          <a:xfrm>
            <a:off x="1143000" y="685800"/>
            <a:ext cx="4572000" cy="3429000"/>
          </a:xfrm>
          <a:prstGeom prst="rect">
            <a:avLst/>
          </a:prstGeom>
        </p:spPr>
        <p:txBody>
          <a:bodyPr/>
          <a:lstStyle/>
          <a:p>
            <a:endParaRPr/>
          </a:p>
        </p:txBody>
      </p:sp>
      <p:sp>
        <p:nvSpPr>
          <p:cNvPr id="114" name="Shape 114"/>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1896410104"/>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b="1" dirty="0" smtClean="0"/>
              <a:t>История оценивания в Лицее Вышки</a:t>
            </a:r>
          </a:p>
          <a:p>
            <a:r>
              <a:rPr lang="ru-RU" dirty="0" smtClean="0"/>
              <a:t>1 этап: 2016-2017 учебный год</a:t>
            </a:r>
          </a:p>
          <a:p>
            <a:r>
              <a:rPr lang="ru-RU" dirty="0" smtClean="0"/>
              <a:t>В мае 2017-го года лицеисты впервые приняли участие в голосовании за лучших преподавателей. Каждый учащийся мог указать не более трех человек, которые у него проводили учебные занятия и которых они считают значимыми для себя.</a:t>
            </a:r>
          </a:p>
          <a:p>
            <a:r>
              <a:rPr lang="ru-RU" dirty="0" smtClean="0"/>
              <a:t>Лицеисты проявили высокий интерес к этим выборам: в голосовании участвовали 956 учеников, что составило практически 70% от общего числа учащихся.</a:t>
            </a:r>
          </a:p>
          <a:p>
            <a:r>
              <a:rPr lang="ru-RU" dirty="0" smtClean="0"/>
              <a:t>Результатом голосования является соотношение общего количества проголосовавших и общего количества учеников в учебных группах преподавателя.</a:t>
            </a:r>
          </a:p>
          <a:p>
            <a:r>
              <a:rPr lang="ru-RU" dirty="0" smtClean="0"/>
              <a:t>30 преподавателей Лицея получили максимально высокую оценку лицеистов.</a:t>
            </a:r>
          </a:p>
          <a:p>
            <a:r>
              <a:rPr lang="ru-RU" dirty="0" smtClean="0"/>
              <a:t>2 этап: 2017-2018 учебный год</a:t>
            </a:r>
          </a:p>
          <a:p>
            <a:r>
              <a:rPr lang="ru-RU" dirty="0" smtClean="0"/>
              <a:t>Создается наша проектная группа из числа преподавателей Лицея, которая полностью берет на себя процедуру оценивания. Важно отметить, что прежде чем мы приступили к самой процедуре оценивания, было сделано очень много кропотливой подготовительной работы. Мы изучили опыт оценивания в школах и университетах за рубежом (США, Великобритания. Япония, Китай и т.д.). Нами было проведено несколько фокус групп с лицеистами, по результатам которых стал вырисовываться образ идеального преподавателя, куратора с точки зрения самих лицеистов. На основе всех полученных сведений, нами были разработаны критерии оценивания, то есть оценивание именно с 2018 года становится </a:t>
            </a:r>
            <a:r>
              <a:rPr lang="ru-RU" dirty="0" err="1" smtClean="0"/>
              <a:t>критериальным</a:t>
            </a:r>
            <a:r>
              <a:rPr lang="ru-RU" dirty="0" smtClean="0"/>
              <a:t>. Разработанные критерии долго и тщательно апробировались. Участниками апробации модели </a:t>
            </a:r>
            <a:r>
              <a:rPr lang="ru-RU" dirty="0" err="1" smtClean="0"/>
              <a:t>рейтингования</a:t>
            </a:r>
            <a:r>
              <a:rPr lang="ru-RU" dirty="0" smtClean="0"/>
              <a:t> стали ученики 11-го класса 6-ти учебных групп трех профильных направлений Лицея: «Юриспруденция», «Востоковедение» и «Математика и экономика». Данный выбор был сделан на основании двух ключевых критериев:</a:t>
            </a:r>
          </a:p>
          <a:p>
            <a:r>
              <a:rPr lang="ru-RU" dirty="0" smtClean="0"/>
              <a:t>- в апробации должны были присутствовать группы направлений, где состав преподавателей и учеников максимально гомогенный – другими словами, где большое количество учеников посещает занятия одних и тех же преподавателей;</a:t>
            </a:r>
          </a:p>
          <a:p>
            <a:r>
              <a:rPr lang="ru-RU" dirty="0" smtClean="0"/>
              <a:t>- в апробации должны были присутствовать группы направлений, где по ряду дисциплин состав учеников максимально дифференцирован и малочислен (в частности, это касалось групп по обучению вторым иностранным языкам);</a:t>
            </a:r>
          </a:p>
          <a:p>
            <a:r>
              <a:rPr lang="ru-RU" dirty="0" smtClean="0"/>
              <a:t>Первому критерию в наибольшей степени соответствовали группы направлений «Юриспруденция» и «Математика и экономика», второму – «Востоковедение».</a:t>
            </a:r>
          </a:p>
          <a:p>
            <a:r>
              <a:rPr lang="ru-RU" dirty="0" smtClean="0"/>
              <a:t>Поскольку апробация проводилась в первом полугодии, то на соответствующем совещании проектной группы было принято решение о выборе в пользу 11-х, а не 10-х классов в качестве ее участников. Предполагалось, что именно 11-е классы, в отличие от 10-х, в большей степени знакомы как с образовательным контекстом Лицея в целом, так и с работой многих отдельных преподавателей в частности; в этом случае их суждения должны быть более взвешенными и объективными (в </a:t>
            </a:r>
            <a:r>
              <a:rPr lang="ru-RU" dirty="0" err="1" smtClean="0"/>
              <a:t>т.ч</a:t>
            </a:r>
            <a:r>
              <a:rPr lang="ru-RU" dirty="0" smtClean="0"/>
              <a:t> лишенными «эйфории» от первых месяцев обучения в Лицее).</a:t>
            </a:r>
          </a:p>
          <a:p>
            <a:r>
              <a:rPr lang="ru-RU" dirty="0" smtClean="0"/>
              <a:t>В итоге для проведения апробации были отобраны следующие учебные группы: 11Ю1, 11Ю2, 11В1, 11В2, 11МЭ1, 11МЭ2.</a:t>
            </a:r>
          </a:p>
          <a:p>
            <a:r>
              <a:rPr lang="ru-RU" dirty="0" smtClean="0"/>
              <a:t>Опрос выбранных групп проводился в обеденное (</a:t>
            </a:r>
            <a:r>
              <a:rPr lang="ru-RU" dirty="0" err="1" smtClean="0"/>
              <a:t>т.е</a:t>
            </a:r>
            <a:r>
              <a:rPr lang="ru-RU" dirty="0" smtClean="0"/>
              <a:t> </a:t>
            </a:r>
            <a:r>
              <a:rPr lang="ru-RU" dirty="0" err="1" smtClean="0"/>
              <a:t>внеучебное</a:t>
            </a:r>
            <a:r>
              <a:rPr lang="ru-RU" dirty="0" smtClean="0"/>
              <a:t>) время при непосредственном контроле участников проектной группы. В среднем время на заполнение анкеты учениками составило от 20 до 25 минут. Кодировка и статистический анализ результатов осуществлялись вручную при участии включенных в группу квалифицированных специалистов.</a:t>
            </a:r>
          </a:p>
          <a:p>
            <a:r>
              <a:rPr lang="ru-RU" dirty="0" smtClean="0"/>
              <a:t>Общее количество принявших участие в апробации учеников составило 118 человек (40 – «Востоковедение», 33 – «Математика и экономика», 45 – «Юриспруденция).</a:t>
            </a:r>
          </a:p>
          <a:p>
            <a:r>
              <a:rPr lang="ru-RU" dirty="0" smtClean="0"/>
              <a:t>Общее количество оцениваемых преподавателей составило 59 человек.</a:t>
            </a:r>
          </a:p>
          <a:p>
            <a:r>
              <a:rPr lang="ru-RU" dirty="0" smtClean="0"/>
              <a:t> </a:t>
            </a:r>
          </a:p>
          <a:p>
            <a:r>
              <a:rPr lang="ru-RU" dirty="0" smtClean="0"/>
              <a:t>Появляются принципы оценивания (добровольность, анонимность  и т.д.). Только после тщательного анализа результатов апробации, было решено переходить к оцениванию уже на уровне всего Лицея (10 и 11 </a:t>
            </a:r>
            <a:r>
              <a:rPr lang="ru-RU" dirty="0" err="1" smtClean="0"/>
              <a:t>кл</a:t>
            </a:r>
            <a:r>
              <a:rPr lang="ru-RU" dirty="0" smtClean="0"/>
              <a:t>). Оценивание проводится на основе электронного журнала, что существенно оптимизировало нашу работу в целом.  </a:t>
            </a:r>
          </a:p>
          <a:p>
            <a:r>
              <a:rPr lang="ru-RU" dirty="0" smtClean="0"/>
              <a:t>Меняется сам подход к формированию списка преподавателей с самыми высокими баллами. У лицеистов впервые появилась возможность не только поставить баллы, но и оставить комментарии, которые могли быть как словами благодарности, так и критики. Не используется  название «Лучшие преподаватели».  По результатам анализа всех данных были сформированы 4 категории списков:</a:t>
            </a:r>
          </a:p>
          <a:p>
            <a:r>
              <a:rPr lang="ru-RU" dirty="0" smtClean="0"/>
              <a:t>- по направлениям обучения;</a:t>
            </a:r>
          </a:p>
          <a:p>
            <a:r>
              <a:rPr lang="ru-RU" dirty="0" smtClean="0"/>
              <a:t>- по параллелям;</a:t>
            </a:r>
          </a:p>
          <a:p>
            <a:r>
              <a:rPr lang="ru-RU" dirty="0" smtClean="0"/>
              <a:t>- по учебным группам до 9 человек;</a:t>
            </a:r>
          </a:p>
          <a:p>
            <a:r>
              <a:rPr lang="ru-RU" dirty="0" smtClean="0"/>
              <a:t>- по кураторам.</a:t>
            </a:r>
          </a:p>
          <a:p>
            <a:r>
              <a:rPr lang="ru-RU" dirty="0" smtClean="0"/>
              <a:t>В каждый из списков было решено включить только тех преподавателей и кураторов, чей средний балл составил 4,75 и выше баллов.</a:t>
            </a:r>
          </a:p>
          <a:p>
            <a:r>
              <a:rPr lang="ru-RU" dirty="0" smtClean="0"/>
              <a:t>Все они выстроены в алфавитном порядке. Для </a:t>
            </a:r>
            <a:r>
              <a:rPr lang="ru-RU" dirty="0" err="1" smtClean="0"/>
              <a:t>завкафедрами</a:t>
            </a:r>
            <a:r>
              <a:rPr lang="ru-RU" dirty="0" smtClean="0"/>
              <a:t> были составлены примерные рекомендации по работе с полученными результатами оценивания. </a:t>
            </a:r>
          </a:p>
          <a:p>
            <a:r>
              <a:rPr lang="ru-RU" dirty="0" smtClean="0"/>
              <a:t>3 этап: 2018-2019 учебный год</a:t>
            </a:r>
          </a:p>
          <a:p>
            <a:r>
              <a:rPr lang="ru-RU" dirty="0" smtClean="0"/>
              <a:t>Осенью этого учебного года был проведен ряд фокус-групп  и с лицеистами и с преподавателями. Нам важно было узнать результаты рефлексии в </a:t>
            </a:r>
            <a:r>
              <a:rPr lang="ru-RU" dirty="0" err="1" smtClean="0"/>
              <a:t>теч</a:t>
            </a:r>
            <a:r>
              <a:rPr lang="ru-RU" dirty="0" smtClean="0"/>
              <a:t> летних каникул, услышать мнение всех об объективности критериев оценивания. После проведенного анализа всех обсуждений критерии были немного отредактированы (справедливости ради – не очень существенно). Кроме того, впервые в этом году появился 9 класс, для которого были разработаны отдельные критерии оценивания, во многом перекликающиеся с критериями для старших классов, но все же попроще. На данный момент мы подводим итоги оценивания в 10 и 11 </a:t>
            </a:r>
            <a:r>
              <a:rPr lang="ru-RU" dirty="0" err="1" smtClean="0"/>
              <a:t>кл</a:t>
            </a:r>
            <a:r>
              <a:rPr lang="ru-RU" dirty="0" smtClean="0"/>
              <a:t>. Оценивание в 9м классе еще предстоит провести.</a:t>
            </a:r>
          </a:p>
          <a:p>
            <a:r>
              <a:rPr lang="ru-RU" dirty="0" smtClean="0"/>
              <a:t>На всех этапах развития проекта Оценивание для лицеистов участие в процедуре оценивания было добровольным и анонимным.</a:t>
            </a:r>
          </a:p>
          <a:p>
            <a:r>
              <a:rPr lang="ru-RU" dirty="0" smtClean="0"/>
              <a:t> </a:t>
            </a:r>
          </a:p>
          <a:p>
            <a:endParaRPr lang="ru-RU" dirty="0"/>
          </a:p>
        </p:txBody>
      </p:sp>
    </p:spTree>
    <p:extLst>
      <p:ext uri="{BB962C8B-B14F-4D97-AF65-F5344CB8AC3E}">
        <p14:creationId xmlns:p14="http://schemas.microsoft.com/office/powerpoint/2010/main" val="6618679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Tree>
    <p:extLst>
      <p:ext uri="{BB962C8B-B14F-4D97-AF65-F5344CB8AC3E}">
        <p14:creationId xmlns:p14="http://schemas.microsoft.com/office/powerpoint/2010/main" val="27595210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11" name="Прямоугольник"/>
          <p:cNvSpPr/>
          <p:nvPr/>
        </p:nvSpPr>
        <p:spPr>
          <a:xfrm>
            <a:off x="4061866" y="-135186"/>
            <a:ext cx="9121280" cy="10023972"/>
          </a:xfrm>
          <a:prstGeom prst="rect">
            <a:avLst/>
          </a:prstGeom>
          <a:solidFill>
            <a:srgbClr val="FFFFFF"/>
          </a:solidFill>
          <a:ln w="12700">
            <a:miter lim="400000"/>
          </a:ln>
        </p:spPr>
        <p:txBody>
          <a:bodyPr lIns="50800" tIns="50800" rIns="50800" bIns="50800" anchor="ctr"/>
          <a:lstStyle/>
          <a:p>
            <a:pPr>
              <a:defRPr sz="2400">
                <a:solidFill>
                  <a:srgbClr val="FFFFFF"/>
                </a:solidFill>
              </a:defRPr>
            </a:pPr>
            <a:endParaRPr/>
          </a:p>
        </p:txBody>
      </p:sp>
      <p:sp>
        <p:nvSpPr>
          <p:cNvPr id="12"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slow">
    <p:wip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99" name="Изображение"/>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0"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slow">
    <p:wip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107"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slow">
    <p:wip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19" name="Изображение"/>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0" name="Текст заголовка"/>
          <p:cNvSpPr txBox="1">
            <a:spLocks noGrp="1"/>
          </p:cNvSpPr>
          <p:nvPr>
            <p:ph type="title"/>
          </p:nvPr>
        </p:nvSpPr>
        <p:spPr>
          <a:xfrm>
            <a:off x="1270000" y="6718300"/>
            <a:ext cx="10464800" cy="1422400"/>
          </a:xfrm>
          <a:prstGeom prst="rect">
            <a:avLst/>
          </a:prstGeom>
        </p:spPr>
        <p:txBody>
          <a:bodyPr anchor="b"/>
          <a:lstStyle/>
          <a:p>
            <a:r>
              <a:t>Текст заголовка</a:t>
            </a:r>
          </a:p>
        </p:txBody>
      </p:sp>
      <p:sp>
        <p:nvSpPr>
          <p:cNvPr id="21" name="Уровень текста 1…"/>
          <p:cNvSpPr txBox="1">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2" name="Номер слайда"/>
          <p:cNvSpPr txBox="1">
            <a:spLocks noGrp="1"/>
          </p:cNvSpPr>
          <p:nvPr>
            <p:ph type="sldNum" sz="quarter" idx="2"/>
          </p:nvPr>
        </p:nvSpPr>
        <p:spPr>
          <a:xfrm>
            <a:off x="6311798" y="9245600"/>
            <a:ext cx="368504" cy="381000"/>
          </a:xfrm>
          <a:prstGeom prst="rect">
            <a:avLst/>
          </a:prstGeom>
        </p:spPr>
        <p:txBody>
          <a:bodyPr/>
          <a:lstStyle/>
          <a:p>
            <a:fld id="{86CB4B4D-7CA3-9044-876B-883B54F8677D}" type="slidenum">
              <a:rPr/>
              <a:pPr/>
              <a:t>‹#›</a:t>
            </a:fld>
            <a:endParaRPr/>
          </a:p>
        </p:txBody>
      </p:sp>
    </p:spTree>
  </p:cSld>
  <p:clrMapOvr>
    <a:masterClrMapping/>
  </p:clrMapOvr>
  <p:transition spd="slow">
    <p:wip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29"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slow">
    <p:wip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36" name="Изображение"/>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7" name="Текст заголовка"/>
          <p:cNvSpPr txBox="1">
            <a:spLocks noGrp="1"/>
          </p:cNvSpPr>
          <p:nvPr>
            <p:ph type="title"/>
          </p:nvPr>
        </p:nvSpPr>
        <p:spPr>
          <a:xfrm>
            <a:off x="952500" y="635000"/>
            <a:ext cx="5334000" cy="3987800"/>
          </a:xfrm>
          <a:prstGeom prst="rect">
            <a:avLst/>
          </a:prstGeom>
        </p:spPr>
        <p:txBody>
          <a:bodyPr anchor="b"/>
          <a:lstStyle>
            <a:lvl1pPr>
              <a:defRPr sz="6000"/>
            </a:lvl1pPr>
          </a:lstStyle>
          <a:p>
            <a:r>
              <a:t>Текст заголовка</a:t>
            </a:r>
          </a:p>
        </p:txBody>
      </p:sp>
      <p:sp>
        <p:nvSpPr>
          <p:cNvPr id="38" name="Уровень текста 1…"/>
          <p:cNvSpPr txBox="1">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9"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slow">
    <p:wip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46"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slow">
    <p:wip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62" name="Изображение"/>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3" name="Текст заголовка"/>
          <p:cNvSpPr txBox="1">
            <a:spLocks noGrp="1"/>
          </p:cNvSpPr>
          <p:nvPr>
            <p:ph type="title"/>
          </p:nvPr>
        </p:nvSpPr>
        <p:spPr>
          <a:prstGeom prst="rect">
            <a:avLst/>
          </a:prstGeom>
        </p:spPr>
        <p:txBody>
          <a:bodyPr/>
          <a:lstStyle/>
          <a:p>
            <a:r>
              <a:t>Текст заголовка</a:t>
            </a:r>
          </a:p>
        </p:txBody>
      </p:sp>
      <p:sp>
        <p:nvSpPr>
          <p:cNvPr id="64" name="Уровень текста 1…"/>
          <p:cNvSpPr txBox="1">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65"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slow">
    <p:wip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72" name="Уровень текста 1…"/>
          <p:cNvSpPr txBox="1">
            <a:spLocks noGrp="1"/>
          </p:cNvSpPr>
          <p:nvPr>
            <p:ph type="body" idx="1"/>
          </p:nvPr>
        </p:nvSpPr>
        <p:spPr>
          <a:xfrm>
            <a:off x="952500" y="1270000"/>
            <a:ext cx="11099800" cy="7213600"/>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73"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slow">
    <p:wip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80" name="Изображение"/>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1" name="Изображение"/>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2" name="Изображение"/>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3"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slow">
    <p:wip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90" name="–Иван Арсентьев"/>
          <p:cNvSpPr txBox="1">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a:ea typeface="Helvetica"/>
                <a:cs typeface="Helvetica"/>
                <a:sym typeface="Helvetica"/>
              </a:defRPr>
            </a:lvl1pPr>
          </a:lstStyle>
          <a:p>
            <a:r>
              <a:t>–Иван Арсентьев</a:t>
            </a:r>
          </a:p>
        </p:txBody>
      </p:sp>
      <p:sp>
        <p:nvSpPr>
          <p:cNvPr id="91" name="«Место ввода цитаты»."/>
          <p:cNvSpPr txBox="1">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«Место ввода цитаты».</a:t>
            </a:r>
          </a:p>
        </p:txBody>
      </p:sp>
      <p:sp>
        <p:nvSpPr>
          <p:cNvPr id="92" name="Номер слайда"/>
          <p:cNvSpPr txBox="1">
            <a:spLocks noGrp="1"/>
          </p:cNvSpPr>
          <p:nvPr>
            <p:ph type="sldNum" sz="quarter" idx="2"/>
          </p:nvPr>
        </p:nvSpPr>
        <p:spPr>
          <a:prstGeom prst="rect">
            <a:avLst/>
          </a:prstGeom>
        </p:spPr>
        <p:txBody>
          <a:bodyPr/>
          <a:lstStyle/>
          <a:p>
            <a:fld id="{86CB4B4D-7CA3-9044-876B-883B54F8677D}" type="slidenum">
              <a:rPr/>
              <a:pPr/>
              <a:t>‹#›</a:t>
            </a:fld>
            <a:endParaRPr/>
          </a:p>
        </p:txBody>
      </p:sp>
    </p:spTree>
  </p:cSld>
  <p:clrMapOvr>
    <a:masterClrMapping/>
  </p:clrMapOvr>
  <p:transition spd="slow">
    <p:wip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Текст заголовка</a:t>
            </a:r>
          </a:p>
        </p:txBody>
      </p:sp>
      <p:sp>
        <p:nvSpPr>
          <p:cNvPr id="3" name="Уровень текста 1…"/>
          <p:cNvSpPr txBox="1">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rPr/>
              <a:pPr/>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 id="2147483660" r:id="rId11"/>
  </p:sldLayoutIdLst>
  <p:transition spd="slow">
    <p:wipe/>
  </p:transition>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Линия"/>
          <p:cNvSpPr/>
          <p:nvPr/>
        </p:nvSpPr>
        <p:spPr>
          <a:xfrm flipV="1">
            <a:off x="5206999" y="1140740"/>
            <a:ext cx="1" cy="1975004"/>
          </a:xfrm>
          <a:prstGeom prst="line">
            <a:avLst/>
          </a:prstGeom>
          <a:ln w="12700">
            <a:solidFill>
              <a:srgbClr val="FFFFFF"/>
            </a:solidFill>
            <a:miter lim="400000"/>
          </a:ln>
        </p:spPr>
        <p:txBody>
          <a:bodyPr lIns="50800" tIns="50800" rIns="50800" bIns="50800" anchor="ctr"/>
          <a:lstStyle/>
          <a:p>
            <a:pPr>
              <a:defRPr sz="2400"/>
            </a:pPr>
            <a:endParaRPr/>
          </a:p>
        </p:txBody>
      </p:sp>
      <p:sp>
        <p:nvSpPr>
          <p:cNvPr id="120" name="Москва, 2017"/>
          <p:cNvSpPr txBox="1"/>
          <p:nvPr/>
        </p:nvSpPr>
        <p:spPr>
          <a:xfrm>
            <a:off x="6289476" y="9327842"/>
            <a:ext cx="6715324" cy="425758"/>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l" defTabSz="457200">
              <a:defRPr sz="2100">
                <a:solidFill>
                  <a:srgbClr val="253957"/>
                </a:solidFill>
                <a:latin typeface="+mn-lt"/>
                <a:ea typeface="+mn-ea"/>
                <a:cs typeface="+mn-cs"/>
                <a:sym typeface="Arial Narrow"/>
              </a:defRPr>
            </a:lvl1pPr>
          </a:lstStyle>
          <a:p>
            <a:pPr algn="r"/>
            <a:r>
              <a:rPr dirty="0">
                <a:latin typeface="Arial Narrow" charset="0"/>
                <a:ea typeface="Arial Narrow" charset="0"/>
                <a:cs typeface="Arial Narrow" charset="0"/>
              </a:rPr>
              <a:t>Москва, </a:t>
            </a:r>
            <a:r>
              <a:rPr dirty="0" smtClean="0">
                <a:latin typeface="Arial Narrow" charset="0"/>
                <a:ea typeface="Arial Narrow" charset="0"/>
                <a:cs typeface="Arial Narrow" charset="0"/>
              </a:rPr>
              <a:t>201</a:t>
            </a:r>
            <a:r>
              <a:rPr lang="ru-RU" dirty="0" smtClean="0">
                <a:latin typeface="Arial Narrow" charset="0"/>
                <a:ea typeface="Arial Narrow" charset="0"/>
                <a:cs typeface="Arial Narrow" charset="0"/>
              </a:rPr>
              <a:t>9</a:t>
            </a:r>
            <a:endParaRPr dirty="0">
              <a:latin typeface="Arial Narrow" charset="0"/>
              <a:ea typeface="Arial Narrow" charset="0"/>
              <a:cs typeface="Arial Narrow" charset="0"/>
            </a:endParaRPr>
          </a:p>
        </p:txBody>
      </p:sp>
      <p:pic>
        <p:nvPicPr>
          <p:cNvPr id="121" name="Изображение" descr="Изображение"/>
          <p:cNvPicPr>
            <a:picLocks noChangeAspect="1"/>
          </p:cNvPicPr>
          <p:nvPr/>
        </p:nvPicPr>
        <p:blipFill>
          <a:blip r:embed="rId2" cstate="print">
            <a:extLst/>
          </a:blip>
          <a:stretch>
            <a:fillRect/>
          </a:stretch>
        </p:blipFill>
        <p:spPr>
          <a:xfrm>
            <a:off x="968298" y="946303"/>
            <a:ext cx="1945686" cy="1881278"/>
          </a:xfrm>
          <a:prstGeom prst="rect">
            <a:avLst/>
          </a:prstGeom>
          <a:ln w="12700">
            <a:miter lim="400000"/>
          </a:ln>
        </p:spPr>
      </p:pic>
      <p:sp>
        <p:nvSpPr>
          <p:cNvPr id="8" name="TextBox 7"/>
          <p:cNvSpPr txBox="1"/>
          <p:nvPr/>
        </p:nvSpPr>
        <p:spPr>
          <a:xfrm>
            <a:off x="5207000" y="3695700"/>
            <a:ext cx="7099300" cy="287258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1200"/>
              </a:spcBef>
              <a:spcAft>
                <a:spcPts val="1200"/>
              </a:spcAft>
              <a:buClrTx/>
              <a:buSzTx/>
              <a:buFontTx/>
              <a:buNone/>
              <a:tabLst/>
            </a:pPr>
            <a:r>
              <a:rPr kumimoji="0" lang="ru-RU" sz="4000" b="1" i="0" u="none" strike="noStrike" cap="none" spc="0" normalizeH="0" baseline="0" dirty="0" smtClean="0">
                <a:ln>
                  <a:noFill/>
                </a:ln>
                <a:solidFill>
                  <a:schemeClr val="accent1">
                    <a:lumMod val="50000"/>
                  </a:schemeClr>
                </a:solidFill>
                <a:effectLst/>
                <a:uFillTx/>
                <a:latin typeface="Calibri" pitchFamily="34" charset="0"/>
                <a:cs typeface="Calibri" pitchFamily="34" charset="0"/>
                <a:sym typeface="Helvetica Light"/>
              </a:rPr>
              <a:t>Оценивание</a:t>
            </a:r>
            <a:r>
              <a:rPr kumimoji="0" lang="ru-RU" sz="4000" b="1" i="0" u="none" strike="noStrike" cap="none" spc="0" normalizeH="0" dirty="0" smtClean="0">
                <a:ln>
                  <a:noFill/>
                </a:ln>
                <a:solidFill>
                  <a:schemeClr val="accent1">
                    <a:lumMod val="50000"/>
                  </a:schemeClr>
                </a:solidFill>
                <a:effectLst/>
                <a:uFillTx/>
                <a:latin typeface="Calibri" pitchFamily="34" charset="0"/>
                <a:cs typeface="Calibri" pitchFamily="34" charset="0"/>
                <a:sym typeface="Helvetica Light"/>
              </a:rPr>
              <a:t> </a:t>
            </a:r>
            <a:r>
              <a:rPr lang="ru-RU" sz="4000" b="1" dirty="0" smtClean="0">
                <a:solidFill>
                  <a:schemeClr val="accent1">
                    <a:lumMod val="50000"/>
                  </a:schemeClr>
                </a:solidFill>
                <a:latin typeface="Calibri" pitchFamily="34" charset="0"/>
                <a:cs typeface="Calibri" pitchFamily="34" charset="0"/>
              </a:rPr>
              <a:t>качества работы </a:t>
            </a:r>
            <a:r>
              <a:rPr kumimoji="0" lang="ru-RU" sz="4000" b="1" i="0" u="none" strike="noStrike" cap="none" spc="0" normalizeH="0" dirty="0" smtClean="0">
                <a:ln>
                  <a:noFill/>
                </a:ln>
                <a:solidFill>
                  <a:schemeClr val="accent1">
                    <a:lumMod val="50000"/>
                  </a:schemeClr>
                </a:solidFill>
                <a:effectLst/>
                <a:uFillTx/>
                <a:latin typeface="Calibri" pitchFamily="34" charset="0"/>
                <a:cs typeface="Calibri" pitchFamily="34" charset="0"/>
                <a:sym typeface="Helvetica Light"/>
              </a:rPr>
              <a:t>преподава</a:t>
            </a:r>
            <a:r>
              <a:rPr lang="ru-RU" sz="4000" b="1" dirty="0" smtClean="0">
                <a:solidFill>
                  <a:schemeClr val="accent1">
                    <a:lumMod val="50000"/>
                  </a:schemeClr>
                </a:solidFill>
                <a:latin typeface="Calibri" pitchFamily="34" charset="0"/>
                <a:cs typeface="Calibri" pitchFamily="34" charset="0"/>
              </a:rPr>
              <a:t>телей</a:t>
            </a:r>
            <a:r>
              <a:rPr kumimoji="0" lang="ru-RU" sz="4000" b="1" i="0" u="none" strike="noStrike" cap="none" spc="0" normalizeH="0" dirty="0" smtClean="0">
                <a:ln>
                  <a:noFill/>
                </a:ln>
                <a:solidFill>
                  <a:schemeClr val="accent1">
                    <a:lumMod val="50000"/>
                  </a:schemeClr>
                </a:solidFill>
                <a:effectLst/>
                <a:uFillTx/>
                <a:latin typeface="Calibri" pitchFamily="34" charset="0"/>
                <a:cs typeface="Calibri" pitchFamily="34" charset="0"/>
                <a:sym typeface="Helvetica Light"/>
              </a:rPr>
              <a:t> и кураторов </a:t>
            </a:r>
            <a:r>
              <a:rPr kumimoji="0" lang="ru-RU" sz="4000" b="1" i="0" u="none" strike="noStrike" cap="none" spc="0" normalizeH="0" dirty="0" smtClean="0">
                <a:ln>
                  <a:noFill/>
                </a:ln>
                <a:solidFill>
                  <a:schemeClr val="accent1">
                    <a:lumMod val="50000"/>
                  </a:schemeClr>
                </a:solidFill>
                <a:effectLst/>
                <a:uFillTx/>
                <a:latin typeface="Calibri" pitchFamily="34" charset="0"/>
                <a:cs typeface="Calibri" pitchFamily="34" charset="0"/>
                <a:sym typeface="Helvetica Light"/>
              </a:rPr>
              <a:t>учениками </a:t>
            </a:r>
            <a:r>
              <a:rPr kumimoji="0" lang="ru-RU" sz="4000" b="1" i="0" u="none" strike="noStrike" cap="none" spc="0" normalizeH="0" dirty="0" smtClean="0">
                <a:ln>
                  <a:noFill/>
                </a:ln>
                <a:solidFill>
                  <a:schemeClr val="accent1">
                    <a:lumMod val="50000"/>
                  </a:schemeClr>
                </a:solidFill>
                <a:effectLst/>
                <a:uFillTx/>
                <a:latin typeface="Calibri" pitchFamily="34" charset="0"/>
                <a:cs typeface="Calibri" pitchFamily="34" charset="0"/>
                <a:sym typeface="Helvetica Light"/>
              </a:rPr>
              <a:t>в Лицее НИУ ВШЭ</a:t>
            </a:r>
            <a:r>
              <a:rPr lang="ru-RU" sz="4000" i="1" dirty="0" smtClean="0">
                <a:solidFill>
                  <a:schemeClr val="accent1">
                    <a:lumMod val="50000"/>
                  </a:schemeClr>
                </a:solidFill>
                <a:latin typeface="+mn-lt"/>
                <a:cs typeface="Calibri" pitchFamily="34" charset="0"/>
              </a:rPr>
              <a:t/>
            </a:r>
            <a:br>
              <a:rPr lang="ru-RU" sz="4000" i="1" dirty="0" smtClean="0">
                <a:solidFill>
                  <a:schemeClr val="accent1">
                    <a:lumMod val="50000"/>
                  </a:schemeClr>
                </a:solidFill>
                <a:latin typeface="+mn-lt"/>
                <a:cs typeface="Calibri" pitchFamily="34" charset="0"/>
              </a:rPr>
            </a:br>
            <a:endParaRPr kumimoji="0" lang="ru-RU" sz="4000" b="0" i="1" u="none" strike="noStrike" cap="none" spc="0" normalizeH="0" baseline="0" dirty="0">
              <a:ln>
                <a:noFill/>
              </a:ln>
              <a:solidFill>
                <a:schemeClr val="accent1">
                  <a:lumMod val="50000"/>
                </a:schemeClr>
              </a:solidFill>
              <a:effectLst/>
              <a:uFillTx/>
              <a:latin typeface="+mn-lt"/>
              <a:cs typeface="Calibri" pitchFamily="34" charset="0"/>
              <a:sym typeface="Helvetica Light"/>
            </a:endParaRPr>
          </a:p>
        </p:txBody>
      </p:sp>
    </p:spTree>
  </p:cSld>
  <p:clrMapOvr>
    <a:masterClrMapping/>
  </p:clrMapOvr>
  <p:transition spd="slow">
    <p:wip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8" name="TextBox 7"/>
          <p:cNvSpPr txBox="1"/>
          <p:nvPr/>
        </p:nvSpPr>
        <p:spPr>
          <a:xfrm>
            <a:off x="830961" y="1623060"/>
            <a:ext cx="10834169"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ru-RU" b="1" i="1" dirty="0" smtClean="0">
                <a:solidFill>
                  <a:schemeClr val="accent1">
                    <a:lumMod val="50000"/>
                  </a:schemeClr>
                </a:solidFill>
                <a:latin typeface="Calibri" pitchFamily="34" charset="0"/>
                <a:cs typeface="Calibri" pitchFamily="34" charset="0"/>
              </a:rPr>
              <a:t>Формирование рейтинга и его виды</a:t>
            </a:r>
            <a:endParaRPr kumimoji="0" lang="ru-RU" sz="3600" b="1" i="1" u="none" strike="noStrike" cap="none" spc="0" normalizeH="0" baseline="0" dirty="0">
              <a:ln>
                <a:noFill/>
              </a:ln>
              <a:solidFill>
                <a:schemeClr val="accent1">
                  <a:lumMod val="50000"/>
                </a:schemeClr>
              </a:solidFill>
              <a:effectLst/>
              <a:uFillTx/>
              <a:latin typeface="Calibri" pitchFamily="34" charset="0"/>
              <a:cs typeface="Calibri" pitchFamily="34" charset="0"/>
              <a:sym typeface="Helvetica Light"/>
            </a:endParaRPr>
          </a:p>
        </p:txBody>
      </p:sp>
      <p:sp>
        <p:nvSpPr>
          <p:cNvPr id="6" name="Название подразделения, лаборатории, факультета и т.д."/>
          <p:cNvSpPr txBox="1"/>
          <p:nvPr/>
        </p:nvSpPr>
        <p:spPr>
          <a:xfrm>
            <a:off x="1658596" y="1033911"/>
            <a:ext cx="10655299" cy="47192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r">
              <a:defRPr sz="1800">
                <a:solidFill>
                  <a:srgbClr val="253957"/>
                </a:solidFill>
                <a:latin typeface="+mn-lt"/>
                <a:ea typeface="+mn-ea"/>
                <a:cs typeface="+mn-cs"/>
                <a:sym typeface="Arial Narrow"/>
              </a:defRPr>
            </a:lvl1pPr>
          </a:lstStyle>
          <a:p>
            <a:r>
              <a:rPr lang="ru-RU" sz="2400" dirty="0">
                <a:latin typeface="Calibri" pitchFamily="34" charset="0"/>
                <a:ea typeface="Arial Narrow" charset="0"/>
                <a:cs typeface="Calibri" pitchFamily="34" charset="0"/>
              </a:rPr>
              <a:t>Оценивание качества работы преподавателей и </a:t>
            </a:r>
            <a:r>
              <a:rPr lang="ru-RU" sz="2400" dirty="0" smtClean="0">
                <a:latin typeface="Calibri" pitchFamily="34" charset="0"/>
                <a:ea typeface="Arial Narrow" charset="0"/>
                <a:cs typeface="Calibri" pitchFamily="34" charset="0"/>
              </a:rPr>
              <a:t>кураторов </a:t>
            </a:r>
            <a:r>
              <a:rPr lang="ru-RU" sz="2400" dirty="0">
                <a:latin typeface="Calibri" pitchFamily="34" charset="0"/>
                <a:ea typeface="Arial Narrow" charset="0"/>
                <a:cs typeface="Calibri" pitchFamily="34" charset="0"/>
              </a:rPr>
              <a:t>в Лицее НИУ </a:t>
            </a:r>
            <a:r>
              <a:rPr lang="ru-RU" sz="2400" dirty="0" smtClean="0">
                <a:latin typeface="Calibri" pitchFamily="34" charset="0"/>
                <a:ea typeface="Arial Narrow" charset="0"/>
                <a:cs typeface="Calibri" pitchFamily="34" charset="0"/>
              </a:rPr>
              <a:t>ВШЭ</a:t>
            </a:r>
            <a:endParaRPr lang="ru-RU" sz="2400" dirty="0">
              <a:latin typeface="Calibri" pitchFamily="34" charset="0"/>
              <a:ea typeface="Arial Narrow" charset="0"/>
              <a:cs typeface="Calibri" pitchFamily="34" charset="0"/>
            </a:endParaRPr>
          </a:p>
        </p:txBody>
      </p:sp>
      <p:sp>
        <p:nvSpPr>
          <p:cNvPr id="7" name="TextBox 6"/>
          <p:cNvSpPr txBox="1"/>
          <p:nvPr/>
        </p:nvSpPr>
        <p:spPr>
          <a:xfrm>
            <a:off x="453266" y="2451100"/>
            <a:ext cx="5553834" cy="556562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0" hangingPunct="0">
              <a:spcBef>
                <a:spcPts val="600"/>
              </a:spcBef>
              <a:spcAft>
                <a:spcPts val="600"/>
              </a:spcAft>
              <a:buClrTx/>
              <a:buSzTx/>
              <a:tabLst/>
            </a:pPr>
            <a:r>
              <a:rPr kumimoji="0" lang="ru-RU" sz="2800" b="1" i="0" u="none" strike="noStrike" cap="none" spc="0" normalizeH="0" baseline="0" dirty="0" smtClean="0">
                <a:ln>
                  <a:noFill/>
                </a:ln>
                <a:solidFill>
                  <a:srgbClr val="002060"/>
                </a:solidFill>
                <a:effectLst/>
                <a:uFillTx/>
                <a:latin typeface="Calibri" pitchFamily="34" charset="0"/>
                <a:cs typeface="Calibri" pitchFamily="34" charset="0"/>
                <a:sym typeface="Helvetica Light"/>
              </a:rPr>
              <a:t>Общий рейтинг</a:t>
            </a:r>
          </a:p>
          <a:p>
            <a:pPr marL="0" marR="0" indent="0" algn="l" defTabSz="584200" rtl="0" fontAlgn="auto" latinLnBrk="0" hangingPunct="0">
              <a:spcBef>
                <a:spcPts val="600"/>
              </a:spcBef>
              <a:spcAft>
                <a:spcPts val="600"/>
              </a:spcAft>
              <a:buClrTx/>
              <a:buSzTx/>
              <a:buFont typeface="Arial" pitchFamily="34" charset="0"/>
              <a:buChar char="•"/>
              <a:tabLst/>
            </a:pPr>
            <a:r>
              <a:rPr lang="ru-RU" sz="2800" dirty="0" smtClean="0">
                <a:solidFill>
                  <a:srgbClr val="002060"/>
                </a:solidFill>
                <a:latin typeface="Calibri" pitchFamily="34" charset="0"/>
                <a:cs typeface="Calibri" pitchFamily="34" charset="0"/>
              </a:rPr>
              <a:t> Составляются </a:t>
            </a:r>
            <a:r>
              <a:rPr lang="ru-RU" sz="2800" u="sng" dirty="0" smtClean="0">
                <a:solidFill>
                  <a:srgbClr val="002060"/>
                </a:solidFill>
                <a:latin typeface="Calibri" pitchFamily="34" charset="0"/>
                <a:cs typeface="Calibri" pitchFamily="34" charset="0"/>
              </a:rPr>
              <a:t>два общих рейтинга Лицея</a:t>
            </a:r>
            <a:r>
              <a:rPr lang="ru-RU" sz="2800" dirty="0" smtClean="0">
                <a:solidFill>
                  <a:srgbClr val="002060"/>
                </a:solidFill>
                <a:latin typeface="Calibri" pitchFamily="34" charset="0"/>
                <a:cs typeface="Calibri" pitchFamily="34" charset="0"/>
              </a:rPr>
              <a:t> – по всем преподавателям и по всем кураторам </a:t>
            </a:r>
          </a:p>
          <a:p>
            <a:pPr marL="0" marR="0" indent="0" algn="l" defTabSz="584200" rtl="0" fontAlgn="auto" latinLnBrk="0" hangingPunct="0">
              <a:spcBef>
                <a:spcPts val="600"/>
              </a:spcBef>
              <a:spcAft>
                <a:spcPts val="600"/>
              </a:spcAft>
              <a:buClrTx/>
              <a:buSzTx/>
              <a:buFont typeface="Arial" pitchFamily="34" charset="0"/>
              <a:buChar char="•"/>
              <a:tabLst/>
            </a:pPr>
            <a:r>
              <a:rPr lang="ru-RU" sz="2800" dirty="0" smtClean="0">
                <a:solidFill>
                  <a:srgbClr val="002060"/>
                </a:solidFill>
                <a:latin typeface="Calibri" pitchFamily="34" charset="0"/>
                <a:cs typeface="Calibri" pitchFamily="34" charset="0"/>
              </a:rPr>
              <a:t> Возможность </a:t>
            </a:r>
            <a:r>
              <a:rPr lang="ru-RU" sz="2800" u="sng" dirty="0" smtClean="0">
                <a:solidFill>
                  <a:srgbClr val="002060"/>
                </a:solidFill>
                <a:latin typeface="Calibri" pitchFamily="34" charset="0"/>
                <a:cs typeface="Calibri" pitchFamily="34" charset="0"/>
              </a:rPr>
              <a:t>сравнить баллы преподавателей</a:t>
            </a:r>
            <a:r>
              <a:rPr lang="ru-RU" sz="2800" dirty="0" smtClean="0">
                <a:solidFill>
                  <a:srgbClr val="002060"/>
                </a:solidFill>
                <a:latin typeface="Calibri" pitchFamily="34" charset="0"/>
                <a:cs typeface="Calibri" pitchFamily="34" charset="0"/>
              </a:rPr>
              <a:t> без привязки к предмету, его уровню, классу и направлению обучения</a:t>
            </a:r>
          </a:p>
          <a:p>
            <a:pPr marL="0" marR="0" indent="0" algn="l" defTabSz="584200" rtl="0" fontAlgn="auto" latinLnBrk="0" hangingPunct="0">
              <a:spcBef>
                <a:spcPts val="600"/>
              </a:spcBef>
              <a:spcAft>
                <a:spcPts val="600"/>
              </a:spcAft>
              <a:buClrTx/>
              <a:buSzTx/>
              <a:buFont typeface="Arial" pitchFamily="34" charset="0"/>
              <a:buChar char="•"/>
              <a:tabLst/>
            </a:pPr>
            <a:r>
              <a:rPr lang="ru-RU" sz="2800" dirty="0" smtClean="0">
                <a:solidFill>
                  <a:srgbClr val="002060"/>
                </a:solidFill>
                <a:latin typeface="Calibri" pitchFamily="34" charset="0"/>
                <a:cs typeface="Calibri" pitchFamily="34" charset="0"/>
              </a:rPr>
              <a:t> Используется, чтобы </a:t>
            </a:r>
            <a:r>
              <a:rPr lang="ru-RU" sz="2800" u="sng" dirty="0" smtClean="0">
                <a:solidFill>
                  <a:srgbClr val="002060"/>
                </a:solidFill>
                <a:latin typeface="Calibri" pitchFamily="34" charset="0"/>
                <a:cs typeface="Calibri" pitchFamily="34" charset="0"/>
              </a:rPr>
              <a:t>понимать общую картину</a:t>
            </a:r>
            <a:r>
              <a:rPr lang="ru-RU" sz="2800" dirty="0" smtClean="0">
                <a:solidFill>
                  <a:srgbClr val="002060"/>
                </a:solidFill>
                <a:latin typeface="Calibri" pitchFamily="34" charset="0"/>
                <a:cs typeface="Calibri" pitchFamily="34" charset="0"/>
              </a:rPr>
              <a:t> по преподавателям и кураторам</a:t>
            </a:r>
          </a:p>
        </p:txBody>
      </p:sp>
      <p:sp>
        <p:nvSpPr>
          <p:cNvPr id="9" name="TextBox 8"/>
          <p:cNvSpPr txBox="1"/>
          <p:nvPr/>
        </p:nvSpPr>
        <p:spPr>
          <a:xfrm>
            <a:off x="6921500" y="2451100"/>
            <a:ext cx="5626100" cy="555315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0" hangingPunct="0">
              <a:lnSpc>
                <a:spcPct val="100000"/>
              </a:lnSpc>
              <a:spcBef>
                <a:spcPts val="600"/>
              </a:spcBef>
              <a:spcAft>
                <a:spcPts val="600"/>
              </a:spcAft>
              <a:buClrTx/>
              <a:buSzTx/>
              <a:tabLst/>
            </a:pPr>
            <a:r>
              <a:rPr kumimoji="0" lang="ru-RU" sz="2800" b="1" i="0" u="none" strike="noStrike" cap="none" spc="0" normalizeH="0" baseline="0" dirty="0" smtClean="0">
                <a:ln>
                  <a:noFill/>
                </a:ln>
                <a:solidFill>
                  <a:srgbClr val="002060"/>
                </a:solidFill>
                <a:effectLst/>
                <a:uFillTx/>
                <a:latin typeface="Calibri" pitchFamily="34" charset="0"/>
                <a:cs typeface="Calibri" pitchFamily="34" charset="0"/>
                <a:sym typeface="Helvetica Light"/>
              </a:rPr>
              <a:t>Дифференцированные  рейтинги</a:t>
            </a:r>
          </a:p>
          <a:p>
            <a:pPr marL="0" marR="0" indent="0" algn="l" defTabSz="584200" rtl="0" fontAlgn="auto" latinLnBrk="0" hangingPunct="0">
              <a:lnSpc>
                <a:spcPct val="100000"/>
              </a:lnSpc>
              <a:spcBef>
                <a:spcPts val="600"/>
              </a:spcBef>
              <a:spcAft>
                <a:spcPts val="600"/>
              </a:spcAft>
              <a:buClrTx/>
              <a:buSzTx/>
              <a:buFont typeface="Arial" pitchFamily="34" charset="0"/>
              <a:buChar char="•"/>
              <a:tabLst/>
            </a:pPr>
            <a:r>
              <a:rPr lang="ru-RU" sz="2800" dirty="0" smtClean="0">
                <a:solidFill>
                  <a:srgbClr val="002060"/>
                </a:solidFill>
                <a:latin typeface="Calibri" pitchFamily="34" charset="0"/>
                <a:cs typeface="Calibri" pitchFamily="34" charset="0"/>
              </a:rPr>
              <a:t> Составляются </a:t>
            </a:r>
            <a:r>
              <a:rPr lang="ru-RU" sz="2800" u="sng" dirty="0" smtClean="0">
                <a:solidFill>
                  <a:srgbClr val="002060"/>
                </a:solidFill>
                <a:latin typeface="Calibri" pitchFamily="34" charset="0"/>
                <a:cs typeface="Calibri" pitchFamily="34" charset="0"/>
              </a:rPr>
              <a:t>отдельные рейтинги </a:t>
            </a:r>
            <a:r>
              <a:rPr lang="ru-RU" sz="2800" dirty="0" smtClean="0">
                <a:solidFill>
                  <a:srgbClr val="002060"/>
                </a:solidFill>
                <a:latin typeface="Calibri" pitchFamily="34" charset="0"/>
                <a:cs typeface="Calibri" pitchFamily="34" charset="0"/>
              </a:rPr>
              <a:t>по классам (параллелям), направлениям, предметам</a:t>
            </a:r>
          </a:p>
          <a:p>
            <a:pPr marL="0" marR="0" indent="0" algn="l" defTabSz="584200" rtl="0" fontAlgn="auto" latinLnBrk="0" hangingPunct="0">
              <a:lnSpc>
                <a:spcPct val="100000"/>
              </a:lnSpc>
              <a:spcBef>
                <a:spcPts val="600"/>
              </a:spcBef>
              <a:spcAft>
                <a:spcPts val="600"/>
              </a:spcAft>
              <a:buClrTx/>
              <a:buSzTx/>
              <a:buFont typeface="Arial" pitchFamily="34" charset="0"/>
              <a:buChar char="•"/>
              <a:tabLst/>
            </a:pPr>
            <a:r>
              <a:rPr lang="ru-RU" sz="2800" dirty="0" smtClean="0">
                <a:solidFill>
                  <a:srgbClr val="002060"/>
                </a:solidFill>
                <a:latin typeface="Calibri" pitchFamily="34" charset="0"/>
                <a:cs typeface="Calibri" pitchFamily="34" charset="0"/>
              </a:rPr>
              <a:t> Возможность сравнить преподавателей </a:t>
            </a:r>
            <a:r>
              <a:rPr lang="ru-RU" sz="2800" u="sng" dirty="0" smtClean="0">
                <a:solidFill>
                  <a:srgbClr val="002060"/>
                </a:solidFill>
                <a:latin typeface="Calibri" pitchFamily="34" charset="0"/>
                <a:cs typeface="Calibri" pitchFamily="34" charset="0"/>
              </a:rPr>
              <a:t>в разных образовательных контекстах</a:t>
            </a:r>
          </a:p>
          <a:p>
            <a:pPr marL="0" marR="0" indent="0" algn="l" defTabSz="584200" rtl="0" fontAlgn="auto" latinLnBrk="0" hangingPunct="0">
              <a:lnSpc>
                <a:spcPct val="100000"/>
              </a:lnSpc>
              <a:spcBef>
                <a:spcPts val="600"/>
              </a:spcBef>
              <a:spcAft>
                <a:spcPts val="600"/>
              </a:spcAft>
              <a:buClrTx/>
              <a:buSzTx/>
              <a:buFont typeface="Arial" pitchFamily="34" charset="0"/>
              <a:buChar char="•"/>
              <a:tabLst/>
            </a:pPr>
            <a:r>
              <a:rPr lang="ru-RU" sz="2800" dirty="0" smtClean="0">
                <a:solidFill>
                  <a:srgbClr val="002060"/>
                </a:solidFill>
                <a:latin typeface="Calibri" pitchFamily="34" charset="0"/>
                <a:cs typeface="Calibri" pitchFamily="34" charset="0"/>
              </a:rPr>
              <a:t> </a:t>
            </a:r>
            <a:r>
              <a:rPr lang="ru-RU" sz="2800" u="sng" dirty="0" smtClean="0">
                <a:solidFill>
                  <a:srgbClr val="002060"/>
                </a:solidFill>
                <a:latin typeface="Calibri" pitchFamily="34" charset="0"/>
                <a:cs typeface="Calibri" pitchFamily="34" charset="0"/>
              </a:rPr>
              <a:t>Более комплексный анализ</a:t>
            </a:r>
            <a:r>
              <a:rPr lang="ru-RU" sz="2800" dirty="0" smtClean="0">
                <a:solidFill>
                  <a:srgbClr val="002060"/>
                </a:solidFill>
                <a:latin typeface="Calibri" pitchFamily="34" charset="0"/>
                <a:cs typeface="Calibri" pitchFamily="34" charset="0"/>
              </a:rPr>
              <a:t>, учитывающий различия в уровне предметов, возрастные различия учеников и т.д.</a:t>
            </a:r>
          </a:p>
        </p:txBody>
      </p:sp>
    </p:spTree>
    <p:extLst>
      <p:ext uri="{BB962C8B-B14F-4D97-AF65-F5344CB8AC3E}">
        <p14:creationId xmlns:p14="http://schemas.microsoft.com/office/powerpoint/2010/main" val="3257772840"/>
      </p:ext>
    </p:extLst>
  </p:cSld>
  <p:clrMapOvr>
    <a:masterClrMapping/>
  </p:clrMapOvr>
  <p:transition spd="slow">
    <p:wip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8" name="TextBox 7"/>
          <p:cNvSpPr txBox="1"/>
          <p:nvPr/>
        </p:nvSpPr>
        <p:spPr>
          <a:xfrm>
            <a:off x="830961" y="2156727"/>
            <a:ext cx="10834169"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ru-RU" b="1" i="1" dirty="0" smtClean="0">
                <a:solidFill>
                  <a:schemeClr val="accent1">
                    <a:lumMod val="50000"/>
                  </a:schemeClr>
                </a:solidFill>
                <a:latin typeface="+mn-lt"/>
              </a:rPr>
              <a:t>Значимость процедуры оценивания для учеников</a:t>
            </a:r>
            <a:endParaRPr kumimoji="0" lang="ru-RU" sz="3600" b="1" i="1" u="none" strike="noStrike" cap="none" spc="0" normalizeH="0" baseline="0" dirty="0">
              <a:ln>
                <a:noFill/>
              </a:ln>
              <a:solidFill>
                <a:schemeClr val="accent1">
                  <a:lumMod val="50000"/>
                </a:schemeClr>
              </a:solidFill>
              <a:effectLst/>
              <a:uFillTx/>
              <a:latin typeface="+mn-lt"/>
              <a:ea typeface="+mj-ea"/>
              <a:cs typeface="+mj-cs"/>
              <a:sym typeface="Helvetica Light"/>
            </a:endParaRPr>
          </a:p>
        </p:txBody>
      </p:sp>
      <p:sp>
        <p:nvSpPr>
          <p:cNvPr id="6" name="Название подразделения, лаборатории, факультета и т.д."/>
          <p:cNvSpPr txBox="1"/>
          <p:nvPr/>
        </p:nvSpPr>
        <p:spPr>
          <a:xfrm>
            <a:off x="1589153" y="1033911"/>
            <a:ext cx="10655299" cy="47192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r">
              <a:defRPr sz="1800">
                <a:solidFill>
                  <a:srgbClr val="253957"/>
                </a:solidFill>
                <a:latin typeface="+mn-lt"/>
                <a:ea typeface="+mn-ea"/>
                <a:cs typeface="+mn-cs"/>
                <a:sym typeface="Arial Narrow"/>
              </a:defRPr>
            </a:lvl1pPr>
          </a:lstStyle>
          <a:p>
            <a:r>
              <a:rPr lang="ru-RU" sz="2400" dirty="0">
                <a:latin typeface="Calibri" pitchFamily="34" charset="0"/>
                <a:ea typeface="Arial Narrow" charset="0"/>
                <a:cs typeface="Calibri" pitchFamily="34" charset="0"/>
              </a:rPr>
              <a:t>Оценивание качества работы преподавателей и </a:t>
            </a:r>
            <a:r>
              <a:rPr lang="ru-RU" sz="2400" dirty="0" smtClean="0">
                <a:latin typeface="Calibri" pitchFamily="34" charset="0"/>
                <a:ea typeface="Arial Narrow" charset="0"/>
                <a:cs typeface="Calibri" pitchFamily="34" charset="0"/>
              </a:rPr>
              <a:t>кураторов </a:t>
            </a:r>
            <a:r>
              <a:rPr lang="ru-RU" sz="2400" dirty="0">
                <a:latin typeface="Calibri" pitchFamily="34" charset="0"/>
                <a:ea typeface="Arial Narrow" charset="0"/>
                <a:cs typeface="Calibri" pitchFamily="34" charset="0"/>
              </a:rPr>
              <a:t>в Лицее НИУ </a:t>
            </a:r>
            <a:r>
              <a:rPr lang="ru-RU" sz="2400" dirty="0" smtClean="0">
                <a:latin typeface="Calibri" pitchFamily="34" charset="0"/>
                <a:ea typeface="Arial Narrow" charset="0"/>
                <a:cs typeface="Calibri" pitchFamily="34" charset="0"/>
              </a:rPr>
              <a:t>ВШЭ</a:t>
            </a:r>
            <a:endParaRPr lang="ru-RU" sz="2400" dirty="0">
              <a:latin typeface="Calibri" pitchFamily="34" charset="0"/>
              <a:ea typeface="Arial Narrow" charset="0"/>
              <a:cs typeface="Calibri" pitchFamily="34" charset="0"/>
            </a:endParaRPr>
          </a:p>
        </p:txBody>
      </p:sp>
      <p:sp>
        <p:nvSpPr>
          <p:cNvPr id="7" name="TextBox 6"/>
          <p:cNvSpPr txBox="1"/>
          <p:nvPr/>
        </p:nvSpPr>
        <p:spPr>
          <a:xfrm>
            <a:off x="453266" y="3149600"/>
            <a:ext cx="5553834" cy="5457904"/>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spcBef>
                <a:spcPts val="600"/>
              </a:spcBef>
              <a:spcAft>
                <a:spcPts val="600"/>
              </a:spcAft>
              <a:buClrTx/>
              <a:buSzTx/>
              <a:buFont typeface="Arial" pitchFamily="34" charset="0"/>
              <a:buChar char="•"/>
              <a:tabLst/>
            </a:pPr>
            <a:r>
              <a:rPr lang="ru-RU" sz="2800" dirty="0" smtClean="0">
                <a:solidFill>
                  <a:srgbClr val="002060"/>
                </a:solidFill>
                <a:latin typeface="Calibri" pitchFamily="34" charset="0"/>
                <a:cs typeface="Calibri" pitchFamily="34" charset="0"/>
              </a:rPr>
              <a:t> Возможность выразить свое мнение в целом (оценивание как элемент </a:t>
            </a:r>
            <a:r>
              <a:rPr lang="ru-RU" sz="2800" u="sng" dirty="0" smtClean="0">
                <a:solidFill>
                  <a:srgbClr val="002060"/>
                </a:solidFill>
                <a:latin typeface="Calibri" pitchFamily="34" charset="0"/>
                <a:cs typeface="Calibri" pitchFamily="34" charset="0"/>
              </a:rPr>
              <a:t>демократизации образовательного процесса</a:t>
            </a:r>
            <a:r>
              <a:rPr lang="ru-RU" sz="2800" dirty="0" smtClean="0">
                <a:solidFill>
                  <a:srgbClr val="002060"/>
                </a:solidFill>
                <a:latin typeface="Calibri" pitchFamily="34" charset="0"/>
                <a:cs typeface="Calibri" pitchFamily="34" charset="0"/>
              </a:rPr>
              <a:t>)</a:t>
            </a:r>
          </a:p>
          <a:p>
            <a:pPr marL="0" marR="0" indent="0" algn="l" defTabSz="584200" rtl="0" fontAlgn="auto" latinLnBrk="0" hangingPunct="0">
              <a:spcBef>
                <a:spcPts val="600"/>
              </a:spcBef>
              <a:spcAft>
                <a:spcPts val="600"/>
              </a:spcAft>
              <a:buClrTx/>
              <a:buSzTx/>
              <a:buFont typeface="Arial" pitchFamily="34" charset="0"/>
              <a:buChar char="•"/>
              <a:tabLst/>
            </a:pPr>
            <a:r>
              <a:rPr lang="ru-RU" sz="2800" dirty="0" smtClean="0">
                <a:solidFill>
                  <a:srgbClr val="002060"/>
                </a:solidFill>
                <a:latin typeface="Calibri" pitchFamily="34" charset="0"/>
                <a:cs typeface="Calibri" pitchFamily="34" charset="0"/>
              </a:rPr>
              <a:t> Желание </a:t>
            </a:r>
            <a:r>
              <a:rPr lang="ru-RU" sz="2800" u="sng" dirty="0" smtClean="0">
                <a:solidFill>
                  <a:srgbClr val="002060"/>
                </a:solidFill>
                <a:latin typeface="Calibri" pitchFamily="34" charset="0"/>
                <a:cs typeface="Calibri" pitchFamily="34" charset="0"/>
              </a:rPr>
              <a:t>дать обратную связь</a:t>
            </a:r>
            <a:r>
              <a:rPr lang="ru-RU" sz="2800" dirty="0" smtClean="0">
                <a:solidFill>
                  <a:srgbClr val="002060"/>
                </a:solidFill>
                <a:latin typeface="Calibri" pitchFamily="34" charset="0"/>
                <a:cs typeface="Calibri" pitchFamily="34" charset="0"/>
              </a:rPr>
              <a:t> своим преподавателям и кураторам</a:t>
            </a:r>
          </a:p>
          <a:p>
            <a:pPr marL="0" marR="0" indent="0" algn="l" defTabSz="584200" rtl="0" fontAlgn="auto" latinLnBrk="0" hangingPunct="0">
              <a:spcBef>
                <a:spcPts val="600"/>
              </a:spcBef>
              <a:spcAft>
                <a:spcPts val="600"/>
              </a:spcAft>
              <a:buClrTx/>
              <a:buSzTx/>
              <a:buFont typeface="Arial" pitchFamily="34" charset="0"/>
              <a:buChar char="•"/>
              <a:tabLst/>
            </a:pPr>
            <a:r>
              <a:rPr lang="ru-RU" sz="2800" dirty="0" smtClean="0">
                <a:solidFill>
                  <a:srgbClr val="002060"/>
                </a:solidFill>
                <a:latin typeface="Calibri" pitchFamily="34" charset="0"/>
                <a:cs typeface="Calibri" pitchFamily="34" charset="0"/>
              </a:rPr>
              <a:t> Стремление </a:t>
            </a:r>
            <a:r>
              <a:rPr lang="ru-RU" sz="2800" u="sng" dirty="0" smtClean="0">
                <a:solidFill>
                  <a:srgbClr val="002060"/>
                </a:solidFill>
                <a:latin typeface="Calibri" pitchFamily="34" charset="0"/>
                <a:cs typeface="Calibri" pitchFamily="34" charset="0"/>
              </a:rPr>
              <a:t>принять реальное участие</a:t>
            </a:r>
            <a:r>
              <a:rPr lang="ru-RU" sz="2800" dirty="0" smtClean="0">
                <a:solidFill>
                  <a:srgbClr val="002060"/>
                </a:solidFill>
                <a:latin typeface="Calibri" pitchFamily="34" charset="0"/>
                <a:cs typeface="Calibri" pitchFamily="34" charset="0"/>
              </a:rPr>
              <a:t> в изменении учебного процесса в Лицее</a:t>
            </a:r>
          </a:p>
          <a:p>
            <a:pPr marL="0" marR="0" indent="0" algn="l" defTabSz="584200" rtl="0" fontAlgn="auto" latinLnBrk="0" hangingPunct="0">
              <a:spcBef>
                <a:spcPts val="600"/>
              </a:spcBef>
              <a:spcAft>
                <a:spcPts val="600"/>
              </a:spcAft>
              <a:buClrTx/>
              <a:buSzTx/>
              <a:buFont typeface="Arial" pitchFamily="34" charset="0"/>
              <a:buChar char="•"/>
              <a:tabLst/>
            </a:pPr>
            <a:endParaRPr lang="ru-RU" sz="2800" dirty="0" smtClean="0">
              <a:solidFill>
                <a:srgbClr val="002060"/>
              </a:solidFill>
              <a:latin typeface="Calibri" pitchFamily="34" charset="0"/>
              <a:cs typeface="Calibri" pitchFamily="34" charset="0"/>
            </a:endParaRPr>
          </a:p>
        </p:txBody>
      </p:sp>
      <p:sp>
        <p:nvSpPr>
          <p:cNvPr id="9" name="TextBox 8"/>
          <p:cNvSpPr txBox="1"/>
          <p:nvPr/>
        </p:nvSpPr>
        <p:spPr>
          <a:xfrm>
            <a:off x="6487283" y="3370175"/>
            <a:ext cx="5553834" cy="93358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defTabSz="584200" rtl="0" fontAlgn="auto" latinLnBrk="0" hangingPunct="0">
              <a:spcBef>
                <a:spcPts val="600"/>
              </a:spcBef>
              <a:spcAft>
                <a:spcPts val="600"/>
              </a:spcAft>
              <a:buClrTx/>
              <a:buSzTx/>
              <a:tabLst/>
            </a:pPr>
            <a:r>
              <a:rPr lang="ru-RU" sz="4400" b="1" dirty="0" smtClean="0">
                <a:solidFill>
                  <a:srgbClr val="002060"/>
                </a:solidFill>
                <a:latin typeface="Calibri" pitchFamily="34" charset="0"/>
                <a:cs typeface="Calibri" pitchFamily="34" charset="0"/>
              </a:rPr>
              <a:t>НО!</a:t>
            </a:r>
            <a:endParaRPr lang="ru-RU" sz="4400" dirty="0" smtClean="0">
              <a:solidFill>
                <a:srgbClr val="002060"/>
              </a:solidFill>
              <a:latin typeface="Calibri" pitchFamily="34" charset="0"/>
              <a:cs typeface="Calibri" pitchFamily="34" charset="0"/>
            </a:endParaRPr>
          </a:p>
        </p:txBody>
      </p:sp>
      <p:sp>
        <p:nvSpPr>
          <p:cNvPr id="10" name="Овал 9"/>
          <p:cNvSpPr/>
          <p:nvPr/>
        </p:nvSpPr>
        <p:spPr>
          <a:xfrm>
            <a:off x="6007100" y="4382899"/>
            <a:ext cx="6502400" cy="3580467"/>
          </a:xfrm>
          <a:prstGeom prst="ellipse">
            <a:avLst/>
          </a:prstGeom>
          <a:blipFill rotWithShape="1">
            <a:blip r:embed="rId3" cstate="print"/>
            <a:srcRect/>
            <a:tile tx="0" ty="0" sx="100000" sy="100000" flip="none" algn="tl"/>
          </a:blipFill>
          <a:ln w="12700" cap="flat">
            <a:noFill/>
            <a:miter lim="400000"/>
          </a:ln>
          <a:effectLst>
            <a:outerShdw blurRad="38100" dist="25400" dir="5400000" rotWithShape="0">
              <a:srgbClr val="000000">
                <a:alpha val="50000"/>
              </a:srgbClr>
            </a:outerShdw>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2400" b="0" i="0" u="none" strike="noStrike" cap="none" spc="0" normalizeH="0" baseline="0">
              <a:ln>
                <a:noFill/>
              </a:ln>
              <a:solidFill>
                <a:srgbClr val="FFFFFF"/>
              </a:solidFill>
              <a:effectLst/>
              <a:uFillTx/>
              <a:latin typeface="+mj-lt"/>
              <a:ea typeface="+mj-ea"/>
              <a:cs typeface="+mj-cs"/>
              <a:sym typeface="Helvetica Light"/>
            </a:endParaRPr>
          </a:p>
        </p:txBody>
      </p:sp>
      <p:sp>
        <p:nvSpPr>
          <p:cNvPr id="12" name="TextBox 11"/>
          <p:cNvSpPr txBox="1"/>
          <p:nvPr/>
        </p:nvSpPr>
        <p:spPr>
          <a:xfrm>
            <a:off x="6487283" y="5230157"/>
            <a:ext cx="5372100" cy="1826141"/>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ru-RU" sz="2800" dirty="0" smtClean="0">
                <a:solidFill>
                  <a:schemeClr val="bg1"/>
                </a:solidFill>
                <a:latin typeface="Calibri" pitchFamily="34" charset="0"/>
                <a:cs typeface="Calibri" pitchFamily="34" charset="0"/>
              </a:rPr>
              <a:t>Отсутствие видимых изменений в работе получивших низкие баллы педагогов вызывает сильную оппортунистическую реакцию…</a:t>
            </a:r>
            <a:endParaRPr kumimoji="0" lang="ru-RU" sz="2800" b="0" i="0" u="none" strike="noStrike" cap="none" spc="0" normalizeH="0" baseline="0" dirty="0">
              <a:ln>
                <a:noFill/>
              </a:ln>
              <a:solidFill>
                <a:schemeClr val="bg1"/>
              </a:solidFill>
              <a:effectLst/>
              <a:uFillTx/>
              <a:latin typeface="+mj-lt"/>
              <a:ea typeface="+mj-ea"/>
              <a:cs typeface="+mj-cs"/>
              <a:sym typeface="Helvetica Light"/>
            </a:endParaRPr>
          </a:p>
        </p:txBody>
      </p:sp>
    </p:spTree>
    <p:extLst>
      <p:ext uri="{BB962C8B-B14F-4D97-AF65-F5344CB8AC3E}">
        <p14:creationId xmlns:p14="http://schemas.microsoft.com/office/powerpoint/2010/main" val="3192477020"/>
      </p:ext>
    </p:extLst>
  </p:cSld>
  <p:clrMapOvr>
    <a:masterClrMapping/>
  </p:clrMapOvr>
  <p:transition spd="slow">
    <p:wip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pic>
        <p:nvPicPr>
          <p:cNvPr id="128" name="Изображение" descr="Изображение"/>
          <p:cNvPicPr>
            <a:picLocks noChangeAspect="1"/>
          </p:cNvPicPr>
          <p:nvPr/>
        </p:nvPicPr>
        <p:blipFill>
          <a:blip r:embed="rId3" cstate="print">
            <a:extLst/>
          </a:blip>
          <a:stretch>
            <a:fillRect/>
          </a:stretch>
        </p:blipFill>
        <p:spPr>
          <a:xfrm>
            <a:off x="805562" y="416839"/>
            <a:ext cx="853034" cy="853034"/>
          </a:xfrm>
          <a:prstGeom prst="rect">
            <a:avLst/>
          </a:prstGeom>
          <a:ln w="12700">
            <a:miter lim="400000"/>
          </a:ln>
        </p:spPr>
      </p:pic>
      <p:sp>
        <p:nvSpPr>
          <p:cNvPr id="8" name="TextBox 7"/>
          <p:cNvSpPr txBox="1"/>
          <p:nvPr/>
        </p:nvSpPr>
        <p:spPr>
          <a:xfrm>
            <a:off x="830961" y="1879728"/>
            <a:ext cx="11413491"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ru-RU" b="1" i="1" dirty="0" smtClean="0">
                <a:solidFill>
                  <a:schemeClr val="accent1">
                    <a:lumMod val="50000"/>
                  </a:schemeClr>
                </a:solidFill>
                <a:latin typeface="Calibri" pitchFamily="34" charset="0"/>
                <a:cs typeface="Calibri" pitchFamily="34" charset="0"/>
              </a:rPr>
              <a:t>Дифференциация преподавателей и кураторов по их рейтингу (среднему баллу)</a:t>
            </a:r>
            <a:endParaRPr kumimoji="0" lang="ru-RU" sz="3600" b="1" i="1" u="none" strike="noStrike" cap="none" spc="0" normalizeH="0" baseline="0" dirty="0">
              <a:ln>
                <a:noFill/>
              </a:ln>
              <a:solidFill>
                <a:schemeClr val="accent1">
                  <a:lumMod val="50000"/>
                </a:schemeClr>
              </a:solidFill>
              <a:effectLst/>
              <a:uFillTx/>
              <a:latin typeface="Calibri" pitchFamily="34" charset="0"/>
              <a:cs typeface="Calibri" pitchFamily="34" charset="0"/>
              <a:sym typeface="Helvetica Light"/>
            </a:endParaRPr>
          </a:p>
        </p:txBody>
      </p:sp>
      <p:sp>
        <p:nvSpPr>
          <p:cNvPr id="4" name="TextBox 3"/>
          <p:cNvSpPr txBox="1"/>
          <p:nvPr/>
        </p:nvSpPr>
        <p:spPr>
          <a:xfrm>
            <a:off x="1803400" y="5475605"/>
            <a:ext cx="8788400"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endParaRPr kumimoji="0" lang="ru-RU" sz="3600" b="0" i="0" u="none" strike="noStrike" cap="none" spc="0" normalizeH="0" baseline="0" dirty="0">
              <a:ln>
                <a:noFill/>
              </a:ln>
              <a:solidFill>
                <a:srgbClr val="000000"/>
              </a:solidFill>
              <a:effectLst/>
              <a:uFillTx/>
              <a:latin typeface="+mj-lt"/>
              <a:ea typeface="+mj-ea"/>
              <a:cs typeface="+mj-cs"/>
              <a:sym typeface="Helvetica Light"/>
            </a:endParaRPr>
          </a:p>
        </p:txBody>
      </p:sp>
      <p:sp>
        <p:nvSpPr>
          <p:cNvPr id="9" name="Название подразделения, лаборатории, факультета и т.д."/>
          <p:cNvSpPr txBox="1"/>
          <p:nvPr/>
        </p:nvSpPr>
        <p:spPr>
          <a:xfrm>
            <a:off x="1589153" y="1033911"/>
            <a:ext cx="10655299" cy="47192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r">
              <a:defRPr sz="1800">
                <a:solidFill>
                  <a:srgbClr val="253957"/>
                </a:solidFill>
                <a:latin typeface="+mn-lt"/>
                <a:ea typeface="+mn-ea"/>
                <a:cs typeface="+mn-cs"/>
                <a:sym typeface="Arial Narrow"/>
              </a:defRPr>
            </a:lvl1pPr>
          </a:lstStyle>
          <a:p>
            <a:r>
              <a:rPr lang="ru-RU" sz="2400" dirty="0">
                <a:latin typeface="Calibri" pitchFamily="34" charset="0"/>
                <a:ea typeface="Arial Narrow" charset="0"/>
                <a:cs typeface="Calibri" pitchFamily="34" charset="0"/>
              </a:rPr>
              <a:t>Оценивание качества работы преподавателей и </a:t>
            </a:r>
            <a:r>
              <a:rPr lang="ru-RU" sz="2400" dirty="0" smtClean="0">
                <a:latin typeface="Calibri" pitchFamily="34" charset="0"/>
                <a:ea typeface="Arial Narrow" charset="0"/>
                <a:cs typeface="Calibri" pitchFamily="34" charset="0"/>
              </a:rPr>
              <a:t>кураторов </a:t>
            </a:r>
            <a:r>
              <a:rPr lang="ru-RU" sz="2400" dirty="0">
                <a:latin typeface="Calibri" pitchFamily="34" charset="0"/>
                <a:ea typeface="Arial Narrow" charset="0"/>
                <a:cs typeface="Calibri" pitchFamily="34" charset="0"/>
              </a:rPr>
              <a:t>в Лицее НИУ </a:t>
            </a:r>
            <a:r>
              <a:rPr lang="ru-RU" sz="2400" dirty="0" smtClean="0">
                <a:latin typeface="Calibri" pitchFamily="34" charset="0"/>
                <a:ea typeface="Arial Narrow" charset="0"/>
                <a:cs typeface="Calibri" pitchFamily="34" charset="0"/>
              </a:rPr>
              <a:t>ВШЭ</a:t>
            </a:r>
            <a:endParaRPr lang="ru-RU" sz="2400" dirty="0">
              <a:latin typeface="Calibri" pitchFamily="34" charset="0"/>
              <a:ea typeface="Arial Narrow" charset="0"/>
              <a:cs typeface="Calibri" pitchFamily="34" charset="0"/>
            </a:endParaRPr>
          </a:p>
        </p:txBody>
      </p:sp>
      <p:graphicFrame>
        <p:nvGraphicFramePr>
          <p:cNvPr id="10" name="Схема 9"/>
          <p:cNvGraphicFramePr/>
          <p:nvPr/>
        </p:nvGraphicFramePr>
        <p:xfrm>
          <a:off x="444501" y="3090316"/>
          <a:ext cx="6692899" cy="626958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1" name="TextBox 10"/>
          <p:cNvSpPr txBox="1"/>
          <p:nvPr/>
        </p:nvSpPr>
        <p:spPr>
          <a:xfrm>
            <a:off x="6934200" y="3187799"/>
            <a:ext cx="5757034" cy="5888792"/>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spcBef>
                <a:spcPts val="600"/>
              </a:spcBef>
              <a:spcAft>
                <a:spcPts val="600"/>
              </a:spcAft>
              <a:buClrTx/>
              <a:buSzTx/>
              <a:buFont typeface="Arial" pitchFamily="34" charset="0"/>
              <a:buChar char="•"/>
              <a:tabLst/>
            </a:pPr>
            <a:r>
              <a:rPr lang="ru-RU" sz="2800" dirty="0" smtClean="0">
                <a:solidFill>
                  <a:srgbClr val="002060"/>
                </a:solidFill>
                <a:latin typeface="Calibri" pitchFamily="34" charset="0"/>
                <a:cs typeface="Calibri" pitchFamily="34" charset="0"/>
              </a:rPr>
              <a:t> </a:t>
            </a:r>
            <a:r>
              <a:rPr lang="ru-RU" sz="2800" i="1" dirty="0" smtClean="0">
                <a:solidFill>
                  <a:srgbClr val="002060"/>
                </a:solidFill>
                <a:latin typeface="Calibri" pitchFamily="34" charset="0"/>
                <a:cs typeface="Calibri" pitchFamily="34" charset="0"/>
              </a:rPr>
              <a:t>«Зеленая» группа</a:t>
            </a:r>
            <a:r>
              <a:rPr lang="ru-RU" sz="2800" dirty="0" smtClean="0">
                <a:solidFill>
                  <a:srgbClr val="002060"/>
                </a:solidFill>
                <a:latin typeface="Calibri" pitchFamily="34" charset="0"/>
                <a:cs typeface="Calibri" pitchFamily="34" charset="0"/>
              </a:rPr>
              <a:t> – </a:t>
            </a:r>
            <a:r>
              <a:rPr lang="ru-RU" sz="2800" u="sng" dirty="0" smtClean="0">
                <a:solidFill>
                  <a:srgbClr val="002060"/>
                </a:solidFill>
                <a:latin typeface="Calibri" pitchFamily="34" charset="0"/>
                <a:cs typeface="Calibri" pitchFamily="34" charset="0"/>
              </a:rPr>
              <a:t>лучшие по всем критериям</a:t>
            </a:r>
            <a:endParaRPr lang="ru-RU" sz="2800" dirty="0" smtClean="0">
              <a:solidFill>
                <a:srgbClr val="002060"/>
              </a:solidFill>
              <a:latin typeface="Calibri" pitchFamily="34" charset="0"/>
              <a:cs typeface="Calibri" pitchFamily="34" charset="0"/>
            </a:endParaRPr>
          </a:p>
          <a:p>
            <a:pPr marL="0" marR="0" indent="0" algn="l" defTabSz="584200" rtl="0" fontAlgn="auto" latinLnBrk="0" hangingPunct="0">
              <a:spcBef>
                <a:spcPts val="600"/>
              </a:spcBef>
              <a:spcAft>
                <a:spcPts val="600"/>
              </a:spcAft>
              <a:buClrTx/>
              <a:buSzTx/>
              <a:buFont typeface="Arial" pitchFamily="34" charset="0"/>
              <a:buChar char="•"/>
              <a:tabLst/>
            </a:pPr>
            <a:r>
              <a:rPr lang="ru-RU" sz="2800" dirty="0" smtClean="0">
                <a:solidFill>
                  <a:srgbClr val="002060"/>
                </a:solidFill>
                <a:latin typeface="Calibri" pitchFamily="34" charset="0"/>
                <a:cs typeface="Calibri" pitchFamily="34" charset="0"/>
              </a:rPr>
              <a:t> </a:t>
            </a:r>
            <a:r>
              <a:rPr lang="ru-RU" sz="2800" i="1" dirty="0" smtClean="0">
                <a:solidFill>
                  <a:srgbClr val="002060"/>
                </a:solidFill>
                <a:latin typeface="Calibri" pitchFamily="34" charset="0"/>
                <a:cs typeface="Calibri" pitchFamily="34" charset="0"/>
              </a:rPr>
              <a:t>«Группа роста»</a:t>
            </a:r>
            <a:r>
              <a:rPr lang="ru-RU" sz="2800" dirty="0" smtClean="0">
                <a:solidFill>
                  <a:srgbClr val="002060"/>
                </a:solidFill>
                <a:latin typeface="Calibri" pitchFamily="34" charset="0"/>
                <a:cs typeface="Calibri" pitchFamily="34" charset="0"/>
              </a:rPr>
              <a:t> – </a:t>
            </a:r>
            <a:r>
              <a:rPr lang="ru-RU" sz="2800" u="sng" dirty="0" smtClean="0">
                <a:solidFill>
                  <a:srgbClr val="002060"/>
                </a:solidFill>
                <a:latin typeface="Calibri" pitchFamily="34" charset="0"/>
                <a:cs typeface="Calibri" pitchFamily="34" charset="0"/>
              </a:rPr>
              <a:t>большинство</a:t>
            </a:r>
            <a:r>
              <a:rPr lang="ru-RU" sz="2800" dirty="0" smtClean="0">
                <a:solidFill>
                  <a:srgbClr val="002060"/>
                </a:solidFill>
                <a:latin typeface="Calibri" pitchFamily="34" charset="0"/>
                <a:cs typeface="Calibri" pitchFamily="34" charset="0"/>
              </a:rPr>
              <a:t> преподавателей, баллы по критериям </a:t>
            </a:r>
            <a:r>
              <a:rPr lang="ru-RU" sz="2800" u="sng" dirty="0" smtClean="0">
                <a:solidFill>
                  <a:srgbClr val="002060"/>
                </a:solidFill>
                <a:latin typeface="Calibri" pitchFamily="34" charset="0"/>
                <a:cs typeface="Calibri" pitchFamily="34" charset="0"/>
              </a:rPr>
              <a:t>отличаются</a:t>
            </a:r>
          </a:p>
          <a:p>
            <a:pPr marL="0" marR="0" indent="0" algn="l" defTabSz="584200" rtl="0" fontAlgn="auto" latinLnBrk="0" hangingPunct="0">
              <a:spcBef>
                <a:spcPts val="600"/>
              </a:spcBef>
              <a:spcAft>
                <a:spcPts val="600"/>
              </a:spcAft>
              <a:buClrTx/>
              <a:buSzTx/>
              <a:buFont typeface="Arial" pitchFamily="34" charset="0"/>
              <a:buChar char="•"/>
              <a:tabLst/>
            </a:pPr>
            <a:r>
              <a:rPr lang="ru-RU" sz="2800" dirty="0" smtClean="0">
                <a:solidFill>
                  <a:srgbClr val="002060"/>
                </a:solidFill>
                <a:latin typeface="Calibri" pitchFamily="34" charset="0"/>
                <a:cs typeface="Calibri" pitchFamily="34" charset="0"/>
              </a:rPr>
              <a:t> «</a:t>
            </a:r>
            <a:r>
              <a:rPr lang="ru-RU" sz="2800" i="1" dirty="0" smtClean="0">
                <a:solidFill>
                  <a:srgbClr val="002060"/>
                </a:solidFill>
                <a:latin typeface="Calibri" pitchFamily="34" charset="0"/>
                <a:cs typeface="Calibri" pitchFamily="34" charset="0"/>
              </a:rPr>
              <a:t>Группа риска</a:t>
            </a:r>
            <a:r>
              <a:rPr lang="ru-RU" sz="2800" dirty="0" smtClean="0">
                <a:solidFill>
                  <a:srgbClr val="002060"/>
                </a:solidFill>
                <a:latin typeface="Calibri" pitchFamily="34" charset="0"/>
                <a:cs typeface="Calibri" pitchFamily="34" charset="0"/>
              </a:rPr>
              <a:t>» – </a:t>
            </a:r>
            <a:r>
              <a:rPr lang="ru-RU" sz="2800" u="sng" dirty="0" smtClean="0">
                <a:solidFill>
                  <a:srgbClr val="002060"/>
                </a:solidFill>
                <a:latin typeface="Calibri" pitchFamily="34" charset="0"/>
                <a:cs typeface="Calibri" pitchFamily="34" charset="0"/>
              </a:rPr>
              <a:t>критика в комментариях</a:t>
            </a:r>
            <a:r>
              <a:rPr lang="ru-RU" sz="2800" dirty="0" smtClean="0">
                <a:solidFill>
                  <a:srgbClr val="002060"/>
                </a:solidFill>
                <a:latin typeface="Calibri" pitchFamily="34" charset="0"/>
                <a:cs typeface="Calibri" pitchFamily="34" charset="0"/>
              </a:rPr>
              <a:t> превалирует, невысокие баллы </a:t>
            </a:r>
            <a:r>
              <a:rPr lang="ru-RU" sz="2800" u="sng" dirty="0" smtClean="0">
                <a:solidFill>
                  <a:srgbClr val="002060"/>
                </a:solidFill>
                <a:latin typeface="Calibri" pitchFamily="34" charset="0"/>
                <a:cs typeface="Calibri" pitchFamily="34" charset="0"/>
              </a:rPr>
              <a:t>по всем критериям</a:t>
            </a:r>
          </a:p>
          <a:p>
            <a:pPr marL="0" marR="0" indent="0" algn="l" defTabSz="584200" rtl="0" fontAlgn="auto" latinLnBrk="0" hangingPunct="0">
              <a:spcBef>
                <a:spcPts val="600"/>
              </a:spcBef>
              <a:spcAft>
                <a:spcPts val="600"/>
              </a:spcAft>
              <a:buClrTx/>
              <a:buSzTx/>
              <a:buFont typeface="Arial" pitchFamily="34" charset="0"/>
              <a:buChar char="•"/>
              <a:tabLst/>
            </a:pPr>
            <a:r>
              <a:rPr lang="ru-RU" sz="2800" dirty="0" smtClean="0">
                <a:solidFill>
                  <a:srgbClr val="002060"/>
                </a:solidFill>
                <a:latin typeface="Calibri" pitchFamily="34" charset="0"/>
                <a:cs typeface="Calibri" pitchFamily="34" charset="0"/>
              </a:rPr>
              <a:t> «</a:t>
            </a:r>
            <a:r>
              <a:rPr lang="ru-RU" sz="2800" i="1" dirty="0" smtClean="0">
                <a:solidFill>
                  <a:srgbClr val="002060"/>
                </a:solidFill>
                <a:latin typeface="Calibri" pitchFamily="34" charset="0"/>
                <a:cs typeface="Calibri" pitchFamily="34" charset="0"/>
              </a:rPr>
              <a:t>Красная группа</a:t>
            </a:r>
            <a:r>
              <a:rPr lang="ru-RU" sz="2800" dirty="0" smtClean="0">
                <a:solidFill>
                  <a:srgbClr val="002060"/>
                </a:solidFill>
                <a:latin typeface="Calibri" pitchFamily="34" charset="0"/>
                <a:cs typeface="Calibri" pitchFamily="34" charset="0"/>
              </a:rPr>
              <a:t>» – </a:t>
            </a:r>
            <a:r>
              <a:rPr lang="ru-RU" sz="2800" u="sng" dirty="0" smtClean="0">
                <a:solidFill>
                  <a:srgbClr val="002060"/>
                </a:solidFill>
                <a:latin typeface="Calibri" pitchFamily="34" charset="0"/>
                <a:cs typeface="Calibri" pitchFamily="34" charset="0"/>
              </a:rPr>
              <a:t>максимум критики</a:t>
            </a:r>
            <a:r>
              <a:rPr lang="ru-RU" sz="2800" dirty="0" smtClean="0">
                <a:solidFill>
                  <a:srgbClr val="002060"/>
                </a:solidFill>
                <a:latin typeface="Calibri" pitchFamily="34" charset="0"/>
                <a:cs typeface="Calibri" pitchFamily="34" charset="0"/>
              </a:rPr>
              <a:t> от учеников, </a:t>
            </a:r>
            <a:r>
              <a:rPr lang="ru-RU" sz="2800" u="sng" dirty="0" smtClean="0">
                <a:solidFill>
                  <a:srgbClr val="002060"/>
                </a:solidFill>
                <a:latin typeface="Calibri" pitchFamily="34" charset="0"/>
                <a:cs typeface="Calibri" pitchFamily="34" charset="0"/>
              </a:rPr>
              <a:t>наименьшие баллы</a:t>
            </a:r>
            <a:r>
              <a:rPr lang="ru-RU" sz="2800" dirty="0" smtClean="0">
                <a:solidFill>
                  <a:srgbClr val="002060"/>
                </a:solidFill>
                <a:latin typeface="Calibri" pitchFamily="34" charset="0"/>
                <a:cs typeface="Calibri" pitchFamily="34" charset="0"/>
              </a:rPr>
              <a:t> по всем критериям</a:t>
            </a:r>
          </a:p>
        </p:txBody>
      </p:sp>
    </p:spTree>
    <p:extLst>
      <p:ext uri="{BB962C8B-B14F-4D97-AF65-F5344CB8AC3E}">
        <p14:creationId xmlns:p14="http://schemas.microsoft.com/office/powerpoint/2010/main" val="284892591"/>
      </p:ext>
    </p:extLst>
  </p:cSld>
  <p:clrMapOvr>
    <a:masterClrMapping/>
  </p:clrMapOvr>
  <p:transition spd="slow">
    <p:wip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8" name="TextBox 7"/>
          <p:cNvSpPr txBox="1"/>
          <p:nvPr/>
        </p:nvSpPr>
        <p:spPr>
          <a:xfrm>
            <a:off x="787401" y="1736037"/>
            <a:ext cx="11600862"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ru-RU" b="1" i="1" dirty="0">
                <a:solidFill>
                  <a:schemeClr val="accent1">
                    <a:lumMod val="50000"/>
                  </a:schemeClr>
                </a:solidFill>
                <a:latin typeface="Calibri" pitchFamily="34" charset="0"/>
                <a:cs typeface="Calibri" pitchFamily="34" charset="0"/>
              </a:rPr>
              <a:t>Как Администрация </a:t>
            </a:r>
            <a:r>
              <a:rPr lang="ru-RU" b="1" i="1" dirty="0" smtClean="0">
                <a:solidFill>
                  <a:schemeClr val="accent1">
                    <a:lumMod val="50000"/>
                  </a:schemeClr>
                </a:solidFill>
                <a:latin typeface="Calibri" pitchFamily="34" charset="0"/>
                <a:cs typeface="Calibri" pitchFamily="34" charset="0"/>
              </a:rPr>
              <a:t>может работать</a:t>
            </a:r>
          </a:p>
          <a:p>
            <a:r>
              <a:rPr lang="ru-RU" b="1" i="1" dirty="0" smtClean="0">
                <a:solidFill>
                  <a:schemeClr val="accent1">
                    <a:lumMod val="50000"/>
                  </a:schemeClr>
                </a:solidFill>
                <a:latin typeface="Calibri" pitchFamily="34" charset="0"/>
                <a:cs typeface="Calibri" pitchFamily="34" charset="0"/>
              </a:rPr>
              <a:t> </a:t>
            </a:r>
            <a:r>
              <a:rPr lang="ru-RU" b="1" i="1" dirty="0">
                <a:solidFill>
                  <a:schemeClr val="accent1">
                    <a:lumMod val="50000"/>
                  </a:schemeClr>
                </a:solidFill>
                <a:latin typeface="Calibri" pitchFamily="34" charset="0"/>
                <a:cs typeface="Calibri" pitchFamily="34" charset="0"/>
              </a:rPr>
              <a:t>с результатами </a:t>
            </a:r>
            <a:r>
              <a:rPr lang="ru-RU" b="1" i="1" dirty="0" smtClean="0">
                <a:solidFill>
                  <a:schemeClr val="accent1">
                    <a:lumMod val="50000"/>
                  </a:schemeClr>
                </a:solidFill>
                <a:latin typeface="Calibri" pitchFamily="34" charset="0"/>
                <a:cs typeface="Calibri" pitchFamily="34" charset="0"/>
              </a:rPr>
              <a:t>оценивания</a:t>
            </a:r>
            <a:endParaRPr kumimoji="0" lang="ru-RU" sz="3600" b="1" i="1" u="none" strike="noStrike" cap="none" spc="0" normalizeH="0" baseline="0" dirty="0">
              <a:ln>
                <a:noFill/>
              </a:ln>
              <a:solidFill>
                <a:schemeClr val="accent1">
                  <a:lumMod val="50000"/>
                </a:schemeClr>
              </a:solidFill>
              <a:effectLst/>
              <a:uFillTx/>
              <a:latin typeface="Calibri" pitchFamily="34" charset="0"/>
              <a:cs typeface="Calibri" pitchFamily="34" charset="0"/>
              <a:sym typeface="Helvetica Light"/>
            </a:endParaRPr>
          </a:p>
        </p:txBody>
      </p:sp>
      <p:sp>
        <p:nvSpPr>
          <p:cNvPr id="2" name="TextBox 1"/>
          <p:cNvSpPr txBox="1"/>
          <p:nvPr/>
        </p:nvSpPr>
        <p:spPr>
          <a:xfrm>
            <a:off x="805561" y="3367960"/>
            <a:ext cx="11582701" cy="157992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nSpc>
                <a:spcPct val="150000"/>
              </a:lnSpc>
            </a:pPr>
            <a:r>
              <a:rPr lang="ru-RU" sz="3200" b="1" dirty="0">
                <a:solidFill>
                  <a:srgbClr val="002060"/>
                </a:solidFill>
                <a:latin typeface="Calibri" pitchFamily="34" charset="0"/>
                <a:cs typeface="Calibri" pitchFamily="34" charset="0"/>
              </a:rPr>
              <a:t>Преподаватели → </a:t>
            </a:r>
            <a:r>
              <a:rPr lang="ru-RU" sz="3200" b="1" dirty="0" smtClean="0">
                <a:solidFill>
                  <a:srgbClr val="002060"/>
                </a:solidFill>
                <a:latin typeface="Calibri" pitchFamily="34" charset="0"/>
                <a:cs typeface="Calibri" pitchFamily="34" charset="0"/>
              </a:rPr>
              <a:t>Заведующие кафедрами </a:t>
            </a:r>
            <a:r>
              <a:rPr lang="ru-RU" sz="3200" b="1" dirty="0">
                <a:solidFill>
                  <a:srgbClr val="002060"/>
                </a:solidFill>
                <a:latin typeface="Calibri" pitchFamily="34" charset="0"/>
                <a:cs typeface="Calibri" pitchFamily="34" charset="0"/>
              </a:rPr>
              <a:t>→ Администрация</a:t>
            </a:r>
          </a:p>
          <a:p>
            <a:pPr>
              <a:lnSpc>
                <a:spcPct val="150000"/>
              </a:lnSpc>
            </a:pPr>
            <a:r>
              <a:rPr lang="ru-RU" sz="3200" b="1" dirty="0">
                <a:solidFill>
                  <a:srgbClr val="002060"/>
                </a:solidFill>
                <a:latin typeface="Calibri" pitchFamily="34" charset="0"/>
                <a:cs typeface="Calibri" pitchFamily="34" charset="0"/>
              </a:rPr>
              <a:t>Кураторы → </a:t>
            </a:r>
            <a:r>
              <a:rPr lang="ru-RU" sz="3200" b="1" dirty="0" smtClean="0">
                <a:solidFill>
                  <a:srgbClr val="002060"/>
                </a:solidFill>
                <a:latin typeface="Calibri" pitchFamily="34" charset="0"/>
                <a:cs typeface="Calibri" pitchFamily="34" charset="0"/>
              </a:rPr>
              <a:t>Руководители направлений </a:t>
            </a:r>
            <a:r>
              <a:rPr lang="ru-RU" sz="3200" b="1" dirty="0">
                <a:solidFill>
                  <a:srgbClr val="002060"/>
                </a:solidFill>
                <a:latin typeface="Calibri" pitchFamily="34" charset="0"/>
                <a:cs typeface="Calibri" pitchFamily="34" charset="0"/>
              </a:rPr>
              <a:t>→ Администрация</a:t>
            </a:r>
          </a:p>
        </p:txBody>
      </p:sp>
      <p:sp>
        <p:nvSpPr>
          <p:cNvPr id="3" name="TextBox 2"/>
          <p:cNvSpPr txBox="1"/>
          <p:nvPr/>
        </p:nvSpPr>
        <p:spPr>
          <a:xfrm>
            <a:off x="787400" y="5448300"/>
            <a:ext cx="11328400" cy="268791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457200" indent="-457200" algn="just">
              <a:lnSpc>
                <a:spcPct val="150000"/>
              </a:lnSpc>
              <a:buFont typeface="Wingdings" panose="05000000000000000000" pitchFamily="2" charset="2"/>
              <a:buChar char="Ø"/>
            </a:pPr>
            <a:r>
              <a:rPr lang="ru-RU" sz="2800" i="1" dirty="0" smtClean="0">
                <a:solidFill>
                  <a:srgbClr val="002060"/>
                </a:solidFill>
                <a:latin typeface="Calibri" pitchFamily="34" charset="0"/>
                <a:cs typeface="Calibri" pitchFamily="34" charset="0"/>
              </a:rPr>
              <a:t>посещение </a:t>
            </a:r>
            <a:r>
              <a:rPr lang="ru-RU" sz="2800" i="1" dirty="0">
                <a:solidFill>
                  <a:srgbClr val="002060"/>
                </a:solidFill>
                <a:latin typeface="Calibri" pitchFamily="34" charset="0"/>
                <a:cs typeface="Calibri" pitchFamily="34" charset="0"/>
              </a:rPr>
              <a:t>и анализ занятий </a:t>
            </a:r>
            <a:r>
              <a:rPr lang="ru-RU" sz="2800" i="1" dirty="0" smtClean="0">
                <a:solidFill>
                  <a:srgbClr val="002060"/>
                </a:solidFill>
                <a:latin typeface="Calibri" pitchFamily="34" charset="0"/>
                <a:cs typeface="Calibri" pitchFamily="34" charset="0"/>
              </a:rPr>
              <a:t>методистом</a:t>
            </a:r>
          </a:p>
          <a:p>
            <a:pPr marL="457200" indent="-457200" algn="just">
              <a:lnSpc>
                <a:spcPct val="150000"/>
              </a:lnSpc>
              <a:buFont typeface="Wingdings" panose="05000000000000000000" pitchFamily="2" charset="2"/>
              <a:buChar char="Ø"/>
            </a:pPr>
            <a:r>
              <a:rPr lang="ru-RU" sz="2800" i="1" dirty="0" smtClean="0">
                <a:solidFill>
                  <a:srgbClr val="002060"/>
                </a:solidFill>
                <a:latin typeface="Calibri" pitchFamily="34" charset="0"/>
                <a:cs typeface="Calibri" pitchFamily="34" charset="0"/>
              </a:rPr>
              <a:t> </a:t>
            </a:r>
            <a:r>
              <a:rPr lang="ru-RU" sz="2800" i="1" dirty="0" err="1">
                <a:solidFill>
                  <a:srgbClr val="002060"/>
                </a:solidFill>
                <a:latin typeface="Calibri" pitchFamily="34" charset="0"/>
                <a:cs typeface="Calibri" pitchFamily="34" charset="0"/>
              </a:rPr>
              <a:t>взаимопосещение</a:t>
            </a:r>
            <a:r>
              <a:rPr lang="ru-RU" sz="2800" i="1" dirty="0">
                <a:solidFill>
                  <a:srgbClr val="002060"/>
                </a:solidFill>
                <a:latin typeface="Calibri" pitchFamily="34" charset="0"/>
                <a:cs typeface="Calibri" pitchFamily="34" charset="0"/>
              </a:rPr>
              <a:t> </a:t>
            </a:r>
            <a:r>
              <a:rPr lang="ru-RU" sz="2800" i="1" dirty="0" smtClean="0">
                <a:solidFill>
                  <a:srgbClr val="002060"/>
                </a:solidFill>
                <a:latin typeface="Calibri" pitchFamily="34" charset="0"/>
                <a:cs typeface="Calibri" pitchFamily="34" charset="0"/>
              </a:rPr>
              <a:t>занятий</a:t>
            </a:r>
          </a:p>
          <a:p>
            <a:pPr marL="457200" indent="-457200" algn="just">
              <a:lnSpc>
                <a:spcPct val="150000"/>
              </a:lnSpc>
              <a:buFont typeface="Wingdings" panose="05000000000000000000" pitchFamily="2" charset="2"/>
              <a:buChar char="Ø"/>
            </a:pPr>
            <a:r>
              <a:rPr lang="ru-RU" sz="2800" i="1" dirty="0" smtClean="0">
                <a:solidFill>
                  <a:srgbClr val="002060"/>
                </a:solidFill>
                <a:latin typeface="Calibri" pitchFamily="34" charset="0"/>
                <a:cs typeface="Calibri" pitchFamily="34" charset="0"/>
              </a:rPr>
              <a:t> </a:t>
            </a:r>
            <a:r>
              <a:rPr lang="ru-RU" sz="2800" i="1" dirty="0">
                <a:solidFill>
                  <a:srgbClr val="002060"/>
                </a:solidFill>
                <a:latin typeface="Calibri" pitchFamily="34" charset="0"/>
                <a:cs typeface="Calibri" pitchFamily="34" charset="0"/>
              </a:rPr>
              <a:t>разработка </a:t>
            </a:r>
            <a:r>
              <a:rPr lang="ru-RU" sz="2800" i="1" dirty="0" smtClean="0">
                <a:solidFill>
                  <a:srgbClr val="002060"/>
                </a:solidFill>
                <a:latin typeface="Calibri" pitchFamily="34" charset="0"/>
                <a:cs typeface="Calibri" pitchFamily="34" charset="0"/>
              </a:rPr>
              <a:t>методических </a:t>
            </a:r>
            <a:r>
              <a:rPr lang="ru-RU" sz="2800" i="1" dirty="0">
                <a:solidFill>
                  <a:srgbClr val="002060"/>
                </a:solidFill>
                <a:latin typeface="Calibri" pitchFamily="34" charset="0"/>
                <a:cs typeface="Calibri" pitchFamily="34" charset="0"/>
              </a:rPr>
              <a:t>м</a:t>
            </a:r>
            <a:r>
              <a:rPr lang="ru-RU" sz="2800" i="1" dirty="0" smtClean="0">
                <a:solidFill>
                  <a:srgbClr val="002060"/>
                </a:solidFill>
                <a:latin typeface="Calibri" pitchFamily="34" charset="0"/>
                <a:cs typeface="Calibri" pitchFamily="34" charset="0"/>
              </a:rPr>
              <a:t>атериалов</a:t>
            </a:r>
          </a:p>
          <a:p>
            <a:pPr marL="457200" indent="-457200" algn="just">
              <a:lnSpc>
                <a:spcPct val="150000"/>
              </a:lnSpc>
              <a:buFont typeface="Wingdings" panose="05000000000000000000" pitchFamily="2" charset="2"/>
              <a:buChar char="Ø"/>
            </a:pPr>
            <a:r>
              <a:rPr lang="ru-RU" sz="2800" i="1" dirty="0" smtClean="0">
                <a:solidFill>
                  <a:srgbClr val="002060"/>
                </a:solidFill>
                <a:latin typeface="Calibri" pitchFamily="34" charset="0"/>
                <a:cs typeface="Calibri" pitchFamily="34" charset="0"/>
              </a:rPr>
              <a:t> </a:t>
            </a:r>
            <a:r>
              <a:rPr lang="ru-RU" sz="2800" i="1" dirty="0">
                <a:solidFill>
                  <a:srgbClr val="002060"/>
                </a:solidFill>
                <a:latin typeface="Calibri" pitchFamily="34" charset="0"/>
                <a:cs typeface="Calibri" pitchFamily="34" charset="0"/>
              </a:rPr>
              <a:t>перевод на другое направление или уровень и т.д</a:t>
            </a:r>
            <a:r>
              <a:rPr lang="ru-RU" sz="2800" b="1" i="1" dirty="0">
                <a:solidFill>
                  <a:srgbClr val="002060"/>
                </a:solidFill>
                <a:latin typeface="Calibri" pitchFamily="34" charset="0"/>
                <a:cs typeface="Calibri" pitchFamily="34" charset="0"/>
              </a:rPr>
              <a:t>.</a:t>
            </a:r>
          </a:p>
        </p:txBody>
      </p:sp>
      <p:sp>
        <p:nvSpPr>
          <p:cNvPr id="9" name="Название подразделения, лаборатории, факультета и т.д."/>
          <p:cNvSpPr txBox="1"/>
          <p:nvPr/>
        </p:nvSpPr>
        <p:spPr>
          <a:xfrm>
            <a:off x="1589153" y="1033911"/>
            <a:ext cx="10655299" cy="47192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r">
              <a:defRPr sz="1800">
                <a:solidFill>
                  <a:srgbClr val="253957"/>
                </a:solidFill>
                <a:latin typeface="+mn-lt"/>
                <a:ea typeface="+mn-ea"/>
                <a:cs typeface="+mn-cs"/>
                <a:sym typeface="Arial Narrow"/>
              </a:defRPr>
            </a:lvl1pPr>
          </a:lstStyle>
          <a:p>
            <a:r>
              <a:rPr lang="ru-RU" sz="2400" dirty="0">
                <a:latin typeface="Calibri" pitchFamily="34" charset="0"/>
                <a:ea typeface="Arial Narrow" charset="0"/>
                <a:cs typeface="Calibri" pitchFamily="34" charset="0"/>
              </a:rPr>
              <a:t>Оценивание качества работы преподавателей и </a:t>
            </a:r>
            <a:r>
              <a:rPr lang="ru-RU" sz="2400" dirty="0" smtClean="0">
                <a:latin typeface="Calibri" pitchFamily="34" charset="0"/>
                <a:ea typeface="Arial Narrow" charset="0"/>
                <a:cs typeface="Calibri" pitchFamily="34" charset="0"/>
              </a:rPr>
              <a:t>кураторов </a:t>
            </a:r>
            <a:r>
              <a:rPr lang="ru-RU" sz="2400" dirty="0">
                <a:latin typeface="Calibri" pitchFamily="34" charset="0"/>
                <a:ea typeface="Arial Narrow" charset="0"/>
                <a:cs typeface="Calibri" pitchFamily="34" charset="0"/>
              </a:rPr>
              <a:t>в Лицее НИУ </a:t>
            </a:r>
            <a:r>
              <a:rPr lang="ru-RU" sz="2400" dirty="0" smtClean="0">
                <a:latin typeface="Calibri" pitchFamily="34" charset="0"/>
                <a:ea typeface="Arial Narrow" charset="0"/>
                <a:cs typeface="Calibri" pitchFamily="34" charset="0"/>
              </a:rPr>
              <a:t>ВШЭ</a:t>
            </a:r>
            <a:endParaRPr lang="ru-RU" sz="2400" dirty="0">
              <a:latin typeface="Calibri" pitchFamily="34" charset="0"/>
              <a:ea typeface="Arial Narrow" charset="0"/>
              <a:cs typeface="Calibri" pitchFamily="34" charset="0"/>
            </a:endParaRPr>
          </a:p>
        </p:txBody>
      </p:sp>
    </p:spTree>
    <p:extLst>
      <p:ext uri="{BB962C8B-B14F-4D97-AF65-F5344CB8AC3E}">
        <p14:creationId xmlns:p14="http://schemas.microsoft.com/office/powerpoint/2010/main" val="3049947972"/>
      </p:ext>
    </p:extLst>
  </p:cSld>
  <p:clrMapOvr>
    <a:masterClrMapping/>
  </p:clrMapOvr>
  <p:transition spd="slow">
    <p:wip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8" name="Изображение" descr="Изображение"/>
          <p:cNvPicPr>
            <a:picLocks noChangeAspect="1"/>
          </p:cNvPicPr>
          <p:nvPr/>
        </p:nvPicPr>
        <p:blipFill>
          <a:blip r:embed="rId2" cstate="print">
            <a:extLst/>
          </a:blip>
          <a:stretch>
            <a:fillRect/>
          </a:stretch>
        </p:blipFill>
        <p:spPr>
          <a:xfrm>
            <a:off x="5366098" y="3498712"/>
            <a:ext cx="2272604" cy="2197376"/>
          </a:xfrm>
          <a:prstGeom prst="rect">
            <a:avLst/>
          </a:prstGeom>
          <a:ln w="12700">
            <a:miter lim="400000"/>
          </a:ln>
        </p:spPr>
      </p:pic>
    </p:spTree>
  </p:cSld>
  <p:clrMapOvr>
    <a:masterClrMapping/>
  </p:clrMapOvr>
  <p:transition spd="slow">
    <p:wip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814451" y="131779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7" name="Название подразделения, лаборатории, факультета и т.д."/>
          <p:cNvSpPr txBox="1"/>
          <p:nvPr/>
        </p:nvSpPr>
        <p:spPr>
          <a:xfrm>
            <a:off x="1589153" y="797949"/>
            <a:ext cx="10655299" cy="47192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r">
              <a:defRPr sz="1800">
                <a:solidFill>
                  <a:srgbClr val="253957"/>
                </a:solidFill>
                <a:latin typeface="+mn-lt"/>
                <a:ea typeface="+mn-ea"/>
                <a:cs typeface="+mn-cs"/>
                <a:sym typeface="Arial Narrow"/>
              </a:defRPr>
            </a:lvl1pPr>
          </a:lstStyle>
          <a:p>
            <a:r>
              <a:rPr lang="ru-RU" sz="2400" dirty="0">
                <a:latin typeface="Calibri" pitchFamily="34" charset="0"/>
                <a:ea typeface="Arial Narrow" charset="0"/>
                <a:cs typeface="Calibri" pitchFamily="34" charset="0"/>
              </a:rPr>
              <a:t>Оценивание качества работы преподавателей и </a:t>
            </a:r>
            <a:r>
              <a:rPr lang="ru-RU" sz="2400" dirty="0" smtClean="0">
                <a:latin typeface="Calibri" pitchFamily="34" charset="0"/>
                <a:ea typeface="Arial Narrow" charset="0"/>
                <a:cs typeface="Calibri" pitchFamily="34" charset="0"/>
              </a:rPr>
              <a:t>кураторов </a:t>
            </a:r>
            <a:r>
              <a:rPr lang="ru-RU" sz="2400" dirty="0">
                <a:latin typeface="Calibri" pitchFamily="34" charset="0"/>
                <a:ea typeface="Arial Narrow" charset="0"/>
                <a:cs typeface="Calibri" pitchFamily="34" charset="0"/>
              </a:rPr>
              <a:t>в Лицее НИУ </a:t>
            </a:r>
            <a:r>
              <a:rPr lang="ru-RU" sz="2400" dirty="0" smtClean="0">
                <a:latin typeface="Calibri" pitchFamily="34" charset="0"/>
                <a:ea typeface="Arial Narrow" charset="0"/>
                <a:cs typeface="Calibri" pitchFamily="34" charset="0"/>
              </a:rPr>
              <a:t>ВШЭ</a:t>
            </a:r>
            <a:endParaRPr lang="ru-RU" sz="2400" dirty="0">
              <a:latin typeface="Calibri" pitchFamily="34" charset="0"/>
              <a:ea typeface="Arial Narrow" charset="0"/>
              <a:cs typeface="Calibri" pitchFamily="34"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8" name="TextBox 7"/>
          <p:cNvSpPr txBox="1"/>
          <p:nvPr/>
        </p:nvSpPr>
        <p:spPr>
          <a:xfrm>
            <a:off x="546100" y="1921632"/>
            <a:ext cx="12268199"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ru-RU" b="1" i="1" dirty="0">
                <a:solidFill>
                  <a:srgbClr val="002060"/>
                </a:solidFill>
                <a:latin typeface="+mn-lt"/>
              </a:rPr>
              <a:t>Зачем нужно оценивать качество работы </a:t>
            </a:r>
          </a:p>
          <a:p>
            <a:r>
              <a:rPr lang="ru-RU" b="1" i="1" dirty="0">
                <a:solidFill>
                  <a:srgbClr val="002060"/>
                </a:solidFill>
                <a:latin typeface="+mn-lt"/>
              </a:rPr>
              <a:t>преподавателей и кураторов</a:t>
            </a:r>
          </a:p>
        </p:txBody>
      </p:sp>
      <p:sp>
        <p:nvSpPr>
          <p:cNvPr id="1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546100" y="2432050"/>
            <a:ext cx="11850753" cy="55308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2100" dirty="0" smtClean="0">
              <a:latin typeface="Arial Narrow" charset="0"/>
              <a:ea typeface="Arial Narrow" charset="0"/>
              <a:cs typeface="Arial Narrow" charset="0"/>
              <a:sym typeface="Arial Narrow"/>
            </a:endParaRPr>
          </a:p>
          <a:p>
            <a:pPr algn="l">
              <a:defRPr sz="2100">
                <a:solidFill>
                  <a:srgbClr val="253957"/>
                </a:solidFill>
                <a:latin typeface="+mn-lt"/>
                <a:ea typeface="+mn-ea"/>
                <a:cs typeface="+mn-cs"/>
                <a:sym typeface="Arial Narrow"/>
              </a:defRPr>
            </a:pPr>
            <a:endParaRPr lang="ru-RU" sz="2100" dirty="0" smtClean="0">
              <a:latin typeface="Arial Narrow" charset="0"/>
              <a:ea typeface="Arial Narrow" charset="0"/>
              <a:cs typeface="Arial Narrow" charset="0"/>
              <a:sym typeface="Arial Narrow"/>
            </a:endParaRPr>
          </a:p>
          <a:p>
            <a:pPr algn="l">
              <a:defRPr sz="2100">
                <a:solidFill>
                  <a:srgbClr val="253957"/>
                </a:solidFill>
                <a:latin typeface="+mn-lt"/>
                <a:ea typeface="+mn-ea"/>
                <a:cs typeface="+mn-cs"/>
                <a:sym typeface="Arial Narrow"/>
              </a:defRPr>
            </a:pPr>
            <a:endParaRPr lang="ru-RU" dirty="0">
              <a:latin typeface="Arial Narrow" charset="0"/>
              <a:ea typeface="Arial Narrow" charset="0"/>
              <a:cs typeface="Arial Narrow" charset="0"/>
            </a:endParaRPr>
          </a:p>
          <a:p>
            <a:pPr algn="l">
              <a:defRPr sz="2100">
                <a:solidFill>
                  <a:srgbClr val="253957"/>
                </a:solidFill>
                <a:latin typeface="+mn-lt"/>
                <a:ea typeface="+mn-ea"/>
                <a:cs typeface="+mn-cs"/>
                <a:sym typeface="Arial Narrow"/>
              </a:defRPr>
            </a:pPr>
            <a:endParaRPr lang="ru-RU" dirty="0" smtClean="0">
              <a:latin typeface="Arial Narrow" charset="0"/>
              <a:ea typeface="Arial Narrow" charset="0"/>
              <a:cs typeface="Arial Narrow" charset="0"/>
            </a:endParaRPr>
          </a:p>
        </p:txBody>
      </p:sp>
      <p:sp>
        <p:nvSpPr>
          <p:cNvPr id="12" name="Прямоугольник 11"/>
          <p:cNvSpPr/>
          <p:nvPr/>
        </p:nvSpPr>
        <p:spPr>
          <a:xfrm>
            <a:off x="5062748" y="3733800"/>
            <a:ext cx="2879314" cy="5386090"/>
          </a:xfrm>
          <a:prstGeom prst="rect">
            <a:avLst/>
          </a:prstGeom>
          <a:noFill/>
        </p:spPr>
        <p:txBody>
          <a:bodyPr wrap="none" lIns="91440" tIns="45720" rIns="91440" bIns="45720">
            <a:spAutoFit/>
          </a:bodyPr>
          <a:lstStyle/>
          <a:p>
            <a:pPr algn="ctr"/>
            <a:r>
              <a:rPr lang="ru-RU" sz="34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814451" y="1317790"/>
            <a:ext cx="11430001" cy="0"/>
          </a:xfrm>
          <a:prstGeom prst="line">
            <a:avLst/>
          </a:prstGeom>
          <a:ln w="12700">
            <a:solidFill>
              <a:srgbClr val="253957"/>
            </a:solidFill>
            <a:miter lim="400000"/>
          </a:ln>
        </p:spPr>
        <p:txBody>
          <a:bodyPr lIns="50800" tIns="50800" rIns="50800" bIns="50800" anchor="ctr"/>
          <a:lstStyle/>
          <a:p>
            <a:pPr>
              <a:defRPr sz="2400"/>
            </a:pPr>
            <a:endParaRPr/>
          </a:p>
        </p:txBody>
      </p:sp>
      <p:pic>
        <p:nvPicPr>
          <p:cNvPr id="128" name="Изображение" descr="Изображение"/>
          <p:cNvPicPr>
            <a:picLocks noChangeAspect="1"/>
          </p:cNvPicPr>
          <p:nvPr/>
        </p:nvPicPr>
        <p:blipFill>
          <a:blip r:embed="rId3" cstate="print">
            <a:extLst/>
          </a:blip>
          <a:stretch>
            <a:fillRect/>
          </a:stretch>
        </p:blipFill>
        <p:spPr>
          <a:xfrm>
            <a:off x="805562" y="416839"/>
            <a:ext cx="853034" cy="853034"/>
          </a:xfrm>
          <a:prstGeom prst="rect">
            <a:avLst/>
          </a:prstGeom>
          <a:ln w="12700">
            <a:miter lim="400000"/>
          </a:ln>
        </p:spPr>
      </p:pic>
      <p:sp>
        <p:nvSpPr>
          <p:cNvPr id="8" name="TextBox 7"/>
          <p:cNvSpPr txBox="1"/>
          <p:nvPr/>
        </p:nvSpPr>
        <p:spPr>
          <a:xfrm>
            <a:off x="814451" y="1593337"/>
            <a:ext cx="11446710"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ru-RU" b="1" i="1" dirty="0">
                <a:solidFill>
                  <a:schemeClr val="accent1">
                    <a:lumMod val="50000"/>
                  </a:schemeClr>
                </a:solidFill>
                <a:latin typeface="Calibri" pitchFamily="34" charset="0"/>
                <a:cs typeface="Calibri" pitchFamily="34" charset="0"/>
              </a:rPr>
              <a:t>История оценивания в Лицее </a:t>
            </a:r>
            <a:r>
              <a:rPr lang="ru-RU" b="1" i="1" dirty="0" smtClean="0">
                <a:solidFill>
                  <a:schemeClr val="accent1">
                    <a:lumMod val="50000"/>
                  </a:schemeClr>
                </a:solidFill>
                <a:latin typeface="Calibri" pitchFamily="34" charset="0"/>
                <a:cs typeface="Calibri" pitchFamily="34" charset="0"/>
              </a:rPr>
              <a:t>ВШЭ</a:t>
            </a:r>
            <a:endParaRPr kumimoji="0" lang="ru-RU" sz="3600" b="1" i="1" u="none" strike="noStrike" cap="none" spc="0" normalizeH="0" baseline="0" dirty="0">
              <a:ln>
                <a:noFill/>
              </a:ln>
              <a:solidFill>
                <a:schemeClr val="accent1">
                  <a:lumMod val="50000"/>
                </a:schemeClr>
              </a:solidFill>
              <a:effectLst/>
              <a:uFillTx/>
              <a:latin typeface="Calibri" pitchFamily="34" charset="0"/>
              <a:cs typeface="Calibri" pitchFamily="34" charset="0"/>
              <a:sym typeface="Helvetica Light"/>
            </a:endParaRPr>
          </a:p>
        </p:txBody>
      </p:sp>
      <p:sp>
        <p:nvSpPr>
          <p:cNvPr id="14" name="Название подразделения, лаборатории, факультета и т.д."/>
          <p:cNvSpPr txBox="1"/>
          <p:nvPr/>
        </p:nvSpPr>
        <p:spPr>
          <a:xfrm>
            <a:off x="1589153" y="797949"/>
            <a:ext cx="10655299" cy="47192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r">
              <a:defRPr sz="1800">
                <a:solidFill>
                  <a:srgbClr val="253957"/>
                </a:solidFill>
                <a:latin typeface="+mn-lt"/>
                <a:ea typeface="+mn-ea"/>
                <a:cs typeface="+mn-cs"/>
                <a:sym typeface="Arial Narrow"/>
              </a:defRPr>
            </a:lvl1pPr>
          </a:lstStyle>
          <a:p>
            <a:r>
              <a:rPr lang="ru-RU" sz="2400" dirty="0">
                <a:latin typeface="Calibri" pitchFamily="34" charset="0"/>
                <a:ea typeface="Arial Narrow" charset="0"/>
                <a:cs typeface="Calibri" pitchFamily="34" charset="0"/>
              </a:rPr>
              <a:t>Оценивание качества работы преподавателей и </a:t>
            </a:r>
            <a:r>
              <a:rPr lang="ru-RU" sz="2400" dirty="0" smtClean="0">
                <a:latin typeface="Calibri" pitchFamily="34" charset="0"/>
                <a:ea typeface="Arial Narrow" charset="0"/>
                <a:cs typeface="Calibri" pitchFamily="34" charset="0"/>
              </a:rPr>
              <a:t>кураторов </a:t>
            </a:r>
            <a:r>
              <a:rPr lang="ru-RU" sz="2400" dirty="0">
                <a:latin typeface="Calibri" pitchFamily="34" charset="0"/>
                <a:ea typeface="Arial Narrow" charset="0"/>
                <a:cs typeface="Calibri" pitchFamily="34" charset="0"/>
              </a:rPr>
              <a:t>в Лицее НИУ </a:t>
            </a:r>
            <a:r>
              <a:rPr lang="ru-RU" sz="2400" dirty="0" smtClean="0">
                <a:latin typeface="Calibri" pitchFamily="34" charset="0"/>
                <a:ea typeface="Arial Narrow" charset="0"/>
                <a:cs typeface="Calibri" pitchFamily="34" charset="0"/>
              </a:rPr>
              <a:t>ВШЭ</a:t>
            </a:r>
            <a:endParaRPr lang="ru-RU" sz="2400" dirty="0">
              <a:latin typeface="Calibri" pitchFamily="34" charset="0"/>
              <a:ea typeface="Arial Narrow" charset="0"/>
              <a:cs typeface="Calibri" pitchFamily="34" charset="0"/>
            </a:endParaRPr>
          </a:p>
        </p:txBody>
      </p:sp>
      <p:sp>
        <p:nvSpPr>
          <p:cNvPr id="2" name="TextBox 1"/>
          <p:cNvSpPr txBox="1"/>
          <p:nvPr/>
        </p:nvSpPr>
        <p:spPr>
          <a:xfrm>
            <a:off x="3124200" y="2745264"/>
            <a:ext cx="6159500" cy="508857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nSpc>
                <a:spcPct val="200000"/>
              </a:lnSpc>
            </a:pPr>
            <a:r>
              <a:rPr lang="ru-RU" i="1" dirty="0">
                <a:solidFill>
                  <a:srgbClr val="002060"/>
                </a:solidFill>
              </a:rPr>
              <a:t>Первые шаги: </a:t>
            </a:r>
          </a:p>
          <a:p>
            <a:pPr>
              <a:lnSpc>
                <a:spcPct val="200000"/>
              </a:lnSpc>
              <a:buFont typeface="Wingdings" pitchFamily="2" charset="2"/>
              <a:buChar char="ü"/>
            </a:pPr>
            <a:r>
              <a:rPr lang="ru-RU" i="1" dirty="0">
                <a:solidFill>
                  <a:srgbClr val="002060"/>
                </a:solidFill>
              </a:rPr>
              <a:t>2016 – 2017 учебный год</a:t>
            </a:r>
          </a:p>
          <a:p>
            <a:pPr>
              <a:lnSpc>
                <a:spcPct val="200000"/>
              </a:lnSpc>
              <a:buFont typeface="Wingdings" pitchFamily="2" charset="2"/>
              <a:buChar char="ü"/>
            </a:pPr>
            <a:r>
              <a:rPr lang="ru-RU" i="1" dirty="0">
                <a:solidFill>
                  <a:srgbClr val="002060"/>
                </a:solidFill>
              </a:rPr>
              <a:t>2017 – 2018 учебный год</a:t>
            </a:r>
          </a:p>
          <a:p>
            <a:pPr>
              <a:lnSpc>
                <a:spcPct val="200000"/>
              </a:lnSpc>
              <a:buFont typeface="Wingdings" pitchFamily="2" charset="2"/>
              <a:buChar char="ü"/>
            </a:pPr>
            <a:r>
              <a:rPr lang="ru-RU" i="1" dirty="0">
                <a:solidFill>
                  <a:srgbClr val="002060"/>
                </a:solidFill>
              </a:rPr>
              <a:t>2018 – 2019 учебный год</a:t>
            </a:r>
          </a:p>
          <a:p>
            <a:endParaRPr lang="ru-RU" dirty="0"/>
          </a:p>
        </p:txBody>
      </p:sp>
    </p:spTree>
    <p:extLst>
      <p:ext uri="{BB962C8B-B14F-4D97-AF65-F5344CB8AC3E}">
        <p14:creationId xmlns:p14="http://schemas.microsoft.com/office/powerpoint/2010/main" val="3742015421"/>
      </p:ext>
    </p:extLst>
  </p:cSld>
  <p:clrMapOvr>
    <a:masterClrMapping/>
  </p:clrMapOvr>
  <p:transition spd="slow">
    <p:wip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814451" y="1317790"/>
            <a:ext cx="11430001" cy="0"/>
          </a:xfrm>
          <a:prstGeom prst="line">
            <a:avLst/>
          </a:prstGeom>
          <a:ln w="12700">
            <a:solidFill>
              <a:srgbClr val="253957"/>
            </a:solidFill>
            <a:miter lim="400000"/>
          </a:ln>
        </p:spPr>
        <p:txBody>
          <a:bodyPr lIns="50800" tIns="50800" rIns="50800" bIns="50800" anchor="ctr"/>
          <a:lstStyle/>
          <a:p>
            <a:pPr>
              <a:defRPr sz="2400"/>
            </a:pPr>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8" name="TextBox 7"/>
          <p:cNvSpPr txBox="1"/>
          <p:nvPr/>
        </p:nvSpPr>
        <p:spPr>
          <a:xfrm>
            <a:off x="1070648" y="1555154"/>
            <a:ext cx="11446710"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ru-RU" b="1" i="1" dirty="0">
                <a:solidFill>
                  <a:schemeClr val="accent1">
                    <a:lumMod val="50000"/>
                  </a:schemeClr>
                </a:solidFill>
                <a:latin typeface="Calibri" pitchFamily="34" charset="0"/>
                <a:cs typeface="Calibri" pitchFamily="34" charset="0"/>
              </a:rPr>
              <a:t>Принципы оценивания качества работы преподавателей и кураторов</a:t>
            </a:r>
          </a:p>
        </p:txBody>
      </p:sp>
      <p:sp>
        <p:nvSpPr>
          <p:cNvPr id="3" name="TextBox 2"/>
          <p:cNvSpPr txBox="1"/>
          <p:nvPr/>
        </p:nvSpPr>
        <p:spPr>
          <a:xfrm>
            <a:off x="679270" y="2765742"/>
            <a:ext cx="11838088" cy="502701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algn="l">
              <a:lnSpc>
                <a:spcPct val="125000"/>
              </a:lnSpc>
            </a:pPr>
            <a:r>
              <a:rPr lang="ru-RU" sz="3200" i="1" dirty="0" smtClean="0">
                <a:solidFill>
                  <a:srgbClr val="002060"/>
                </a:solidFill>
                <a:latin typeface="Calibri" pitchFamily="34" charset="0"/>
                <a:cs typeface="Calibri" pitchFamily="34" charset="0"/>
              </a:rPr>
              <a:t>1. Системность</a:t>
            </a:r>
            <a:r>
              <a:rPr lang="en-US" sz="3200" i="1" dirty="0" smtClean="0">
                <a:solidFill>
                  <a:srgbClr val="002060"/>
                </a:solidFill>
                <a:latin typeface="Calibri" pitchFamily="34" charset="0"/>
                <a:cs typeface="Calibri" pitchFamily="34" charset="0"/>
              </a:rPr>
              <a:t>/</a:t>
            </a:r>
            <a:r>
              <a:rPr lang="ru-RU" sz="3200" i="1" dirty="0" smtClean="0">
                <a:solidFill>
                  <a:srgbClr val="002060"/>
                </a:solidFill>
                <a:latin typeface="Calibri" pitchFamily="34" charset="0"/>
                <a:cs typeface="Calibri" pitchFamily="34" charset="0"/>
              </a:rPr>
              <a:t>комплексность (критерии отражают разные аспекты профессиональной деятельности)</a:t>
            </a:r>
          </a:p>
          <a:p>
            <a:pPr algn="l">
              <a:lnSpc>
                <a:spcPct val="125000"/>
              </a:lnSpc>
            </a:pPr>
            <a:r>
              <a:rPr lang="ru-RU" sz="3200" i="1" dirty="0" smtClean="0">
                <a:solidFill>
                  <a:srgbClr val="002060"/>
                </a:solidFill>
                <a:latin typeface="Calibri" pitchFamily="34" charset="0"/>
                <a:cs typeface="Calibri" pitchFamily="34" charset="0"/>
              </a:rPr>
              <a:t>2</a:t>
            </a:r>
            <a:r>
              <a:rPr lang="ru-RU" sz="3200" i="1" dirty="0">
                <a:solidFill>
                  <a:srgbClr val="002060"/>
                </a:solidFill>
                <a:latin typeface="Calibri" pitchFamily="34" charset="0"/>
                <a:cs typeface="Calibri" pitchFamily="34" charset="0"/>
              </a:rPr>
              <a:t>. </a:t>
            </a:r>
            <a:r>
              <a:rPr lang="ru-RU" sz="3200" i="1" dirty="0" err="1">
                <a:solidFill>
                  <a:srgbClr val="002060"/>
                </a:solidFill>
                <a:latin typeface="Calibri" pitchFamily="34" charset="0"/>
                <a:cs typeface="Calibri" pitchFamily="34" charset="0"/>
              </a:rPr>
              <a:t>Критериальное</a:t>
            </a:r>
            <a:r>
              <a:rPr lang="ru-RU" sz="3200" i="1" dirty="0">
                <a:solidFill>
                  <a:srgbClr val="002060"/>
                </a:solidFill>
                <a:latin typeface="Calibri" pitchFamily="34" charset="0"/>
                <a:cs typeface="Calibri" pitchFamily="34" charset="0"/>
              </a:rPr>
              <a:t> </a:t>
            </a:r>
            <a:r>
              <a:rPr lang="ru-RU" sz="3200" i="1" dirty="0" smtClean="0">
                <a:solidFill>
                  <a:srgbClr val="002060"/>
                </a:solidFill>
                <a:latin typeface="Calibri" pitchFamily="34" charset="0"/>
                <a:cs typeface="Calibri" pitchFamily="34" charset="0"/>
              </a:rPr>
              <a:t>оценивание (стремление к объективности)</a:t>
            </a:r>
            <a:endParaRPr lang="ru-RU" sz="3200" i="1" dirty="0">
              <a:solidFill>
                <a:srgbClr val="002060"/>
              </a:solidFill>
              <a:latin typeface="Calibri" pitchFamily="34" charset="0"/>
              <a:cs typeface="Calibri" pitchFamily="34" charset="0"/>
            </a:endParaRPr>
          </a:p>
          <a:p>
            <a:pPr algn="l">
              <a:lnSpc>
                <a:spcPct val="125000"/>
              </a:lnSpc>
            </a:pPr>
            <a:r>
              <a:rPr lang="ru-RU" sz="3200" i="1" dirty="0">
                <a:solidFill>
                  <a:srgbClr val="002060"/>
                </a:solidFill>
                <a:latin typeface="Calibri" pitchFamily="34" charset="0"/>
                <a:cs typeface="Calibri" pitchFamily="34" charset="0"/>
              </a:rPr>
              <a:t>3. </a:t>
            </a:r>
            <a:r>
              <a:rPr lang="ru-RU" sz="3200" i="1" dirty="0" smtClean="0">
                <a:solidFill>
                  <a:srgbClr val="002060"/>
                </a:solidFill>
                <a:latin typeface="Calibri" pitchFamily="34" charset="0"/>
                <a:cs typeface="Calibri" pitchFamily="34" charset="0"/>
              </a:rPr>
              <a:t>Универсальность критериев (для разных предметов)</a:t>
            </a:r>
            <a:endParaRPr lang="ru-RU" sz="3200" i="1" dirty="0">
              <a:solidFill>
                <a:srgbClr val="002060"/>
              </a:solidFill>
              <a:latin typeface="Calibri" pitchFamily="34" charset="0"/>
              <a:cs typeface="Calibri" pitchFamily="34" charset="0"/>
            </a:endParaRPr>
          </a:p>
          <a:p>
            <a:pPr algn="l">
              <a:lnSpc>
                <a:spcPct val="125000"/>
              </a:lnSpc>
            </a:pPr>
            <a:r>
              <a:rPr lang="ru-RU" sz="3200" i="1" dirty="0">
                <a:solidFill>
                  <a:srgbClr val="002060"/>
                </a:solidFill>
                <a:latin typeface="Calibri" pitchFamily="34" charset="0"/>
                <a:cs typeface="Calibri" pitchFamily="34" charset="0"/>
              </a:rPr>
              <a:t>4. </a:t>
            </a:r>
            <a:r>
              <a:rPr lang="ru-RU" sz="3200" i="1" dirty="0" err="1">
                <a:solidFill>
                  <a:srgbClr val="002060"/>
                </a:solidFill>
                <a:latin typeface="Calibri" pitchFamily="34" charset="0"/>
                <a:cs typeface="Calibri" pitchFamily="34" charset="0"/>
              </a:rPr>
              <a:t>Шкалирование</a:t>
            </a:r>
            <a:r>
              <a:rPr lang="ru-RU" sz="3200" i="1" dirty="0">
                <a:solidFill>
                  <a:srgbClr val="002060"/>
                </a:solidFill>
                <a:latin typeface="Calibri" pitchFamily="34" charset="0"/>
                <a:cs typeface="Calibri" pitchFamily="34" charset="0"/>
              </a:rPr>
              <a:t> </a:t>
            </a:r>
            <a:r>
              <a:rPr lang="ru-RU" sz="3200" i="1" dirty="0" smtClean="0">
                <a:solidFill>
                  <a:srgbClr val="002060"/>
                </a:solidFill>
                <a:latin typeface="Calibri" pitchFamily="34" charset="0"/>
                <a:cs typeface="Calibri" pitchFamily="34" charset="0"/>
              </a:rPr>
              <a:t>(оценка по </a:t>
            </a:r>
            <a:r>
              <a:rPr lang="ru-RU" sz="3200" i="1" dirty="0">
                <a:solidFill>
                  <a:srgbClr val="002060"/>
                </a:solidFill>
                <a:latin typeface="Calibri" pitchFamily="34" charset="0"/>
                <a:cs typeface="Calibri" pitchFamily="34" charset="0"/>
              </a:rPr>
              <a:t>5-балльной системе)</a:t>
            </a:r>
          </a:p>
          <a:p>
            <a:pPr algn="l">
              <a:lnSpc>
                <a:spcPct val="125000"/>
              </a:lnSpc>
            </a:pPr>
            <a:r>
              <a:rPr lang="ru-RU" sz="3200" i="1" dirty="0">
                <a:solidFill>
                  <a:srgbClr val="002060"/>
                </a:solidFill>
                <a:latin typeface="Calibri" pitchFamily="34" charset="0"/>
                <a:cs typeface="Calibri" pitchFamily="34" charset="0"/>
              </a:rPr>
              <a:t>5. Простота и </a:t>
            </a:r>
            <a:r>
              <a:rPr lang="ru-RU" sz="3200" i="1" dirty="0" smtClean="0">
                <a:solidFill>
                  <a:srgbClr val="002060"/>
                </a:solidFill>
                <a:latin typeface="Calibri" pitchFamily="34" charset="0"/>
                <a:cs typeface="Calibri" pitchFamily="34" charset="0"/>
              </a:rPr>
              <a:t>ясность процедуры </a:t>
            </a:r>
            <a:r>
              <a:rPr lang="ru-RU" sz="3200" i="1" dirty="0">
                <a:solidFill>
                  <a:srgbClr val="002060"/>
                </a:solidFill>
                <a:latin typeface="Calibri" pitchFamily="34" charset="0"/>
                <a:cs typeface="Calibri" pitchFamily="34" charset="0"/>
              </a:rPr>
              <a:t>оценивания</a:t>
            </a:r>
          </a:p>
          <a:p>
            <a:pPr algn="l">
              <a:lnSpc>
                <a:spcPct val="125000"/>
              </a:lnSpc>
            </a:pPr>
            <a:r>
              <a:rPr lang="ru-RU" sz="3200" i="1" dirty="0">
                <a:solidFill>
                  <a:srgbClr val="002060"/>
                </a:solidFill>
                <a:latin typeface="Calibri" pitchFamily="34" charset="0"/>
                <a:cs typeface="Calibri" pitchFamily="34" charset="0"/>
              </a:rPr>
              <a:t>6. Анонимность</a:t>
            </a:r>
          </a:p>
          <a:p>
            <a:pPr algn="l">
              <a:lnSpc>
                <a:spcPct val="125000"/>
              </a:lnSpc>
            </a:pPr>
            <a:r>
              <a:rPr lang="ru-RU" sz="3200" i="1" dirty="0">
                <a:solidFill>
                  <a:srgbClr val="002060"/>
                </a:solidFill>
                <a:latin typeface="Calibri" pitchFamily="34" charset="0"/>
                <a:cs typeface="Calibri" pitchFamily="34" charset="0"/>
              </a:rPr>
              <a:t>7. </a:t>
            </a:r>
            <a:r>
              <a:rPr lang="ru-RU" sz="3200" i="1" dirty="0" smtClean="0">
                <a:solidFill>
                  <a:srgbClr val="002060"/>
                </a:solidFill>
                <a:latin typeface="Calibri" pitchFamily="34" charset="0"/>
                <a:cs typeface="Calibri" pitchFamily="34" charset="0"/>
              </a:rPr>
              <a:t>Добровольность участия</a:t>
            </a:r>
            <a:endParaRPr lang="ru-RU" sz="3200" i="1" dirty="0">
              <a:solidFill>
                <a:srgbClr val="002060"/>
              </a:solidFill>
              <a:latin typeface="Calibri" pitchFamily="34" charset="0"/>
              <a:cs typeface="Calibri" pitchFamily="34" charset="0"/>
            </a:endParaRPr>
          </a:p>
        </p:txBody>
      </p:sp>
      <p:sp>
        <p:nvSpPr>
          <p:cNvPr id="7" name="Название подразделения, лаборатории, факультета и т.д."/>
          <p:cNvSpPr txBox="1"/>
          <p:nvPr/>
        </p:nvSpPr>
        <p:spPr>
          <a:xfrm>
            <a:off x="1589153" y="797949"/>
            <a:ext cx="10655299" cy="47192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r">
              <a:defRPr sz="1800">
                <a:solidFill>
                  <a:srgbClr val="253957"/>
                </a:solidFill>
                <a:latin typeface="+mn-lt"/>
                <a:ea typeface="+mn-ea"/>
                <a:cs typeface="+mn-cs"/>
                <a:sym typeface="Arial Narrow"/>
              </a:defRPr>
            </a:lvl1pPr>
          </a:lstStyle>
          <a:p>
            <a:r>
              <a:rPr lang="ru-RU" sz="2400" dirty="0">
                <a:latin typeface="Calibri" pitchFamily="34" charset="0"/>
                <a:ea typeface="Arial Narrow" charset="0"/>
                <a:cs typeface="Calibri" pitchFamily="34" charset="0"/>
              </a:rPr>
              <a:t>Оценивание качества работы преподавателей и </a:t>
            </a:r>
            <a:r>
              <a:rPr lang="ru-RU" sz="2400" dirty="0" smtClean="0">
                <a:latin typeface="Calibri" pitchFamily="34" charset="0"/>
                <a:ea typeface="Arial Narrow" charset="0"/>
                <a:cs typeface="Calibri" pitchFamily="34" charset="0"/>
              </a:rPr>
              <a:t>кураторов </a:t>
            </a:r>
            <a:r>
              <a:rPr lang="ru-RU" sz="2400" dirty="0">
                <a:latin typeface="Calibri" pitchFamily="34" charset="0"/>
                <a:ea typeface="Arial Narrow" charset="0"/>
                <a:cs typeface="Calibri" pitchFamily="34" charset="0"/>
              </a:rPr>
              <a:t>в Лицее НИУ </a:t>
            </a:r>
            <a:r>
              <a:rPr lang="ru-RU" sz="2400" dirty="0" smtClean="0">
                <a:latin typeface="Calibri" pitchFamily="34" charset="0"/>
                <a:ea typeface="Arial Narrow" charset="0"/>
                <a:cs typeface="Calibri" pitchFamily="34" charset="0"/>
              </a:rPr>
              <a:t>ВШЭ</a:t>
            </a:r>
            <a:endParaRPr lang="ru-RU" sz="2400" dirty="0">
              <a:latin typeface="Calibri" pitchFamily="34" charset="0"/>
              <a:ea typeface="Arial Narrow" charset="0"/>
              <a:cs typeface="Calibri" pitchFamily="34" charset="0"/>
            </a:endParaRPr>
          </a:p>
        </p:txBody>
      </p:sp>
    </p:spTree>
    <p:extLst>
      <p:ext uri="{BB962C8B-B14F-4D97-AF65-F5344CB8AC3E}">
        <p14:creationId xmlns:p14="http://schemas.microsoft.com/office/powerpoint/2010/main" val="240851723"/>
      </p:ext>
    </p:extLst>
  </p:cSld>
  <p:clrMapOvr>
    <a:masterClrMapping/>
  </p:clrMapOvr>
  <p:transition spd="slow">
    <p:wip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814451" y="131779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814451" y="2206368"/>
            <a:ext cx="9212199" cy="68643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defRPr sz="2100">
                <a:solidFill>
                  <a:srgbClr val="253957"/>
                </a:solidFill>
                <a:latin typeface="+mn-lt"/>
                <a:ea typeface="+mn-ea"/>
                <a:cs typeface="+mn-cs"/>
                <a:sym typeface="Arial Narrow"/>
              </a:defRPr>
            </a:pPr>
            <a:r>
              <a:rPr lang="ru-RU" sz="2400" b="1" i="1" dirty="0" smtClean="0">
                <a:latin typeface="Calibri" pitchFamily="34" charset="0"/>
                <a:ea typeface="Arial Narrow" charset="0"/>
                <a:cs typeface="Calibri" pitchFamily="34" charset="0"/>
              </a:rPr>
              <a:t>Профессиональные компетенции:</a:t>
            </a:r>
          </a:p>
          <a:p>
            <a:pPr algn="l">
              <a:spcBef>
                <a:spcPts val="600"/>
              </a:spcBef>
              <a:spcAft>
                <a:spcPts val="300"/>
              </a:spcAft>
              <a:buFont typeface="Arial" pitchFamily="34" charset="0"/>
              <a:buChar char="•"/>
              <a:defRPr sz="2100">
                <a:solidFill>
                  <a:srgbClr val="253957"/>
                </a:solidFill>
                <a:latin typeface="+mn-lt"/>
                <a:ea typeface="+mn-ea"/>
                <a:cs typeface="+mn-cs"/>
                <a:sym typeface="Arial Narrow"/>
              </a:defRPr>
            </a:pPr>
            <a:r>
              <a:rPr lang="ru-RU" sz="2100" dirty="0" smtClean="0">
                <a:latin typeface="Calibri" pitchFamily="34" charset="0"/>
                <a:cs typeface="Calibri" pitchFamily="34" charset="0"/>
                <a:sym typeface="Arial Narrow"/>
              </a:rPr>
              <a:t> </a:t>
            </a:r>
            <a:r>
              <a:rPr lang="ru-RU" sz="2100" b="1" dirty="0" smtClean="0">
                <a:latin typeface="Calibri" pitchFamily="34" charset="0"/>
                <a:cs typeface="Calibri" pitchFamily="34" charset="0"/>
                <a:sym typeface="Arial Narrow"/>
              </a:rPr>
              <a:t>Преподаватель </a:t>
            </a:r>
            <a:r>
              <a:rPr lang="ru-RU" sz="2100" b="1" dirty="0">
                <a:latin typeface="Calibri" pitchFamily="34" charset="0"/>
                <a:cs typeface="Calibri" pitchFamily="34" charset="0"/>
                <a:sym typeface="Arial Narrow"/>
              </a:rPr>
              <a:t>понятно объясняет материал, способствует расширению кругозора учеников, достижению ими хороших результатов и помогает им выйти на более высокий уровень понимания предмета.</a:t>
            </a:r>
          </a:p>
          <a:p>
            <a:pPr algn="l">
              <a:spcBef>
                <a:spcPts val="600"/>
              </a:spcBef>
              <a:spcAft>
                <a:spcPts val="300"/>
              </a:spcAft>
              <a:buFont typeface="Arial" pitchFamily="34" charset="0"/>
              <a:buChar char="•"/>
              <a:defRPr sz="2100">
                <a:solidFill>
                  <a:srgbClr val="253957"/>
                </a:solidFill>
                <a:latin typeface="+mn-lt"/>
                <a:ea typeface="+mn-ea"/>
                <a:cs typeface="+mn-cs"/>
                <a:sym typeface="Arial Narrow"/>
              </a:defRPr>
            </a:pPr>
            <a:r>
              <a:rPr lang="ru-RU" sz="2100" b="1" dirty="0" smtClean="0">
                <a:latin typeface="Calibri" pitchFamily="34" charset="0"/>
                <a:cs typeface="Calibri" pitchFamily="34" charset="0"/>
                <a:sym typeface="Arial Narrow"/>
              </a:rPr>
              <a:t> Преподаватель </a:t>
            </a:r>
            <a:r>
              <a:rPr lang="ru-RU" sz="2100" b="1" dirty="0">
                <a:latin typeface="Calibri" pitchFamily="34" charset="0"/>
                <a:cs typeface="Calibri" pitchFamily="34" charset="0"/>
                <a:sym typeface="Arial Narrow"/>
              </a:rPr>
              <a:t>объективно оценивает знания учеников и предъявляет понятные требования по предмету.</a:t>
            </a:r>
          </a:p>
          <a:p>
            <a:pPr algn="l">
              <a:spcBef>
                <a:spcPts val="600"/>
              </a:spcBef>
              <a:spcAft>
                <a:spcPts val="300"/>
              </a:spcAft>
              <a:buFont typeface="Arial" pitchFamily="34" charset="0"/>
              <a:buChar char="•"/>
              <a:defRPr sz="2100">
                <a:solidFill>
                  <a:srgbClr val="253957"/>
                </a:solidFill>
                <a:latin typeface="+mn-lt"/>
                <a:ea typeface="+mn-ea"/>
                <a:cs typeface="+mn-cs"/>
                <a:sym typeface="Arial Narrow"/>
              </a:defRPr>
            </a:pPr>
            <a:r>
              <a:rPr lang="ru-RU" sz="2100" b="1" dirty="0" smtClean="0">
                <a:latin typeface="Calibri" pitchFamily="34" charset="0"/>
                <a:cs typeface="Calibri" pitchFamily="34" charset="0"/>
                <a:sym typeface="Arial Narrow"/>
              </a:rPr>
              <a:t> </a:t>
            </a:r>
            <a:r>
              <a:rPr lang="ru-RU" sz="2100" b="1" dirty="0">
                <a:latin typeface="Calibri" pitchFamily="34" charset="0"/>
                <a:cs typeface="Calibri" pitchFamily="34" charset="0"/>
                <a:sym typeface="Arial Narrow"/>
              </a:rPr>
              <a:t>Преподаватель интересно проводит занятия и использует разнообразные формы работы, дающие ученикам возможность выразить их идеи и мнения (в дискуссиях, дебатах, проектах и т.п.).</a:t>
            </a:r>
          </a:p>
          <a:p>
            <a:pPr>
              <a:spcBef>
                <a:spcPts val="1200"/>
              </a:spcBef>
              <a:defRPr sz="2100">
                <a:solidFill>
                  <a:srgbClr val="253957"/>
                </a:solidFill>
                <a:latin typeface="+mn-lt"/>
                <a:ea typeface="+mn-ea"/>
                <a:cs typeface="+mn-cs"/>
                <a:sym typeface="Arial Narrow"/>
              </a:defRPr>
            </a:pPr>
            <a:r>
              <a:rPr lang="ru-RU" sz="2400" b="1" i="1" dirty="0" smtClean="0">
                <a:latin typeface="Calibri" pitchFamily="34" charset="0"/>
                <a:ea typeface="Arial Narrow" charset="0"/>
                <a:cs typeface="Calibri" pitchFamily="34" charset="0"/>
                <a:sym typeface="Arial Narrow"/>
              </a:rPr>
              <a:t>Организационные компетенции:</a:t>
            </a:r>
          </a:p>
          <a:p>
            <a:pPr algn="l">
              <a:spcBef>
                <a:spcPts val="600"/>
              </a:spcBef>
              <a:spcAft>
                <a:spcPts val="300"/>
              </a:spcAft>
              <a:buFont typeface="Arial" pitchFamily="34" charset="0"/>
              <a:buChar char="•"/>
              <a:defRPr sz="2100">
                <a:solidFill>
                  <a:srgbClr val="253957"/>
                </a:solidFill>
                <a:latin typeface="+mn-lt"/>
                <a:ea typeface="+mn-ea"/>
                <a:cs typeface="+mn-cs"/>
                <a:sym typeface="Arial Narrow"/>
              </a:defRPr>
            </a:pPr>
            <a:r>
              <a:rPr lang="ru-RU" sz="2100" b="1" dirty="0" smtClean="0">
                <a:latin typeface="Calibri" pitchFamily="34" charset="0"/>
                <a:ea typeface="Arial Narrow" charset="0"/>
                <a:cs typeface="Calibri" pitchFamily="34" charset="0"/>
                <a:sym typeface="Arial Narrow"/>
              </a:rPr>
              <a:t> Преподаватель </a:t>
            </a:r>
            <a:r>
              <a:rPr lang="ru-RU" sz="2100" b="1" dirty="0">
                <a:latin typeface="Calibri" pitchFamily="34" charset="0"/>
                <a:ea typeface="Arial Narrow" charset="0"/>
                <a:cs typeface="Calibri" pitchFamily="34" charset="0"/>
                <a:sym typeface="Arial Narrow"/>
              </a:rPr>
              <a:t>организован: не отступает от темы урока, адекватно оценивает объем домашнего задания, вовремя задает и проверяет его; своевременно предупреждает о контрольных работах.</a:t>
            </a:r>
          </a:p>
          <a:p>
            <a:pPr algn="l">
              <a:spcBef>
                <a:spcPts val="600"/>
              </a:spcBef>
              <a:spcAft>
                <a:spcPts val="300"/>
              </a:spcAft>
              <a:buFont typeface="Arial" pitchFamily="34" charset="0"/>
              <a:buChar char="•"/>
              <a:defRPr sz="2100">
                <a:solidFill>
                  <a:srgbClr val="253957"/>
                </a:solidFill>
                <a:latin typeface="+mn-lt"/>
                <a:ea typeface="+mn-ea"/>
                <a:cs typeface="+mn-cs"/>
                <a:sym typeface="Arial Narrow"/>
              </a:defRPr>
            </a:pPr>
            <a:r>
              <a:rPr lang="ru-RU" sz="2100" b="1" dirty="0" smtClean="0">
                <a:latin typeface="Calibri" pitchFamily="34" charset="0"/>
                <a:ea typeface="Arial Narrow" charset="0"/>
                <a:cs typeface="Calibri" pitchFamily="34" charset="0"/>
                <a:sym typeface="Arial Narrow"/>
              </a:rPr>
              <a:t> </a:t>
            </a:r>
            <a:r>
              <a:rPr lang="ru-RU" sz="2100" b="1" dirty="0">
                <a:latin typeface="Calibri" pitchFamily="34" charset="0"/>
                <a:ea typeface="Arial Narrow" charset="0"/>
                <a:cs typeface="Calibri" pitchFamily="34" charset="0"/>
                <a:sym typeface="Arial Narrow"/>
              </a:rPr>
              <a:t>Преподаватель доступен для общения по учебным вопросам (как на занятиях, так и в другое удобное для него/нее время).</a:t>
            </a:r>
          </a:p>
          <a:p>
            <a:pPr>
              <a:spcBef>
                <a:spcPts val="1200"/>
              </a:spcBef>
              <a:defRPr sz="2100">
                <a:solidFill>
                  <a:srgbClr val="253957"/>
                </a:solidFill>
                <a:latin typeface="+mn-lt"/>
                <a:ea typeface="+mn-ea"/>
                <a:cs typeface="+mn-cs"/>
                <a:sym typeface="Arial Narrow"/>
              </a:defRPr>
            </a:pPr>
            <a:r>
              <a:rPr lang="ru-RU" sz="2400" b="1" i="1" dirty="0" smtClean="0">
                <a:latin typeface="Calibri" pitchFamily="34" charset="0"/>
                <a:ea typeface="Arial Narrow" charset="0"/>
                <a:cs typeface="Calibri" pitchFamily="34" charset="0"/>
                <a:sym typeface="Arial Narrow"/>
              </a:rPr>
              <a:t>Личностные компетенции:</a:t>
            </a:r>
          </a:p>
          <a:p>
            <a:pPr algn="l">
              <a:spcBef>
                <a:spcPts val="600"/>
              </a:spcBef>
              <a:buFont typeface="Arial" pitchFamily="34" charset="0"/>
              <a:buChar char="•"/>
              <a:defRPr sz="2100">
                <a:solidFill>
                  <a:srgbClr val="253957"/>
                </a:solidFill>
                <a:latin typeface="+mn-lt"/>
                <a:ea typeface="+mn-ea"/>
                <a:cs typeface="+mn-cs"/>
                <a:sym typeface="Arial Narrow"/>
              </a:defRPr>
            </a:pPr>
            <a:r>
              <a:rPr lang="ru-RU" sz="2100" b="1" dirty="0" smtClean="0">
                <a:latin typeface="Calibri" pitchFamily="34" charset="0"/>
                <a:cs typeface="Calibri" pitchFamily="34" charset="0"/>
                <a:sym typeface="Arial Narrow"/>
              </a:rPr>
              <a:t> Преподаватель отзывчив, уважительно относится к ученикам и создает на занятиях доброжелательную атмосферу.</a:t>
            </a:r>
          </a:p>
          <a:p>
            <a:pPr algn="l">
              <a:defRPr sz="2100">
                <a:solidFill>
                  <a:srgbClr val="253957"/>
                </a:solidFill>
                <a:latin typeface="+mn-lt"/>
                <a:ea typeface="+mn-ea"/>
                <a:cs typeface="+mn-cs"/>
                <a:sym typeface="Arial Narrow"/>
              </a:defRPr>
            </a:pPr>
            <a:endParaRPr lang="ru-RU" sz="2100" dirty="0" smtClean="0">
              <a:latin typeface="Arial Narrow" charset="0"/>
              <a:ea typeface="Arial Narrow" charset="0"/>
              <a:cs typeface="Arial Narrow" charset="0"/>
              <a:sym typeface="Arial Narrow"/>
            </a:endParaRPr>
          </a:p>
          <a:p>
            <a:pPr algn="l">
              <a:defRPr sz="2100">
                <a:solidFill>
                  <a:srgbClr val="253957"/>
                </a:solidFill>
                <a:latin typeface="+mn-lt"/>
                <a:ea typeface="+mn-ea"/>
                <a:cs typeface="+mn-cs"/>
                <a:sym typeface="Arial Narrow"/>
              </a:defRPr>
            </a:pPr>
            <a:endParaRPr lang="ru-RU" sz="2100" dirty="0" smtClean="0">
              <a:latin typeface="Arial Narrow" charset="0"/>
              <a:ea typeface="Arial Narrow" charset="0"/>
              <a:cs typeface="Arial Narrow" charset="0"/>
              <a:sym typeface="Arial Narrow"/>
            </a:endParaRPr>
          </a:p>
          <a:p>
            <a:pPr algn="l">
              <a:defRPr sz="2100">
                <a:solidFill>
                  <a:srgbClr val="253957"/>
                </a:solidFill>
                <a:latin typeface="+mn-lt"/>
                <a:ea typeface="+mn-ea"/>
                <a:cs typeface="+mn-cs"/>
                <a:sym typeface="Arial Narrow"/>
              </a:defRPr>
            </a:pPr>
            <a:endParaRPr lang="ru-RU" dirty="0">
              <a:latin typeface="Arial Narrow" charset="0"/>
              <a:ea typeface="Arial Narrow" charset="0"/>
              <a:cs typeface="Arial Narrow" charset="0"/>
            </a:endParaRPr>
          </a:p>
          <a:p>
            <a:pPr algn="l">
              <a:defRPr sz="2100">
                <a:solidFill>
                  <a:srgbClr val="253957"/>
                </a:solidFill>
                <a:latin typeface="+mn-lt"/>
                <a:ea typeface="+mn-ea"/>
                <a:cs typeface="+mn-cs"/>
                <a:sym typeface="Arial Narrow"/>
              </a:defRPr>
            </a:pPr>
            <a:endParaRPr lang="ru-RU" dirty="0" smtClean="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3" cstate="print">
            <a:extLst/>
          </a:blip>
          <a:stretch>
            <a:fillRect/>
          </a:stretch>
        </p:blipFill>
        <p:spPr>
          <a:xfrm>
            <a:off x="805562" y="416839"/>
            <a:ext cx="853034" cy="853034"/>
          </a:xfrm>
          <a:prstGeom prst="rect">
            <a:avLst/>
          </a:prstGeom>
          <a:ln w="12700">
            <a:miter lim="400000"/>
          </a:ln>
        </p:spPr>
      </p:pic>
      <p:sp>
        <p:nvSpPr>
          <p:cNvPr id="8" name="TextBox 7"/>
          <p:cNvSpPr txBox="1"/>
          <p:nvPr/>
        </p:nvSpPr>
        <p:spPr>
          <a:xfrm>
            <a:off x="546100" y="1399497"/>
            <a:ext cx="12159487"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ru-RU" b="1" i="1" dirty="0">
                <a:solidFill>
                  <a:schemeClr val="accent1">
                    <a:lumMod val="50000"/>
                  </a:schemeClr>
                </a:solidFill>
                <a:latin typeface="Calibri" pitchFamily="34" charset="0"/>
                <a:cs typeface="Calibri" pitchFamily="34" charset="0"/>
              </a:rPr>
              <a:t>Критерии оценивания качества работы </a:t>
            </a:r>
            <a:r>
              <a:rPr lang="ru-RU" b="1" i="1" dirty="0" smtClean="0">
                <a:solidFill>
                  <a:schemeClr val="accent1">
                    <a:lumMod val="50000"/>
                  </a:schemeClr>
                </a:solidFill>
                <a:latin typeface="Calibri" pitchFamily="34" charset="0"/>
                <a:cs typeface="Calibri" pitchFamily="34" charset="0"/>
              </a:rPr>
              <a:t>преподавателей</a:t>
            </a:r>
            <a:endParaRPr kumimoji="0" lang="ru-RU" sz="3600" b="1" i="1" u="none" strike="noStrike" cap="none" spc="0" normalizeH="0" baseline="0" dirty="0">
              <a:ln>
                <a:noFill/>
              </a:ln>
              <a:solidFill>
                <a:schemeClr val="accent1">
                  <a:lumMod val="50000"/>
                </a:schemeClr>
              </a:solidFill>
              <a:effectLst/>
              <a:uFillTx/>
              <a:latin typeface="Calibri" pitchFamily="34" charset="0"/>
              <a:cs typeface="Calibri" pitchFamily="34" charset="0"/>
              <a:sym typeface="Helvetica Light"/>
            </a:endParaRPr>
          </a:p>
        </p:txBody>
      </p:sp>
      <p:sp>
        <p:nvSpPr>
          <p:cNvPr id="1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546100" y="2168782"/>
            <a:ext cx="11850753" cy="55308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2100" dirty="0" smtClean="0">
              <a:latin typeface="Arial Narrow" charset="0"/>
              <a:ea typeface="Arial Narrow" charset="0"/>
              <a:cs typeface="Arial Narrow" charset="0"/>
              <a:sym typeface="Arial Narrow"/>
            </a:endParaRPr>
          </a:p>
          <a:p>
            <a:pPr algn="l">
              <a:defRPr sz="2100">
                <a:solidFill>
                  <a:srgbClr val="253957"/>
                </a:solidFill>
                <a:latin typeface="+mn-lt"/>
                <a:ea typeface="+mn-ea"/>
                <a:cs typeface="+mn-cs"/>
                <a:sym typeface="Arial Narrow"/>
              </a:defRPr>
            </a:pPr>
            <a:endParaRPr lang="ru-RU" sz="2100" dirty="0" smtClean="0">
              <a:latin typeface="Arial Narrow" charset="0"/>
              <a:ea typeface="Arial Narrow" charset="0"/>
              <a:cs typeface="Arial Narrow" charset="0"/>
              <a:sym typeface="Arial Narrow"/>
            </a:endParaRPr>
          </a:p>
          <a:p>
            <a:pPr algn="l">
              <a:defRPr sz="2100">
                <a:solidFill>
                  <a:srgbClr val="253957"/>
                </a:solidFill>
                <a:latin typeface="+mn-lt"/>
                <a:ea typeface="+mn-ea"/>
                <a:cs typeface="+mn-cs"/>
                <a:sym typeface="Arial Narrow"/>
              </a:defRPr>
            </a:pPr>
            <a:endParaRPr lang="ru-RU" dirty="0">
              <a:latin typeface="Arial Narrow" charset="0"/>
              <a:ea typeface="Arial Narrow" charset="0"/>
              <a:cs typeface="Arial Narrow" charset="0"/>
            </a:endParaRPr>
          </a:p>
          <a:p>
            <a:pPr algn="l">
              <a:defRPr sz="2100">
                <a:solidFill>
                  <a:srgbClr val="253957"/>
                </a:solidFill>
                <a:latin typeface="+mn-lt"/>
                <a:ea typeface="+mn-ea"/>
                <a:cs typeface="+mn-cs"/>
                <a:sym typeface="Arial Narrow"/>
              </a:defRPr>
            </a:pPr>
            <a:endParaRPr lang="ru-RU" dirty="0" smtClean="0">
              <a:latin typeface="Arial Narrow" charset="0"/>
              <a:ea typeface="Arial Narrow" charset="0"/>
              <a:cs typeface="Arial Narrow" charset="0"/>
            </a:endParaRPr>
          </a:p>
        </p:txBody>
      </p:sp>
      <p:sp>
        <p:nvSpPr>
          <p:cNvPr id="14" name="TextBox 13"/>
          <p:cNvSpPr txBox="1"/>
          <p:nvPr/>
        </p:nvSpPr>
        <p:spPr>
          <a:xfrm>
            <a:off x="10312400" y="3175000"/>
            <a:ext cx="2692400" cy="111825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lang="ru-RU" sz="2200" i="1" dirty="0" smtClean="0">
                <a:solidFill>
                  <a:schemeClr val="accent1">
                    <a:lumMod val="50000"/>
                  </a:schemeClr>
                </a:solidFill>
                <a:latin typeface="Calibri" pitchFamily="34" charset="0"/>
                <a:cs typeface="Calibri" pitchFamily="34" charset="0"/>
              </a:rPr>
              <a:t>3 компетенции из 6 – 50% от общего среднего балла</a:t>
            </a:r>
            <a:endParaRPr kumimoji="0" lang="ru-RU" sz="2200" b="0" i="1" u="none" strike="noStrike" cap="none" spc="0" normalizeH="0" baseline="0" dirty="0">
              <a:ln>
                <a:noFill/>
              </a:ln>
              <a:solidFill>
                <a:schemeClr val="accent1">
                  <a:lumMod val="50000"/>
                </a:schemeClr>
              </a:solidFill>
              <a:effectLst/>
              <a:uFillTx/>
              <a:latin typeface="Calibri" pitchFamily="34" charset="0"/>
              <a:cs typeface="Calibri" pitchFamily="34" charset="0"/>
              <a:sym typeface="Helvetica Light"/>
            </a:endParaRPr>
          </a:p>
        </p:txBody>
      </p:sp>
      <p:sp>
        <p:nvSpPr>
          <p:cNvPr id="15" name="TextBox 14"/>
          <p:cNvSpPr txBox="1"/>
          <p:nvPr/>
        </p:nvSpPr>
        <p:spPr>
          <a:xfrm>
            <a:off x="10312400" y="6102864"/>
            <a:ext cx="2692400" cy="111825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lang="ru-RU" sz="2200" i="1" dirty="0" smtClean="0">
                <a:solidFill>
                  <a:schemeClr val="accent1">
                    <a:lumMod val="50000"/>
                  </a:schemeClr>
                </a:solidFill>
                <a:latin typeface="Calibri" pitchFamily="34" charset="0"/>
                <a:cs typeface="Calibri" pitchFamily="34" charset="0"/>
              </a:rPr>
              <a:t>2 компетенции из 6 – 33,3% от общего среднего балла</a:t>
            </a:r>
            <a:endParaRPr kumimoji="0" lang="ru-RU" sz="2200" b="0" i="1" u="none" strike="noStrike" cap="none" spc="0" normalizeH="0" baseline="0" dirty="0">
              <a:ln>
                <a:noFill/>
              </a:ln>
              <a:solidFill>
                <a:schemeClr val="accent1">
                  <a:lumMod val="50000"/>
                </a:schemeClr>
              </a:solidFill>
              <a:effectLst/>
              <a:uFillTx/>
              <a:latin typeface="Calibri" pitchFamily="34" charset="0"/>
              <a:cs typeface="Calibri" pitchFamily="34" charset="0"/>
              <a:sym typeface="Helvetica Light"/>
            </a:endParaRPr>
          </a:p>
        </p:txBody>
      </p:sp>
      <p:sp>
        <p:nvSpPr>
          <p:cNvPr id="16" name="TextBox 15"/>
          <p:cNvSpPr txBox="1"/>
          <p:nvPr/>
        </p:nvSpPr>
        <p:spPr>
          <a:xfrm>
            <a:off x="10312400" y="8178145"/>
            <a:ext cx="2678937" cy="1118255"/>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lang="ru-RU" sz="2200" i="1" dirty="0" smtClean="0">
                <a:solidFill>
                  <a:schemeClr val="accent1">
                    <a:lumMod val="50000"/>
                  </a:schemeClr>
                </a:solidFill>
                <a:latin typeface="Calibri" pitchFamily="34" charset="0"/>
                <a:cs typeface="Calibri" pitchFamily="34" charset="0"/>
              </a:rPr>
              <a:t>1 компетенция из 6 – 16,7% от общего среднего балла</a:t>
            </a:r>
            <a:endParaRPr kumimoji="0" lang="ru-RU" sz="2200" b="0" i="1" u="none" strike="noStrike" cap="none" spc="0" normalizeH="0" baseline="0" dirty="0">
              <a:ln>
                <a:noFill/>
              </a:ln>
              <a:solidFill>
                <a:schemeClr val="accent1">
                  <a:lumMod val="50000"/>
                </a:schemeClr>
              </a:solidFill>
              <a:effectLst/>
              <a:uFillTx/>
              <a:latin typeface="Calibri" pitchFamily="34" charset="0"/>
              <a:cs typeface="Calibri" pitchFamily="34" charset="0"/>
              <a:sym typeface="Helvetica Light"/>
            </a:endParaRPr>
          </a:p>
        </p:txBody>
      </p:sp>
      <p:sp>
        <p:nvSpPr>
          <p:cNvPr id="17" name="Правая фигурная скобка 16"/>
          <p:cNvSpPr/>
          <p:nvPr/>
        </p:nvSpPr>
        <p:spPr>
          <a:xfrm>
            <a:off x="9883775" y="2832529"/>
            <a:ext cx="571500" cy="1854199"/>
          </a:xfrm>
          <a:prstGeom prst="rightBrace">
            <a:avLst>
              <a:gd name="adj1" fmla="val 80000"/>
              <a:gd name="adj2" fmla="val 50685"/>
            </a:avLst>
          </a:prstGeom>
          <a:noFill/>
          <a:ln w="25400" cap="flat">
            <a:solidFill>
              <a:schemeClr val="accent1">
                <a:lumMod val="50000"/>
              </a:schemeClr>
            </a:solidFill>
            <a:prstDash val="solid"/>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ru-RU" sz="1800" b="0" i="0" u="none" strike="noStrike" cap="none" spc="0" normalizeH="0" baseline="0" dirty="0">
              <a:ln>
                <a:noFill/>
              </a:ln>
              <a:solidFill>
                <a:schemeClr val="accent1">
                  <a:lumMod val="50000"/>
                </a:schemeClr>
              </a:solidFill>
              <a:effectLst/>
              <a:uFillTx/>
            </a:endParaRPr>
          </a:p>
        </p:txBody>
      </p:sp>
      <p:sp>
        <p:nvSpPr>
          <p:cNvPr id="18" name="Правая фигурная скобка 17"/>
          <p:cNvSpPr/>
          <p:nvPr/>
        </p:nvSpPr>
        <p:spPr>
          <a:xfrm>
            <a:off x="9740900" y="6121400"/>
            <a:ext cx="571500" cy="1099719"/>
          </a:xfrm>
          <a:prstGeom prst="rightBrace">
            <a:avLst>
              <a:gd name="adj1" fmla="val 81111"/>
              <a:gd name="adj2" fmla="val 50000"/>
            </a:avLst>
          </a:prstGeom>
          <a:noFill/>
          <a:ln w="25400" cap="flat">
            <a:solidFill>
              <a:schemeClr val="accent1">
                <a:lumMod val="50000"/>
              </a:schemeClr>
            </a:solidFill>
            <a:prstDash val="solid"/>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ru-RU" sz="1800" b="0" i="0" u="none" strike="noStrike" cap="none" spc="0" normalizeH="0" baseline="0" dirty="0">
              <a:ln>
                <a:noFill/>
              </a:ln>
              <a:solidFill>
                <a:schemeClr val="accent1">
                  <a:lumMod val="50000"/>
                </a:schemeClr>
              </a:solidFill>
              <a:effectLst/>
              <a:uFillTx/>
            </a:endParaRPr>
          </a:p>
        </p:txBody>
      </p:sp>
      <p:sp>
        <p:nvSpPr>
          <p:cNvPr id="19" name="Правая фигурная скобка 18"/>
          <p:cNvSpPr/>
          <p:nvPr/>
        </p:nvSpPr>
        <p:spPr>
          <a:xfrm>
            <a:off x="9740900" y="8382000"/>
            <a:ext cx="571500" cy="699155"/>
          </a:xfrm>
          <a:prstGeom prst="rightBrace">
            <a:avLst>
              <a:gd name="adj1" fmla="val 81111"/>
              <a:gd name="adj2" fmla="val 50000"/>
            </a:avLst>
          </a:prstGeom>
          <a:noFill/>
          <a:ln w="25400" cap="flat">
            <a:solidFill>
              <a:schemeClr val="accent1">
                <a:lumMod val="50000"/>
              </a:schemeClr>
            </a:solidFill>
            <a:prstDash val="solid"/>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ru-RU" sz="1800" b="0" i="0" u="none" strike="noStrike" cap="none" spc="0" normalizeH="0" baseline="0" dirty="0">
              <a:ln>
                <a:noFill/>
              </a:ln>
              <a:solidFill>
                <a:schemeClr val="accent1">
                  <a:lumMod val="50000"/>
                </a:schemeClr>
              </a:solidFill>
              <a:effectLst/>
              <a:uFillTx/>
            </a:endParaRPr>
          </a:p>
        </p:txBody>
      </p:sp>
      <p:sp>
        <p:nvSpPr>
          <p:cNvPr id="20" name="Название подразделения, лаборатории, факультета и т.д."/>
          <p:cNvSpPr txBox="1"/>
          <p:nvPr/>
        </p:nvSpPr>
        <p:spPr>
          <a:xfrm>
            <a:off x="1589153" y="797949"/>
            <a:ext cx="10655299" cy="47192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r">
              <a:defRPr sz="1800">
                <a:solidFill>
                  <a:srgbClr val="253957"/>
                </a:solidFill>
                <a:latin typeface="+mn-lt"/>
                <a:ea typeface="+mn-ea"/>
                <a:cs typeface="+mn-cs"/>
                <a:sym typeface="Arial Narrow"/>
              </a:defRPr>
            </a:lvl1pPr>
          </a:lstStyle>
          <a:p>
            <a:r>
              <a:rPr lang="ru-RU" sz="2400" dirty="0">
                <a:latin typeface="Calibri" pitchFamily="34" charset="0"/>
                <a:ea typeface="Arial Narrow" charset="0"/>
                <a:cs typeface="Calibri" pitchFamily="34" charset="0"/>
              </a:rPr>
              <a:t>Оценивание качества работы преподавателей и </a:t>
            </a:r>
            <a:r>
              <a:rPr lang="ru-RU" sz="2400" dirty="0" smtClean="0">
                <a:latin typeface="Calibri" pitchFamily="34" charset="0"/>
                <a:ea typeface="Arial Narrow" charset="0"/>
                <a:cs typeface="Calibri" pitchFamily="34" charset="0"/>
              </a:rPr>
              <a:t>кураторов </a:t>
            </a:r>
            <a:r>
              <a:rPr lang="ru-RU" sz="2400" dirty="0">
                <a:latin typeface="Calibri" pitchFamily="34" charset="0"/>
                <a:ea typeface="Arial Narrow" charset="0"/>
                <a:cs typeface="Calibri" pitchFamily="34" charset="0"/>
              </a:rPr>
              <a:t>в Лицее НИУ </a:t>
            </a:r>
            <a:r>
              <a:rPr lang="ru-RU" sz="2400" dirty="0" smtClean="0">
                <a:latin typeface="Calibri" pitchFamily="34" charset="0"/>
                <a:ea typeface="Arial Narrow" charset="0"/>
                <a:cs typeface="Calibri" pitchFamily="34" charset="0"/>
              </a:rPr>
              <a:t>ВШЭ</a:t>
            </a:r>
            <a:endParaRPr lang="ru-RU" sz="2400" dirty="0">
              <a:latin typeface="Calibri" pitchFamily="34" charset="0"/>
              <a:ea typeface="Arial Narrow" charset="0"/>
              <a:cs typeface="Calibri" pitchFamily="34" charset="0"/>
            </a:endParaRPr>
          </a:p>
        </p:txBody>
      </p:sp>
    </p:spTree>
    <p:extLst>
      <p:ext uri="{BB962C8B-B14F-4D97-AF65-F5344CB8AC3E}">
        <p14:creationId xmlns:p14="http://schemas.microsoft.com/office/powerpoint/2010/main" val="2839238515"/>
      </p:ext>
    </p:extLst>
  </p:cSld>
  <p:clrMapOvr>
    <a:masterClrMapping/>
  </p:clrMapOvr>
  <p:transition spd="slow">
    <p:wip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814451" y="131779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814451" y="2206368"/>
            <a:ext cx="9212199" cy="68643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2100" dirty="0" smtClean="0">
              <a:latin typeface="Arial Narrow" charset="0"/>
              <a:ea typeface="Arial Narrow" charset="0"/>
              <a:cs typeface="Arial Narrow" charset="0"/>
              <a:sym typeface="Arial Narrow"/>
            </a:endParaRPr>
          </a:p>
          <a:p>
            <a:pPr algn="l">
              <a:defRPr sz="2100">
                <a:solidFill>
                  <a:srgbClr val="253957"/>
                </a:solidFill>
                <a:latin typeface="+mn-lt"/>
                <a:ea typeface="+mn-ea"/>
                <a:cs typeface="+mn-cs"/>
                <a:sym typeface="Arial Narrow"/>
              </a:defRPr>
            </a:pPr>
            <a:endParaRPr lang="ru-RU" sz="2100" dirty="0" smtClean="0">
              <a:latin typeface="Arial Narrow" charset="0"/>
              <a:ea typeface="Arial Narrow" charset="0"/>
              <a:cs typeface="Arial Narrow" charset="0"/>
              <a:sym typeface="Arial Narrow"/>
            </a:endParaRPr>
          </a:p>
          <a:p>
            <a:pPr algn="l">
              <a:defRPr sz="2100">
                <a:solidFill>
                  <a:srgbClr val="253957"/>
                </a:solidFill>
                <a:latin typeface="+mn-lt"/>
                <a:ea typeface="+mn-ea"/>
                <a:cs typeface="+mn-cs"/>
                <a:sym typeface="Arial Narrow"/>
              </a:defRPr>
            </a:pPr>
            <a:endParaRPr lang="ru-RU" dirty="0">
              <a:latin typeface="Arial Narrow" charset="0"/>
              <a:ea typeface="Arial Narrow" charset="0"/>
              <a:cs typeface="Arial Narrow" charset="0"/>
            </a:endParaRPr>
          </a:p>
          <a:p>
            <a:pPr algn="l">
              <a:defRPr sz="2100">
                <a:solidFill>
                  <a:srgbClr val="253957"/>
                </a:solidFill>
                <a:latin typeface="+mn-lt"/>
                <a:ea typeface="+mn-ea"/>
                <a:cs typeface="+mn-cs"/>
                <a:sym typeface="Arial Narrow"/>
              </a:defRPr>
            </a:pPr>
            <a:endParaRPr lang="ru-RU" dirty="0" smtClean="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8" name="TextBox 7"/>
          <p:cNvSpPr txBox="1"/>
          <p:nvPr/>
        </p:nvSpPr>
        <p:spPr>
          <a:xfrm>
            <a:off x="814451" y="1601074"/>
            <a:ext cx="11446710" cy="121058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ru-RU" b="1" i="1" dirty="0">
                <a:solidFill>
                  <a:schemeClr val="accent1">
                    <a:lumMod val="50000"/>
                  </a:schemeClr>
                </a:solidFill>
                <a:latin typeface="Calibri" pitchFamily="34" charset="0"/>
                <a:cs typeface="Calibri" pitchFamily="34" charset="0"/>
              </a:rPr>
              <a:t>Критерии оценивания качества работы </a:t>
            </a:r>
            <a:r>
              <a:rPr lang="ru-RU" b="1" i="1" dirty="0" smtClean="0">
                <a:solidFill>
                  <a:schemeClr val="accent1">
                    <a:lumMod val="50000"/>
                  </a:schemeClr>
                </a:solidFill>
                <a:latin typeface="Calibri" pitchFamily="34" charset="0"/>
                <a:cs typeface="Calibri" pitchFamily="34" charset="0"/>
              </a:rPr>
              <a:t>преподавателей физкультуры</a:t>
            </a:r>
            <a:endParaRPr kumimoji="0" lang="ru-RU" sz="3600" b="1" i="1" u="none" strike="noStrike" cap="none" spc="0" normalizeH="0" baseline="0" dirty="0">
              <a:ln>
                <a:noFill/>
              </a:ln>
              <a:solidFill>
                <a:schemeClr val="accent1">
                  <a:lumMod val="50000"/>
                </a:schemeClr>
              </a:solidFill>
              <a:effectLst/>
              <a:uFillTx/>
              <a:latin typeface="Calibri" pitchFamily="34" charset="0"/>
              <a:cs typeface="Calibri" pitchFamily="34" charset="0"/>
              <a:sym typeface="Helvetica Light"/>
            </a:endParaRPr>
          </a:p>
        </p:txBody>
      </p:sp>
      <p:sp>
        <p:nvSpPr>
          <p:cNvPr id="1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1350318" y="2936477"/>
            <a:ext cx="10340940" cy="55308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2100" dirty="0" smtClean="0">
              <a:latin typeface="Arial Narrow" charset="0"/>
              <a:ea typeface="Arial Narrow" charset="0"/>
              <a:cs typeface="Arial Narrow" charset="0"/>
              <a:sym typeface="Arial Narrow"/>
            </a:endParaRPr>
          </a:p>
          <a:p>
            <a:pPr algn="l">
              <a:defRPr sz="2100">
                <a:solidFill>
                  <a:srgbClr val="253957"/>
                </a:solidFill>
                <a:latin typeface="+mn-lt"/>
                <a:ea typeface="+mn-ea"/>
                <a:cs typeface="+mn-cs"/>
                <a:sym typeface="Arial Narrow"/>
              </a:defRPr>
            </a:pPr>
            <a:endParaRPr lang="ru-RU" sz="2100" dirty="0" smtClean="0">
              <a:latin typeface="Arial Narrow" charset="0"/>
              <a:ea typeface="Arial Narrow" charset="0"/>
              <a:cs typeface="Arial Narrow" charset="0"/>
              <a:sym typeface="Arial Narrow"/>
            </a:endParaRPr>
          </a:p>
          <a:p>
            <a:pPr algn="l">
              <a:defRPr sz="2100">
                <a:solidFill>
                  <a:srgbClr val="253957"/>
                </a:solidFill>
                <a:latin typeface="+mn-lt"/>
                <a:ea typeface="+mn-ea"/>
                <a:cs typeface="+mn-cs"/>
                <a:sym typeface="Arial Narrow"/>
              </a:defRPr>
            </a:pPr>
            <a:endParaRPr lang="ru-RU" dirty="0">
              <a:latin typeface="Arial Narrow" charset="0"/>
              <a:ea typeface="Arial Narrow" charset="0"/>
              <a:cs typeface="Arial Narrow" charset="0"/>
            </a:endParaRPr>
          </a:p>
          <a:p>
            <a:pPr algn="l">
              <a:defRPr sz="2100">
                <a:solidFill>
                  <a:srgbClr val="253957"/>
                </a:solidFill>
                <a:latin typeface="+mn-lt"/>
                <a:ea typeface="+mn-ea"/>
                <a:cs typeface="+mn-cs"/>
                <a:sym typeface="Arial Narrow"/>
              </a:defRPr>
            </a:pPr>
            <a:endParaRPr lang="ru-RU" dirty="0" smtClean="0">
              <a:latin typeface="Arial Narrow" charset="0"/>
              <a:ea typeface="Arial Narrow" charset="0"/>
              <a:cs typeface="Arial Narrow" charset="0"/>
            </a:endParaRPr>
          </a:p>
        </p:txBody>
      </p:sp>
      <p:sp>
        <p:nvSpPr>
          <p:cNvPr id="2" name="Прямоугольник 1"/>
          <p:cNvSpPr/>
          <p:nvPr/>
        </p:nvSpPr>
        <p:spPr>
          <a:xfrm>
            <a:off x="1128620" y="2936477"/>
            <a:ext cx="10894423" cy="4130490"/>
          </a:xfrm>
          <a:prstGeom prst="rect">
            <a:avLst/>
          </a:prstGeom>
        </p:spPr>
        <p:txBody>
          <a:bodyPr wrap="square">
            <a:spAutoFit/>
          </a:bodyPr>
          <a:lstStyle/>
          <a:p>
            <a:pPr algn="l">
              <a:lnSpc>
                <a:spcPct val="125000"/>
              </a:lnSpc>
              <a:spcBef>
                <a:spcPts val="600"/>
              </a:spcBef>
              <a:spcAft>
                <a:spcPts val="600"/>
              </a:spcAft>
            </a:pPr>
            <a:r>
              <a:rPr lang="ru-RU" sz="2800" i="1" dirty="0">
                <a:solidFill>
                  <a:srgbClr val="002060"/>
                </a:solidFill>
                <a:latin typeface="Calibri" pitchFamily="34" charset="0"/>
                <a:cs typeface="Calibri" pitchFamily="34" charset="0"/>
              </a:rPr>
              <a:t>1</a:t>
            </a:r>
            <a:r>
              <a:rPr lang="ru-RU" sz="2800" i="1" dirty="0" smtClean="0">
                <a:solidFill>
                  <a:srgbClr val="002060"/>
                </a:solidFill>
                <a:latin typeface="Calibri" pitchFamily="34" charset="0"/>
                <a:cs typeface="Calibri" pitchFamily="34" charset="0"/>
              </a:rPr>
              <a:t>. Занятия </a:t>
            </a:r>
            <a:r>
              <a:rPr lang="ru-RU" sz="2800" i="1" dirty="0">
                <a:solidFill>
                  <a:srgbClr val="002060"/>
                </a:solidFill>
                <a:latin typeface="Calibri" pitchFamily="34" charset="0"/>
                <a:cs typeface="Calibri" pitchFamily="34" charset="0"/>
              </a:rPr>
              <a:t>интересны, способствуют улучшению уровня физической подготовки.</a:t>
            </a:r>
          </a:p>
          <a:p>
            <a:pPr algn="l">
              <a:lnSpc>
                <a:spcPct val="125000"/>
              </a:lnSpc>
              <a:spcBef>
                <a:spcPts val="600"/>
              </a:spcBef>
              <a:spcAft>
                <a:spcPts val="600"/>
              </a:spcAft>
            </a:pPr>
            <a:r>
              <a:rPr lang="ru-RU" sz="2800" i="1" dirty="0">
                <a:solidFill>
                  <a:srgbClr val="002060"/>
                </a:solidFill>
                <a:latin typeface="Calibri" pitchFamily="34" charset="0"/>
                <a:cs typeface="Calibri" pitchFamily="34" charset="0"/>
              </a:rPr>
              <a:t>2</a:t>
            </a:r>
            <a:r>
              <a:rPr lang="ru-RU" sz="2800" i="1" dirty="0" smtClean="0">
                <a:solidFill>
                  <a:srgbClr val="002060"/>
                </a:solidFill>
                <a:latin typeface="Calibri" pitchFamily="34" charset="0"/>
                <a:cs typeface="Calibri" pitchFamily="34" charset="0"/>
              </a:rPr>
              <a:t>. Преподаватель </a:t>
            </a:r>
            <a:r>
              <a:rPr lang="ru-RU" sz="2800" i="1" dirty="0">
                <a:solidFill>
                  <a:srgbClr val="002060"/>
                </a:solidFill>
                <a:latin typeface="Calibri" pitchFamily="34" charset="0"/>
                <a:cs typeface="Calibri" pitchFamily="34" charset="0"/>
              </a:rPr>
              <a:t>объективно оценивает уровень физической подготовки учеников и предъявляет понятные требования по предмету.</a:t>
            </a:r>
          </a:p>
          <a:p>
            <a:pPr algn="l">
              <a:lnSpc>
                <a:spcPct val="125000"/>
              </a:lnSpc>
              <a:spcBef>
                <a:spcPts val="600"/>
              </a:spcBef>
              <a:spcAft>
                <a:spcPts val="600"/>
              </a:spcAft>
            </a:pPr>
            <a:r>
              <a:rPr lang="ru-RU" sz="2800" i="1" dirty="0">
                <a:solidFill>
                  <a:srgbClr val="002060"/>
                </a:solidFill>
                <a:latin typeface="Calibri" pitchFamily="34" charset="0"/>
                <a:cs typeface="Calibri" pitchFamily="34" charset="0"/>
              </a:rPr>
              <a:t>3. Преподаватель отзывчив, уважительно относится к ученикам и создает на занятиях доброжелательную атмосферу.</a:t>
            </a:r>
          </a:p>
        </p:txBody>
      </p:sp>
      <p:sp>
        <p:nvSpPr>
          <p:cNvPr id="9" name="Название подразделения, лаборатории, факультета и т.д."/>
          <p:cNvSpPr txBox="1"/>
          <p:nvPr/>
        </p:nvSpPr>
        <p:spPr>
          <a:xfrm>
            <a:off x="1589153" y="797949"/>
            <a:ext cx="10655299" cy="47192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r">
              <a:defRPr sz="1800">
                <a:solidFill>
                  <a:srgbClr val="253957"/>
                </a:solidFill>
                <a:latin typeface="+mn-lt"/>
                <a:ea typeface="+mn-ea"/>
                <a:cs typeface="+mn-cs"/>
                <a:sym typeface="Arial Narrow"/>
              </a:defRPr>
            </a:lvl1pPr>
          </a:lstStyle>
          <a:p>
            <a:r>
              <a:rPr lang="ru-RU" sz="2400" dirty="0">
                <a:latin typeface="Calibri" pitchFamily="34" charset="0"/>
                <a:ea typeface="Arial Narrow" charset="0"/>
                <a:cs typeface="Calibri" pitchFamily="34" charset="0"/>
              </a:rPr>
              <a:t>Оценивание качества работы преподавателей и </a:t>
            </a:r>
            <a:r>
              <a:rPr lang="ru-RU" sz="2400" dirty="0" smtClean="0">
                <a:latin typeface="Calibri" pitchFamily="34" charset="0"/>
                <a:ea typeface="Arial Narrow" charset="0"/>
                <a:cs typeface="Calibri" pitchFamily="34" charset="0"/>
              </a:rPr>
              <a:t>кураторов </a:t>
            </a:r>
            <a:r>
              <a:rPr lang="ru-RU" sz="2400" dirty="0">
                <a:latin typeface="Calibri" pitchFamily="34" charset="0"/>
                <a:ea typeface="Arial Narrow" charset="0"/>
                <a:cs typeface="Calibri" pitchFamily="34" charset="0"/>
              </a:rPr>
              <a:t>в Лицее НИУ </a:t>
            </a:r>
            <a:r>
              <a:rPr lang="ru-RU" sz="2400" dirty="0" smtClean="0">
                <a:latin typeface="Calibri" pitchFamily="34" charset="0"/>
                <a:ea typeface="Arial Narrow" charset="0"/>
                <a:cs typeface="Calibri" pitchFamily="34" charset="0"/>
              </a:rPr>
              <a:t>ВШЭ</a:t>
            </a:r>
            <a:endParaRPr lang="ru-RU" sz="2400" dirty="0">
              <a:latin typeface="Calibri" pitchFamily="34" charset="0"/>
              <a:ea typeface="Arial Narrow" charset="0"/>
              <a:cs typeface="Calibri" pitchFamily="34" charset="0"/>
            </a:endParaRPr>
          </a:p>
        </p:txBody>
      </p:sp>
    </p:spTree>
    <p:extLst>
      <p:ext uri="{BB962C8B-B14F-4D97-AF65-F5344CB8AC3E}">
        <p14:creationId xmlns:p14="http://schemas.microsoft.com/office/powerpoint/2010/main" val="1168111565"/>
      </p:ext>
    </p:extLst>
  </p:cSld>
  <p:clrMapOvr>
    <a:masterClrMapping/>
  </p:clrMapOvr>
  <p:transition spd="slow">
    <p:wip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546100" y="2432050"/>
            <a:ext cx="11936349" cy="57721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spcBef>
                <a:spcPts val="1200"/>
              </a:spcBef>
              <a:spcAft>
                <a:spcPts val="1200"/>
              </a:spcAft>
              <a:buFont typeface="Arial" pitchFamily="34" charset="0"/>
              <a:buChar char="•"/>
              <a:defRPr sz="2100">
                <a:solidFill>
                  <a:srgbClr val="253957"/>
                </a:solidFill>
                <a:latin typeface="+mn-lt"/>
                <a:ea typeface="+mn-ea"/>
                <a:cs typeface="+mn-cs"/>
                <a:sym typeface="Arial Narrow"/>
              </a:defRPr>
            </a:pPr>
            <a:r>
              <a:rPr lang="ru-RU" sz="2200" dirty="0" smtClean="0">
                <a:latin typeface="Calibri" pitchFamily="34" charset="0"/>
                <a:cs typeface="Calibri" pitchFamily="34" charset="0"/>
                <a:sym typeface="Arial Narrow"/>
              </a:rPr>
              <a:t> </a:t>
            </a:r>
            <a:r>
              <a:rPr lang="ru-RU" sz="2200" b="1" dirty="0" smtClean="0">
                <a:latin typeface="Calibri" pitchFamily="34" charset="0"/>
                <a:cs typeface="Calibri" pitchFamily="34" charset="0"/>
                <a:sym typeface="Arial Narrow"/>
              </a:rPr>
              <a:t>Куратор осведомлен обо всех ключевых деталях учебного процесса в Лицее и способен, при необходимости, помочь с оформлением документов и/или поиском ресурсов для реализации различных проектов и идей учеников;</a:t>
            </a:r>
          </a:p>
          <a:p>
            <a:pPr algn="l">
              <a:spcBef>
                <a:spcPts val="1200"/>
              </a:spcBef>
              <a:spcAft>
                <a:spcPts val="1200"/>
              </a:spcAft>
              <a:buFont typeface="Arial" pitchFamily="34" charset="0"/>
              <a:buChar char="•"/>
              <a:defRPr sz="2100">
                <a:solidFill>
                  <a:srgbClr val="253957"/>
                </a:solidFill>
                <a:latin typeface="+mn-lt"/>
                <a:ea typeface="+mn-ea"/>
                <a:cs typeface="+mn-cs"/>
                <a:sym typeface="Arial Narrow"/>
              </a:defRPr>
            </a:pPr>
            <a:r>
              <a:rPr lang="ru-RU" sz="2200" b="1" dirty="0" smtClean="0">
                <a:latin typeface="Calibri" pitchFamily="34" charset="0"/>
                <a:cs typeface="Calibri" pitchFamily="34" charset="0"/>
                <a:sym typeface="Arial Narrow"/>
              </a:rPr>
              <a:t> Куратор своевременно информирует свою группу обо всех важных мероприятиях (</a:t>
            </a:r>
            <a:r>
              <a:rPr lang="ru-RU" sz="2200" b="1" dirty="0" err="1" smtClean="0">
                <a:latin typeface="Calibri" pitchFamily="34" charset="0"/>
                <a:cs typeface="Calibri" pitchFamily="34" charset="0"/>
                <a:sym typeface="Arial Narrow"/>
              </a:rPr>
              <a:t>дедлайнах</a:t>
            </a:r>
            <a:r>
              <a:rPr lang="ru-RU" sz="2200" b="1" dirty="0" smtClean="0">
                <a:latin typeface="Calibri" pitchFamily="34" charset="0"/>
                <a:cs typeface="Calibri" pitchFamily="34" charset="0"/>
                <a:sym typeface="Arial Narrow"/>
              </a:rPr>
              <a:t>, олимпиадах, комиссиях, юрьевых днях, </a:t>
            </a:r>
            <a:r>
              <a:rPr lang="ru-RU" sz="2200" b="1" dirty="0" err="1" smtClean="0">
                <a:latin typeface="Calibri" pitchFamily="34" charset="0"/>
                <a:cs typeface="Calibri" pitchFamily="34" charset="0"/>
                <a:sym typeface="Arial Narrow"/>
              </a:rPr>
              <a:t>грантовых</a:t>
            </a:r>
            <a:r>
              <a:rPr lang="ru-RU" sz="2200" b="1" dirty="0" smtClean="0">
                <a:latin typeface="Calibri" pitchFamily="34" charset="0"/>
                <a:cs typeface="Calibri" pitchFamily="34" charset="0"/>
                <a:sym typeface="Arial Narrow"/>
              </a:rPr>
              <a:t> конкурсах, проектах, ИВР и т.д.);</a:t>
            </a:r>
          </a:p>
          <a:p>
            <a:pPr algn="l">
              <a:spcBef>
                <a:spcPts val="1200"/>
              </a:spcBef>
              <a:spcAft>
                <a:spcPts val="1200"/>
              </a:spcAft>
              <a:buFont typeface="Arial" pitchFamily="34" charset="0"/>
              <a:buChar char="•"/>
              <a:defRPr sz="2100">
                <a:solidFill>
                  <a:srgbClr val="253957"/>
                </a:solidFill>
                <a:latin typeface="+mn-lt"/>
                <a:ea typeface="+mn-ea"/>
                <a:cs typeface="+mn-cs"/>
                <a:sym typeface="Arial Narrow"/>
              </a:defRPr>
            </a:pPr>
            <a:r>
              <a:rPr lang="ru-RU" sz="2200" b="1" dirty="0" smtClean="0">
                <a:latin typeface="Calibri" pitchFamily="34" charset="0"/>
                <a:cs typeface="Calibri" pitchFamily="34" charset="0"/>
                <a:sym typeface="Arial Narrow"/>
              </a:rPr>
              <a:t> Куратор помогает ученикам решать возникающие в учебном процессе проблемы, а также выступает посредником между кураторской группой и зав.кафедрами, </a:t>
            </a:r>
            <a:r>
              <a:rPr lang="ru-RU" sz="2200" b="1" dirty="0" err="1" smtClean="0">
                <a:latin typeface="Calibri" pitchFamily="34" charset="0"/>
                <a:cs typeface="Calibri" pitchFamily="34" charset="0"/>
                <a:sym typeface="Arial Narrow"/>
              </a:rPr>
              <a:t>рук.направлений</a:t>
            </a:r>
            <a:r>
              <a:rPr lang="ru-RU" sz="2200" b="1" dirty="0" smtClean="0">
                <a:latin typeface="Calibri" pitchFamily="34" charset="0"/>
                <a:cs typeface="Calibri" pitchFamily="34" charset="0"/>
                <a:sym typeface="Arial Narrow"/>
              </a:rPr>
              <a:t> и администрацией Лицея;</a:t>
            </a:r>
          </a:p>
          <a:p>
            <a:pPr algn="l">
              <a:spcBef>
                <a:spcPts val="1200"/>
              </a:spcBef>
              <a:spcAft>
                <a:spcPts val="1200"/>
              </a:spcAft>
              <a:buFont typeface="Arial" pitchFamily="34" charset="0"/>
              <a:buChar char="•"/>
              <a:defRPr sz="2100">
                <a:solidFill>
                  <a:srgbClr val="253957"/>
                </a:solidFill>
                <a:latin typeface="+mn-lt"/>
                <a:ea typeface="+mn-ea"/>
                <a:cs typeface="+mn-cs"/>
                <a:sym typeface="Arial Narrow"/>
              </a:defRPr>
            </a:pPr>
            <a:r>
              <a:rPr lang="ru-RU" sz="2200" b="1" dirty="0" smtClean="0">
                <a:latin typeface="Calibri" pitchFamily="34" charset="0"/>
                <a:cs typeface="Calibri" pitchFamily="34" charset="0"/>
                <a:sym typeface="Arial Narrow"/>
              </a:rPr>
              <a:t> Куратор готов помогать ученикам своей группы с поиском и выбором их образовательных траекторий, обсуждать с ними вопросы профессионального самоопределения;</a:t>
            </a:r>
          </a:p>
          <a:p>
            <a:pPr algn="l">
              <a:spcBef>
                <a:spcPts val="1200"/>
              </a:spcBef>
              <a:spcAft>
                <a:spcPts val="1200"/>
              </a:spcAft>
              <a:buFont typeface="Arial" pitchFamily="34" charset="0"/>
              <a:buChar char="•"/>
              <a:defRPr sz="2100">
                <a:solidFill>
                  <a:srgbClr val="253957"/>
                </a:solidFill>
                <a:latin typeface="+mn-lt"/>
                <a:ea typeface="+mn-ea"/>
                <a:cs typeface="+mn-cs"/>
                <a:sym typeface="Arial Narrow"/>
              </a:defRPr>
            </a:pPr>
            <a:r>
              <a:rPr lang="ru-RU" sz="2200" b="1" dirty="0" smtClean="0">
                <a:latin typeface="Calibri" pitchFamily="34" charset="0"/>
                <a:cs typeface="Calibri" pitchFamily="34" charset="0"/>
                <a:sym typeface="Arial Narrow"/>
              </a:rPr>
              <a:t> Куратор уважительно и доброжелательно относится к каждому ученику, ему можно довериться в личных вопросах.</a:t>
            </a:r>
          </a:p>
          <a:p>
            <a:pPr>
              <a:defRPr sz="2100">
                <a:solidFill>
                  <a:srgbClr val="253957"/>
                </a:solidFill>
                <a:latin typeface="+mn-lt"/>
                <a:ea typeface="+mn-ea"/>
                <a:cs typeface="+mn-cs"/>
                <a:sym typeface="Arial Narrow"/>
              </a:defRPr>
            </a:pPr>
            <a:endParaRPr lang="ru-RU" sz="2100" dirty="0" smtClean="0">
              <a:sym typeface="Arial Narrow"/>
            </a:endParaRPr>
          </a:p>
          <a:p>
            <a:pPr algn="l">
              <a:defRPr sz="2100">
                <a:solidFill>
                  <a:srgbClr val="253957"/>
                </a:solidFill>
                <a:latin typeface="+mn-lt"/>
                <a:ea typeface="+mn-ea"/>
                <a:cs typeface="+mn-cs"/>
                <a:sym typeface="Arial Narrow"/>
              </a:defRPr>
            </a:pPr>
            <a:endParaRPr lang="ru-RU" sz="2100" dirty="0" smtClean="0">
              <a:latin typeface="Arial Narrow" charset="0"/>
              <a:ea typeface="Arial Narrow" charset="0"/>
              <a:cs typeface="Arial Narrow" charset="0"/>
              <a:sym typeface="Arial Narrow"/>
            </a:endParaRPr>
          </a:p>
          <a:p>
            <a:pPr algn="l">
              <a:defRPr sz="2100">
                <a:solidFill>
                  <a:srgbClr val="253957"/>
                </a:solidFill>
                <a:latin typeface="+mn-lt"/>
                <a:ea typeface="+mn-ea"/>
                <a:cs typeface="+mn-cs"/>
                <a:sym typeface="Arial Narrow"/>
              </a:defRPr>
            </a:pPr>
            <a:endParaRPr lang="ru-RU" dirty="0">
              <a:latin typeface="Arial Narrow" charset="0"/>
              <a:ea typeface="Arial Narrow" charset="0"/>
              <a:cs typeface="Arial Narrow" charset="0"/>
            </a:endParaRPr>
          </a:p>
          <a:p>
            <a:pPr algn="l">
              <a:defRPr sz="2100">
                <a:solidFill>
                  <a:srgbClr val="253957"/>
                </a:solidFill>
                <a:latin typeface="+mn-lt"/>
                <a:ea typeface="+mn-ea"/>
                <a:cs typeface="+mn-cs"/>
                <a:sym typeface="Arial Narrow"/>
              </a:defRPr>
            </a:pPr>
            <a:endParaRPr lang="ru-RU" dirty="0" smtClean="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8" name="TextBox 7"/>
          <p:cNvSpPr txBox="1"/>
          <p:nvPr/>
        </p:nvSpPr>
        <p:spPr>
          <a:xfrm>
            <a:off x="830961" y="1623060"/>
            <a:ext cx="10834169"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lang="ru-RU" b="1" i="1" dirty="0">
                <a:solidFill>
                  <a:schemeClr val="accent1">
                    <a:lumMod val="50000"/>
                  </a:schemeClr>
                </a:solidFill>
                <a:latin typeface="Calibri" pitchFamily="34" charset="0"/>
                <a:cs typeface="Calibri" pitchFamily="34" charset="0"/>
              </a:rPr>
              <a:t>К</a:t>
            </a:r>
            <a:r>
              <a:rPr kumimoji="0" lang="ru-RU" sz="3600" b="1" i="1" u="none" strike="noStrike" cap="none" spc="0" normalizeH="0" baseline="0" dirty="0" smtClean="0">
                <a:ln>
                  <a:noFill/>
                </a:ln>
                <a:solidFill>
                  <a:schemeClr val="accent1">
                    <a:lumMod val="50000"/>
                  </a:schemeClr>
                </a:solidFill>
                <a:effectLst/>
                <a:uFillTx/>
                <a:latin typeface="Calibri" pitchFamily="34" charset="0"/>
                <a:cs typeface="Calibri" pitchFamily="34" charset="0"/>
                <a:sym typeface="Helvetica Light"/>
              </a:rPr>
              <a:t>ритерии оценивания работы кураторов</a:t>
            </a:r>
            <a:endParaRPr kumimoji="0" lang="ru-RU" sz="3600" b="1" i="1" u="none" strike="noStrike" cap="none" spc="0" normalizeH="0" baseline="0" dirty="0">
              <a:ln>
                <a:noFill/>
              </a:ln>
              <a:solidFill>
                <a:schemeClr val="accent1">
                  <a:lumMod val="50000"/>
                </a:schemeClr>
              </a:solidFill>
              <a:effectLst/>
              <a:uFillTx/>
              <a:latin typeface="Calibri" pitchFamily="34" charset="0"/>
              <a:cs typeface="Calibri" pitchFamily="34" charset="0"/>
              <a:sym typeface="Helvetica Light"/>
            </a:endParaRPr>
          </a:p>
        </p:txBody>
      </p:sp>
      <p:sp>
        <p:nvSpPr>
          <p:cNvPr id="10"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546100" y="2432050"/>
            <a:ext cx="11850753" cy="553085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2100">
                <a:solidFill>
                  <a:srgbClr val="253957"/>
                </a:solidFill>
                <a:latin typeface="+mn-lt"/>
                <a:ea typeface="+mn-ea"/>
                <a:cs typeface="+mn-cs"/>
                <a:sym typeface="Arial Narrow"/>
              </a:defRPr>
            </a:pPr>
            <a:endParaRPr lang="ru-RU" sz="2100" dirty="0" smtClean="0">
              <a:latin typeface="Arial Narrow" charset="0"/>
              <a:ea typeface="Arial Narrow" charset="0"/>
              <a:cs typeface="Arial Narrow" charset="0"/>
              <a:sym typeface="Arial Narrow"/>
            </a:endParaRPr>
          </a:p>
          <a:p>
            <a:pPr algn="l">
              <a:defRPr sz="2100">
                <a:solidFill>
                  <a:srgbClr val="253957"/>
                </a:solidFill>
                <a:latin typeface="+mn-lt"/>
                <a:ea typeface="+mn-ea"/>
                <a:cs typeface="+mn-cs"/>
                <a:sym typeface="Arial Narrow"/>
              </a:defRPr>
            </a:pPr>
            <a:endParaRPr lang="ru-RU" sz="2100" dirty="0" smtClean="0">
              <a:latin typeface="Arial Narrow" charset="0"/>
              <a:ea typeface="Arial Narrow" charset="0"/>
              <a:cs typeface="Arial Narrow" charset="0"/>
              <a:sym typeface="Arial Narrow"/>
            </a:endParaRPr>
          </a:p>
          <a:p>
            <a:pPr algn="l">
              <a:defRPr sz="2100">
                <a:solidFill>
                  <a:srgbClr val="253957"/>
                </a:solidFill>
                <a:latin typeface="+mn-lt"/>
                <a:ea typeface="+mn-ea"/>
                <a:cs typeface="+mn-cs"/>
                <a:sym typeface="Arial Narrow"/>
              </a:defRPr>
            </a:pPr>
            <a:endParaRPr lang="ru-RU" dirty="0">
              <a:latin typeface="Arial Narrow" charset="0"/>
              <a:ea typeface="Arial Narrow" charset="0"/>
              <a:cs typeface="Arial Narrow" charset="0"/>
            </a:endParaRPr>
          </a:p>
          <a:p>
            <a:pPr algn="l">
              <a:defRPr sz="2100">
                <a:solidFill>
                  <a:srgbClr val="253957"/>
                </a:solidFill>
                <a:latin typeface="+mn-lt"/>
                <a:ea typeface="+mn-ea"/>
                <a:cs typeface="+mn-cs"/>
                <a:sym typeface="Arial Narrow"/>
              </a:defRPr>
            </a:pPr>
            <a:endParaRPr lang="ru-RU" dirty="0" smtClean="0">
              <a:latin typeface="Arial Narrow" charset="0"/>
              <a:ea typeface="Arial Narrow" charset="0"/>
              <a:cs typeface="Arial Narrow" charset="0"/>
            </a:endParaRPr>
          </a:p>
        </p:txBody>
      </p:sp>
      <p:sp>
        <p:nvSpPr>
          <p:cNvPr id="16" name="TextBox 15"/>
          <p:cNvSpPr txBox="1"/>
          <p:nvPr/>
        </p:nvSpPr>
        <p:spPr>
          <a:xfrm>
            <a:off x="2126362" y="8860581"/>
            <a:ext cx="8401938" cy="441146"/>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lang="ru-RU" sz="2200" i="1" dirty="0" smtClean="0">
                <a:solidFill>
                  <a:schemeClr val="accent1">
                    <a:lumMod val="50000"/>
                  </a:schemeClr>
                </a:solidFill>
                <a:latin typeface="Calibri" pitchFamily="34" charset="0"/>
                <a:cs typeface="Calibri" pitchFamily="34" charset="0"/>
              </a:rPr>
              <a:t>Каждая из 5 компетенций «весит» 20% от общего среднего балла</a:t>
            </a:r>
            <a:endParaRPr kumimoji="0" lang="ru-RU" sz="2200" b="0" i="1" u="none" strike="noStrike" cap="none" spc="0" normalizeH="0" baseline="0" dirty="0">
              <a:ln>
                <a:noFill/>
              </a:ln>
              <a:solidFill>
                <a:schemeClr val="accent1">
                  <a:lumMod val="50000"/>
                </a:schemeClr>
              </a:solidFill>
              <a:effectLst/>
              <a:uFillTx/>
              <a:latin typeface="Calibri" pitchFamily="34" charset="0"/>
              <a:cs typeface="Calibri" pitchFamily="34" charset="0"/>
              <a:sym typeface="Helvetica Light"/>
            </a:endParaRPr>
          </a:p>
        </p:txBody>
      </p:sp>
      <p:sp>
        <p:nvSpPr>
          <p:cNvPr id="17" name="Правая фигурная скобка 16"/>
          <p:cNvSpPr/>
          <p:nvPr/>
        </p:nvSpPr>
        <p:spPr>
          <a:xfrm rot="5400000">
            <a:off x="5660582" y="3290184"/>
            <a:ext cx="571500" cy="10230741"/>
          </a:xfrm>
          <a:prstGeom prst="rightBrace">
            <a:avLst>
              <a:gd name="adj1" fmla="val 80000"/>
              <a:gd name="adj2" fmla="val 50685"/>
            </a:avLst>
          </a:prstGeom>
          <a:noFill/>
          <a:ln w="25400" cap="flat">
            <a:solidFill>
              <a:schemeClr val="accent1">
                <a:lumMod val="50000"/>
              </a:schemeClr>
            </a:solidFill>
            <a:prstDash val="solid"/>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91439" tIns="45719" rIns="91439" bIns="45719" numCol="1" spcCol="38100" rtlCol="0" anchor="t">
            <a:noAutofit/>
          </a:bodyPr>
          <a:lstStyle/>
          <a:p>
            <a:pPr marL="0" marR="0" indent="0" algn="l" defTabSz="914400" rtl="0" fontAlgn="auto" latinLnBrk="1" hangingPunct="0">
              <a:lnSpc>
                <a:spcPct val="100000"/>
              </a:lnSpc>
              <a:spcBef>
                <a:spcPts val="0"/>
              </a:spcBef>
              <a:spcAft>
                <a:spcPts val="0"/>
              </a:spcAft>
              <a:buClrTx/>
              <a:buSzTx/>
              <a:buFontTx/>
              <a:buNone/>
              <a:tabLst/>
            </a:pPr>
            <a:endParaRPr kumimoji="0" lang="ru-RU" sz="1800" b="0" i="0" u="none" strike="noStrike" cap="none" spc="0" normalizeH="0" baseline="0" dirty="0">
              <a:ln>
                <a:noFill/>
              </a:ln>
              <a:solidFill>
                <a:schemeClr val="accent1">
                  <a:lumMod val="50000"/>
                </a:schemeClr>
              </a:solidFill>
              <a:effectLst/>
              <a:uFillTx/>
            </a:endParaRPr>
          </a:p>
        </p:txBody>
      </p:sp>
      <p:sp>
        <p:nvSpPr>
          <p:cNvPr id="11" name="Название подразделения, лаборатории, факультета и т.д."/>
          <p:cNvSpPr txBox="1"/>
          <p:nvPr/>
        </p:nvSpPr>
        <p:spPr>
          <a:xfrm>
            <a:off x="1589153" y="1033911"/>
            <a:ext cx="10655299" cy="47192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r">
              <a:defRPr sz="1800">
                <a:solidFill>
                  <a:srgbClr val="253957"/>
                </a:solidFill>
                <a:latin typeface="+mn-lt"/>
                <a:ea typeface="+mn-ea"/>
                <a:cs typeface="+mn-cs"/>
                <a:sym typeface="Arial Narrow"/>
              </a:defRPr>
            </a:lvl1pPr>
          </a:lstStyle>
          <a:p>
            <a:r>
              <a:rPr lang="ru-RU" sz="2400" dirty="0">
                <a:latin typeface="Calibri" pitchFamily="34" charset="0"/>
                <a:ea typeface="Arial Narrow" charset="0"/>
                <a:cs typeface="Calibri" pitchFamily="34" charset="0"/>
              </a:rPr>
              <a:t>Оценивание качества работы преподавателей и </a:t>
            </a:r>
            <a:r>
              <a:rPr lang="ru-RU" sz="2400" dirty="0" smtClean="0">
                <a:latin typeface="Calibri" pitchFamily="34" charset="0"/>
                <a:ea typeface="Arial Narrow" charset="0"/>
                <a:cs typeface="Calibri" pitchFamily="34" charset="0"/>
              </a:rPr>
              <a:t>кураторов </a:t>
            </a:r>
            <a:r>
              <a:rPr lang="ru-RU" sz="2400" dirty="0">
                <a:latin typeface="Calibri" pitchFamily="34" charset="0"/>
                <a:ea typeface="Arial Narrow" charset="0"/>
                <a:cs typeface="Calibri" pitchFamily="34" charset="0"/>
              </a:rPr>
              <a:t>в Лицее НИУ </a:t>
            </a:r>
            <a:r>
              <a:rPr lang="ru-RU" sz="2400" dirty="0" smtClean="0">
                <a:latin typeface="Calibri" pitchFamily="34" charset="0"/>
                <a:ea typeface="Arial Narrow" charset="0"/>
                <a:cs typeface="Calibri" pitchFamily="34" charset="0"/>
              </a:rPr>
              <a:t>ВШЭ</a:t>
            </a:r>
            <a:endParaRPr lang="ru-RU" sz="2400" dirty="0">
              <a:latin typeface="Calibri" pitchFamily="34" charset="0"/>
              <a:ea typeface="Arial Narrow" charset="0"/>
              <a:cs typeface="Calibri" pitchFamily="34" charset="0"/>
            </a:endParaRPr>
          </a:p>
        </p:txBody>
      </p:sp>
    </p:spTree>
  </p:cSld>
  <p:clrMapOvr>
    <a:masterClrMapping/>
  </p:clrMapOvr>
  <p:transition spd="slow">
    <p:wip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8" name="TextBox 7"/>
          <p:cNvSpPr txBox="1"/>
          <p:nvPr/>
        </p:nvSpPr>
        <p:spPr>
          <a:xfrm>
            <a:off x="1097280" y="1951355"/>
            <a:ext cx="10834169"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ru-RU" b="1" i="1" dirty="0">
                <a:solidFill>
                  <a:schemeClr val="accent1">
                    <a:lumMod val="50000"/>
                  </a:schemeClr>
                </a:solidFill>
                <a:latin typeface="Calibri" pitchFamily="34" charset="0"/>
                <a:cs typeface="Calibri" pitchFamily="34" charset="0"/>
              </a:rPr>
              <a:t>Как часто можно и нужно проводить </a:t>
            </a:r>
            <a:r>
              <a:rPr lang="ru-RU" b="1" i="1" dirty="0" smtClean="0">
                <a:solidFill>
                  <a:schemeClr val="accent1">
                    <a:lumMod val="50000"/>
                  </a:schemeClr>
                </a:solidFill>
                <a:latin typeface="Calibri" pitchFamily="34" charset="0"/>
                <a:cs typeface="Calibri" pitchFamily="34" charset="0"/>
              </a:rPr>
              <a:t>оценивание?</a:t>
            </a:r>
            <a:endParaRPr kumimoji="0" lang="ru-RU" sz="3600" b="0" i="1" u="none" strike="noStrike" cap="none" spc="0" normalizeH="0" baseline="0" dirty="0">
              <a:ln>
                <a:noFill/>
              </a:ln>
              <a:solidFill>
                <a:schemeClr val="accent1">
                  <a:lumMod val="50000"/>
                </a:schemeClr>
              </a:solidFill>
              <a:effectLst/>
              <a:uFillTx/>
              <a:latin typeface="Calibri" pitchFamily="34" charset="0"/>
              <a:cs typeface="Calibri" pitchFamily="34" charset="0"/>
              <a:sym typeface="Helvetica Light"/>
            </a:endParaRPr>
          </a:p>
        </p:txBody>
      </p:sp>
      <p:graphicFrame>
        <p:nvGraphicFramePr>
          <p:cNvPr id="4" name="Таблица 3"/>
          <p:cNvGraphicFramePr>
            <a:graphicFrameLocks noGrp="1"/>
          </p:cNvGraphicFramePr>
          <p:nvPr>
            <p:extLst>
              <p:ext uri="{D42A27DB-BD31-4B8C-83A1-F6EECF244321}">
                <p14:modId xmlns:p14="http://schemas.microsoft.com/office/powerpoint/2010/main" val="1304589607"/>
              </p:ext>
            </p:extLst>
          </p:nvPr>
        </p:nvGraphicFramePr>
        <p:xfrm>
          <a:off x="1097280" y="2819400"/>
          <a:ext cx="10972800" cy="1920240"/>
        </p:xfrm>
        <a:graphic>
          <a:graphicData uri="http://schemas.openxmlformats.org/drawingml/2006/table">
            <a:tbl>
              <a:tblPr firstRow="1" bandRow="1">
                <a:tableStyleId>{5940675A-B579-460E-94D1-54222C63F5DA}</a:tableStyleId>
              </a:tblPr>
              <a:tblGrid>
                <a:gridCol w="5308214">
                  <a:extLst>
                    <a:ext uri="{9D8B030D-6E8A-4147-A177-3AD203B41FA5}">
                      <a16:colId xmlns:a16="http://schemas.microsoft.com/office/drawing/2014/main" xmlns="" val="2396370228"/>
                    </a:ext>
                  </a:extLst>
                </a:gridCol>
                <a:gridCol w="5664586">
                  <a:extLst>
                    <a:ext uri="{9D8B030D-6E8A-4147-A177-3AD203B41FA5}">
                      <a16:colId xmlns:a16="http://schemas.microsoft.com/office/drawing/2014/main" xmlns="" val="537982184"/>
                    </a:ext>
                  </a:extLst>
                </a:gridCol>
              </a:tblGrid>
              <a:tr h="370840">
                <a:tc>
                  <a:txBody>
                    <a:bodyPr/>
                    <a:lstStyle/>
                    <a:p>
                      <a:r>
                        <a:rPr lang="ru-RU" sz="6000" b="1" dirty="0" smtClean="0">
                          <a:solidFill>
                            <a:srgbClr val="002060"/>
                          </a:solidFill>
                          <a:latin typeface="Calibri" pitchFamily="34" charset="0"/>
                          <a:cs typeface="Calibri" pitchFamily="34" charset="0"/>
                        </a:rPr>
                        <a:t>2</a:t>
                      </a:r>
                      <a:r>
                        <a:rPr lang="ru-RU" sz="6000" b="1" baseline="0" dirty="0" smtClean="0">
                          <a:solidFill>
                            <a:srgbClr val="002060"/>
                          </a:solidFill>
                          <a:latin typeface="Calibri" pitchFamily="34" charset="0"/>
                          <a:cs typeface="Calibri" pitchFamily="34" charset="0"/>
                        </a:rPr>
                        <a:t> раза в год (декабрь, май)</a:t>
                      </a:r>
                      <a:endParaRPr lang="ru-RU" sz="6000" b="1" dirty="0">
                        <a:solidFill>
                          <a:srgbClr val="002060"/>
                        </a:solidFill>
                        <a:latin typeface="Calibri" pitchFamily="34" charset="0"/>
                        <a:cs typeface="Calibri"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ru-RU" sz="6000" b="1" dirty="0" smtClean="0">
                          <a:solidFill>
                            <a:srgbClr val="002060"/>
                          </a:solidFill>
                          <a:latin typeface="Calibri" pitchFamily="34" charset="0"/>
                          <a:cs typeface="Calibri" pitchFamily="34" charset="0"/>
                        </a:rPr>
                        <a:t>1 раз в год</a:t>
                      </a:r>
                    </a:p>
                    <a:p>
                      <a:r>
                        <a:rPr lang="ru-RU" sz="6000" b="1" dirty="0" smtClean="0">
                          <a:solidFill>
                            <a:srgbClr val="002060"/>
                          </a:solidFill>
                          <a:latin typeface="Calibri" pitchFamily="34" charset="0"/>
                          <a:cs typeface="Calibri" pitchFamily="34" charset="0"/>
                        </a:rPr>
                        <a:t>(март-апрель)</a:t>
                      </a:r>
                      <a:endParaRPr lang="ru-RU" sz="6000" b="1" dirty="0">
                        <a:solidFill>
                          <a:srgbClr val="002060"/>
                        </a:solidFill>
                        <a:latin typeface="Calibri" pitchFamily="34" charset="0"/>
                        <a:cs typeface="Calibri" pitchFamily="34" charset="0"/>
                      </a:endParaRPr>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xmlns="" val="3865935492"/>
                  </a:ext>
                </a:extLst>
              </a:tr>
            </a:tbl>
          </a:graphicData>
        </a:graphic>
      </p:graphicFrame>
      <p:sp>
        <p:nvSpPr>
          <p:cNvPr id="7" name="Название подразделения, лаборатории, факультета и т.д."/>
          <p:cNvSpPr txBox="1"/>
          <p:nvPr/>
        </p:nvSpPr>
        <p:spPr>
          <a:xfrm>
            <a:off x="1589153" y="1033911"/>
            <a:ext cx="10655299" cy="47192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r">
              <a:defRPr sz="1800">
                <a:solidFill>
                  <a:srgbClr val="253957"/>
                </a:solidFill>
                <a:latin typeface="+mn-lt"/>
                <a:ea typeface="+mn-ea"/>
                <a:cs typeface="+mn-cs"/>
                <a:sym typeface="Arial Narrow"/>
              </a:defRPr>
            </a:lvl1pPr>
          </a:lstStyle>
          <a:p>
            <a:r>
              <a:rPr lang="ru-RU" sz="2400" dirty="0">
                <a:latin typeface="Calibri" pitchFamily="34" charset="0"/>
                <a:ea typeface="Arial Narrow" charset="0"/>
                <a:cs typeface="Calibri" pitchFamily="34" charset="0"/>
              </a:rPr>
              <a:t>Оценивание качества работы преподавателей и </a:t>
            </a:r>
            <a:r>
              <a:rPr lang="ru-RU" sz="2400" dirty="0" smtClean="0">
                <a:latin typeface="Calibri" pitchFamily="34" charset="0"/>
                <a:ea typeface="Arial Narrow" charset="0"/>
                <a:cs typeface="Calibri" pitchFamily="34" charset="0"/>
              </a:rPr>
              <a:t>кураторов </a:t>
            </a:r>
            <a:r>
              <a:rPr lang="ru-RU" sz="2400" dirty="0">
                <a:latin typeface="Calibri" pitchFamily="34" charset="0"/>
                <a:ea typeface="Arial Narrow" charset="0"/>
                <a:cs typeface="Calibri" pitchFamily="34" charset="0"/>
              </a:rPr>
              <a:t>в Лицее НИУ </a:t>
            </a:r>
            <a:r>
              <a:rPr lang="ru-RU" sz="2400" dirty="0" smtClean="0">
                <a:latin typeface="Calibri" pitchFamily="34" charset="0"/>
                <a:ea typeface="Arial Narrow" charset="0"/>
                <a:cs typeface="Calibri" pitchFamily="34" charset="0"/>
              </a:rPr>
              <a:t>ВШЭ</a:t>
            </a:r>
            <a:endParaRPr lang="ru-RU" sz="2400" dirty="0">
              <a:latin typeface="Calibri" pitchFamily="34" charset="0"/>
              <a:ea typeface="Arial Narrow" charset="0"/>
              <a:cs typeface="Calibri" pitchFamily="34" charset="0"/>
            </a:endParaRPr>
          </a:p>
        </p:txBody>
      </p:sp>
      <p:sp>
        <p:nvSpPr>
          <p:cNvPr id="10" name="Прямоугольник 9"/>
          <p:cNvSpPr/>
          <p:nvPr/>
        </p:nvSpPr>
        <p:spPr>
          <a:xfrm>
            <a:off x="5062748" y="4165600"/>
            <a:ext cx="2879314" cy="5386090"/>
          </a:xfrm>
          <a:prstGeom prst="rect">
            <a:avLst/>
          </a:prstGeom>
          <a:noFill/>
        </p:spPr>
        <p:txBody>
          <a:bodyPr wrap="none" lIns="91440" tIns="45720" rIns="91440" bIns="45720">
            <a:spAutoFit/>
          </a:bodyPr>
          <a:lstStyle/>
          <a:p>
            <a:pPr algn="ctr"/>
            <a:r>
              <a:rPr lang="ru-RU" sz="34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p>
        </p:txBody>
      </p:sp>
    </p:spTree>
    <p:extLst>
      <p:ext uri="{BB962C8B-B14F-4D97-AF65-F5344CB8AC3E}">
        <p14:creationId xmlns:p14="http://schemas.microsoft.com/office/powerpoint/2010/main" val="1364075819"/>
      </p:ext>
    </p:extLst>
  </p:cSld>
  <p:clrMapOvr>
    <a:masterClrMapping/>
  </p:clrMapOvr>
  <p:transition spd="slow">
    <p:wip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pic>
        <p:nvPicPr>
          <p:cNvPr id="128" name="Изображение" descr="Изображение"/>
          <p:cNvPicPr>
            <a:picLocks noChangeAspect="1"/>
          </p:cNvPicPr>
          <p:nvPr/>
        </p:nvPicPr>
        <p:blipFill>
          <a:blip r:embed="rId2" cstate="print">
            <a:extLst/>
          </a:blip>
          <a:stretch>
            <a:fillRect/>
          </a:stretch>
        </p:blipFill>
        <p:spPr>
          <a:xfrm>
            <a:off x="805562" y="416839"/>
            <a:ext cx="853034" cy="853034"/>
          </a:xfrm>
          <a:prstGeom prst="rect">
            <a:avLst/>
          </a:prstGeom>
          <a:ln w="12700">
            <a:miter lim="400000"/>
          </a:ln>
        </p:spPr>
      </p:pic>
      <p:sp>
        <p:nvSpPr>
          <p:cNvPr id="8" name="TextBox 7"/>
          <p:cNvSpPr txBox="1"/>
          <p:nvPr/>
        </p:nvSpPr>
        <p:spPr>
          <a:xfrm>
            <a:off x="5277394" y="1623060"/>
            <a:ext cx="6967058" cy="656590"/>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r>
              <a:rPr lang="ru-RU" b="1" i="1" dirty="0" smtClean="0">
                <a:solidFill>
                  <a:schemeClr val="accent1">
                    <a:lumMod val="50000"/>
                  </a:schemeClr>
                </a:solidFill>
                <a:latin typeface="+mn-lt"/>
              </a:rPr>
              <a:t>Процедура оценивания:</a:t>
            </a:r>
            <a:endParaRPr kumimoji="0" lang="ru-RU" sz="3600" b="0" i="1" u="none" strike="noStrike" cap="none" spc="0" normalizeH="0" baseline="0" dirty="0">
              <a:ln>
                <a:noFill/>
              </a:ln>
              <a:solidFill>
                <a:schemeClr val="accent1">
                  <a:lumMod val="50000"/>
                </a:schemeClr>
              </a:solidFill>
              <a:effectLst/>
              <a:uFillTx/>
              <a:latin typeface="+mn-lt"/>
              <a:ea typeface="+mj-ea"/>
              <a:cs typeface="+mj-cs"/>
              <a:sym typeface="Helvetica Light"/>
            </a:endParaRPr>
          </a:p>
        </p:txBody>
      </p:sp>
      <p:pic>
        <p:nvPicPr>
          <p:cNvPr id="2" name="Рисунок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69817" y="1847850"/>
            <a:ext cx="4404006" cy="7420404"/>
          </a:xfrm>
          <a:prstGeom prst="rect">
            <a:avLst/>
          </a:prstGeom>
        </p:spPr>
      </p:pic>
      <p:sp>
        <p:nvSpPr>
          <p:cNvPr id="7" name="Название подразделения, лаборатории, факультета и т.д."/>
          <p:cNvSpPr txBox="1"/>
          <p:nvPr/>
        </p:nvSpPr>
        <p:spPr>
          <a:xfrm>
            <a:off x="1589153" y="1033911"/>
            <a:ext cx="10655299" cy="471924"/>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lvl1pPr algn="r">
              <a:defRPr sz="1800">
                <a:solidFill>
                  <a:srgbClr val="253957"/>
                </a:solidFill>
                <a:latin typeface="+mn-lt"/>
                <a:ea typeface="+mn-ea"/>
                <a:cs typeface="+mn-cs"/>
                <a:sym typeface="Arial Narrow"/>
              </a:defRPr>
            </a:lvl1pPr>
          </a:lstStyle>
          <a:p>
            <a:r>
              <a:rPr lang="ru-RU" sz="2400" dirty="0">
                <a:latin typeface="Calibri" pitchFamily="34" charset="0"/>
                <a:ea typeface="Arial Narrow" charset="0"/>
                <a:cs typeface="Calibri" pitchFamily="34" charset="0"/>
              </a:rPr>
              <a:t>Оценивание качества работы преподавателей и </a:t>
            </a:r>
            <a:r>
              <a:rPr lang="ru-RU" sz="2400" dirty="0" smtClean="0">
                <a:latin typeface="Calibri" pitchFamily="34" charset="0"/>
                <a:ea typeface="Arial Narrow" charset="0"/>
                <a:cs typeface="Calibri" pitchFamily="34" charset="0"/>
              </a:rPr>
              <a:t>кураторов </a:t>
            </a:r>
            <a:r>
              <a:rPr lang="ru-RU" sz="2400" dirty="0">
                <a:latin typeface="Calibri" pitchFamily="34" charset="0"/>
                <a:ea typeface="Arial Narrow" charset="0"/>
                <a:cs typeface="Calibri" pitchFamily="34" charset="0"/>
              </a:rPr>
              <a:t>в Лицее НИУ </a:t>
            </a:r>
            <a:r>
              <a:rPr lang="ru-RU" sz="2400" dirty="0" smtClean="0">
                <a:latin typeface="Calibri" pitchFamily="34" charset="0"/>
                <a:ea typeface="Arial Narrow" charset="0"/>
                <a:cs typeface="Calibri" pitchFamily="34" charset="0"/>
              </a:rPr>
              <a:t>ВШЭ</a:t>
            </a:r>
            <a:endParaRPr lang="ru-RU" sz="2400" dirty="0">
              <a:latin typeface="Calibri" pitchFamily="34" charset="0"/>
              <a:ea typeface="Arial Narrow" charset="0"/>
              <a:cs typeface="Calibri" pitchFamily="34" charset="0"/>
            </a:endParaRPr>
          </a:p>
        </p:txBody>
      </p:sp>
      <p:sp>
        <p:nvSpPr>
          <p:cNvPr id="9" name="TextBox 8"/>
          <p:cNvSpPr txBox="1"/>
          <p:nvPr/>
        </p:nvSpPr>
        <p:spPr>
          <a:xfrm>
            <a:off x="4914900" y="2279650"/>
            <a:ext cx="7607300" cy="6258123"/>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l" defTabSz="584200" rtl="0" fontAlgn="auto" latinLnBrk="0" hangingPunct="0">
              <a:lnSpc>
                <a:spcPct val="125000"/>
              </a:lnSpc>
              <a:spcBef>
                <a:spcPts val="0"/>
              </a:spcBef>
              <a:spcAft>
                <a:spcPts val="0"/>
              </a:spcAft>
              <a:buClrTx/>
              <a:buSzTx/>
              <a:buFont typeface="Arial" pitchFamily="34" charset="0"/>
              <a:buChar char="•"/>
              <a:tabLst/>
            </a:pPr>
            <a:r>
              <a:rPr kumimoji="0" lang="ru-RU" sz="3200" b="0" i="0" u="none" strike="noStrike" cap="none" spc="0" normalizeH="0" dirty="0" smtClean="0">
                <a:ln>
                  <a:noFill/>
                </a:ln>
                <a:solidFill>
                  <a:srgbClr val="002060"/>
                </a:solidFill>
                <a:effectLst/>
                <a:uFillTx/>
                <a:latin typeface="Calibri" pitchFamily="34" charset="0"/>
                <a:cs typeface="Calibri" pitchFamily="34" charset="0"/>
                <a:sym typeface="Helvetica Light"/>
              </a:rPr>
              <a:t> Личный кабинет в </a:t>
            </a:r>
            <a:r>
              <a:rPr lang="ru-RU" sz="3200" u="sng" dirty="0" smtClean="0">
                <a:solidFill>
                  <a:srgbClr val="002060"/>
                </a:solidFill>
                <a:latin typeface="Calibri" pitchFamily="34" charset="0"/>
                <a:cs typeface="Calibri" pitchFamily="34" charset="0"/>
              </a:rPr>
              <a:t>Э</a:t>
            </a:r>
            <a:r>
              <a:rPr kumimoji="0" lang="ru-RU" sz="3200" b="0" i="0" u="sng" strike="noStrike" cap="none" spc="0" normalizeH="0" dirty="0" smtClean="0">
                <a:ln>
                  <a:noFill/>
                </a:ln>
                <a:solidFill>
                  <a:srgbClr val="002060"/>
                </a:solidFill>
                <a:effectLst/>
                <a:uFillTx/>
                <a:latin typeface="Calibri" pitchFamily="34" charset="0"/>
                <a:cs typeface="Calibri" pitchFamily="34" charset="0"/>
                <a:sym typeface="Helvetica Light"/>
              </a:rPr>
              <a:t>лектронном журнале</a:t>
            </a:r>
          </a:p>
          <a:p>
            <a:pPr marL="0" marR="0" indent="0" algn="l" defTabSz="584200" rtl="0" fontAlgn="auto" latinLnBrk="0" hangingPunct="0">
              <a:lnSpc>
                <a:spcPct val="125000"/>
              </a:lnSpc>
              <a:spcBef>
                <a:spcPts val="0"/>
              </a:spcBef>
              <a:spcAft>
                <a:spcPts val="0"/>
              </a:spcAft>
              <a:buClrTx/>
              <a:buSzTx/>
              <a:buFont typeface="Arial" pitchFamily="34" charset="0"/>
              <a:buChar char="•"/>
              <a:tabLst/>
            </a:pPr>
            <a:r>
              <a:rPr lang="ru-RU" sz="3200" dirty="0" smtClean="0">
                <a:solidFill>
                  <a:srgbClr val="002060"/>
                </a:solidFill>
                <a:latin typeface="Calibri" pitchFamily="34" charset="0"/>
                <a:cs typeface="Calibri" pitchFamily="34" charset="0"/>
              </a:rPr>
              <a:t> Приглашение поучаствовать выводится на первой же странице (</a:t>
            </a:r>
            <a:r>
              <a:rPr lang="ru-RU" sz="3200" u="sng" dirty="0" smtClean="0">
                <a:solidFill>
                  <a:srgbClr val="002060"/>
                </a:solidFill>
                <a:latin typeface="Calibri" pitchFamily="34" charset="0"/>
                <a:cs typeface="Calibri" pitchFamily="34" charset="0"/>
              </a:rPr>
              <a:t>постоянное напоминание</a:t>
            </a:r>
            <a:r>
              <a:rPr lang="ru-RU" sz="3200" dirty="0" smtClean="0">
                <a:solidFill>
                  <a:srgbClr val="002060"/>
                </a:solidFill>
                <a:latin typeface="Calibri" pitchFamily="34" charset="0"/>
                <a:cs typeface="Calibri" pitchFamily="34" charset="0"/>
              </a:rPr>
              <a:t>)</a:t>
            </a:r>
          </a:p>
          <a:p>
            <a:pPr marL="0" marR="0" indent="0" algn="l" defTabSz="584200" rtl="0" fontAlgn="auto" latinLnBrk="0" hangingPunct="0">
              <a:lnSpc>
                <a:spcPct val="125000"/>
              </a:lnSpc>
              <a:spcBef>
                <a:spcPts val="0"/>
              </a:spcBef>
              <a:spcAft>
                <a:spcPts val="0"/>
              </a:spcAft>
              <a:buClrTx/>
              <a:buSzTx/>
              <a:buFont typeface="Arial" pitchFamily="34" charset="0"/>
              <a:buChar char="•"/>
              <a:tabLst/>
            </a:pPr>
            <a:r>
              <a:rPr kumimoji="0" lang="ru-RU" sz="3200" b="0" i="0" u="none" strike="noStrike" cap="none" spc="0" normalizeH="0" dirty="0" smtClean="0">
                <a:ln>
                  <a:noFill/>
                </a:ln>
                <a:solidFill>
                  <a:srgbClr val="002060"/>
                </a:solidFill>
                <a:effectLst/>
                <a:uFillTx/>
                <a:latin typeface="Calibri" pitchFamily="34" charset="0"/>
                <a:cs typeface="Calibri" pitchFamily="34" charset="0"/>
                <a:sym typeface="Helvetica Light"/>
              </a:rPr>
              <a:t> </a:t>
            </a:r>
            <a:r>
              <a:rPr lang="ru-RU" sz="3200" dirty="0" smtClean="0">
                <a:solidFill>
                  <a:srgbClr val="002060"/>
                </a:solidFill>
                <a:latin typeface="Calibri" pitchFamily="34" charset="0"/>
                <a:cs typeface="Calibri" pitchFamily="34" charset="0"/>
              </a:rPr>
              <a:t>Оценивание </a:t>
            </a:r>
            <a:r>
              <a:rPr lang="ru-RU" sz="3200" u="sng" dirty="0" smtClean="0">
                <a:solidFill>
                  <a:srgbClr val="002060"/>
                </a:solidFill>
                <a:latin typeface="Calibri" pitchFamily="34" charset="0"/>
                <a:cs typeface="Calibri" pitchFamily="34" charset="0"/>
              </a:rPr>
              <a:t>каждого преподавателя и куратора</a:t>
            </a:r>
            <a:r>
              <a:rPr lang="ru-RU" sz="3200" dirty="0" smtClean="0">
                <a:solidFill>
                  <a:srgbClr val="002060"/>
                </a:solidFill>
                <a:latin typeface="Calibri" pitchFamily="34" charset="0"/>
                <a:cs typeface="Calibri" pitchFamily="34" charset="0"/>
              </a:rPr>
              <a:t>, с которым ученик работал в течение года</a:t>
            </a:r>
          </a:p>
          <a:p>
            <a:pPr marL="0" marR="0" indent="0" algn="l" defTabSz="584200" rtl="0" fontAlgn="auto" latinLnBrk="0" hangingPunct="0">
              <a:lnSpc>
                <a:spcPct val="125000"/>
              </a:lnSpc>
              <a:spcBef>
                <a:spcPts val="0"/>
              </a:spcBef>
              <a:spcAft>
                <a:spcPts val="0"/>
              </a:spcAft>
              <a:buClrTx/>
              <a:buSzTx/>
              <a:buFont typeface="Arial" pitchFamily="34" charset="0"/>
              <a:buChar char="•"/>
              <a:tabLst/>
            </a:pPr>
            <a:r>
              <a:rPr kumimoji="0" lang="ru-RU" sz="3200" b="0" i="0" u="none" strike="noStrike" cap="none" spc="0" normalizeH="0" dirty="0" smtClean="0">
                <a:ln>
                  <a:noFill/>
                </a:ln>
                <a:solidFill>
                  <a:srgbClr val="002060"/>
                </a:solidFill>
                <a:effectLst/>
                <a:uFillTx/>
                <a:latin typeface="Calibri" pitchFamily="34" charset="0"/>
                <a:cs typeface="Calibri" pitchFamily="34" charset="0"/>
                <a:sym typeface="Helvetica Light"/>
              </a:rPr>
              <a:t> Оценка по критериям (от 1 до 5 баллов) </a:t>
            </a:r>
            <a:r>
              <a:rPr kumimoji="0" lang="ru-RU" sz="3200" b="0" i="0" u="sng" strike="noStrike" cap="none" spc="0" normalizeH="0" dirty="0" smtClean="0">
                <a:ln>
                  <a:noFill/>
                </a:ln>
                <a:solidFill>
                  <a:srgbClr val="002060"/>
                </a:solidFill>
                <a:effectLst/>
                <a:uFillTx/>
                <a:latin typeface="Calibri" pitchFamily="34" charset="0"/>
                <a:cs typeface="Calibri" pitchFamily="34" charset="0"/>
                <a:sym typeface="Helvetica Light"/>
              </a:rPr>
              <a:t>обязательна</a:t>
            </a:r>
          </a:p>
          <a:p>
            <a:pPr marL="0" marR="0" indent="0" algn="l" defTabSz="584200" rtl="0" fontAlgn="auto" latinLnBrk="0" hangingPunct="0">
              <a:lnSpc>
                <a:spcPct val="125000"/>
              </a:lnSpc>
              <a:spcBef>
                <a:spcPts val="0"/>
              </a:spcBef>
              <a:spcAft>
                <a:spcPts val="0"/>
              </a:spcAft>
              <a:buClrTx/>
              <a:buSzTx/>
              <a:buFont typeface="Arial" pitchFamily="34" charset="0"/>
              <a:buChar char="•"/>
              <a:tabLst/>
            </a:pPr>
            <a:r>
              <a:rPr lang="ru-RU" sz="3200" dirty="0" smtClean="0">
                <a:solidFill>
                  <a:srgbClr val="002060"/>
                </a:solidFill>
                <a:latin typeface="Calibri" pitchFamily="34" charset="0"/>
                <a:cs typeface="Calibri" pitchFamily="34" charset="0"/>
              </a:rPr>
              <a:t> Открытые комментарии – </a:t>
            </a:r>
            <a:r>
              <a:rPr lang="ru-RU" sz="3200" u="sng" dirty="0" smtClean="0">
                <a:solidFill>
                  <a:srgbClr val="002060"/>
                </a:solidFill>
                <a:latin typeface="Calibri" pitchFamily="34" charset="0"/>
                <a:cs typeface="Calibri" pitchFamily="34" charset="0"/>
              </a:rPr>
              <a:t>по желанию</a:t>
            </a:r>
            <a:endParaRPr kumimoji="0" lang="ru-RU" sz="3200" b="0" i="0" u="sng" strike="noStrike" cap="none" spc="0" normalizeH="0" dirty="0" smtClean="0">
              <a:ln>
                <a:noFill/>
              </a:ln>
              <a:solidFill>
                <a:srgbClr val="002060"/>
              </a:solidFill>
              <a:effectLst/>
              <a:uFillTx/>
              <a:latin typeface="Calibri" pitchFamily="34" charset="0"/>
              <a:cs typeface="Calibri" pitchFamily="34" charset="0"/>
              <a:sym typeface="Helvetica Light"/>
            </a:endParaRPr>
          </a:p>
        </p:txBody>
      </p:sp>
    </p:spTree>
    <p:extLst>
      <p:ext uri="{BB962C8B-B14F-4D97-AF65-F5344CB8AC3E}">
        <p14:creationId xmlns:p14="http://schemas.microsoft.com/office/powerpoint/2010/main" val="2394924634"/>
      </p:ext>
    </p:extLst>
  </p:cSld>
  <p:clrMapOvr>
    <a:masterClrMapping/>
  </p:clrMapOvr>
  <p:transition spd="slow">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939</TotalTime>
  <Words>1500</Words>
  <Application>Microsoft Office PowerPoint</Application>
  <PresentationFormat>Произвольный</PresentationFormat>
  <Paragraphs>140</Paragraphs>
  <Slides>14</Slides>
  <Notes>3</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Пользователь Windows</cp:lastModifiedBy>
  <cp:revision>55</cp:revision>
  <dcterms:modified xsi:type="dcterms:W3CDTF">2019-04-02T12:53:42Z</dcterms:modified>
</cp:coreProperties>
</file>