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Basic"/>
      <p:regular r:id="rId14"/>
    </p:embeddedFont>
    <p:embeddedFont>
      <p:font typeface="Roboto"/>
      <p:regular r:id="rId15"/>
      <p:bold r:id="rId16"/>
      <p:italic r:id="rId17"/>
      <p:boldItalic r:id="rId18"/>
    </p:embeddedFont>
    <p:embeddedFont>
      <p:font typeface="Source Sans Pr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SansPro-bold.fntdata"/><Relationship Id="rId11" Type="http://schemas.openxmlformats.org/officeDocument/2006/relationships/slide" Target="slides/slide6.xml"/><Relationship Id="rId22" Type="http://schemas.openxmlformats.org/officeDocument/2006/relationships/font" Target="fonts/SourceSansPro-boldItalic.fntdata"/><Relationship Id="rId10" Type="http://schemas.openxmlformats.org/officeDocument/2006/relationships/slide" Target="slides/slide5.xml"/><Relationship Id="rId21" Type="http://schemas.openxmlformats.org/officeDocument/2006/relationships/font" Target="fonts/SourceSansPr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font" Target="fonts/Basic-regular.fntdata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SansPro-regular.fntdata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a8b05368f_3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a8b05368f_3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8ae166c2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8ae166c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a8b05368f_3_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a8b05368f_3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95f17f6a5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95f17f6a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a8b05368f_3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a8b05368f_3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a8b05368f_3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a8b05368f_3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a8b05368f_3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a8b05368f_3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0"/>
            <a:ext cx="9144635" cy="360108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685800" y="2129790"/>
            <a:ext cx="7772400" cy="14706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2453640" y="4108450"/>
            <a:ext cx="576326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None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None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None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None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17" name="Google Shape;17;p2"/>
          <p:cNvSpPr txBox="1"/>
          <p:nvPr/>
        </p:nvSpPr>
        <p:spPr>
          <a:xfrm>
            <a:off x="1270" y="6438900"/>
            <a:ext cx="9144635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Кафедра Алгоритмов и технологий программирования © 2017-2018</a:t>
            </a:r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0915" y="4284980"/>
            <a:ext cx="1123950" cy="140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Basic"/>
              <a:buNone/>
              <a:defRPr b="0" i="0" sz="44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 rot="5400000">
            <a:off x="2308860" y="-251460"/>
            <a:ext cx="452628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 rot="5400000">
            <a:off x="4732020" y="2171700"/>
            <a:ext cx="585216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Basic"/>
              <a:buNone/>
              <a:defRPr b="0" i="0" sz="44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541020" y="190500"/>
            <a:ext cx="585216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Basic"/>
              <a:buNone/>
              <a:defRPr b="0" i="0" sz="44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lt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0" y="4406900"/>
            <a:ext cx="9144000" cy="1950085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722630" y="2906395"/>
            <a:ext cx="7772400" cy="1500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None/>
              <a:defRPr b="0"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None/>
              <a:defRPr b="0"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None/>
              <a:defRPr b="0"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None/>
              <a:defRPr b="0"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ntent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Basic"/>
              <a:buNone/>
              <a:defRPr b="0" i="0" sz="44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457200" y="1600200"/>
            <a:ext cx="40386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48200" y="1600200"/>
            <a:ext cx="40386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Basic"/>
              <a:buNone/>
              <a:defRPr b="0" i="0" sz="44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457200" y="1534795"/>
            <a:ext cx="4039870" cy="6400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None/>
              <a:defRPr b="1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None/>
              <a:defRPr b="1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None/>
              <a:defRPr b="1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None/>
              <a:defRPr b="1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57200" y="2174875"/>
            <a:ext cx="4039870" cy="3951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Char char="•"/>
              <a:defRPr b="0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Char char="•"/>
              <a:defRPr b="0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Char char="•"/>
              <a:defRPr b="0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Char char="•"/>
              <a:defRPr b="0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4646930" y="1534795"/>
            <a:ext cx="4039870" cy="6400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None/>
              <a:defRPr b="1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None/>
              <a:defRPr b="1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None/>
              <a:defRPr b="1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None/>
              <a:defRPr b="1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46930" y="2174875"/>
            <a:ext cx="4039870" cy="3951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Char char="•"/>
              <a:defRPr b="0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Char char="•"/>
              <a:defRPr b="0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Char char="•"/>
              <a:defRPr b="0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sic"/>
              <a:buChar char="•"/>
              <a:defRPr b="0" i="0" sz="16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Basic"/>
              <a:buNone/>
              <a:defRPr b="0" i="0" sz="44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3050"/>
            <a:ext cx="300863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Basic"/>
              <a:buNone/>
              <a:defRPr b="1" i="0" sz="20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3575050" y="273050"/>
            <a:ext cx="5111750" cy="5853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457200" y="1435100"/>
            <a:ext cx="3008630" cy="46913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asic"/>
              <a:buNone/>
              <a:defRPr b="0" i="0" sz="9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asic"/>
              <a:buNone/>
              <a:defRPr b="0" i="0" sz="9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asic"/>
              <a:buNone/>
              <a:defRPr b="0" i="0" sz="9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asic"/>
              <a:buNone/>
              <a:defRPr b="0" i="0" sz="9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1791970" y="4800600"/>
            <a:ext cx="5486400" cy="5664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Basic"/>
              <a:buNone/>
              <a:defRPr b="1" i="0" sz="20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1791970" y="61341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None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None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None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None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2" type="body"/>
          </p:nvPr>
        </p:nvSpPr>
        <p:spPr>
          <a:xfrm>
            <a:off x="1791970" y="5367020"/>
            <a:ext cx="548640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asic"/>
              <a:buNone/>
              <a:defRPr b="0" i="0" sz="9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asic"/>
              <a:buNone/>
              <a:defRPr b="0" i="0" sz="9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asic"/>
              <a:buNone/>
              <a:defRPr b="0" i="0" sz="9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asic"/>
              <a:buNone/>
              <a:defRPr b="0" i="0" sz="9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635" y="6242685"/>
            <a:ext cx="9144635" cy="61531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0" y="-22860"/>
            <a:ext cx="9144000" cy="144018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Basic"/>
              <a:buNone/>
              <a:defRPr b="0" i="0" sz="4400" u="none" cap="none" strike="noStrike">
                <a:solidFill>
                  <a:schemeClr val="dk2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sic"/>
              <a:buChar char="•"/>
              <a:defRPr b="0" i="0" sz="20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b="0"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2.png"/><Relationship Id="rId7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212400" y="808775"/>
            <a:ext cx="87192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3600"/>
              <a:t>Промышленное программирование на языке Java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2400"/>
              <a:t>(официально: “Введение в объектно-ориентированное программирование”)</a:t>
            </a:r>
            <a:endParaRPr sz="2400"/>
          </a:p>
        </p:txBody>
      </p:sp>
      <p:sp>
        <p:nvSpPr>
          <p:cNvPr id="87" name="Google Shape;87;p13"/>
          <p:cNvSpPr/>
          <p:nvPr/>
        </p:nvSpPr>
        <p:spPr>
          <a:xfrm>
            <a:off x="538625" y="4020550"/>
            <a:ext cx="1914900" cy="2000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 txBox="1"/>
          <p:nvPr>
            <p:ph idx="1" type="subTitle"/>
          </p:nvPr>
        </p:nvSpPr>
        <p:spPr>
          <a:xfrm>
            <a:off x="212400" y="4108450"/>
            <a:ext cx="8719200" cy="12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</a:pPr>
            <a:r>
              <a:rPr lang="en-US"/>
              <a:t>Ивченко Олег Николаевич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</a:pPr>
            <a:r>
              <a:rPr lang="en-US"/>
              <a:t>Федотов Иван Андреевич</a:t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875275" y="6434775"/>
            <a:ext cx="742560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-1489950" y="5183775"/>
            <a:ext cx="8719200" cy="12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</a:pPr>
            <a:r>
              <a:rPr lang="en-US" sz="2500"/>
              <a:t>соавтор программы: В. В. Яковлев</a:t>
            </a:r>
            <a:endParaRPr sz="2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О себе</a:t>
            </a:r>
            <a:endParaRPr/>
          </a:p>
        </p:txBody>
      </p:sp>
      <p:sp>
        <p:nvSpPr>
          <p:cNvPr id="96" name="Google Shape;96;p14"/>
          <p:cNvSpPr txBox="1"/>
          <p:nvPr/>
        </p:nvSpPr>
        <p:spPr>
          <a:xfrm>
            <a:off x="229625" y="1417325"/>
            <a:ext cx="8676300" cy="4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 u="sng">
                <a:solidFill>
                  <a:srgbClr val="1B370D"/>
                </a:solidFill>
              </a:rPr>
              <a:t>Образование</a:t>
            </a:r>
            <a:endParaRPr b="1" sz="2500" u="sng">
              <a:solidFill>
                <a:srgbClr val="1B370D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1B370D"/>
              </a:buClr>
              <a:buSzPts val="2200"/>
              <a:buChar char="➢"/>
            </a:pPr>
            <a:r>
              <a:rPr lang="en-US" sz="2200">
                <a:solidFill>
                  <a:srgbClr val="1B370D"/>
                </a:solidFill>
              </a:rPr>
              <a:t>2014 - Киевский Политех (бакалавр)</a:t>
            </a:r>
            <a:endParaRPr sz="2200">
              <a:solidFill>
                <a:srgbClr val="1B370D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1B370D"/>
              </a:buClr>
              <a:buSzPts val="2200"/>
              <a:buChar char="➢"/>
            </a:pPr>
            <a:r>
              <a:rPr lang="en-US" sz="2200">
                <a:solidFill>
                  <a:srgbClr val="1B370D"/>
                </a:solidFill>
              </a:rPr>
              <a:t>2016 - МФТИ (магистр),</a:t>
            </a:r>
            <a:endParaRPr sz="2200">
              <a:solidFill>
                <a:srgbClr val="1B370D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rgbClr val="1B370D"/>
              </a:buClr>
              <a:buSzPts val="2200"/>
              <a:buChar char="➢"/>
            </a:pPr>
            <a:r>
              <a:rPr lang="en-US" sz="2200">
                <a:solidFill>
                  <a:srgbClr val="1B370D"/>
                </a:solidFill>
              </a:rPr>
              <a:t>Наст. время - аспирант III курса МФТИ</a:t>
            </a:r>
            <a:endParaRPr sz="2200">
              <a:solidFill>
                <a:srgbClr val="1B370D"/>
              </a:solidFill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b="1" lang="en-US" sz="2500" u="sng">
                <a:solidFill>
                  <a:srgbClr val="1B370D"/>
                </a:solidFill>
              </a:rPr>
              <a:t>Практический опыт c технологиями Java</a:t>
            </a:r>
            <a:endParaRPr b="1" sz="2500" u="sng">
              <a:solidFill>
                <a:srgbClr val="1B370D"/>
              </a:solidFill>
            </a:endParaRPr>
          </a:p>
        </p:txBody>
      </p:sp>
      <p:cxnSp>
        <p:nvCxnSpPr>
          <p:cNvPr id="97" name="Google Shape;97;p14"/>
          <p:cNvCxnSpPr/>
          <p:nvPr/>
        </p:nvCxnSpPr>
        <p:spPr>
          <a:xfrm>
            <a:off x="333850" y="4794516"/>
            <a:ext cx="8336100" cy="0"/>
          </a:xfrm>
          <a:prstGeom prst="straightConnector1">
            <a:avLst/>
          </a:prstGeom>
          <a:noFill/>
          <a:ln cap="flat" cmpd="sng" w="76200">
            <a:solidFill>
              <a:srgbClr val="EF7C00"/>
            </a:solidFill>
            <a:prstDash val="dash"/>
            <a:round/>
            <a:headEnd len="sm" w="sm" type="none"/>
            <a:tailEnd len="sm" w="sm" type="triangle"/>
          </a:ln>
        </p:spPr>
      </p:cxnSp>
      <p:grpSp>
        <p:nvGrpSpPr>
          <p:cNvPr id="98" name="Google Shape;98;p14"/>
          <p:cNvGrpSpPr/>
          <p:nvPr/>
        </p:nvGrpSpPr>
        <p:grpSpPr>
          <a:xfrm>
            <a:off x="562450" y="3585671"/>
            <a:ext cx="196200" cy="1306800"/>
            <a:chOff x="648675" y="1657471"/>
            <a:chExt cx="196200" cy="1306800"/>
          </a:xfrm>
        </p:grpSpPr>
        <p:sp>
          <p:nvSpPr>
            <p:cNvPr id="99" name="Google Shape;99;p14"/>
            <p:cNvSpPr/>
            <p:nvPr/>
          </p:nvSpPr>
          <p:spPr>
            <a:xfrm>
              <a:off x="648675" y="2768371"/>
              <a:ext cx="196200" cy="195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0" name="Google Shape;100;p14"/>
            <p:cNvCxnSpPr>
              <a:stCxn id="99" idx="0"/>
            </p:cNvCxnSpPr>
            <p:nvPr/>
          </p:nvCxnSpPr>
          <p:spPr>
            <a:xfrm rot="10800000">
              <a:off x="746775" y="1657471"/>
              <a:ext cx="0" cy="11109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med" w="med" type="oval"/>
            </a:ln>
          </p:spPr>
        </p:cxnSp>
      </p:grpSp>
      <p:sp>
        <p:nvSpPr>
          <p:cNvPr id="101" name="Google Shape;101;p14"/>
          <p:cNvSpPr txBox="1"/>
          <p:nvPr/>
        </p:nvSpPr>
        <p:spPr>
          <a:xfrm>
            <a:off x="758650" y="3599125"/>
            <a:ext cx="3150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Source Sans Pro"/>
                <a:ea typeface="Source Sans Pro"/>
                <a:cs typeface="Source Sans Pro"/>
                <a:sym typeface="Source Sans Pro"/>
              </a:rPr>
              <a:t>Курсы промышленного программирования</a:t>
            </a:r>
            <a:endParaRPr b="1" sz="18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666666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Net</a:t>
            </a:r>
            <a:r>
              <a:rPr b="1" lang="en-US" sz="1600">
                <a:solidFill>
                  <a:srgbClr val="4A86E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Cracker</a:t>
            </a:r>
            <a:r>
              <a:rPr lang="en-US" sz="1600">
                <a:solidFill>
                  <a:srgbClr val="7F7F7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, Киев, 2012-2013 гг.</a:t>
            </a:r>
            <a:endParaRPr b="1" sz="16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02" name="Google Shape;102;p14"/>
          <p:cNvGrpSpPr/>
          <p:nvPr/>
        </p:nvGrpSpPr>
        <p:grpSpPr>
          <a:xfrm>
            <a:off x="3266425" y="4696571"/>
            <a:ext cx="196200" cy="1404905"/>
            <a:chOff x="2512925" y="2768371"/>
            <a:chExt cx="196200" cy="1404905"/>
          </a:xfrm>
        </p:grpSpPr>
        <p:cxnSp>
          <p:nvCxnSpPr>
            <p:cNvPr id="103" name="Google Shape;103;p14"/>
            <p:cNvCxnSpPr/>
            <p:nvPr/>
          </p:nvCxnSpPr>
          <p:spPr>
            <a:xfrm>
              <a:off x="2611025" y="2964276"/>
              <a:ext cx="0" cy="1209000"/>
            </a:xfrm>
            <a:prstGeom prst="straightConnector1">
              <a:avLst/>
            </a:prstGeom>
            <a:noFill/>
            <a:ln cap="flat" cmpd="sng" w="28575">
              <a:solidFill>
                <a:srgbClr val="CC0000"/>
              </a:solidFill>
              <a:prstDash val="solid"/>
              <a:round/>
              <a:headEnd len="sm" w="sm" type="none"/>
              <a:tailEnd len="med" w="med" type="oval"/>
            </a:ln>
          </p:spPr>
        </p:cxnSp>
        <p:sp>
          <p:nvSpPr>
            <p:cNvPr id="104" name="Google Shape;104;p14"/>
            <p:cNvSpPr/>
            <p:nvPr/>
          </p:nvSpPr>
          <p:spPr>
            <a:xfrm>
              <a:off x="2512925" y="2768371"/>
              <a:ext cx="196200" cy="1959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5" name="Google Shape;105;p14"/>
          <p:cNvSpPr txBox="1"/>
          <p:nvPr/>
        </p:nvSpPr>
        <p:spPr>
          <a:xfrm>
            <a:off x="3391050" y="4892475"/>
            <a:ext cx="2503200" cy="13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Source Sans Pro"/>
                <a:ea typeface="Source Sans Pro"/>
                <a:cs typeface="Source Sans Pro"/>
                <a:sym typeface="Source Sans Pro"/>
              </a:rPr>
              <a:t>Коммерческое Android-приложение</a:t>
            </a:r>
            <a:endParaRPr b="1" sz="18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7F7F7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Google Play, id=</a:t>
            </a:r>
            <a:r>
              <a:rPr b="1" lang="en-US">
                <a:solidFill>
                  <a:srgbClr val="7F7F7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com.simplex</a:t>
            </a:r>
            <a:endParaRPr b="1">
              <a:solidFill>
                <a:srgbClr val="7F7F7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7F7F7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2013-2014 гг. </a:t>
            </a:r>
            <a:endParaRPr>
              <a:solidFill>
                <a:srgbClr val="7F7F7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06" name="Google Shape;106;p14"/>
          <p:cNvGrpSpPr/>
          <p:nvPr/>
        </p:nvGrpSpPr>
        <p:grpSpPr>
          <a:xfrm>
            <a:off x="4825188" y="3468171"/>
            <a:ext cx="196200" cy="1404900"/>
            <a:chOff x="4279200" y="1559371"/>
            <a:chExt cx="196200" cy="1404900"/>
          </a:xfrm>
        </p:grpSpPr>
        <p:cxnSp>
          <p:nvCxnSpPr>
            <p:cNvPr id="107" name="Google Shape;107;p14"/>
            <p:cNvCxnSpPr>
              <a:stCxn id="108" idx="0"/>
            </p:cNvCxnSpPr>
            <p:nvPr/>
          </p:nvCxnSpPr>
          <p:spPr>
            <a:xfrm rot="10800000">
              <a:off x="4377300" y="1559371"/>
              <a:ext cx="0" cy="1209000"/>
            </a:xfrm>
            <a:prstGeom prst="straightConnector1">
              <a:avLst/>
            </a:prstGeom>
            <a:noFill/>
            <a:ln cap="flat" cmpd="sng" w="28575">
              <a:solidFill>
                <a:srgbClr val="009688"/>
              </a:solidFill>
              <a:prstDash val="solid"/>
              <a:round/>
              <a:headEnd len="sm" w="sm" type="none"/>
              <a:tailEnd len="med" w="med" type="oval"/>
            </a:ln>
          </p:spPr>
        </p:cxnSp>
        <p:sp>
          <p:nvSpPr>
            <p:cNvPr id="108" name="Google Shape;108;p14"/>
            <p:cNvSpPr/>
            <p:nvPr/>
          </p:nvSpPr>
          <p:spPr>
            <a:xfrm>
              <a:off x="4279200" y="2768371"/>
              <a:ext cx="196200" cy="195900"/>
            </a:xfrm>
            <a:prstGeom prst="ellipse">
              <a:avLst/>
            </a:prstGeom>
            <a:solidFill>
              <a:srgbClr val="274E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14"/>
          <p:cNvSpPr txBox="1"/>
          <p:nvPr/>
        </p:nvSpPr>
        <p:spPr>
          <a:xfrm>
            <a:off x="5021400" y="3501875"/>
            <a:ext cx="2503200" cy="10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Source Sans Pro"/>
                <a:ea typeface="Source Sans Pro"/>
                <a:cs typeface="Source Sans Pro"/>
                <a:sym typeface="Source Sans Pro"/>
              </a:rPr>
              <a:t>Ассистент каф. АТП</a:t>
            </a:r>
            <a:endParaRPr b="1" sz="18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7F7F7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МФТИ (ГУ)</a:t>
            </a:r>
            <a:endParaRPr sz="1600">
              <a:solidFill>
                <a:srgbClr val="7F7F7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7F7F7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ноябрь 2014 - наст. время</a:t>
            </a:r>
            <a:endParaRPr sz="1600">
              <a:solidFill>
                <a:srgbClr val="7F7F7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10" name="Google Shape;11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70325" y="2957053"/>
            <a:ext cx="1096050" cy="109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200" y="4053100"/>
            <a:ext cx="1238274" cy="64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3850" y="4987638"/>
            <a:ext cx="1096051" cy="822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4"/>
          <p:cNvPicPr preferRelativeResize="0"/>
          <p:nvPr/>
        </p:nvPicPr>
        <p:blipFill rotWithShape="1">
          <a:blip r:embed="rId6">
            <a:alphaModFix/>
          </a:blip>
          <a:srcRect b="10386" l="11173" r="11235" t="9350"/>
          <a:stretch/>
        </p:blipFill>
        <p:spPr>
          <a:xfrm>
            <a:off x="1556000" y="4846925"/>
            <a:ext cx="1037712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4"/>
          <p:cNvPicPr preferRelativeResize="0"/>
          <p:nvPr/>
        </p:nvPicPr>
        <p:blipFill rotWithShape="1">
          <a:blip r:embed="rId7">
            <a:alphaModFix/>
          </a:blip>
          <a:srcRect b="10791" l="10004" r="41098" t="16194"/>
          <a:stretch/>
        </p:blipFill>
        <p:spPr>
          <a:xfrm>
            <a:off x="5822650" y="5001175"/>
            <a:ext cx="900700" cy="1091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О курсе</a:t>
            </a:r>
            <a:endParaRPr/>
          </a:p>
        </p:txBody>
      </p:sp>
      <p:sp>
        <p:nvSpPr>
          <p:cNvPr id="120" name="Google Shape;120;p15"/>
          <p:cNvSpPr txBox="1"/>
          <p:nvPr>
            <p:ph idx="1" type="body"/>
          </p:nvPr>
        </p:nvSpPr>
        <p:spPr>
          <a:xfrm>
            <a:off x="162725" y="1600200"/>
            <a:ext cx="8833800" cy="452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  <p:cxnSp>
        <p:nvCxnSpPr>
          <p:cNvPr id="121" name="Google Shape;121;p15"/>
          <p:cNvCxnSpPr/>
          <p:nvPr/>
        </p:nvCxnSpPr>
        <p:spPr>
          <a:xfrm>
            <a:off x="281725" y="4461266"/>
            <a:ext cx="8336100" cy="0"/>
          </a:xfrm>
          <a:prstGeom prst="straightConnector1">
            <a:avLst/>
          </a:prstGeom>
          <a:noFill/>
          <a:ln cap="flat" cmpd="sng" w="76200">
            <a:solidFill>
              <a:srgbClr val="EF7C00"/>
            </a:solidFill>
            <a:prstDash val="dash"/>
            <a:round/>
            <a:headEnd len="sm" w="sm" type="none"/>
            <a:tailEnd len="sm" w="sm" type="triangle"/>
          </a:ln>
        </p:spPr>
      </p:cxnSp>
      <p:sp>
        <p:nvSpPr>
          <p:cNvPr id="122" name="Google Shape;122;p15"/>
          <p:cNvSpPr/>
          <p:nvPr/>
        </p:nvSpPr>
        <p:spPr>
          <a:xfrm>
            <a:off x="281725" y="3429000"/>
            <a:ext cx="2310300" cy="351000"/>
          </a:xfrm>
          <a:prstGeom prst="homePlate">
            <a:avLst>
              <a:gd fmla="val 50000" name="adj"/>
            </a:avLst>
          </a:prstGeom>
          <a:solidFill>
            <a:srgbClr val="FFEF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Проектирование</a:t>
            </a:r>
            <a:endParaRPr sz="2000"/>
          </a:p>
        </p:txBody>
      </p:sp>
      <p:sp>
        <p:nvSpPr>
          <p:cNvPr id="123" name="Google Shape;123;p15"/>
          <p:cNvSpPr/>
          <p:nvPr/>
        </p:nvSpPr>
        <p:spPr>
          <a:xfrm>
            <a:off x="2140825" y="3945125"/>
            <a:ext cx="1783500" cy="351000"/>
          </a:xfrm>
          <a:prstGeom prst="homePlate">
            <a:avLst>
              <a:gd fmla="val 50000" name="adj"/>
            </a:avLst>
          </a:prstGeom>
          <a:solidFill>
            <a:srgbClr val="FFB4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Разработка</a:t>
            </a:r>
            <a:endParaRPr sz="2000"/>
          </a:p>
        </p:txBody>
      </p:sp>
      <p:sp>
        <p:nvSpPr>
          <p:cNvPr id="124" name="Google Shape;124;p15"/>
          <p:cNvSpPr/>
          <p:nvPr/>
        </p:nvSpPr>
        <p:spPr>
          <a:xfrm>
            <a:off x="3243725" y="4686638"/>
            <a:ext cx="1996800" cy="351000"/>
          </a:xfrm>
          <a:prstGeom prst="homePlate">
            <a:avLst>
              <a:gd fmla="val 50000" name="adj"/>
            </a:avLst>
          </a:prstGeom>
          <a:solidFill>
            <a:srgbClr val="EF7C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Тестирование</a:t>
            </a:r>
            <a:endParaRPr sz="2000"/>
          </a:p>
        </p:txBody>
      </p:sp>
      <p:sp>
        <p:nvSpPr>
          <p:cNvPr id="125" name="Google Shape;125;p15"/>
          <p:cNvSpPr/>
          <p:nvPr/>
        </p:nvSpPr>
        <p:spPr>
          <a:xfrm>
            <a:off x="5003525" y="5262988"/>
            <a:ext cx="2209800" cy="351000"/>
          </a:xfrm>
          <a:prstGeom prst="homePlate">
            <a:avLst>
              <a:gd fmla="val 50000" name="adj"/>
            </a:avLst>
          </a:prstGeom>
          <a:solidFill>
            <a:srgbClr val="EF50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FF"/>
                </a:solidFill>
              </a:rPr>
              <a:t>Развёртывание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6625850" y="5775600"/>
            <a:ext cx="2209800" cy="351000"/>
          </a:xfrm>
          <a:prstGeom prst="homePlate">
            <a:avLst>
              <a:gd fmla="val 50000" name="adj"/>
            </a:avLst>
          </a:prstGeom>
          <a:solidFill>
            <a:srgbClr val="EF00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FF"/>
                </a:solidFill>
              </a:rPr>
              <a:t>Публикация</a:t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План курса</a:t>
            </a:r>
            <a:endParaRPr/>
          </a:p>
        </p:txBody>
      </p:sp>
      <p:sp>
        <p:nvSpPr>
          <p:cNvPr id="132" name="Google Shape;132;p16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FFFFFF"/>
                </a:solidFill>
                <a:latin typeface="Basic"/>
                <a:ea typeface="Basic"/>
                <a:cs typeface="Basic"/>
                <a:sym typeface="Basic"/>
              </a:rPr>
              <a:t>План курса</a:t>
            </a:r>
            <a:endParaRPr sz="4400">
              <a:solidFill>
                <a:srgbClr val="FFFFFF"/>
              </a:solidFill>
              <a:latin typeface="Basic"/>
              <a:ea typeface="Basic"/>
              <a:cs typeface="Basic"/>
              <a:sym typeface="Basic"/>
            </a:endParaRPr>
          </a:p>
        </p:txBody>
      </p:sp>
      <p:sp>
        <p:nvSpPr>
          <p:cNvPr id="133" name="Google Shape;133;p16"/>
          <p:cNvSpPr/>
          <p:nvPr/>
        </p:nvSpPr>
        <p:spPr>
          <a:xfrm>
            <a:off x="207150" y="1461250"/>
            <a:ext cx="2164200" cy="657900"/>
          </a:xfrm>
          <a:prstGeom prst="chevron">
            <a:avLst>
              <a:gd fmla="val 50000" name="adj"/>
            </a:avLst>
          </a:prstGeom>
          <a:solidFill>
            <a:srgbClr val="FFFF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3 недели</a:t>
            </a:r>
            <a:endParaRPr sz="2200"/>
          </a:p>
        </p:txBody>
      </p:sp>
      <p:sp>
        <p:nvSpPr>
          <p:cNvPr id="134" name="Google Shape;134;p16"/>
          <p:cNvSpPr/>
          <p:nvPr/>
        </p:nvSpPr>
        <p:spPr>
          <a:xfrm>
            <a:off x="207150" y="2346913"/>
            <a:ext cx="2164200" cy="570300"/>
          </a:xfrm>
          <a:prstGeom prst="chevron">
            <a:avLst>
              <a:gd fmla="val 50000" name="adj"/>
            </a:avLst>
          </a:prstGeom>
          <a:solidFill>
            <a:srgbClr val="FFC0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3 недели</a:t>
            </a:r>
            <a:endParaRPr sz="2200"/>
          </a:p>
        </p:txBody>
      </p:sp>
      <p:sp>
        <p:nvSpPr>
          <p:cNvPr id="135" name="Google Shape;135;p16"/>
          <p:cNvSpPr/>
          <p:nvPr/>
        </p:nvSpPr>
        <p:spPr>
          <a:xfrm>
            <a:off x="207150" y="3144975"/>
            <a:ext cx="2164200" cy="657900"/>
          </a:xfrm>
          <a:prstGeom prst="chevron">
            <a:avLst>
              <a:gd fmla="val 50000" name="adj"/>
            </a:avLst>
          </a:prstGeom>
          <a:solidFill>
            <a:srgbClr val="EF7C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4 недели</a:t>
            </a:r>
            <a:endParaRPr sz="2200"/>
          </a:p>
        </p:txBody>
      </p:sp>
      <p:sp>
        <p:nvSpPr>
          <p:cNvPr id="136" name="Google Shape;136;p16"/>
          <p:cNvSpPr txBox="1"/>
          <p:nvPr/>
        </p:nvSpPr>
        <p:spPr>
          <a:xfrm>
            <a:off x="2473650" y="1417325"/>
            <a:ext cx="64632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Язык Java, его отличия от С++, инструментарий разработки.</a:t>
            </a:r>
            <a:endParaRPr sz="2000"/>
          </a:p>
        </p:txBody>
      </p:sp>
      <p:sp>
        <p:nvSpPr>
          <p:cNvPr id="137" name="Google Shape;137;p16"/>
          <p:cNvSpPr txBox="1"/>
          <p:nvPr/>
        </p:nvSpPr>
        <p:spPr>
          <a:xfrm>
            <a:off x="2473650" y="2119138"/>
            <a:ext cx="64632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Сборка и тестирование Java-приложений. Автоматизация сборки и тестирования.</a:t>
            </a:r>
            <a:endParaRPr sz="2000"/>
          </a:p>
        </p:txBody>
      </p:sp>
      <p:sp>
        <p:nvSpPr>
          <p:cNvPr id="138" name="Google Shape;138;p16"/>
          <p:cNvSpPr txBox="1"/>
          <p:nvPr/>
        </p:nvSpPr>
        <p:spPr>
          <a:xfrm>
            <a:off x="2473650" y="2763063"/>
            <a:ext cx="6463200" cy="14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Связь Java с другими </a:t>
            </a:r>
            <a:r>
              <a:rPr lang="en-US" sz="2000"/>
              <a:t>технологиями: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➢"/>
            </a:pPr>
            <a:r>
              <a:rPr lang="en-US" sz="2000"/>
              <a:t>Java + Базы данных (JDBC),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➢"/>
            </a:pPr>
            <a:r>
              <a:rPr lang="en-US" sz="2000"/>
              <a:t>Java + Web (Servlets, JSP),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Современные Java-технологии: Hibernate, </a:t>
            </a:r>
            <a:r>
              <a:rPr lang="en-US" sz="2000">
                <a:solidFill>
                  <a:srgbClr val="000000"/>
                </a:solidFill>
              </a:rPr>
              <a:t>Spring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7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План курса</a:t>
            </a:r>
            <a:endParaRPr/>
          </a:p>
        </p:txBody>
      </p:sp>
      <p:sp>
        <p:nvSpPr>
          <p:cNvPr id="144" name="Google Shape;144;p17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FFFFFF"/>
                </a:solidFill>
                <a:latin typeface="Basic"/>
                <a:ea typeface="Basic"/>
                <a:cs typeface="Basic"/>
                <a:sym typeface="Basic"/>
              </a:rPr>
              <a:t>План курса</a:t>
            </a:r>
            <a:endParaRPr sz="4400">
              <a:solidFill>
                <a:srgbClr val="FFFFFF"/>
              </a:solidFill>
              <a:latin typeface="Basic"/>
              <a:ea typeface="Basic"/>
              <a:cs typeface="Basic"/>
              <a:sym typeface="Basic"/>
            </a:endParaRPr>
          </a:p>
        </p:txBody>
      </p:sp>
      <p:sp>
        <p:nvSpPr>
          <p:cNvPr id="145" name="Google Shape;145;p17"/>
          <p:cNvSpPr/>
          <p:nvPr/>
        </p:nvSpPr>
        <p:spPr>
          <a:xfrm>
            <a:off x="155988" y="3454525"/>
            <a:ext cx="2164200" cy="422400"/>
          </a:xfrm>
          <a:prstGeom prst="chevron">
            <a:avLst>
              <a:gd fmla="val 50000" name="adj"/>
            </a:avLst>
          </a:prstGeom>
          <a:solidFill>
            <a:srgbClr val="EF50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2 недели</a:t>
            </a:r>
            <a:endParaRPr sz="2200"/>
          </a:p>
        </p:txBody>
      </p:sp>
      <p:sp>
        <p:nvSpPr>
          <p:cNvPr id="146" name="Google Shape;146;p17"/>
          <p:cNvSpPr txBox="1"/>
          <p:nvPr/>
        </p:nvSpPr>
        <p:spPr>
          <a:xfrm>
            <a:off x="2422488" y="3292825"/>
            <a:ext cx="64632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Проектирование больших Java-приложений. Шаблоны проектирования</a:t>
            </a:r>
            <a:endParaRPr sz="2000"/>
          </a:p>
        </p:txBody>
      </p:sp>
      <p:sp>
        <p:nvSpPr>
          <p:cNvPr id="147" name="Google Shape;147;p17"/>
          <p:cNvSpPr/>
          <p:nvPr/>
        </p:nvSpPr>
        <p:spPr>
          <a:xfrm>
            <a:off x="155988" y="4290475"/>
            <a:ext cx="2164200" cy="422400"/>
          </a:xfrm>
          <a:prstGeom prst="chevron">
            <a:avLst>
              <a:gd fmla="val 50000" name="adj"/>
            </a:avLst>
          </a:prstGeom>
          <a:solidFill>
            <a:srgbClr val="EF00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1 неделя</a:t>
            </a:r>
            <a:endParaRPr sz="2200"/>
          </a:p>
        </p:txBody>
      </p:sp>
      <p:sp>
        <p:nvSpPr>
          <p:cNvPr id="148" name="Google Shape;148;p17"/>
          <p:cNvSpPr txBox="1"/>
          <p:nvPr/>
        </p:nvSpPr>
        <p:spPr>
          <a:xfrm>
            <a:off x="2422488" y="4128775"/>
            <a:ext cx="64632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Последние версии Java (9 и 10). Направления развития Java.</a:t>
            </a:r>
            <a:endParaRPr sz="2000"/>
          </a:p>
        </p:txBody>
      </p:sp>
      <p:sp>
        <p:nvSpPr>
          <p:cNvPr id="149" name="Google Shape;149;p17"/>
          <p:cNvSpPr/>
          <p:nvPr/>
        </p:nvSpPr>
        <p:spPr>
          <a:xfrm>
            <a:off x="155988" y="1684200"/>
            <a:ext cx="2164200" cy="422400"/>
          </a:xfrm>
          <a:prstGeom prst="chevron">
            <a:avLst>
              <a:gd fmla="val 50000" name="adj"/>
            </a:avLst>
          </a:prstGeom>
          <a:solidFill>
            <a:srgbClr val="FFC0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3 недели</a:t>
            </a:r>
            <a:endParaRPr sz="2200"/>
          </a:p>
        </p:txBody>
      </p:sp>
      <p:sp>
        <p:nvSpPr>
          <p:cNvPr id="150" name="Google Shape;150;p17"/>
          <p:cNvSpPr txBox="1"/>
          <p:nvPr/>
        </p:nvSpPr>
        <p:spPr>
          <a:xfrm>
            <a:off x="2422488" y="1632025"/>
            <a:ext cx="64632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Непрерывная интеграция</a:t>
            </a:r>
            <a:endParaRPr sz="2000"/>
          </a:p>
        </p:txBody>
      </p:sp>
      <p:sp>
        <p:nvSpPr>
          <p:cNvPr id="151" name="Google Shape;151;p17"/>
          <p:cNvSpPr/>
          <p:nvPr/>
        </p:nvSpPr>
        <p:spPr>
          <a:xfrm>
            <a:off x="156000" y="2374695"/>
            <a:ext cx="2164200" cy="666300"/>
          </a:xfrm>
          <a:prstGeom prst="chevron">
            <a:avLst>
              <a:gd fmla="val 50000" name="adj"/>
            </a:avLst>
          </a:prstGeom>
          <a:solidFill>
            <a:srgbClr val="EF7C00"/>
          </a:solidFill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4 недели</a:t>
            </a:r>
            <a:endParaRPr sz="2200"/>
          </a:p>
        </p:txBody>
      </p:sp>
      <p:sp>
        <p:nvSpPr>
          <p:cNvPr id="152" name="Google Shape;152;p17"/>
          <p:cNvSpPr txBox="1"/>
          <p:nvPr/>
        </p:nvSpPr>
        <p:spPr>
          <a:xfrm>
            <a:off x="2491438" y="2400150"/>
            <a:ext cx="64632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Java EE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Prerequisites</a:t>
            </a:r>
            <a:endParaRPr/>
          </a:p>
        </p:txBody>
      </p:sp>
      <p:cxnSp>
        <p:nvCxnSpPr>
          <p:cNvPr id="158" name="Google Shape;158;p18"/>
          <p:cNvCxnSpPr/>
          <p:nvPr/>
        </p:nvCxnSpPr>
        <p:spPr>
          <a:xfrm>
            <a:off x="506350" y="1667825"/>
            <a:ext cx="0" cy="4409700"/>
          </a:xfrm>
          <a:prstGeom prst="straightConnector1">
            <a:avLst/>
          </a:prstGeom>
          <a:noFill/>
          <a:ln cap="flat" cmpd="sng" w="76200">
            <a:solidFill>
              <a:srgbClr val="EF7C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18"/>
          <p:cNvCxnSpPr/>
          <p:nvPr/>
        </p:nvCxnSpPr>
        <p:spPr>
          <a:xfrm>
            <a:off x="348850" y="1939850"/>
            <a:ext cx="343500" cy="0"/>
          </a:xfrm>
          <a:prstGeom prst="straightConnector1">
            <a:avLst/>
          </a:prstGeom>
          <a:noFill/>
          <a:ln cap="flat" cmpd="sng" w="76200">
            <a:solidFill>
              <a:srgbClr val="EF7C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0" name="Google Shape;160;p18"/>
          <p:cNvSpPr txBox="1"/>
          <p:nvPr>
            <p:ph idx="1" type="body"/>
          </p:nvPr>
        </p:nvSpPr>
        <p:spPr>
          <a:xfrm>
            <a:off x="692350" y="1667825"/>
            <a:ext cx="8452500" cy="64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1"/>
                </a:solidFill>
              </a:rPr>
              <a:t>С++ </a:t>
            </a:r>
            <a:r>
              <a:rPr lang="en-US" sz="2800">
                <a:solidFill>
                  <a:srgbClr val="009688"/>
                </a:solidFill>
              </a:rPr>
              <a:t>// синтаксис Java похож на С++</a:t>
            </a:r>
            <a:endParaRPr sz="2800">
              <a:solidFill>
                <a:srgbClr val="009688"/>
              </a:solidFill>
            </a:endParaRPr>
          </a:p>
        </p:txBody>
      </p:sp>
      <p:cxnSp>
        <p:nvCxnSpPr>
          <p:cNvPr id="161" name="Google Shape;161;p18"/>
          <p:cNvCxnSpPr/>
          <p:nvPr/>
        </p:nvCxnSpPr>
        <p:spPr>
          <a:xfrm>
            <a:off x="334600" y="3171975"/>
            <a:ext cx="343500" cy="0"/>
          </a:xfrm>
          <a:prstGeom prst="straightConnector1">
            <a:avLst/>
          </a:prstGeom>
          <a:noFill/>
          <a:ln cap="flat" cmpd="sng" w="76200">
            <a:solidFill>
              <a:srgbClr val="EF7C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2" name="Google Shape;162;p18"/>
          <p:cNvSpPr txBox="1"/>
          <p:nvPr>
            <p:ph idx="1" type="body"/>
          </p:nvPr>
        </p:nvSpPr>
        <p:spPr>
          <a:xfrm>
            <a:off x="804800" y="3669175"/>
            <a:ext cx="7765200" cy="1143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800">
                <a:solidFill>
                  <a:srgbClr val="6AA84F"/>
                </a:solidFill>
              </a:rPr>
              <a:t>(opt.) </a:t>
            </a:r>
            <a:r>
              <a:rPr b="1" lang="en-US" sz="2800">
                <a:solidFill>
                  <a:schemeClr val="accent1"/>
                </a:solidFill>
              </a:rPr>
              <a:t>Simple web </a:t>
            </a:r>
            <a:r>
              <a:rPr lang="en-US" sz="2800">
                <a:solidFill>
                  <a:schemeClr val="accent1"/>
                </a:solidFill>
              </a:rPr>
              <a:t>(HTML &amp; CSS)</a:t>
            </a:r>
            <a:r>
              <a:rPr b="1" lang="en-US">
                <a:solidFill>
                  <a:schemeClr val="accent1"/>
                </a:solidFill>
              </a:rPr>
              <a:t> </a:t>
            </a:r>
            <a:r>
              <a:rPr lang="en-US" sz="2800">
                <a:solidFill>
                  <a:srgbClr val="009688"/>
                </a:solidFill>
              </a:rPr>
              <a:t>// JSP = Java + web pages</a:t>
            </a:r>
            <a:endParaRPr sz="2800">
              <a:solidFill>
                <a:srgbClr val="009688"/>
              </a:solidFill>
            </a:endParaRPr>
          </a:p>
        </p:txBody>
      </p:sp>
      <p:cxnSp>
        <p:nvCxnSpPr>
          <p:cNvPr id="163" name="Google Shape;163;p18"/>
          <p:cNvCxnSpPr/>
          <p:nvPr/>
        </p:nvCxnSpPr>
        <p:spPr>
          <a:xfrm>
            <a:off x="334600" y="5357450"/>
            <a:ext cx="343500" cy="0"/>
          </a:xfrm>
          <a:prstGeom prst="straightConnector1">
            <a:avLst/>
          </a:prstGeom>
          <a:noFill/>
          <a:ln cap="flat" cmpd="sng" w="76200">
            <a:solidFill>
              <a:srgbClr val="EF7C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4" name="Google Shape;164;p18"/>
          <p:cNvSpPr txBox="1"/>
          <p:nvPr>
            <p:ph idx="1" type="body"/>
          </p:nvPr>
        </p:nvSpPr>
        <p:spPr>
          <a:xfrm>
            <a:off x="689400" y="5094525"/>
            <a:ext cx="7204800" cy="64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1"/>
                </a:solidFill>
              </a:rPr>
              <a:t>Unix shell, </a:t>
            </a:r>
            <a:r>
              <a:rPr i="1" lang="en-US" sz="2800">
                <a:solidFill>
                  <a:srgbClr val="6AA84F"/>
                </a:solidFill>
              </a:rPr>
              <a:t>(opt.)</a:t>
            </a:r>
            <a:r>
              <a:rPr b="1" lang="en-US" sz="2800">
                <a:solidFill>
                  <a:schemeClr val="accent1"/>
                </a:solidFill>
              </a:rPr>
              <a:t> </a:t>
            </a:r>
            <a:r>
              <a:rPr b="1" lang="en-US" sz="2800">
                <a:solidFill>
                  <a:schemeClr val="accent1"/>
                </a:solidFill>
              </a:rPr>
              <a:t>Databases</a:t>
            </a:r>
            <a:endParaRPr sz="2800">
              <a:solidFill>
                <a:srgbClr val="009688"/>
              </a:solidFill>
            </a:endParaRPr>
          </a:p>
        </p:txBody>
      </p:sp>
      <p:cxnSp>
        <p:nvCxnSpPr>
          <p:cNvPr id="165" name="Google Shape;165;p18"/>
          <p:cNvCxnSpPr/>
          <p:nvPr/>
        </p:nvCxnSpPr>
        <p:spPr>
          <a:xfrm>
            <a:off x="334600" y="4240675"/>
            <a:ext cx="343500" cy="0"/>
          </a:xfrm>
          <a:prstGeom prst="straightConnector1">
            <a:avLst/>
          </a:prstGeom>
          <a:noFill/>
          <a:ln cap="flat" cmpd="sng" w="76200">
            <a:solidFill>
              <a:srgbClr val="EF7C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6" name="Google Shape;166;p18"/>
          <p:cNvSpPr txBox="1"/>
          <p:nvPr>
            <p:ph idx="1" type="body"/>
          </p:nvPr>
        </p:nvSpPr>
        <p:spPr>
          <a:xfrm>
            <a:off x="746250" y="2849775"/>
            <a:ext cx="7204800" cy="64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1"/>
                </a:solidFill>
              </a:rPr>
              <a:t>VCS </a:t>
            </a:r>
            <a:r>
              <a:rPr lang="en-US" sz="2800">
                <a:solidFill>
                  <a:srgbClr val="009688"/>
                </a:solidFill>
              </a:rPr>
              <a:t>//</a:t>
            </a:r>
            <a:r>
              <a:rPr b="1" lang="en-US" sz="2800">
                <a:solidFill>
                  <a:schemeClr val="accent1"/>
                </a:solidFill>
              </a:rPr>
              <a:t> </a:t>
            </a:r>
            <a:r>
              <a:rPr lang="en-US" sz="2800">
                <a:solidFill>
                  <a:srgbClr val="009688"/>
                </a:solidFill>
              </a:rPr>
              <a:t>Git достаточно</a:t>
            </a:r>
            <a:endParaRPr sz="2800">
              <a:solidFill>
                <a:srgbClr val="00968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9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Система оценивания</a:t>
            </a:r>
            <a:endParaRPr/>
          </a:p>
        </p:txBody>
      </p:sp>
      <p:sp>
        <p:nvSpPr>
          <p:cNvPr id="172" name="Google Shape;172;p19"/>
          <p:cNvSpPr txBox="1"/>
          <p:nvPr>
            <p:ph idx="1" type="body"/>
          </p:nvPr>
        </p:nvSpPr>
        <p:spPr>
          <a:xfrm>
            <a:off x="457200" y="1600200"/>
            <a:ext cx="8453400" cy="452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➢"/>
            </a:pPr>
            <a:r>
              <a:rPr lang="en-US" sz="2500"/>
              <a:t>7</a:t>
            </a:r>
            <a:r>
              <a:rPr lang="en-US" sz="2500"/>
              <a:t> домашних заданий</a:t>
            </a:r>
            <a:endParaRPr sz="25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➤"/>
            </a:pPr>
            <a:r>
              <a:rPr lang="en-US" sz="2500"/>
              <a:t>Будут deadlines. </a:t>
            </a:r>
            <a:endParaRPr sz="25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➤"/>
            </a:pPr>
            <a:r>
              <a:rPr lang="en-US" sz="2500"/>
              <a:t>За сдачу после deadline </a:t>
            </a:r>
            <a:r>
              <a:rPr b="1" lang="en-US" sz="2500">
                <a:solidFill>
                  <a:srgbClr val="6AA84F"/>
                </a:solidFill>
              </a:rPr>
              <a:t>“-50%”</a:t>
            </a:r>
            <a:r>
              <a:rPr lang="en-US" sz="2500"/>
              <a:t>.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➢"/>
            </a:pPr>
            <a:r>
              <a:rPr lang="en-US" sz="2500"/>
              <a:t>1 задача и 1 вопрос на экзамене.</a:t>
            </a:r>
            <a:endParaRPr sz="2500"/>
          </a:p>
        </p:txBody>
      </p:sp>
      <p:sp>
        <p:nvSpPr>
          <p:cNvPr id="173" name="Google Shape;173;p19"/>
          <p:cNvSpPr/>
          <p:nvPr/>
        </p:nvSpPr>
        <p:spPr>
          <a:xfrm>
            <a:off x="6293150" y="1498675"/>
            <a:ext cx="321600" cy="1056600"/>
          </a:xfrm>
          <a:prstGeom prst="rightBrace">
            <a:avLst>
              <a:gd fmla="val 40920" name="adj1"/>
              <a:gd fmla="val 48452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9"/>
          <p:cNvSpPr txBox="1"/>
          <p:nvPr/>
        </p:nvSpPr>
        <p:spPr>
          <a:xfrm>
            <a:off x="6747200" y="1779150"/>
            <a:ext cx="1666200" cy="77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dk1"/>
                </a:solidFill>
              </a:rPr>
              <a:t>Итоговая оценка</a:t>
            </a:r>
            <a:endParaRPr b="1"/>
          </a:p>
        </p:txBody>
      </p:sp>
      <p:pic>
        <p:nvPicPr>
          <p:cNvPr id="175" name="Google Shape;175;p19" title="Диаграмма"/>
          <p:cNvPicPr preferRelativeResize="0"/>
          <p:nvPr/>
        </p:nvPicPr>
        <p:blipFill rotWithShape="1">
          <a:blip r:embed="rId3">
            <a:alphaModFix/>
          </a:blip>
          <a:srcRect b="14812" l="2726" r="2612" t="14819"/>
          <a:stretch/>
        </p:blipFill>
        <p:spPr>
          <a:xfrm>
            <a:off x="457200" y="3246875"/>
            <a:ext cx="6487375" cy="287972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19"/>
          <p:cNvSpPr txBox="1"/>
          <p:nvPr/>
        </p:nvSpPr>
        <p:spPr>
          <a:xfrm>
            <a:off x="5569125" y="3279925"/>
            <a:ext cx="3433800" cy="198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/>
              <a:t>Сдача домашних заданий:</a:t>
            </a:r>
            <a:endParaRPr b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/>
              <a:t>2 задачи: Яндекс.Контест + code reviw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/>
              <a:t>5 задач: студент сам пишет автоматич. тесты и CI. Также code reviw.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/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0"/>
          <p:cNvSpPr txBox="1"/>
          <p:nvPr>
            <p:ph idx="1" type="body"/>
          </p:nvPr>
        </p:nvSpPr>
        <p:spPr>
          <a:xfrm>
            <a:off x="3163200" y="2530825"/>
            <a:ext cx="3156000" cy="81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500"/>
              <a:t>Вопросы?</a:t>
            </a:r>
            <a:endParaRPr/>
          </a:p>
        </p:txBody>
      </p:sp>
      <p:sp>
        <p:nvSpPr>
          <p:cNvPr id="183" name="Google Shape;183;p20"/>
          <p:cNvSpPr txBox="1"/>
          <p:nvPr/>
        </p:nvSpPr>
        <p:spPr>
          <a:xfrm>
            <a:off x="1183350" y="3672400"/>
            <a:ext cx="7115700" cy="91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>
                <a:solidFill>
                  <a:srgbClr val="1155CC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oleg.ivchenko@phystech.edu</a:t>
            </a:r>
            <a:endParaRPr sz="4000" u="sng"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sentation">
  <a:themeElements>
    <a:clrScheme name="Presentation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EF7C00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