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4" r:id="rId3"/>
    <p:sldId id="273" r:id="rId4"/>
    <p:sldId id="1836" r:id="rId5"/>
    <p:sldId id="1837" r:id="rId6"/>
    <p:sldId id="285" r:id="rId7"/>
    <p:sldId id="282" r:id="rId8"/>
    <p:sldId id="1828" r:id="rId9"/>
    <p:sldId id="1841" r:id="rId10"/>
    <p:sldId id="1816" r:id="rId11"/>
    <p:sldId id="1818" r:id="rId12"/>
    <p:sldId id="1819" r:id="rId13"/>
    <p:sldId id="1839" r:id="rId14"/>
    <p:sldId id="1820" r:id="rId15"/>
    <p:sldId id="1825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714" autoAdjust="0"/>
  </p:normalViewPr>
  <p:slideViewPr>
    <p:cSldViewPr snapToGrid="0">
      <p:cViewPr varScale="1">
        <p:scale>
          <a:sx n="90" d="100"/>
          <a:sy n="90" d="100"/>
        </p:scale>
        <p:origin x="-139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B20F0-8D77-4B4F-BC3D-A90FFA6FFB4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4DC5-EFC7-45DF-9F02-4076238E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02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4DC5-EFC7-45DF-9F02-4076238EEFE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2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374DC5-EFC7-45DF-9F02-4076238EEFE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138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374DC5-EFC7-45DF-9F02-4076238EEFE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791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4DC5-EFC7-45DF-9F02-4076238EEFE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527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ТЗ на сервисы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4DC5-EFC7-45DF-9F02-4076238EEFE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4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1B2B1B-9F14-4239-A55E-5B4CE464E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4C5EB43-FF4C-4ABC-B640-0A32ACEB9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7C2A0C-8328-4B63-B684-A2A701E5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607A65-D447-417B-AE9F-043574401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7742281-1805-4631-9855-FBA4F6A2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80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207F69-22CE-4126-8B5D-868066DC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42CD7E6-CD7C-4EC6-8E2D-24191FA81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0E3F7DE-F524-46AB-A5EF-149489229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35AD1F4-BF8C-4584-B9A3-B0D22340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23D7CDD-971F-410C-BF60-C79AD16A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35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6FA2B81-6487-48D5-B233-3D894C4E90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38A3CCD-2442-41B5-8A59-1EFF47222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5054B0-3052-4B1B-A91C-571259CD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34D154-E9E4-40A9-AC26-F9617479A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47433EB-3D03-4DC7-A7D0-6E623E65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30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12CA7D-6560-4E3F-8771-F615891C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6EAD89-1986-4BE8-81E3-DE911885C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48EB8FD-38EC-490F-AC97-E3B23456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ADB67CA-BC40-4BDE-8DCB-CEAFF49B7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D7D5C04-6BC8-49DC-9B99-20E1549E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6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27B500-0E29-45B0-80C9-326AFDB9D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438FCE3-5FC6-40A3-8FC8-D03CEFB6E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76D32F-82D3-4630-8BC8-BF37B97E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E555AB7-3518-4E0C-BE80-A0D6A2BE3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71AD82C-C62B-468E-9D36-3248DF2E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8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BF6165-7833-4301-99B5-36E9655D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1AD98E-3283-4DCB-A5BC-6C1F74D69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E792E84-40C9-4B58-AFCC-269A03ED1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201F339-D11D-4241-997D-8F81D4AFD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037E05E-3632-4301-AE90-1B9E4874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10040BB-BC6C-4EC8-BEB7-A86E406C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41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51F6AD-DB16-4DB2-8DC0-37C5E53DF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A5064AF-71EB-4F77-94B2-CC041F6A0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06F3165-FC79-4989-BA37-89E563DF2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FC2302A-722B-42BA-8A68-EC04C61D9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1B64CB5-2338-4C1F-94BF-7CA7663B7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E9EBEA7-0067-4B69-A76E-7B69F5241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E811E6E5-A3BC-4053-A462-AA532F0E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F8016FB-BDE8-43F0-A157-05D7404BA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8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B35F9D-E724-4039-80A3-6A4AB7CBD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5A6FBF3-21C5-44A5-9EFF-622B5785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F34C047-373C-4915-BC4D-28916F5C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D1877B1-87F5-4C16-8CEF-3509EB1F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7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A4D5024-82FE-4DE0-80BF-628F0F1D7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C506E7C-E662-416A-977A-B40B39A50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D510206-452D-4826-A5D1-C25712D2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23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02CFB5-1396-470B-A4FE-9030D099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95323F-9C02-490F-B790-939F95A93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9C675F0-E96F-4619-ABD4-96CCAC5C4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27DBCEF-8DDA-42A9-8A30-4E6113A87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31189C7-ADB9-4B7F-A4A9-C08A7985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EEDD27D-0BED-497F-9C99-7AD80086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0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12C19E-5B52-4131-8DFB-9F3A20F4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E84C2C0-974A-444A-97BD-3D1A49667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E9731A4-184C-4A7D-BF56-75CAF63EE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6AE9A59-98DE-4E67-A82E-4AA687DB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EF74C31-145B-4C2F-B6D3-18BFEBE9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5C7A22C-56EA-49E8-B017-5C19ADB8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08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2401AD-EE6F-43EA-94F7-7CBA8CEE9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59E2649-1F5D-42DA-BB65-C441C59AE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BFD6354-9A03-4057-ADA1-D6BBD39C9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8AF23-4198-494A-A868-FDF4A586308F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09E4237-FDD5-4FE9-B47E-53FBB4510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B6953A-31D0-4073-BB3A-D59C8CB3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ABD4-64D7-4D49-8370-C3A2C94F2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3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06EE7D-B269-42C4-9F94-A233F7326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4495" y="1162771"/>
            <a:ext cx="9144000" cy="2387600"/>
          </a:xfrm>
        </p:spPr>
        <p:txBody>
          <a:bodyPr>
            <a:noAutofit/>
          </a:bodyPr>
          <a:lstStyle/>
          <a:p>
            <a:pPr marL="514350" indent="-514350"/>
            <a:r>
              <a:rPr lang="ru-RU" sz="5400" dirty="0"/>
              <a:t>Обновление системы управления ДПО кампуса НИУ ВШЭ – Санкт-Петербург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F91F934-7850-4DE1-B21A-4C1CCB0AD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967" y="4039467"/>
            <a:ext cx="9144000" cy="1655762"/>
          </a:xfrm>
        </p:spPr>
        <p:txBody>
          <a:bodyPr>
            <a:normAutofit/>
          </a:bodyPr>
          <a:lstStyle/>
          <a:p>
            <a:r>
              <a:rPr lang="ru-RU" sz="2800" dirty="0"/>
              <a:t>Казин  Ф.А. </a:t>
            </a:r>
          </a:p>
          <a:p>
            <a:r>
              <a:rPr lang="ru-RU" sz="2800" dirty="0"/>
              <a:t>Заместитель директора НИУ ВШЭ – Санкт-Петербург </a:t>
            </a:r>
          </a:p>
        </p:txBody>
      </p:sp>
    </p:spTree>
    <p:extLst>
      <p:ext uri="{BB962C8B-B14F-4D97-AF65-F5344CB8AC3E}">
        <p14:creationId xmlns:p14="http://schemas.microsoft.com/office/powerpoint/2010/main" val="951280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0AAFAF16-6FF2-4AFC-A9E3-7FD0768D4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250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Предложения по формированию единой системы управления ДПО кампуса </a:t>
            </a:r>
          </a:p>
        </p:txBody>
      </p:sp>
    </p:spTree>
    <p:extLst>
      <p:ext uri="{BB962C8B-B14F-4D97-AF65-F5344CB8AC3E}">
        <p14:creationId xmlns:p14="http://schemas.microsoft.com/office/powerpoint/2010/main" val="766111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2CB2F5-8C59-4760-9C66-6190DEF8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36" y="279538"/>
            <a:ext cx="11574086" cy="6929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Предлагаемая новая организационная структура ДПО кампуса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E4C5F5B-C5E8-47CB-B825-D5FA5756C7A5}"/>
              </a:ext>
            </a:extLst>
          </p:cNvPr>
          <p:cNvSpPr txBox="1"/>
          <p:nvPr/>
        </p:nvSpPr>
        <p:spPr>
          <a:xfrm>
            <a:off x="4761808" y="3613234"/>
            <a:ext cx="2610195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Управление дополнительного</a:t>
            </a:r>
          </a:p>
          <a:p>
            <a:pPr algn="ctr"/>
            <a:r>
              <a:rPr lang="ru-RU" b="1" dirty="0"/>
              <a:t>профессионального  образования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CDC4400-1F99-4E84-B484-2F4C945D7D1F}"/>
              </a:ext>
            </a:extLst>
          </p:cNvPr>
          <p:cNvSpPr txBox="1"/>
          <p:nvPr/>
        </p:nvSpPr>
        <p:spPr>
          <a:xfrm>
            <a:off x="4233948" y="2221476"/>
            <a:ext cx="186205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Заместитель директора </a:t>
            </a:r>
          </a:p>
          <a:p>
            <a:pPr algn="ctr"/>
            <a:r>
              <a:rPr lang="ru-RU" dirty="0"/>
              <a:t>НИУ ВШЭ - </a:t>
            </a:r>
            <a:r>
              <a:rPr lang="ru-RU" dirty="0" err="1"/>
              <a:t>Спб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25890A9-E18B-4F5C-9048-07EAA17853FA}"/>
              </a:ext>
            </a:extLst>
          </p:cNvPr>
          <p:cNvSpPr txBox="1"/>
          <p:nvPr/>
        </p:nvSpPr>
        <p:spPr>
          <a:xfrm>
            <a:off x="5257800" y="1272988"/>
            <a:ext cx="186205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Директор  </a:t>
            </a:r>
          </a:p>
          <a:p>
            <a:pPr algn="ctr"/>
            <a:r>
              <a:rPr lang="ru-RU" dirty="0"/>
              <a:t>НИУ ВШЭ - </a:t>
            </a:r>
            <a:r>
              <a:rPr lang="ru-RU" dirty="0" err="1"/>
              <a:t>Спб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515FB61-08C8-497B-A901-657A47786B1C}"/>
              </a:ext>
            </a:extLst>
          </p:cNvPr>
          <p:cNvSpPr txBox="1"/>
          <p:nvPr/>
        </p:nvSpPr>
        <p:spPr>
          <a:xfrm>
            <a:off x="548641" y="2264194"/>
            <a:ext cx="2610195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ИДПО  </a:t>
            </a:r>
          </a:p>
          <a:p>
            <a:pPr algn="ctr"/>
            <a:r>
              <a:rPr lang="ru-RU" dirty="0"/>
              <a:t>Разработка, продажа  и реализация корпоративных и открытых программ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57E6B2F-274E-4B22-9585-167967B64529}"/>
              </a:ext>
            </a:extLst>
          </p:cNvPr>
          <p:cNvSpPr txBox="1"/>
          <p:nvPr/>
        </p:nvSpPr>
        <p:spPr>
          <a:xfrm>
            <a:off x="548641" y="4213830"/>
            <a:ext cx="305354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Программа </a:t>
            </a:r>
            <a:r>
              <a:rPr lang="en-US" b="1" dirty="0"/>
              <a:t>EMBA</a:t>
            </a:r>
            <a:r>
              <a:rPr lang="ru-RU" b="1" dirty="0"/>
              <a:t> </a:t>
            </a:r>
            <a:r>
              <a:rPr lang="en-US" b="1" dirty="0"/>
              <a:t> </a:t>
            </a:r>
            <a:endParaRPr lang="ru-RU" b="1" dirty="0"/>
          </a:p>
          <a:p>
            <a:pPr algn="ctr"/>
            <a:r>
              <a:rPr lang="ru-RU" dirty="0"/>
              <a:t> на базе  ВШЭМ</a:t>
            </a:r>
          </a:p>
          <a:p>
            <a:pPr algn="ctr"/>
            <a:r>
              <a:rPr lang="ru-RU" dirty="0" smtClean="0"/>
              <a:t>Разработка,  </a:t>
            </a:r>
            <a:r>
              <a:rPr lang="ru-RU" dirty="0"/>
              <a:t>продажа и  реализация программы  </a:t>
            </a:r>
          </a:p>
          <a:p>
            <a:pPr algn="ctr"/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CAC94C-C21A-4314-9877-89E8BEF0054B}"/>
              </a:ext>
            </a:extLst>
          </p:cNvPr>
          <p:cNvSpPr txBox="1"/>
          <p:nvPr/>
        </p:nvSpPr>
        <p:spPr>
          <a:xfrm>
            <a:off x="4099560" y="5026131"/>
            <a:ext cx="3992879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Программы ДПО на базе факультетов и подразделений НИУ ВШЭ - </a:t>
            </a:r>
            <a:r>
              <a:rPr lang="ru-RU" b="1" dirty="0" err="1"/>
              <a:t>Спб</a:t>
            </a:r>
            <a:r>
              <a:rPr lang="ru-RU" dirty="0"/>
              <a:t>. </a:t>
            </a:r>
          </a:p>
          <a:p>
            <a:pPr algn="ctr"/>
            <a:r>
              <a:rPr lang="ru-RU" dirty="0"/>
              <a:t>Разработка</a:t>
            </a:r>
            <a:r>
              <a:rPr lang="en-US" dirty="0"/>
              <a:t>  </a:t>
            </a:r>
            <a:r>
              <a:rPr lang="ru-RU" dirty="0"/>
              <a:t>и реализация программ  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52B4542-A95F-433B-A8EB-DDD0320E7CD1}"/>
              </a:ext>
            </a:extLst>
          </p:cNvPr>
          <p:cNvSpPr txBox="1"/>
          <p:nvPr/>
        </p:nvSpPr>
        <p:spPr>
          <a:xfrm>
            <a:off x="8704715" y="2644169"/>
            <a:ext cx="3053540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Кочубей-центр </a:t>
            </a:r>
          </a:p>
          <a:p>
            <a:endParaRPr lang="ru-RU" dirty="0"/>
          </a:p>
          <a:p>
            <a:r>
              <a:rPr lang="ru-RU" dirty="0"/>
              <a:t>1. Общеуниверситетская площадка для реализации программ ДПО</a:t>
            </a:r>
          </a:p>
          <a:p>
            <a:endParaRPr lang="ru-RU" b="1" dirty="0"/>
          </a:p>
          <a:p>
            <a:r>
              <a:rPr lang="ru-RU" dirty="0"/>
              <a:t>2. Институт образовательных технологий </a:t>
            </a:r>
          </a:p>
          <a:p>
            <a:r>
              <a:rPr lang="ru-RU" dirty="0"/>
              <a:t>Разработка,  продажа и  реализация программ ДПО в сфере образования  </a:t>
            </a:r>
          </a:p>
          <a:p>
            <a:r>
              <a:rPr lang="ru-RU" dirty="0"/>
              <a:t>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43B47D6-1586-4EC3-BBBD-32B05E1840D5}"/>
              </a:ext>
            </a:extLst>
          </p:cNvPr>
          <p:cNvSpPr txBox="1"/>
          <p:nvPr/>
        </p:nvSpPr>
        <p:spPr>
          <a:xfrm>
            <a:off x="6440977" y="2235417"/>
            <a:ext cx="186205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Совет директоров программ ДПО 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91E87DBA-7FF8-4971-8055-673F0774832A}"/>
              </a:ext>
            </a:extLst>
          </p:cNvPr>
          <p:cNvCxnSpPr>
            <a:cxnSpLocks/>
            <a:stCxn id="7" idx="3"/>
            <a:endCxn id="4" idx="1"/>
          </p:cNvCxnSpPr>
          <p:nvPr/>
        </p:nvCxnSpPr>
        <p:spPr>
          <a:xfrm>
            <a:off x="3158836" y="3002858"/>
            <a:ext cx="1602972" cy="1210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32D4A766-D200-449E-94F7-C6F849E7B81B}"/>
              </a:ext>
            </a:extLst>
          </p:cNvPr>
          <p:cNvCxnSpPr>
            <a:cxnSpLocks/>
            <a:stCxn id="8" idx="3"/>
            <a:endCxn id="4" idx="1"/>
          </p:cNvCxnSpPr>
          <p:nvPr/>
        </p:nvCxnSpPr>
        <p:spPr>
          <a:xfrm flipV="1">
            <a:off x="3602181" y="4213399"/>
            <a:ext cx="1159627" cy="739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61240933-85F2-4487-869B-0FAC0788F99A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6096000" y="4598121"/>
            <a:ext cx="0" cy="428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54DE2A01-8FC3-4164-A8F9-77FBF1D0C65C}"/>
              </a:ext>
            </a:extLst>
          </p:cNvPr>
          <p:cNvCxnSpPr>
            <a:cxnSpLocks/>
          </p:cNvCxnSpPr>
          <p:nvPr/>
        </p:nvCxnSpPr>
        <p:spPr>
          <a:xfrm flipV="1">
            <a:off x="7372003" y="4226530"/>
            <a:ext cx="133271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="" xmlns:a16="http://schemas.microsoft.com/office/drawing/2014/main" id="{307C7252-AC19-4DE3-90EC-DBFCAC0EBCE9}"/>
              </a:ext>
            </a:extLst>
          </p:cNvPr>
          <p:cNvCxnSpPr>
            <a:stCxn id="6" idx="2"/>
            <a:endCxn id="5" idx="0"/>
          </p:cNvCxnSpPr>
          <p:nvPr/>
        </p:nvCxnSpPr>
        <p:spPr>
          <a:xfrm flipH="1">
            <a:off x="5164974" y="1919319"/>
            <a:ext cx="1023852" cy="302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="" xmlns:a16="http://schemas.microsoft.com/office/drawing/2014/main" id="{031C532E-CB6A-4F75-AE8D-7CA6349B433B}"/>
              </a:ext>
            </a:extLst>
          </p:cNvPr>
          <p:cNvCxnSpPr>
            <a:stCxn id="6" idx="2"/>
            <a:endCxn id="12" idx="0"/>
          </p:cNvCxnSpPr>
          <p:nvPr/>
        </p:nvCxnSpPr>
        <p:spPr>
          <a:xfrm>
            <a:off x="6188826" y="1919319"/>
            <a:ext cx="1183177" cy="316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="" xmlns:a16="http://schemas.microsoft.com/office/drawing/2014/main" id="{0CC2D041-7201-4D37-806D-A9154D310BA2}"/>
              </a:ext>
            </a:extLst>
          </p:cNvPr>
          <p:cNvCxnSpPr>
            <a:stCxn id="5" idx="3"/>
            <a:endCxn id="12" idx="1"/>
          </p:cNvCxnSpPr>
          <p:nvPr/>
        </p:nvCxnSpPr>
        <p:spPr>
          <a:xfrm>
            <a:off x="6095999" y="2683141"/>
            <a:ext cx="344978" cy="13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="" xmlns:a16="http://schemas.microsoft.com/office/drawing/2014/main" id="{766B3D3D-AF1E-4576-A1CC-4818D3BAF8BC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6066906" y="3197736"/>
            <a:ext cx="16952" cy="415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494280" y="6010911"/>
            <a:ext cx="9310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дизайн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06489" y="6025951"/>
            <a:ext cx="9310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687936" y="6025951"/>
            <a:ext cx="9310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Ин.яз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0127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09351C-9482-47BE-A1C2-CBE4E4948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Функции (сервисы)  Управления ДПО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46205A5-F822-4183-A62C-7F19CE7FD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15" y="1520824"/>
            <a:ext cx="10515600" cy="50323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 Координация</a:t>
            </a:r>
            <a:r>
              <a:rPr lang="en-US" dirty="0"/>
              <a:t> </a:t>
            </a:r>
            <a:r>
              <a:rPr lang="ru-RU" dirty="0"/>
              <a:t>планирования и развития </a:t>
            </a:r>
            <a:r>
              <a:rPr lang="ru-RU" dirty="0" smtClean="0"/>
              <a:t> ДПО </a:t>
            </a:r>
            <a:r>
              <a:rPr lang="ru-RU" dirty="0"/>
              <a:t>кампуса; </a:t>
            </a:r>
          </a:p>
          <a:p>
            <a:r>
              <a:rPr lang="ru-RU" dirty="0" smtClean="0"/>
              <a:t>Общее  организационно-административное </a:t>
            </a:r>
            <a:r>
              <a:rPr lang="ru-RU" dirty="0"/>
              <a:t>сопровождение деятельности подразделений ДПО; </a:t>
            </a:r>
          </a:p>
          <a:p>
            <a:r>
              <a:rPr lang="ru-RU" dirty="0"/>
              <a:t>Организация </a:t>
            </a:r>
            <a:r>
              <a:rPr lang="ru-RU" dirty="0" smtClean="0"/>
              <a:t>единой системы рекламы  и продвижения  </a:t>
            </a:r>
            <a:r>
              <a:rPr lang="ru-RU" dirty="0"/>
              <a:t>программ ДПО; </a:t>
            </a:r>
          </a:p>
          <a:p>
            <a:r>
              <a:rPr lang="ru-RU" dirty="0" smtClean="0"/>
              <a:t>Организация единой системы маркетинга и продаж  </a:t>
            </a:r>
            <a:r>
              <a:rPr lang="ru-RU" dirty="0"/>
              <a:t>программ ДПО; </a:t>
            </a:r>
          </a:p>
          <a:p>
            <a:r>
              <a:rPr lang="ru-RU" dirty="0"/>
              <a:t>Экономическое планирование и бухгалтерский учет  реализации программ ДПО кампуса;</a:t>
            </a:r>
          </a:p>
          <a:p>
            <a:r>
              <a:rPr lang="ru-RU" dirty="0"/>
              <a:t>Организация деятельности в сфере государственных и  муниципальных закупок по программам ДПО; </a:t>
            </a:r>
          </a:p>
          <a:p>
            <a:r>
              <a:rPr lang="ru-RU" dirty="0"/>
              <a:t> </a:t>
            </a:r>
            <a:r>
              <a:rPr lang="ru-RU" dirty="0" smtClean="0"/>
              <a:t>Методическое </a:t>
            </a:r>
            <a:r>
              <a:rPr lang="ru-RU" dirty="0"/>
              <a:t>сопровождение программ </a:t>
            </a:r>
            <a:r>
              <a:rPr lang="ru-RU" dirty="0" smtClean="0"/>
              <a:t>ДПО и управление качеством; </a:t>
            </a:r>
            <a:endParaRPr lang="ru-RU" dirty="0"/>
          </a:p>
          <a:p>
            <a:r>
              <a:rPr lang="ru-RU" dirty="0"/>
              <a:t>Развитие профессиональных компетенций преподавателей и менеджеров  ДПО; 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бизнес процессов  ДПО необходимыми </a:t>
            </a:r>
            <a:r>
              <a:rPr lang="en-US" dirty="0"/>
              <a:t>IT</a:t>
            </a:r>
            <a:r>
              <a:rPr lang="ru-RU" dirty="0"/>
              <a:t> </a:t>
            </a:r>
            <a:r>
              <a:rPr lang="ru-RU" dirty="0" smtClean="0"/>
              <a:t>решениями</a:t>
            </a:r>
            <a:r>
              <a:rPr lang="ru-RU" dirty="0"/>
              <a:t>;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 Развитие международных партнерств  в области </a:t>
            </a:r>
            <a:r>
              <a:rPr lang="ru-RU" dirty="0" smtClean="0"/>
              <a:t>ДПО</a:t>
            </a:r>
            <a:r>
              <a:rPr lang="ru-RU" dirty="0"/>
              <a:t>;</a:t>
            </a:r>
          </a:p>
          <a:p>
            <a:r>
              <a:rPr lang="ru-RU" dirty="0" smtClean="0"/>
              <a:t>Организация взаимодействия </a:t>
            </a:r>
            <a:r>
              <a:rPr lang="ru-RU" dirty="0"/>
              <a:t>подразделений ДПО с научно-исследовательскими подразделениями кампуса; </a:t>
            </a:r>
          </a:p>
          <a:p>
            <a:r>
              <a:rPr lang="ru-RU" dirty="0"/>
              <a:t> Организация скоординированной системы </a:t>
            </a:r>
            <a:r>
              <a:rPr lang="ru-RU" dirty="0" smtClean="0"/>
              <a:t>взаимодействия </a:t>
            </a:r>
            <a:r>
              <a:rPr lang="ru-RU" dirty="0"/>
              <a:t>с выпускниками программ ДПО. </a:t>
            </a:r>
          </a:p>
        </p:txBody>
      </p:sp>
    </p:spTree>
    <p:extLst>
      <p:ext uri="{BB962C8B-B14F-4D97-AF65-F5344CB8AC3E}">
        <p14:creationId xmlns:p14="http://schemas.microsoft.com/office/powerpoint/2010/main" val="60195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8CF179-C07E-4287-A7AA-814CCAC74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324" y="0"/>
            <a:ext cx="11283351" cy="1325563"/>
          </a:xfrm>
        </p:spPr>
        <p:txBody>
          <a:bodyPr>
            <a:normAutofit/>
          </a:bodyPr>
          <a:lstStyle/>
          <a:p>
            <a:r>
              <a:rPr lang="ru-RU" sz="4000" dirty="0"/>
              <a:t>  2019  - переходный период </a:t>
            </a:r>
            <a:r>
              <a:rPr lang="en-US" sz="4000" dirty="0"/>
              <a:t> </a:t>
            </a:r>
            <a:r>
              <a:rPr lang="ru-RU" sz="4000" dirty="0"/>
              <a:t>формирования УДПО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EBB7B54A-4953-4C7D-A8D6-D4B79809B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25563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Назначение начальника Управления ДПО </a:t>
            </a:r>
            <a:r>
              <a:rPr lang="ru-RU" b="1" dirty="0"/>
              <a:t>(апрель-май)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Разработка  регламента  </a:t>
            </a:r>
            <a:r>
              <a:rPr lang="ru-RU" dirty="0" smtClean="0"/>
              <a:t>и </a:t>
            </a:r>
            <a:r>
              <a:rPr lang="ru-RU" dirty="0"/>
              <a:t>финансовой модели взаимодействия  УДПО с другими подразделениями  кампуса </a:t>
            </a:r>
            <a:r>
              <a:rPr lang="ru-RU" b="1" dirty="0"/>
              <a:t>(май-июнь)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Разработка штатного расписания Управления ДПО </a:t>
            </a:r>
            <a:r>
              <a:rPr lang="ru-RU" b="1" dirty="0"/>
              <a:t>(август)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Передача дел, связанных с общими задачами ДПО в нынешние административные  подразделения УЦПР (Кочубей-центр)  </a:t>
            </a:r>
            <a:r>
              <a:rPr lang="ru-RU" b="1" dirty="0"/>
              <a:t>(август) </a:t>
            </a:r>
          </a:p>
          <a:p>
            <a:r>
              <a:rPr lang="ru-RU" dirty="0"/>
              <a:t>Отдел развития и  продвижения </a:t>
            </a:r>
          </a:p>
          <a:p>
            <a:r>
              <a:rPr lang="ru-RU" dirty="0"/>
              <a:t>Отдел экономического планирования и бухгалтерского учета</a:t>
            </a:r>
          </a:p>
          <a:p>
            <a:r>
              <a:rPr lang="ru-RU" dirty="0"/>
              <a:t>Общий отдел </a:t>
            </a:r>
          </a:p>
          <a:p>
            <a:r>
              <a:rPr lang="en-US" dirty="0"/>
              <a:t>IT </a:t>
            </a:r>
            <a:r>
              <a:rPr lang="ru-RU" dirty="0"/>
              <a:t>отдел </a:t>
            </a:r>
          </a:p>
          <a:p>
            <a:pPr marL="0" indent="0">
              <a:buNone/>
            </a:pPr>
            <a:r>
              <a:rPr lang="ru-RU" dirty="0"/>
              <a:t>5.       Утверждение Положений об  Управлении ДПО,  ИДПО и </a:t>
            </a:r>
            <a:r>
              <a:rPr lang="ru-RU" dirty="0" smtClean="0"/>
              <a:t>УЦПР </a:t>
            </a:r>
            <a:r>
              <a:rPr lang="ru-RU" dirty="0"/>
              <a:t>(Кочубей-центр) </a:t>
            </a:r>
            <a:r>
              <a:rPr lang="ru-RU" b="1" dirty="0"/>
              <a:t>(сентябрь-декабрь)  </a:t>
            </a:r>
          </a:p>
          <a:p>
            <a:pPr marL="0" indent="0">
              <a:buNone/>
            </a:pPr>
            <a:r>
              <a:rPr lang="ru-RU" dirty="0"/>
              <a:t>6.      Утверждение штатного расписания Управления ДПО </a:t>
            </a:r>
            <a:r>
              <a:rPr lang="ru-RU" b="1" dirty="0"/>
              <a:t>(сентябрь-декабрь) </a:t>
            </a:r>
          </a:p>
          <a:p>
            <a:pPr marL="0" indent="0">
              <a:buNone/>
            </a:pPr>
            <a:r>
              <a:rPr lang="ru-RU" dirty="0"/>
              <a:t>7.      Утверждение финансового плана ДПО на 2020 год </a:t>
            </a:r>
            <a:r>
              <a:rPr lang="ru-RU" b="1" dirty="0"/>
              <a:t>(сентябрь-декабрь) </a:t>
            </a:r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446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0CDE1F-F217-419F-BF14-7768E69C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206"/>
            <a:ext cx="10515600" cy="4697298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/>
              <a:t>В 2019 году ИДПО и  УЦПР (Кочубей – центр)   выполняют  </a:t>
            </a:r>
            <a:r>
              <a:rPr lang="en-US" sz="2400" dirty="0"/>
              <a:t>KPI </a:t>
            </a:r>
            <a:r>
              <a:rPr lang="ru-RU" sz="2400" dirty="0"/>
              <a:t>в соответствии с планами,</a:t>
            </a:r>
            <a:r>
              <a:rPr lang="en-US" sz="2400" dirty="0"/>
              <a:t> </a:t>
            </a:r>
            <a:r>
              <a:rPr lang="ru-RU" sz="2400" dirty="0"/>
              <a:t>утвержденными на Ученом совете НИУ ВШЭ </a:t>
            </a:r>
            <a:r>
              <a:rPr lang="ru-RU" sz="2400" dirty="0" err="1"/>
              <a:t>Спб</a:t>
            </a:r>
            <a:r>
              <a:rPr lang="ru-RU" sz="2400" dirty="0"/>
              <a:t>. </a:t>
            </a:r>
            <a:r>
              <a:rPr lang="ru-RU" sz="2400" dirty="0" smtClean="0"/>
              <a:t>18 </a:t>
            </a:r>
            <a:r>
              <a:rPr lang="ru-RU" sz="2400" dirty="0"/>
              <a:t>октября 2018 года.   В конце 2019 года  принимаются  единые </a:t>
            </a:r>
            <a:r>
              <a:rPr lang="en-US" sz="2400" dirty="0"/>
              <a:t>KPI </a:t>
            </a:r>
            <a:r>
              <a:rPr lang="ru-RU" sz="2400" dirty="0"/>
              <a:t>по программам ДПО на 2020 год.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.    Начиная  с  2020 </a:t>
            </a:r>
            <a:r>
              <a:rPr lang="ru-RU" sz="2400" dirty="0" smtClean="0"/>
              <a:t>года</a:t>
            </a:r>
            <a:r>
              <a:rPr lang="ru-RU" sz="2400" dirty="0"/>
              <a:t> </a:t>
            </a:r>
            <a:r>
              <a:rPr lang="ru-RU" sz="2400" dirty="0" smtClean="0"/>
              <a:t>УДПО  </a:t>
            </a:r>
            <a:r>
              <a:rPr lang="ru-RU" sz="2400" dirty="0"/>
              <a:t>отвечает </a:t>
            </a:r>
            <a:r>
              <a:rPr lang="ru-RU" sz="2400" dirty="0" smtClean="0"/>
              <a:t>за:</a:t>
            </a:r>
            <a:endParaRPr lang="en-US" sz="2400" dirty="0" smtClean="0"/>
          </a:p>
          <a:p>
            <a:r>
              <a:rPr lang="en-US" sz="2400" dirty="0" smtClean="0"/>
              <a:t>KPI </a:t>
            </a:r>
            <a:r>
              <a:rPr lang="ru-RU" sz="2400" dirty="0" smtClean="0"/>
              <a:t> продаж  (совокупный </a:t>
            </a:r>
            <a:r>
              <a:rPr lang="en-US" sz="2400" dirty="0" smtClean="0"/>
              <a:t>KPI </a:t>
            </a:r>
            <a:r>
              <a:rPr lang="ru-RU" sz="2400" dirty="0"/>
              <a:t>всех подразделений ДПО </a:t>
            </a:r>
            <a:r>
              <a:rPr lang="ru-RU" sz="2400" dirty="0" smtClean="0"/>
              <a:t>кампуса)</a:t>
            </a:r>
          </a:p>
          <a:p>
            <a:r>
              <a:rPr lang="en-US" sz="2400" dirty="0" smtClean="0"/>
              <a:t>KPI </a:t>
            </a:r>
            <a:r>
              <a:rPr lang="ru-RU" sz="2400" dirty="0" smtClean="0"/>
              <a:t> маркетинга (</a:t>
            </a:r>
            <a:r>
              <a:rPr lang="ru-RU" sz="2400" dirty="0" err="1" smtClean="0"/>
              <a:t>лиды</a:t>
            </a:r>
            <a:r>
              <a:rPr lang="ru-RU" sz="2400" dirty="0" smtClean="0"/>
              <a:t>) </a:t>
            </a:r>
          </a:p>
          <a:p>
            <a:r>
              <a:rPr lang="en-US" sz="2400" dirty="0" smtClean="0"/>
              <a:t>KPI  </a:t>
            </a:r>
            <a:r>
              <a:rPr lang="ru-RU" sz="2400" dirty="0" smtClean="0"/>
              <a:t>сервиса (производительность, </a:t>
            </a:r>
            <a:r>
              <a:rPr lang="ru-RU" sz="2400" dirty="0" smtClean="0"/>
              <a:t>функциональность) 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Подразделения  </a:t>
            </a:r>
            <a:r>
              <a:rPr lang="ru-RU" sz="2400" dirty="0"/>
              <a:t>ДПО кампуса отвечают за </a:t>
            </a:r>
            <a:r>
              <a:rPr lang="en-US" sz="2400" dirty="0"/>
              <a:t>KPI </a:t>
            </a:r>
            <a:r>
              <a:rPr lang="ru-RU" sz="2400" dirty="0" smtClean="0"/>
              <a:t>продаж </a:t>
            </a:r>
            <a:r>
              <a:rPr lang="ru-RU" sz="2400" dirty="0" smtClean="0"/>
              <a:t>своих </a:t>
            </a:r>
            <a:r>
              <a:rPr lang="ru-RU" sz="2400" dirty="0"/>
              <a:t>подразделений, из которых складывается совокупный </a:t>
            </a:r>
            <a:r>
              <a:rPr lang="en-US" sz="2400" dirty="0"/>
              <a:t>KPI</a:t>
            </a:r>
            <a:r>
              <a:rPr lang="ru-RU" sz="2400" dirty="0"/>
              <a:t>  </a:t>
            </a:r>
            <a:r>
              <a:rPr lang="ru-RU" sz="2400" dirty="0" smtClean="0"/>
              <a:t>продаж  УДПО</a:t>
            </a:r>
            <a:r>
              <a:rPr lang="ru-RU" sz="2400" dirty="0"/>
              <a:t>.</a:t>
            </a:r>
            <a:endParaRPr lang="en-US" sz="24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F3409F-287D-4FE6-862E-C1616090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Распределение ответственности между </a:t>
            </a:r>
            <a:r>
              <a:rPr lang="ru-RU" sz="4000" dirty="0"/>
              <a:t>Управлением ДПО и подразделениями ДПО кампуса</a:t>
            </a:r>
          </a:p>
        </p:txBody>
      </p:sp>
    </p:spTree>
    <p:extLst>
      <p:ext uri="{BB962C8B-B14F-4D97-AF65-F5344CB8AC3E}">
        <p14:creationId xmlns:p14="http://schemas.microsoft.com/office/powerpoint/2010/main" val="1845073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12CCBBBE-1F2C-4F78-800C-95E05C037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12920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679644-CF80-4384-9EB8-3EB3D518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презентации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3D2DB6-B705-44CB-A059-43965D129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/>
              <a:t>Основные элементы реформы  ДПО  в НИУ ВШЭ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Предложения по </a:t>
            </a:r>
            <a:r>
              <a:rPr lang="ru-RU" sz="2400" dirty="0" smtClean="0"/>
              <a:t> обновлению системы </a:t>
            </a:r>
            <a:r>
              <a:rPr lang="ru-RU" sz="2400" dirty="0"/>
              <a:t>управления ДПО кампуса </a:t>
            </a:r>
          </a:p>
        </p:txBody>
      </p:sp>
    </p:spTree>
    <p:extLst>
      <p:ext uri="{BB962C8B-B14F-4D97-AF65-F5344CB8AC3E}">
        <p14:creationId xmlns:p14="http://schemas.microsoft.com/office/powerpoint/2010/main" val="382814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2406"/>
          </a:xfrm>
        </p:spPr>
        <p:txBody>
          <a:bodyPr>
            <a:noAutofit/>
          </a:bodyPr>
          <a:lstStyle/>
          <a:p>
            <a:r>
              <a:rPr lang="en-US" sz="3600" dirty="0"/>
              <a:t>C</a:t>
            </a:r>
            <a:r>
              <a:rPr lang="ru-RU" sz="3600" dirty="0" err="1"/>
              <a:t>уть</a:t>
            </a:r>
            <a:r>
              <a:rPr lang="ru-RU" sz="3600" dirty="0"/>
              <a:t> реформы  - перезапуск управленческого образования в НИУ ВШЭ (презентация  ректора  20.03.19 и тезисы  ВСК 05.04.2019)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924" y="2141537"/>
            <a:ext cx="10515600" cy="4351338"/>
          </a:xfrm>
        </p:spPr>
        <p:txBody>
          <a:bodyPr>
            <a:normAutofit/>
          </a:bodyPr>
          <a:lstStyle/>
          <a:p>
            <a:r>
              <a:rPr lang="ru-RU" b="1" dirty="0"/>
              <a:t>Создание в ВШЭ полноформатной бизнес-школы мирового класса </a:t>
            </a:r>
            <a:r>
              <a:rPr lang="ru-RU" dirty="0"/>
              <a:t>на основе консолидации под единым брендом всех уровней бизнес-образования и управленческих исследований.</a:t>
            </a:r>
          </a:p>
          <a:p>
            <a:r>
              <a:rPr lang="ru-RU" b="1" dirty="0"/>
              <a:t>Превращение ДПО в одно из ключевых направлений деятельности ВШЭ </a:t>
            </a:r>
            <a:r>
              <a:rPr lang="ru-RU" dirty="0"/>
              <a:t>с точки зрения позиционирования бренда, внебюджетных доходов, системных связей с компаниями и другими внешних стейкхолдерами.</a:t>
            </a:r>
          </a:p>
          <a:p>
            <a:r>
              <a:rPr lang="ru-RU" b="1" dirty="0"/>
              <a:t>Создание крупноформатных  подразделений  ДПО, </a:t>
            </a:r>
            <a:r>
              <a:rPr lang="ru-RU" dirty="0"/>
              <a:t>капитализирующих уникальные интеллектуальные ресурсы и научные разработки ВШЭ вне бизнес-образования как такового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93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14A71F-A9C1-4536-B83D-2196E069F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KPI </a:t>
            </a:r>
            <a:r>
              <a:rPr lang="ru-RU" dirty="0"/>
              <a:t>1</a:t>
            </a:r>
            <a:r>
              <a:rPr lang="en-US" dirty="0"/>
              <a:t>. </a:t>
            </a:r>
            <a:r>
              <a:rPr lang="ru-RU" dirty="0"/>
              <a:t>Повышение качества и интернационализация  ДПО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FDBB4B88-97DD-43CA-860B-41E61668C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049610"/>
              </p:ext>
            </p:extLst>
          </p:nvPr>
        </p:nvGraphicFramePr>
        <p:xfrm>
          <a:off x="838200" y="1732280"/>
          <a:ext cx="105156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555">
                  <a:extLst>
                    <a:ext uri="{9D8B030D-6E8A-4147-A177-3AD203B41FA5}">
                      <a16:colId xmlns="" xmlns:a16="http://schemas.microsoft.com/office/drawing/2014/main" val="3605348076"/>
                    </a:ext>
                  </a:extLst>
                </a:gridCol>
                <a:gridCol w="5229045">
                  <a:extLst>
                    <a:ext uri="{9D8B030D-6E8A-4147-A177-3AD203B41FA5}">
                      <a16:colId xmlns="" xmlns:a16="http://schemas.microsoft.com/office/drawing/2014/main" val="562755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2030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000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Аккредитации: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u="sng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EPAS для не менее 4 программ бакалавриата и магистратуры;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АМВА для программ «(Е)МВА ВШЭ»;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институциональной аккредитации EQUIS для бизнес-школы ВШЭ;</a:t>
                      </a:r>
                    </a:p>
                    <a:p>
                      <a:r>
                        <a:rPr lang="ru-RU" sz="2000" u="sng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полностью англоязычных программ по модели «два диплома» с ведущими бизнес-школами </a:t>
                      </a:r>
                    </a:p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совместных программ бакалавриата с ведущими региональными университетами РФ;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Устойчивые позиции в топ-20 бизнес-школ Европы по рейтингу FT;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Устойчивое вхождение и прогресс в топ-100 по предметному рейтингу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Business and Management Studies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QS;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получение аккредитации AACSB (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riple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rown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вкупе с EQUIS и АМВА);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лидер среди подразделений ВШЭ по экспорту продуктов и технологий;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до 30% доли англоязычных программ в сегменте ДПО.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839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60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14A71F-A9C1-4536-B83D-2196E069F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KPI</a:t>
            </a:r>
            <a:r>
              <a:rPr lang="ru-RU" dirty="0"/>
              <a:t> 3. Доходы от ДПО 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FDBB4B88-97DD-43CA-860B-41E61668C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850525"/>
              </p:ext>
            </p:extLst>
          </p:nvPr>
        </p:nvGraphicFramePr>
        <p:xfrm>
          <a:off x="838200" y="1732280"/>
          <a:ext cx="105156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3038">
                  <a:extLst>
                    <a:ext uri="{9D8B030D-6E8A-4147-A177-3AD203B41FA5}">
                      <a16:colId xmlns="" xmlns:a16="http://schemas.microsoft.com/office/drawing/2014/main" val="3605348076"/>
                    </a:ext>
                  </a:extLst>
                </a:gridCol>
                <a:gridCol w="5332562">
                  <a:extLst>
                    <a:ext uri="{9D8B030D-6E8A-4147-A177-3AD203B41FA5}">
                      <a16:colId xmlns="" xmlns:a16="http://schemas.microsoft.com/office/drawing/2014/main" val="562755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2030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000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млрд руб. годового дохода от ДПО (включая бизнес-школу и филиалы) </a:t>
                      </a:r>
                      <a:r>
                        <a:rPr lang="ru-RU" sz="2000" b="0" u="sng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ежегодном темпе роста 20-25%;</a:t>
                      </a:r>
                    </a:p>
                    <a:p>
                      <a:endParaRPr lang="ru-RU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лидирующей позиции ВШЭ на рынках (или их отдельных сегментах) программ ДПО 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сфере управления образованием и цифровых технологий/навыков;</a:t>
                      </a:r>
                    </a:p>
                    <a:p>
                      <a:endParaRPr lang="ru-RU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корпоративного сегмента программ ДПО вне бизнес-школы </a:t>
                      </a:r>
                      <a:r>
                        <a:rPr lang="ru-RU" sz="2000" b="0" u="sng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(20-25 % от совокупных доходов этого сегмента).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млрд руб.  годового дохода от ДПО (включая бизнес-школу и филиалы);</a:t>
                      </a:r>
                    </a:p>
                    <a:p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ВШЭ занимает лидирующие позиции на 4-5 отраслевых рынках ДПО, в том числе в премиальных сегментах;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корпоративного сегмента программ ДПО вне бизнес-школы до 40-50% от совокупных доходов этого сегмента.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839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37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CFC36F-354E-4E65-B3C2-5E086A54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2993" cy="1325563"/>
          </a:xfrm>
        </p:spPr>
        <p:txBody>
          <a:bodyPr>
            <a:normAutofit/>
          </a:bodyPr>
          <a:lstStyle/>
          <a:p>
            <a:r>
              <a:rPr lang="ru-RU" sz="4000" dirty="0"/>
              <a:t>Основные показатели развития  ДПО в </a:t>
            </a:r>
            <a:br>
              <a:rPr lang="ru-RU" sz="4000" dirty="0"/>
            </a:br>
            <a:r>
              <a:rPr lang="ru-RU" sz="4000" dirty="0"/>
              <a:t>НИУ ВШЭ – Санкт-Петербург (2018)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43EC1ABA-1B7E-4840-8F18-9575A96B116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197" y="2208443"/>
          <a:ext cx="10782992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8450">
                  <a:extLst>
                    <a:ext uri="{9D8B030D-6E8A-4147-A177-3AD203B41FA5}">
                      <a16:colId xmlns="" xmlns:a16="http://schemas.microsoft.com/office/drawing/2014/main" val="3508065386"/>
                    </a:ext>
                  </a:extLst>
                </a:gridCol>
                <a:gridCol w="2177935">
                  <a:extLst>
                    <a:ext uri="{9D8B030D-6E8A-4147-A177-3AD203B41FA5}">
                      <a16:colId xmlns="" xmlns:a16="http://schemas.microsoft.com/office/drawing/2014/main" val="1748835103"/>
                    </a:ext>
                  </a:extLst>
                </a:gridCol>
                <a:gridCol w="2011680">
                  <a:extLst>
                    <a:ext uri="{9D8B030D-6E8A-4147-A177-3AD203B41FA5}">
                      <a16:colId xmlns="" xmlns:a16="http://schemas.microsoft.com/office/drawing/2014/main" val="2909473509"/>
                    </a:ext>
                  </a:extLst>
                </a:gridCol>
                <a:gridCol w="2044927">
                  <a:extLst>
                    <a:ext uri="{9D8B030D-6E8A-4147-A177-3AD203B41FA5}">
                      <a16:colId xmlns="" xmlns:a16="http://schemas.microsoft.com/office/drawing/2014/main" val="519099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Показатель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НИУ ВШЭ в целом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Санкт-Петербург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Доля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888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Число обучающихся на программах ДПО, чел.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2296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7,1 %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7850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Доходы ДПО, руб.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1,1 млрд.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85 млн.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7,7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5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Доходы ДПО в сравнении с доходами вуза/кампуса, руб.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21,45/1,1 млрд.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1344/85 млн.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5,1% /</a:t>
                      </a:r>
                      <a:r>
                        <a:rPr lang="ru-RU" sz="2400" dirty="0">
                          <a:solidFill>
                            <a:srgbClr val="00B050"/>
                          </a:solidFill>
                        </a:rPr>
                        <a:t>6,3 %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3332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Доля дохода ДПО от корпоративных программ, руб.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1,1 млрд. / 77 млн.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млн. </a:t>
                      </a:r>
                      <a:r>
                        <a:rPr lang="ru-RU" sz="2400" dirty="0"/>
                        <a:t>/23 млн.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7% / </a:t>
                      </a:r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ru-RU" sz="2400" dirty="0">
                          <a:solidFill>
                            <a:srgbClr val="00B050"/>
                          </a:solidFill>
                        </a:rPr>
                        <a:t>7</a:t>
                      </a:r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%</a:t>
                      </a:r>
                      <a:endParaRPr lang="ru-RU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481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Количество реализуемых программ, шт.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1042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95 программ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9,1 %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8572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755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C6C7B6-D21E-4BED-89F5-6C996F25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Необходимая динамика доходов ДПО кампуса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1F8B576E-443F-4FEA-B912-221D547D8A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972550"/>
              </p:ext>
            </p:extLst>
          </p:nvPr>
        </p:nvGraphicFramePr>
        <p:xfrm>
          <a:off x="605971" y="1564368"/>
          <a:ext cx="10985939" cy="4346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52"/>
                <a:gridCol w="5741582">
                  <a:extLst>
                    <a:ext uri="{9D8B030D-6E8A-4147-A177-3AD203B41FA5}">
                      <a16:colId xmlns="" xmlns:a16="http://schemas.microsoft.com/office/drawing/2014/main" val="2965855901"/>
                    </a:ext>
                  </a:extLst>
                </a:gridCol>
                <a:gridCol w="637953">
                  <a:extLst>
                    <a:ext uri="{9D8B030D-6E8A-4147-A177-3AD203B41FA5}">
                      <a16:colId xmlns="" xmlns:a16="http://schemas.microsoft.com/office/drawing/2014/main" val="1119436472"/>
                    </a:ext>
                  </a:extLst>
                </a:gridCol>
                <a:gridCol w="723014"/>
                <a:gridCol w="754912">
                  <a:extLst>
                    <a:ext uri="{9D8B030D-6E8A-4147-A177-3AD203B41FA5}">
                      <a16:colId xmlns="" xmlns:a16="http://schemas.microsoft.com/office/drawing/2014/main" val="3087725926"/>
                    </a:ext>
                  </a:extLst>
                </a:gridCol>
                <a:gridCol w="616688">
                  <a:extLst>
                    <a:ext uri="{9D8B030D-6E8A-4147-A177-3AD203B41FA5}">
                      <a16:colId xmlns="" xmlns:a16="http://schemas.microsoft.com/office/drawing/2014/main" val="3728073089"/>
                    </a:ext>
                  </a:extLst>
                </a:gridCol>
                <a:gridCol w="637954">
                  <a:extLst>
                    <a:ext uri="{9D8B030D-6E8A-4147-A177-3AD203B41FA5}">
                      <a16:colId xmlns="" xmlns:a16="http://schemas.microsoft.com/office/drawing/2014/main" val="332369525"/>
                    </a:ext>
                  </a:extLst>
                </a:gridCol>
                <a:gridCol w="680483">
                  <a:extLst>
                    <a:ext uri="{9D8B030D-6E8A-4147-A177-3AD203B41FA5}">
                      <a16:colId xmlns="" xmlns:a16="http://schemas.microsoft.com/office/drawing/2014/main" val="785679378"/>
                    </a:ext>
                  </a:extLst>
                </a:gridCol>
                <a:gridCol w="746701">
                  <a:extLst>
                    <a:ext uri="{9D8B030D-6E8A-4147-A177-3AD203B41FA5}">
                      <a16:colId xmlns="" xmlns:a16="http://schemas.microsoft.com/office/drawing/2014/main" val="2423416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+mn-lt"/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181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Необходимый рост доходов ДПО  в соответствии с программой развития  НИУ ВШЭ (трехкратный рост по сравнению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 2018)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9553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Плановая  динамика роста ДПО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кампуса  в целом (только программы ИДПО и КЦ )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1060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Планируемые доходы от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EMBA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10433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Общие доходы кампуса  от ДПО  (ИДПО + КЦ +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EMBA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76957935"/>
                  </a:ext>
                </a:extLst>
              </a:tr>
              <a:tr h="5320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доходов  ДПО кампуса от доходов ДПО НИУ ВШЭ (2024)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ru-RU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,8%</a:t>
                      </a: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7,7%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09731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доходов  ДПО кампуса от доходов кампуса (2024/2018)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8,5% 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+mn-lt"/>
                        </a:rPr>
                        <a:t>6,3%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0400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Справочно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:  План по росту доходов КЦ от мероприятий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91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797"/>
            <a:ext cx="10515600" cy="1325563"/>
          </a:xfrm>
        </p:spPr>
        <p:txBody>
          <a:bodyPr/>
          <a:lstStyle/>
          <a:p>
            <a:r>
              <a:rPr lang="ru-RU" dirty="0"/>
              <a:t>Ключевые проблемы ДПО кампуса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5942"/>
            <a:ext cx="10515600" cy="50364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Отсутствие </a:t>
            </a:r>
            <a:r>
              <a:rPr lang="ru-RU" dirty="0" smtClean="0"/>
              <a:t>единой системы:  </a:t>
            </a:r>
            <a:endParaRPr lang="ru-RU" dirty="0"/>
          </a:p>
          <a:p>
            <a:r>
              <a:rPr lang="ru-RU" dirty="0"/>
              <a:t>планирования и развития программ ДПО кампуса</a:t>
            </a:r>
          </a:p>
          <a:p>
            <a:r>
              <a:rPr lang="ru-RU" dirty="0"/>
              <a:t>организационно-административного сопровождения деятельности подразделений ДПО; </a:t>
            </a:r>
          </a:p>
          <a:p>
            <a:r>
              <a:rPr lang="ru-RU" dirty="0"/>
              <a:t>рекламы и продвижения  программ ДПО; </a:t>
            </a:r>
          </a:p>
          <a:p>
            <a:r>
              <a:rPr lang="ru-RU" dirty="0" smtClean="0"/>
              <a:t>аналитического </a:t>
            </a:r>
            <a:r>
              <a:rPr lang="ru-RU" dirty="0"/>
              <a:t>и маркетингового сопровождения  программ ДПО; </a:t>
            </a:r>
          </a:p>
          <a:p>
            <a:r>
              <a:rPr lang="ru-RU" dirty="0"/>
              <a:t>экономического планирования и бухгалтерского учета  реализации программ ДПО кампуса;</a:t>
            </a:r>
          </a:p>
          <a:p>
            <a:r>
              <a:rPr lang="ru-RU" dirty="0"/>
              <a:t>организации деятельности в сфере государственных и  муниципальных закупок по программам ДПО; </a:t>
            </a:r>
          </a:p>
          <a:p>
            <a:r>
              <a:rPr lang="ru-RU" dirty="0"/>
              <a:t>методического сопровождения  программ ДПО и управления качеством; </a:t>
            </a:r>
          </a:p>
          <a:p>
            <a:r>
              <a:rPr lang="ru-RU" dirty="0"/>
              <a:t>развития профессиональных компетенций преподавателей и менеджеров  ДПО; </a:t>
            </a:r>
          </a:p>
          <a:p>
            <a:r>
              <a:rPr lang="ru-RU" dirty="0"/>
              <a:t>обеспечения бизнес процессов  ДПО необходимыми </a:t>
            </a:r>
            <a:r>
              <a:rPr lang="en-US" dirty="0"/>
              <a:t>IT</a:t>
            </a:r>
            <a:r>
              <a:rPr lang="ru-RU" dirty="0"/>
              <a:t> решениями. </a:t>
            </a:r>
          </a:p>
          <a:p>
            <a:r>
              <a:rPr lang="ru-RU" dirty="0"/>
              <a:t>развития международных партнерств  в области бизнес-образования и ДПО;</a:t>
            </a:r>
          </a:p>
          <a:p>
            <a:r>
              <a:rPr lang="ru-RU" dirty="0"/>
              <a:t>взаимодействия подразделений ДПО с научно-исследовательскими подразделениями кампуса; </a:t>
            </a:r>
          </a:p>
          <a:p>
            <a:r>
              <a:rPr lang="ru-RU" dirty="0"/>
              <a:t>взаимодействия с выпускниками программ ДПО.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79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D9A9B7-B1CC-4768-A699-1BA09EDA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</a:t>
            </a:r>
            <a:r>
              <a:rPr lang="ru-RU" dirty="0" smtClean="0"/>
              <a:t>трансформации ДПО в НИУ ВШЭ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4E8752D-8992-4CB8-A30F-DF1DEF25E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06648"/>
            <a:ext cx="10515600" cy="488572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400" dirty="0"/>
              <a:t>Профессионализация управления ДПО путём создания: </a:t>
            </a:r>
          </a:p>
          <a:p>
            <a:r>
              <a:rPr lang="ru-RU" sz="3400" dirty="0"/>
              <a:t>корпоративного центра управления всей </a:t>
            </a:r>
            <a:r>
              <a:rPr lang="ru-RU" sz="3400" dirty="0" smtClean="0"/>
              <a:t>системой  </a:t>
            </a:r>
            <a:r>
              <a:rPr lang="ru-RU" sz="3400" dirty="0"/>
              <a:t>ДПО ВШЭ, включая выработку единых политик и процедур в этой сфере;</a:t>
            </a:r>
          </a:p>
          <a:p>
            <a:r>
              <a:rPr lang="ru-RU" sz="3400" dirty="0"/>
              <a:t>единого методического центра</a:t>
            </a:r>
          </a:p>
          <a:p>
            <a:r>
              <a:rPr lang="ru-RU" sz="3400" dirty="0"/>
              <a:t> школы развития профессиональных компетенций преподавателей ДПО</a:t>
            </a:r>
          </a:p>
          <a:p>
            <a:pPr marL="514350" indent="-514350">
              <a:buAutoNum type="arabicPeriod" startAt="2"/>
            </a:pPr>
            <a:r>
              <a:rPr lang="ru-RU" sz="3400" dirty="0" smtClean="0"/>
              <a:t>Перенос </a:t>
            </a:r>
            <a:r>
              <a:rPr lang="ru-RU" sz="3400" dirty="0"/>
              <a:t>акцента с управления портфелем программ на управление образовательным опытом обучающихся с внедрением платформенных решений массовой </a:t>
            </a:r>
            <a:r>
              <a:rPr lang="ru-RU" sz="3400" dirty="0" smtClean="0"/>
              <a:t>персонализации;</a:t>
            </a:r>
          </a:p>
          <a:p>
            <a:pPr marL="514350" indent="-514350">
              <a:buAutoNum type="arabicPeriod" startAt="2"/>
            </a:pPr>
            <a:r>
              <a:rPr lang="ru-RU" sz="3400" dirty="0" smtClean="0"/>
              <a:t>Радикальная </a:t>
            </a:r>
            <a:r>
              <a:rPr lang="ru-RU" sz="3400" dirty="0"/>
              <a:t>интернационализация учебного процесса и переход к двуязычной образовательной среде; </a:t>
            </a:r>
            <a:endParaRPr lang="ru-RU" sz="3400" dirty="0" smtClean="0"/>
          </a:p>
          <a:p>
            <a:pPr marL="514350" indent="-514350">
              <a:buAutoNum type="arabicPeriod" startAt="2"/>
            </a:pPr>
            <a:r>
              <a:rPr lang="ru-RU" sz="3400" dirty="0" smtClean="0"/>
              <a:t>Внедрение </a:t>
            </a:r>
            <a:r>
              <a:rPr lang="ru-RU" sz="3400" dirty="0"/>
              <a:t>культуры исследовательской бизнес-школы с высокой мировой репутацией в профильном научном сообществе. </a:t>
            </a:r>
            <a:endParaRPr lang="ru-RU" sz="3400" dirty="0" smtClean="0"/>
          </a:p>
          <a:p>
            <a:pPr marL="514350" indent="-514350">
              <a:buAutoNum type="arabicPeriod" startAt="2"/>
            </a:pPr>
            <a:r>
              <a:rPr lang="ru-RU" sz="3400" dirty="0" smtClean="0"/>
              <a:t>Профессионализация  </a:t>
            </a:r>
            <a:r>
              <a:rPr lang="ru-RU" sz="3400" dirty="0"/>
              <a:t>работы с выпускниками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923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4690</TotalTime>
  <Words>1064</Words>
  <Application>Microsoft Office PowerPoint</Application>
  <PresentationFormat>Произвольный</PresentationFormat>
  <Paragraphs>220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Обновление системы управления ДПО кампуса НИУ ВШЭ – Санкт-Петербург</vt:lpstr>
      <vt:lpstr>Структура презентации </vt:lpstr>
      <vt:lpstr>Cуть реформы  - перезапуск управленческого образования в НИУ ВШЭ (презентация  ректора  20.03.19 и тезисы  ВСК 05.04.2019) </vt:lpstr>
      <vt:lpstr>KPI 1. Повышение качества и интернационализация  ДПО </vt:lpstr>
      <vt:lpstr>KPI 3. Доходы от ДПО  </vt:lpstr>
      <vt:lpstr>Основные показатели развития  ДПО в  НИУ ВШЭ – Санкт-Петербург (2018) </vt:lpstr>
      <vt:lpstr>Необходимая динамика доходов ДПО кампуса</vt:lpstr>
      <vt:lpstr>Ключевые проблемы ДПО кампуса    </vt:lpstr>
      <vt:lpstr>Ключевые трансформации ДПО в НИУ ВШЭ</vt:lpstr>
      <vt:lpstr>Предложения по формированию единой системы управления ДПО кампуса </vt:lpstr>
      <vt:lpstr>Предлагаемая новая организационная структура ДПО кампуса</vt:lpstr>
      <vt:lpstr>Функции (сервисы)  Управления ДПО </vt:lpstr>
      <vt:lpstr>  2019  - переходный период  формирования УДПО </vt:lpstr>
      <vt:lpstr>Распределение ответственности между Управлением ДПО и подразделениями ДПО кампуса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системы ДПО</dc:title>
  <dc:creator>ФК</dc:creator>
  <cp:lastModifiedBy>Филипп Казин </cp:lastModifiedBy>
  <cp:revision>259</cp:revision>
  <cp:lastPrinted>2019-03-28T18:30:01Z</cp:lastPrinted>
  <dcterms:created xsi:type="dcterms:W3CDTF">2019-03-16T10:12:56Z</dcterms:created>
  <dcterms:modified xsi:type="dcterms:W3CDTF">2019-04-22T19:28:28Z</dcterms:modified>
</cp:coreProperties>
</file>