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64" r:id="rId3"/>
    <p:sldId id="257" r:id="rId4"/>
    <p:sldId id="288" r:id="rId5"/>
    <p:sldId id="289" r:id="rId6"/>
    <p:sldId id="290" r:id="rId7"/>
    <p:sldId id="291" r:id="rId8"/>
    <p:sldId id="292" r:id="rId9"/>
    <p:sldId id="293" r:id="rId10"/>
    <p:sldId id="296" r:id="rId11"/>
    <p:sldId id="294" r:id="rId12"/>
    <p:sldId id="295" r:id="rId13"/>
    <p:sldId id="298" r:id="rId14"/>
    <p:sldId id="299" r:id="rId15"/>
    <p:sldId id="309" r:id="rId16"/>
    <p:sldId id="310" r:id="rId17"/>
    <p:sldId id="308" r:id="rId18"/>
    <p:sldId id="311" r:id="rId19"/>
    <p:sldId id="297" r:id="rId20"/>
    <p:sldId id="301" r:id="rId21"/>
    <p:sldId id="306" r:id="rId22"/>
    <p:sldId id="302" r:id="rId23"/>
    <p:sldId id="307" r:id="rId24"/>
    <p:sldId id="303" r:id="rId25"/>
    <p:sldId id="304" r:id="rId26"/>
    <p:sldId id="305" r:id="rId27"/>
    <p:sldId id="263" r:id="rId2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p15:guide id="1" orient="horz" pos="4320">
          <p15:clr>
            <a:srgbClr val="A4A3A4"/>
          </p15:clr>
        </p15:guide>
        <p15:guide id="2" pos="76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672" y="16"/>
      </p:cViewPr>
      <p:guideLst>
        <p:guide orient="horz" pos="4320"/>
        <p:guide pos="76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16621125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5230254" y="-37339"/>
            <a:ext cx="19217708" cy="13716001"/>
          </a:xfrm>
          <a:prstGeom prst="rect">
            <a:avLst/>
          </a:prstGeom>
          <a:solidFill>
            <a:srgbClr val="FFFFFF"/>
          </a:solidFill>
          <a:ln w="12700">
            <a:miter lim="400000"/>
          </a:ln>
        </p:spPr>
        <p:txBody>
          <a:bodyPr lIns="71437" tIns="71437" rIns="71437" bIns="71437"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3048000" y="0"/>
            <a:ext cx="18288000" cy="13716000"/>
          </a:xfrm>
          <a:prstGeom prst="rect">
            <a:avLst/>
          </a:prstGeom>
        </p:spPr>
        <p:txBody>
          <a:bodyPr lIns="91439" tIns="45719" rIns="91439" bIns="45719"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9" name="Изображение"/>
          <p:cNvSpPr>
            <a:spLocks noGrp="1"/>
          </p:cNvSpPr>
          <p:nvPr>
            <p:ph type="pic" sz="half" idx="13"/>
          </p:nvPr>
        </p:nvSpPr>
        <p:spPr>
          <a:xfrm>
            <a:off x="5307210" y="892968"/>
            <a:ext cx="13751720" cy="8322470"/>
          </a:xfrm>
          <a:prstGeom prst="rect">
            <a:avLst/>
          </a:prstGeom>
        </p:spPr>
        <p:txBody>
          <a:bodyPr lIns="91439" tIns="45719" rIns="91439" bIns="45719" anchor="t">
            <a:noAutofit/>
          </a:bodyPr>
          <a:lstStyle/>
          <a:p>
            <a:endParaRPr/>
          </a:p>
        </p:txBody>
      </p:sp>
      <p:sp>
        <p:nvSpPr>
          <p:cNvPr id="10" name="Текст заголовка"/>
          <p:cNvSpPr txBox="1">
            <a:spLocks noGrp="1"/>
          </p:cNvSpPr>
          <p:nvPr>
            <p:ph type="title"/>
          </p:nvPr>
        </p:nvSpPr>
        <p:spPr>
          <a:xfrm>
            <a:off x="4833937" y="9447609"/>
            <a:ext cx="14716126" cy="2000251"/>
          </a:xfrm>
          <a:prstGeom prst="rect">
            <a:avLst/>
          </a:prstGeom>
        </p:spPr>
        <p:txBody>
          <a:bodyPr anchor="b"/>
          <a:lstStyle/>
          <a:p>
            <a:r>
              <a:t>Текст заголовка</a:t>
            </a:r>
          </a:p>
        </p:txBody>
      </p:sp>
      <p:sp>
        <p:nvSpPr>
          <p:cNvPr id="11" name="Уровень текста 1…"/>
          <p:cNvSpPr txBox="1">
            <a:spLocks noGrp="1"/>
          </p:cNvSpPr>
          <p:nvPr>
            <p:ph type="body" sz="quarter" idx="1"/>
          </p:nvPr>
        </p:nvSpPr>
        <p:spPr>
          <a:xfrm>
            <a:off x="4833937" y="11519296"/>
            <a:ext cx="14716126" cy="1589486"/>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 name="Номер слайда"/>
          <p:cNvSpPr txBox="1">
            <a:spLocks noGrp="1"/>
          </p:cNvSpPr>
          <p:nvPr>
            <p:ph type="sldNum" sz="quarter" idx="2"/>
          </p:nvPr>
        </p:nvSpPr>
        <p:spPr>
          <a:xfrm>
            <a:off x="11935814" y="13001625"/>
            <a:ext cx="494513" cy="51117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12495609" y="892968"/>
            <a:ext cx="7500938" cy="11572876"/>
          </a:xfrm>
          <a:prstGeom prst="rect">
            <a:avLst/>
          </a:prstGeom>
        </p:spPr>
        <p:txBody>
          <a:bodyPr lIns="91439" tIns="45719" rIns="91439" bIns="45719" anchor="t">
            <a:noAutofit/>
          </a:bodyPr>
          <a:lstStyle/>
          <a:p>
            <a:endParaRPr/>
          </a:p>
        </p:txBody>
      </p:sp>
      <p:sp>
        <p:nvSpPr>
          <p:cNvPr id="17" name="Текст заголовка"/>
          <p:cNvSpPr txBox="1">
            <a:spLocks noGrp="1"/>
          </p:cNvSpPr>
          <p:nvPr>
            <p:ph type="title"/>
          </p:nvPr>
        </p:nvSpPr>
        <p:spPr>
          <a:xfrm>
            <a:off x="4387453" y="892968"/>
            <a:ext cx="7500938" cy="5607845"/>
          </a:xfrm>
          <a:prstGeom prst="rect">
            <a:avLst/>
          </a:prstGeom>
        </p:spPr>
        <p:txBody>
          <a:bodyPr anchor="b"/>
          <a:lstStyle>
            <a:lvl1pPr>
              <a:defRPr sz="8400"/>
            </a:lvl1pPr>
          </a:lstStyle>
          <a:p>
            <a:r>
              <a:t>Текст заголовка</a:t>
            </a:r>
          </a:p>
        </p:txBody>
      </p:sp>
      <p:sp>
        <p:nvSpPr>
          <p:cNvPr id="18" name="Уровень текста 1…"/>
          <p:cNvSpPr txBox="1">
            <a:spLocks noGrp="1"/>
          </p:cNvSpPr>
          <p:nvPr>
            <p:ph type="body" sz="quarter" idx="1"/>
          </p:nvPr>
        </p:nvSpPr>
        <p:spPr>
          <a:xfrm>
            <a:off x="4387453" y="6697265"/>
            <a:ext cx="7500938" cy="5768579"/>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2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t>Текст заголовка</a:t>
            </a:r>
          </a:p>
        </p:txBody>
      </p:sp>
      <p:sp>
        <p:nvSpPr>
          <p:cNvPr id="2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12495609" y="3661171"/>
            <a:ext cx="7500938" cy="8840392"/>
          </a:xfrm>
          <a:prstGeom prst="rect">
            <a:avLst/>
          </a:prstGeom>
        </p:spPr>
        <p:txBody>
          <a:bodyPr lIns="91439" tIns="45719" rIns="91439" bIns="45719" anchor="t">
            <a:noAutofit/>
          </a:bodyPr>
          <a:lstStyle/>
          <a:p>
            <a:endParaRPr/>
          </a:p>
        </p:txBody>
      </p:sp>
      <p:sp>
        <p:nvSpPr>
          <p:cNvPr id="28" name="Текст заголовка"/>
          <p:cNvSpPr txBox="1">
            <a:spLocks noGrp="1"/>
          </p:cNvSpPr>
          <p:nvPr>
            <p:ph type="title"/>
          </p:nvPr>
        </p:nvSpPr>
        <p:spPr>
          <a:prstGeom prst="rect">
            <a:avLst/>
          </a:prstGeom>
        </p:spPr>
        <p:txBody>
          <a:bodyPr/>
          <a:lstStyle/>
          <a:p>
            <a:r>
              <a:t>Текст заголовка</a:t>
            </a:r>
          </a:p>
        </p:txBody>
      </p:sp>
      <p:sp>
        <p:nvSpPr>
          <p:cNvPr id="29" name="Уровень текста 1…"/>
          <p:cNvSpPr txBox="1">
            <a:spLocks noGrp="1"/>
          </p:cNvSpPr>
          <p:nvPr>
            <p:ph type="body" sz="quarter" idx="1"/>
          </p:nvPr>
        </p:nvSpPr>
        <p:spPr>
          <a:xfrm>
            <a:off x="4387453" y="3661171"/>
            <a:ext cx="7500938" cy="8840392"/>
          </a:xfrm>
          <a:prstGeom prst="rect">
            <a:avLst/>
          </a:prstGeom>
        </p:spPr>
        <p:txBody>
          <a:bodyPr/>
          <a:lstStyle>
            <a:lvl1pPr marL="465364" indent="-465364">
              <a:spcBef>
                <a:spcPts val="4500"/>
              </a:spcBef>
              <a:defRPr sz="3800"/>
            </a:lvl1pPr>
            <a:lvl2pPr marL="808264" indent="-465364">
              <a:spcBef>
                <a:spcPts val="4500"/>
              </a:spcBef>
              <a:defRPr sz="3800"/>
            </a:lvl2pPr>
            <a:lvl3pPr marL="1151164" indent="-465364">
              <a:spcBef>
                <a:spcPts val="4500"/>
              </a:spcBef>
              <a:defRPr sz="3800"/>
            </a:lvl3pPr>
            <a:lvl4pPr marL="1494064" indent="-465364">
              <a:spcBef>
                <a:spcPts val="4500"/>
              </a:spcBef>
              <a:defRPr sz="3800"/>
            </a:lvl4pPr>
            <a:lvl5pPr marL="1836964" indent="-465364">
              <a:spcBef>
                <a:spcPts val="4500"/>
              </a:spcBef>
              <a:defRPr sz="3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4387453" y="1785937"/>
            <a:ext cx="15609094" cy="10144126"/>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12495609" y="7161609"/>
            <a:ext cx="7500938" cy="5304235"/>
          </a:xfrm>
          <a:prstGeom prst="rect">
            <a:avLst/>
          </a:prstGeom>
        </p:spPr>
        <p:txBody>
          <a:bodyPr lIns="91439" tIns="45719" rIns="91439" bIns="45719" anchor="t">
            <a:noAutofit/>
          </a:bodyPr>
          <a:lstStyle/>
          <a:p>
            <a:endParaRPr/>
          </a:p>
        </p:txBody>
      </p:sp>
      <p:sp>
        <p:nvSpPr>
          <p:cNvPr id="36" name="Изображение"/>
          <p:cNvSpPr>
            <a:spLocks noGrp="1"/>
          </p:cNvSpPr>
          <p:nvPr>
            <p:ph type="pic" sz="quarter" idx="14"/>
          </p:nvPr>
        </p:nvSpPr>
        <p:spPr>
          <a:xfrm>
            <a:off x="12504353" y="1250156"/>
            <a:ext cx="7500939" cy="5304235"/>
          </a:xfrm>
          <a:prstGeom prst="rect">
            <a:avLst/>
          </a:prstGeom>
        </p:spPr>
        <p:txBody>
          <a:bodyPr lIns="91439" tIns="45719" rIns="91439" bIns="45719" anchor="t">
            <a:noAutofit/>
          </a:bodyPr>
          <a:lstStyle/>
          <a:p>
            <a:endParaRPr/>
          </a:p>
        </p:txBody>
      </p:sp>
      <p:sp>
        <p:nvSpPr>
          <p:cNvPr id="37" name="Изображение"/>
          <p:cNvSpPr>
            <a:spLocks noGrp="1"/>
          </p:cNvSpPr>
          <p:nvPr>
            <p:ph type="pic" sz="half" idx="15"/>
          </p:nvPr>
        </p:nvSpPr>
        <p:spPr>
          <a:xfrm>
            <a:off x="4387453" y="1250156"/>
            <a:ext cx="7500938" cy="11215688"/>
          </a:xfrm>
          <a:prstGeom prst="rect">
            <a:avLst/>
          </a:prstGeom>
        </p:spPr>
        <p:txBody>
          <a:bodyPr lIns="91439" tIns="45719" rIns="91439" bIns="45719" anchor="t">
            <a:noAutofit/>
          </a:bodyPr>
          <a:lstStyle/>
          <a:p>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4387453" y="625078"/>
            <a:ext cx="15609094" cy="30360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4387453" y="3661171"/>
            <a:ext cx="15609094" cy="88403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p:titleStyle>
    <p:bodyStyle>
      <a:lvl1pPr marL="617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ivo.garant.ru/#/document/197633/entry/2003" TargetMode="External"/><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hyperlink" Target="http://ivo.garant.ru/#/document/12137238/entry/10000" TargetMode="External"/><Relationship Id="rId5" Type="http://schemas.openxmlformats.org/officeDocument/2006/relationships/hyperlink" Target="http://ivo.garant.ru/#/document/197633/entry/2000" TargetMode="External"/><Relationship Id="rId4" Type="http://schemas.openxmlformats.org/officeDocument/2006/relationships/hyperlink" Target="http://ivo.garant.ru/#/document/197633/entry/2004"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vo.garant.ru/#/document/197633/entry/0" TargetMode="External"/><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7090902" y="4381515"/>
            <a:ext cx="16071128" cy="3030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p>
            <a:pPr algn="l">
              <a:defRPr sz="7000" b="1" cap="all">
                <a:solidFill>
                  <a:srgbClr val="253957"/>
                </a:solidFill>
                <a:latin typeface="+mn-lt"/>
                <a:ea typeface="+mn-ea"/>
                <a:cs typeface="+mn-cs"/>
                <a:sym typeface="Arial Narrow"/>
              </a:defRPr>
            </a:pPr>
            <a:r>
              <a:rPr lang="ru-RU" sz="4800" dirty="0"/>
              <a:t>Типология и институциональные основы коррупции.</a:t>
            </a:r>
          </a:p>
          <a:p>
            <a:pPr algn="l">
              <a:defRPr sz="7000" b="1" cap="all">
                <a:solidFill>
                  <a:srgbClr val="253957"/>
                </a:solidFill>
                <a:latin typeface="+mn-lt"/>
                <a:ea typeface="+mn-ea"/>
                <a:cs typeface="+mn-cs"/>
                <a:sym typeface="Arial Narrow"/>
              </a:defRPr>
            </a:pPr>
            <a:r>
              <a:rPr lang="ru-RU" sz="4800" dirty="0"/>
              <a:t>Антикоррупционная политика в РФ.</a:t>
            </a:r>
          </a:p>
          <a:p>
            <a:pPr algn="l">
              <a:defRPr sz="7000" b="1" cap="all">
                <a:solidFill>
                  <a:srgbClr val="253957"/>
                </a:solidFill>
                <a:latin typeface="+mn-lt"/>
                <a:ea typeface="+mn-ea"/>
                <a:cs typeface="+mn-cs"/>
                <a:sym typeface="Arial Narrow"/>
              </a:defRPr>
            </a:pPr>
            <a:r>
              <a:rPr lang="ru-RU" sz="4800" b="1" cap="all" dirty="0">
                <a:solidFill>
                  <a:srgbClr val="253957"/>
                </a:solidFill>
                <a:latin typeface="+mn-lt"/>
                <a:ea typeface="+mn-ea"/>
                <a:cs typeface="+mn-cs"/>
              </a:rPr>
              <a:t>Правовой механизм противодействия коррупции. </a:t>
            </a:r>
          </a:p>
        </p:txBody>
      </p:sp>
      <p:sp>
        <p:nvSpPr>
          <p:cNvPr id="53" name="Очень крутой подзаголовок презентации"/>
          <p:cNvSpPr txBox="1"/>
          <p:nvPr/>
        </p:nvSpPr>
        <p:spPr>
          <a:xfrm>
            <a:off x="7090902" y="8375843"/>
            <a:ext cx="15732269" cy="27529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lvl1pPr algn="l">
              <a:defRPr sz="4200">
                <a:solidFill>
                  <a:srgbClr val="253957"/>
                </a:solidFill>
                <a:latin typeface="+mn-lt"/>
                <a:ea typeface="+mn-ea"/>
                <a:cs typeface="+mn-cs"/>
                <a:sym typeface="Arial Narrow"/>
              </a:defRPr>
            </a:lvl1pPr>
          </a:lstStyle>
          <a:p>
            <a:r>
              <a:rPr lang="ru-RU" b="1" dirty="0"/>
              <a:t>Докладчик – Крылова Дина Владимировна</a:t>
            </a:r>
          </a:p>
          <a:p>
            <a:r>
              <a:rPr lang="ru-RU" dirty="0"/>
              <a:t>Заведующая Проектно-учебной лабораторией</a:t>
            </a:r>
          </a:p>
          <a:p>
            <a:r>
              <a:rPr lang="ru-RU" dirty="0"/>
              <a:t>общественный бизнес-омбудсмен </a:t>
            </a:r>
          </a:p>
          <a:p>
            <a:r>
              <a:rPr lang="ru-RU" dirty="0"/>
              <a:t>в сфере противодействия коррупции</a:t>
            </a:r>
          </a:p>
          <a:p>
            <a:r>
              <a:rPr lang="ru-RU" dirty="0"/>
              <a:t> </a:t>
            </a:r>
            <a:endParaRPr dirty="0"/>
          </a:p>
        </p:txBody>
      </p:sp>
      <p:sp>
        <p:nvSpPr>
          <p:cNvPr id="54" name="Название подразделения,  лаборатории, факультета и т.д."/>
          <p:cNvSpPr txBox="1"/>
          <p:nvPr/>
        </p:nvSpPr>
        <p:spPr>
          <a:xfrm>
            <a:off x="7090901" y="709525"/>
            <a:ext cx="16550365" cy="3776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437" tIns="71437" rIns="71437" bIns="71437" anchor="ctr">
            <a:spAutoFit/>
          </a:bodyPr>
          <a:lstStyle/>
          <a:p>
            <a:pPr algn="l">
              <a:defRPr sz="4200">
                <a:solidFill>
                  <a:srgbClr val="253957"/>
                </a:solidFill>
                <a:latin typeface="+mn-lt"/>
                <a:ea typeface="+mn-ea"/>
                <a:cs typeface="+mn-cs"/>
                <a:sym typeface="Arial Narrow"/>
              </a:defRPr>
            </a:pPr>
            <a:r>
              <a:rPr lang="ru-RU" sz="4000" b="1" cap="all" dirty="0">
                <a:solidFill>
                  <a:srgbClr val="253957"/>
                </a:solidFill>
                <a:latin typeface="+mn-lt"/>
                <a:ea typeface="+mn-ea"/>
                <a:cs typeface="+mn-cs"/>
              </a:rPr>
              <a:t>Национальный исследовательский университет </a:t>
            </a:r>
          </a:p>
          <a:p>
            <a:pPr algn="l">
              <a:defRPr sz="4200">
                <a:solidFill>
                  <a:srgbClr val="253957"/>
                </a:solidFill>
                <a:latin typeface="+mn-lt"/>
                <a:ea typeface="+mn-ea"/>
                <a:cs typeface="+mn-cs"/>
                <a:sym typeface="Arial Narrow"/>
              </a:defRPr>
            </a:pPr>
            <a:r>
              <a:rPr lang="ru-RU" sz="4000" b="1" cap="all" dirty="0">
                <a:solidFill>
                  <a:srgbClr val="253957"/>
                </a:solidFill>
                <a:latin typeface="+mn-lt"/>
                <a:ea typeface="+mn-ea"/>
                <a:cs typeface="+mn-cs"/>
              </a:rPr>
              <a:t>«Высшая школа экономики»</a:t>
            </a:r>
          </a:p>
          <a:p>
            <a:pPr algn="l">
              <a:defRPr sz="4200">
                <a:solidFill>
                  <a:srgbClr val="253957"/>
                </a:solidFill>
                <a:latin typeface="+mn-lt"/>
                <a:ea typeface="+mn-ea"/>
                <a:cs typeface="+mn-cs"/>
                <a:sym typeface="Arial Narrow"/>
              </a:defRPr>
            </a:pPr>
            <a:endParaRPr lang="ru-RU" b="1" dirty="0"/>
          </a:p>
          <a:p>
            <a:pPr algn="l">
              <a:defRPr sz="4200">
                <a:solidFill>
                  <a:srgbClr val="253957"/>
                </a:solidFill>
                <a:latin typeface="+mn-lt"/>
                <a:ea typeface="+mn-ea"/>
                <a:cs typeface="+mn-cs"/>
                <a:sym typeface="Arial Narrow"/>
              </a:defRPr>
            </a:pPr>
            <a:r>
              <a:rPr lang="ru-RU" sz="3600" b="1" cap="all" dirty="0">
                <a:solidFill>
                  <a:srgbClr val="253957"/>
                </a:solidFill>
                <a:latin typeface="+mn-lt"/>
                <a:ea typeface="+mn-ea"/>
                <a:cs typeface="+mn-cs"/>
                <a:sym typeface="Arial Narrow"/>
              </a:rPr>
              <a:t>«Коррупция и право» - </a:t>
            </a:r>
            <a:r>
              <a:rPr lang="en-US" sz="3600" b="1" cap="all" dirty="0">
                <a:solidFill>
                  <a:srgbClr val="253957"/>
                </a:solidFill>
                <a:latin typeface="+mn-lt"/>
                <a:ea typeface="+mn-ea"/>
                <a:cs typeface="+mn-cs"/>
                <a:sym typeface="Arial Narrow"/>
              </a:rPr>
              <a:t>VIII</a:t>
            </a:r>
            <a:r>
              <a:rPr lang="ru-RU" sz="3600" b="1" cap="all" dirty="0">
                <a:solidFill>
                  <a:srgbClr val="253957"/>
                </a:solidFill>
                <a:latin typeface="+mn-lt"/>
                <a:ea typeface="+mn-ea"/>
                <a:cs typeface="+mn-cs"/>
                <a:sym typeface="Arial Narrow"/>
              </a:rPr>
              <a:t> Летняя школа </a:t>
            </a:r>
          </a:p>
          <a:p>
            <a:pPr algn="l">
              <a:defRPr sz="4200">
                <a:solidFill>
                  <a:srgbClr val="253957"/>
                </a:solidFill>
                <a:latin typeface="+mn-lt"/>
                <a:ea typeface="+mn-ea"/>
                <a:cs typeface="+mn-cs"/>
                <a:sym typeface="Arial Narrow"/>
              </a:defRPr>
            </a:pPr>
            <a:r>
              <a:rPr lang="ru-RU" sz="3600" b="1" cap="all" dirty="0">
                <a:solidFill>
                  <a:srgbClr val="253957"/>
                </a:solidFill>
                <a:latin typeface="+mn-lt"/>
                <a:ea typeface="+mn-ea"/>
                <a:cs typeface="+mn-cs"/>
              </a:rPr>
              <a:t>Проектно-учебной лаборатории антикоррупционной политики </a:t>
            </a:r>
          </a:p>
          <a:p>
            <a:pPr algn="l">
              <a:defRPr sz="4200">
                <a:solidFill>
                  <a:srgbClr val="253957"/>
                </a:solidFill>
                <a:latin typeface="+mn-lt"/>
                <a:ea typeface="+mn-ea"/>
                <a:cs typeface="+mn-cs"/>
                <a:sym typeface="Arial Narrow"/>
              </a:defRPr>
            </a:pPr>
            <a:endParaRPr b="1" dirty="0"/>
          </a:p>
        </p:txBody>
      </p:sp>
      <p:sp>
        <p:nvSpPr>
          <p:cNvPr id="55" name="Москва, 2017"/>
          <p:cNvSpPr txBox="1"/>
          <p:nvPr/>
        </p:nvSpPr>
        <p:spPr>
          <a:xfrm>
            <a:off x="7129158" y="12092310"/>
            <a:ext cx="9443424" cy="63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sz="3200" dirty="0"/>
              <a:t>Москва, </a:t>
            </a:r>
            <a:r>
              <a:rPr lang="ru-RU" sz="3200" dirty="0"/>
              <a:t>июль </a:t>
            </a:r>
            <a:r>
              <a:rPr sz="3200" dirty="0"/>
              <a:t>201</a:t>
            </a:r>
            <a:r>
              <a:rPr lang="ru-RU" sz="3200" dirty="0"/>
              <a:t>9</a:t>
            </a:r>
            <a:endParaRPr sz="3200" dirty="0"/>
          </a:p>
        </p:txBody>
      </p:sp>
      <p:pic>
        <p:nvPicPr>
          <p:cNvPr id="56" name="Изображение" descr="Изображение"/>
          <p:cNvPicPr>
            <a:picLocks noChangeAspect="1"/>
          </p:cNvPicPr>
          <p:nvPr/>
        </p:nvPicPr>
        <p:blipFill>
          <a:blip r:embed="rId2"/>
          <a:stretch>
            <a:fillRect/>
          </a:stretch>
        </p:blipFill>
        <p:spPr>
          <a:xfrm>
            <a:off x="1221970" y="1330739"/>
            <a:ext cx="2736119" cy="2645547"/>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3814568" y="848280"/>
            <a:ext cx="15769752" cy="9427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Характеристики институциональной  коррупции</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5" name="TextBox 4"/>
          <p:cNvSpPr txBox="1"/>
          <p:nvPr/>
        </p:nvSpPr>
        <p:spPr>
          <a:xfrm>
            <a:off x="3899149" y="2591890"/>
            <a:ext cx="16585702" cy="1626590"/>
          </a:xfrm>
          <a:prstGeom prst="rect">
            <a:avLst/>
          </a:prstGeom>
          <a:solidFill>
            <a:schemeClr val="tx2">
              <a:lumMod val="20000"/>
              <a:lumOff val="80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3800" kern="1200" dirty="0">
                <a:solidFill>
                  <a:srgbClr val="4F81BD">
                    <a:lumMod val="75000"/>
                  </a:srgbClr>
                </a:solidFill>
              </a:rPr>
              <a:t>Институциализация  коррупции - превращение коррупционных практик в «правила игры», навязываемые обществу</a:t>
            </a:r>
            <a:endParaRPr lang="ru-RU" sz="3800" kern="1200" dirty="0">
              <a:solidFill>
                <a:srgbClr val="0052AC"/>
              </a:solidFill>
              <a:latin typeface="Arial" pitchFamily="34" charset="0"/>
              <a:cs typeface="Arial" pitchFamily="34" charset="0"/>
            </a:endParaRPr>
          </a:p>
        </p:txBody>
      </p:sp>
      <p:sp>
        <p:nvSpPr>
          <p:cNvPr id="6" name="TextBox 5"/>
          <p:cNvSpPr txBox="1"/>
          <p:nvPr/>
        </p:nvSpPr>
        <p:spPr>
          <a:xfrm>
            <a:off x="3902024" y="5288239"/>
            <a:ext cx="5705908" cy="4053656"/>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3200" kern="1200" dirty="0">
                <a:solidFill>
                  <a:srgbClr val="0052AC"/>
                </a:solidFill>
                <a:cs typeface="Arial" pitchFamily="34" charset="0"/>
              </a:rPr>
              <a:t>Информация о коррупции (к кому обращаться, сколько «платить») известна ещё до личного контакта с коррумпированным должностным лицом, вероятность наказания за мелкую коррупцию представляется ничтожной</a:t>
            </a:r>
          </a:p>
        </p:txBody>
      </p:sp>
      <p:sp>
        <p:nvSpPr>
          <p:cNvPr id="7" name="Стрелка вниз 12">
            <a:extLst>
              <a:ext uri="{FF2B5EF4-FFF2-40B4-BE49-F238E27FC236}">
                <a16:creationId xmlns:a16="http://schemas.microsoft.com/office/drawing/2014/main" id="{0FBFF413-BB69-4215-903A-3EA36E3B2093}"/>
              </a:ext>
            </a:extLst>
          </p:cNvPr>
          <p:cNvSpPr/>
          <p:nvPr/>
        </p:nvSpPr>
        <p:spPr>
          <a:xfrm>
            <a:off x="6014826" y="4485484"/>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8" name="TextBox 7">
            <a:extLst>
              <a:ext uri="{FF2B5EF4-FFF2-40B4-BE49-F238E27FC236}">
                <a16:creationId xmlns:a16="http://schemas.microsoft.com/office/drawing/2014/main" id="{D7E6D0F7-F42B-40D4-85A5-51ABFA21F7A9}"/>
              </a:ext>
            </a:extLst>
          </p:cNvPr>
          <p:cNvSpPr txBox="1"/>
          <p:nvPr/>
        </p:nvSpPr>
        <p:spPr>
          <a:xfrm>
            <a:off x="10135208" y="5306555"/>
            <a:ext cx="5705908" cy="3993824"/>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3200" kern="1200" dirty="0">
                <a:solidFill>
                  <a:srgbClr val="0052AC"/>
                </a:solidFill>
                <a:cs typeface="Arial" pitchFamily="34" charset="0"/>
              </a:rPr>
              <a:t>Институализация коррупции как ее превращение в</a:t>
            </a:r>
            <a:r>
              <a:rPr lang="en-GB" sz="3200" kern="1200" dirty="0">
                <a:solidFill>
                  <a:srgbClr val="0052AC"/>
                </a:solidFill>
                <a:cs typeface="Arial" pitchFamily="34" charset="0"/>
              </a:rPr>
              <a:t> деятельност</a:t>
            </a:r>
            <a:r>
              <a:rPr lang="ru-RU" sz="3200" kern="1200" dirty="0">
                <a:solidFill>
                  <a:srgbClr val="0052AC"/>
                </a:solidFill>
                <a:cs typeface="Arial" pitchFamily="34" charset="0"/>
              </a:rPr>
              <a:t>ь</a:t>
            </a:r>
            <a:r>
              <a:rPr lang="en-GB" sz="3200" kern="1200" dirty="0">
                <a:solidFill>
                  <a:srgbClr val="0052AC"/>
                </a:solidFill>
                <a:cs typeface="Arial" pitchFamily="34" charset="0"/>
              </a:rPr>
              <a:t> по </a:t>
            </a:r>
            <a:r>
              <a:rPr lang="ru-RU" sz="3200" kern="1200" dirty="0">
                <a:solidFill>
                  <a:srgbClr val="0052AC"/>
                </a:solidFill>
                <a:cs typeface="Arial" pitchFamily="34" charset="0"/>
              </a:rPr>
              <a:t>систематическому</a:t>
            </a:r>
            <a:r>
              <a:rPr lang="en-GB" sz="3200" kern="1200" dirty="0">
                <a:solidFill>
                  <a:srgbClr val="0052AC"/>
                </a:solidFill>
                <a:cs typeface="Arial" pitchFamily="34" charset="0"/>
              </a:rPr>
              <a:t> </a:t>
            </a:r>
            <a:r>
              <a:rPr lang="ru-RU" sz="3200" kern="1200" dirty="0">
                <a:solidFill>
                  <a:srgbClr val="0052AC"/>
                </a:solidFill>
                <a:cs typeface="Arial" pitchFamily="34" charset="0"/>
              </a:rPr>
              <a:t>извлечению дохода</a:t>
            </a:r>
            <a:r>
              <a:rPr lang="en-GB" sz="3200" kern="1200" dirty="0">
                <a:solidFill>
                  <a:srgbClr val="0052AC"/>
                </a:solidFill>
                <a:cs typeface="Arial" pitchFamily="34" charset="0"/>
              </a:rPr>
              <a:t> </a:t>
            </a:r>
            <a:r>
              <a:rPr lang="ru-RU" sz="3200" kern="1200" dirty="0">
                <a:solidFill>
                  <a:srgbClr val="0052AC"/>
                </a:solidFill>
                <a:cs typeface="Arial" pitchFamily="34" charset="0"/>
              </a:rPr>
              <a:t>(сродни бизнесу) </a:t>
            </a:r>
            <a:r>
              <a:rPr lang="en-GB" sz="3200" kern="1200" dirty="0">
                <a:solidFill>
                  <a:srgbClr val="0052AC"/>
                </a:solidFill>
                <a:cs typeface="Arial" pitchFamily="34" charset="0"/>
              </a:rPr>
              <a:t>путем </a:t>
            </a:r>
            <a:r>
              <a:rPr lang="ru-RU" sz="3200" kern="1200" dirty="0">
                <a:solidFill>
                  <a:srgbClr val="0052AC"/>
                </a:solidFill>
                <a:cs typeface="Arial" pitchFamily="34" charset="0"/>
              </a:rPr>
              <a:t>создания</a:t>
            </a:r>
            <a:r>
              <a:rPr lang="en-GB" sz="3200" kern="1200" dirty="0">
                <a:solidFill>
                  <a:srgbClr val="0052AC"/>
                </a:solidFill>
                <a:cs typeface="Arial" pitchFamily="34" charset="0"/>
              </a:rPr>
              <a:t> коррупционных схем</a:t>
            </a:r>
            <a:r>
              <a:rPr lang="ru-RU" sz="3200" kern="1200" dirty="0">
                <a:solidFill>
                  <a:srgbClr val="0052AC"/>
                </a:solidFill>
                <a:cs typeface="Arial" pitchFamily="34" charset="0"/>
              </a:rPr>
              <a:t>  или </a:t>
            </a:r>
            <a:r>
              <a:rPr lang="en-GB" sz="3200" kern="1200" dirty="0">
                <a:solidFill>
                  <a:srgbClr val="0052AC"/>
                </a:solidFill>
                <a:cs typeface="Arial" pitchFamily="34" charset="0"/>
              </a:rPr>
              <a:t>коррупционных сетей</a:t>
            </a:r>
            <a:r>
              <a:rPr lang="ru-RU" sz="3200" kern="1200" dirty="0">
                <a:solidFill>
                  <a:srgbClr val="0052AC"/>
                </a:solidFill>
                <a:cs typeface="Arial" pitchFamily="34" charset="0"/>
              </a:rPr>
              <a:t> и рынков коррупционных услуг</a:t>
            </a:r>
          </a:p>
        </p:txBody>
      </p:sp>
      <p:sp>
        <p:nvSpPr>
          <p:cNvPr id="9" name="TextBox 8">
            <a:extLst>
              <a:ext uri="{FF2B5EF4-FFF2-40B4-BE49-F238E27FC236}">
                <a16:creationId xmlns:a16="http://schemas.microsoft.com/office/drawing/2014/main" id="{F708D148-5269-4C5A-8626-BAC91D90B300}"/>
              </a:ext>
            </a:extLst>
          </p:cNvPr>
          <p:cNvSpPr txBox="1"/>
          <p:nvPr/>
        </p:nvSpPr>
        <p:spPr>
          <a:xfrm>
            <a:off x="16368395" y="5361049"/>
            <a:ext cx="4001558" cy="3993824"/>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3200" kern="1200" dirty="0">
                <a:solidFill>
                  <a:srgbClr val="0052AC"/>
                </a:solidFill>
                <a:cs typeface="Arial" pitchFamily="34" charset="0"/>
              </a:rPr>
              <a:t>С</a:t>
            </a:r>
            <a:r>
              <a:rPr lang="en-GB" sz="3200" kern="1200" dirty="0">
                <a:solidFill>
                  <a:srgbClr val="0052AC"/>
                </a:solidFill>
                <a:cs typeface="Arial" pitchFamily="34" charset="0"/>
              </a:rPr>
              <a:t>истемный характер коррупции не берется в расчет </a:t>
            </a:r>
            <a:r>
              <a:rPr lang="ru-RU" sz="3200" kern="1200" dirty="0">
                <a:solidFill>
                  <a:srgbClr val="0052AC"/>
                </a:solidFill>
                <a:cs typeface="Arial" pitchFamily="34" charset="0"/>
              </a:rPr>
              <a:t>или не находит отражение </a:t>
            </a:r>
            <a:r>
              <a:rPr lang="en-GB" sz="3200" kern="1200" dirty="0">
                <a:solidFill>
                  <a:srgbClr val="0052AC"/>
                </a:solidFill>
                <a:cs typeface="Arial" pitchFamily="34" charset="0"/>
              </a:rPr>
              <a:t>при принятии</a:t>
            </a:r>
            <a:r>
              <a:rPr lang="ru-RU" sz="3200" kern="1200" dirty="0">
                <a:solidFill>
                  <a:srgbClr val="0052AC"/>
                </a:solidFill>
                <a:cs typeface="Arial" pitchFamily="34" charset="0"/>
              </a:rPr>
              <a:t> регуляторных решений</a:t>
            </a:r>
          </a:p>
        </p:txBody>
      </p:sp>
      <p:sp>
        <p:nvSpPr>
          <p:cNvPr id="10" name="Стрелка вниз 12">
            <a:extLst>
              <a:ext uri="{FF2B5EF4-FFF2-40B4-BE49-F238E27FC236}">
                <a16:creationId xmlns:a16="http://schemas.microsoft.com/office/drawing/2014/main" id="{E59E2A89-5C82-494F-AD1E-8F9F3AE8CAB0}"/>
              </a:ext>
            </a:extLst>
          </p:cNvPr>
          <p:cNvSpPr/>
          <p:nvPr/>
        </p:nvSpPr>
        <p:spPr>
          <a:xfrm>
            <a:off x="17629022" y="4511430"/>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1" name="Стрелка вниз 12">
            <a:extLst>
              <a:ext uri="{FF2B5EF4-FFF2-40B4-BE49-F238E27FC236}">
                <a16:creationId xmlns:a16="http://schemas.microsoft.com/office/drawing/2014/main" id="{F8254299-6868-4BB7-954C-E7D9E8ACD01A}"/>
              </a:ext>
            </a:extLst>
          </p:cNvPr>
          <p:cNvSpPr/>
          <p:nvPr/>
        </p:nvSpPr>
        <p:spPr>
          <a:xfrm>
            <a:off x="12155612" y="4485482"/>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2" name="Овал 11">
            <a:extLst>
              <a:ext uri="{FF2B5EF4-FFF2-40B4-BE49-F238E27FC236}">
                <a16:creationId xmlns:a16="http://schemas.microsoft.com/office/drawing/2014/main" id="{C9089755-6F5E-4FC5-A318-1B36A06B8764}"/>
              </a:ext>
            </a:extLst>
          </p:cNvPr>
          <p:cNvSpPr/>
          <p:nvPr/>
        </p:nvSpPr>
        <p:spPr>
          <a:xfrm>
            <a:off x="4176882" y="10437622"/>
            <a:ext cx="16417824" cy="2973106"/>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defTabSz="1828800" hangingPunct="1">
              <a:buFont typeface="Wingdings" panose="05000000000000000000" pitchFamily="2" charset="2"/>
              <a:buChar char="v"/>
              <a:defRPr/>
            </a:pPr>
            <a:r>
              <a:rPr lang="ru-RU" sz="2900" kern="1200" dirty="0">
                <a:solidFill>
                  <a:srgbClr val="4F81BD">
                    <a:lumMod val="75000"/>
                  </a:srgbClr>
                </a:solidFill>
              </a:rPr>
              <a:t>Институциональная коррупция  часто не является обоюдовыгодной сделкой, и ее основным бенефициаром, как правило, является сторона носителя властных полномочий</a:t>
            </a:r>
            <a:endParaRPr lang="ru-RU" sz="2900" kern="1200" dirty="0">
              <a:solidFill>
                <a:prstClr val="black"/>
              </a:solidFill>
            </a:endParaRPr>
          </a:p>
          <a:p>
            <a:pPr marL="571500" indent="-571500" defTabSz="1828800" hangingPunct="1">
              <a:buFont typeface="Wingdings" panose="05000000000000000000" pitchFamily="2" charset="2"/>
              <a:buChar char="v"/>
              <a:defRPr/>
            </a:pPr>
            <a:r>
              <a:rPr lang="ru-RU" sz="2900" kern="1200" dirty="0">
                <a:solidFill>
                  <a:srgbClr val="4F81BD">
                    <a:lumMod val="75000"/>
                  </a:srgbClr>
                </a:solidFill>
              </a:rPr>
              <a:t>Для второй стороны коррупционные отношения часто не создают дополнительных преимуществ и влекут издержки и риски</a:t>
            </a:r>
            <a:endParaRPr lang="ru-RU" sz="2900" kern="1200" dirty="0">
              <a:solidFill>
                <a:srgbClr val="0052AC"/>
              </a:solidFill>
              <a:latin typeface="Arial" pitchFamily="34" charset="0"/>
              <a:cs typeface="Arial" pitchFamily="34" charset="0"/>
            </a:endParaRPr>
          </a:p>
        </p:txBody>
      </p:sp>
      <p:sp>
        <p:nvSpPr>
          <p:cNvPr id="13" name="Стрелка вниз 12">
            <a:extLst>
              <a:ext uri="{FF2B5EF4-FFF2-40B4-BE49-F238E27FC236}">
                <a16:creationId xmlns:a16="http://schemas.microsoft.com/office/drawing/2014/main" id="{0A30BE5D-E599-4D79-A6FD-19F26CABF69A}"/>
              </a:ext>
            </a:extLst>
          </p:cNvPr>
          <p:cNvSpPr/>
          <p:nvPr/>
        </p:nvSpPr>
        <p:spPr>
          <a:xfrm>
            <a:off x="6014826" y="9803118"/>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4" name="Стрелка вниз 12">
            <a:extLst>
              <a:ext uri="{FF2B5EF4-FFF2-40B4-BE49-F238E27FC236}">
                <a16:creationId xmlns:a16="http://schemas.microsoft.com/office/drawing/2014/main" id="{2EC16EAF-5CB9-4574-BCFF-E771019662BF}"/>
              </a:ext>
            </a:extLst>
          </p:cNvPr>
          <p:cNvSpPr/>
          <p:nvPr/>
        </p:nvSpPr>
        <p:spPr>
          <a:xfrm>
            <a:off x="17639310" y="9842248"/>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5" name="Стрелка вниз 12">
            <a:extLst>
              <a:ext uri="{FF2B5EF4-FFF2-40B4-BE49-F238E27FC236}">
                <a16:creationId xmlns:a16="http://schemas.microsoft.com/office/drawing/2014/main" id="{26A6D168-CFE1-4697-9B8D-A65EF0F4CE9D}"/>
              </a:ext>
            </a:extLst>
          </p:cNvPr>
          <p:cNvSpPr/>
          <p:nvPr/>
        </p:nvSpPr>
        <p:spPr>
          <a:xfrm>
            <a:off x="12155612" y="9590880"/>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Tree>
    <p:extLst>
      <p:ext uri="{BB962C8B-B14F-4D97-AF65-F5344CB8AC3E}">
        <p14:creationId xmlns:p14="http://schemas.microsoft.com/office/powerpoint/2010/main" val="5354983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2686944" y="822435"/>
            <a:ext cx="15841760" cy="8754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ТИПология коррупции (типы и виды коррупции)</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5" name="Прямоугольник 13">
            <a:extLst>
              <a:ext uri="{FF2B5EF4-FFF2-40B4-BE49-F238E27FC236}">
                <a16:creationId xmlns:a16="http://schemas.microsoft.com/office/drawing/2014/main" id="{AD9AF40F-FC41-4C4C-B5D7-7665FDE90F8A}"/>
              </a:ext>
            </a:extLst>
          </p:cNvPr>
          <p:cNvSpPr>
            <a:spLocks noChangeArrowheads="1"/>
          </p:cNvSpPr>
          <p:nvPr/>
        </p:nvSpPr>
        <p:spPr bwMode="auto">
          <a:xfrm>
            <a:off x="1192141" y="2583770"/>
            <a:ext cx="7489826" cy="4031873"/>
          </a:xfrm>
          <a:prstGeom prst="rect">
            <a:avLst/>
          </a:prstGeom>
          <a:solidFill>
            <a:schemeClr val="bg1">
              <a:lumMod val="95000"/>
            </a:schemeClr>
          </a:solidFill>
          <a:ln w="9525">
            <a:solidFill>
              <a:schemeClr val="accent1"/>
            </a:solidFill>
            <a:miter lim="800000"/>
            <a:headEnd/>
            <a:tailEnd/>
          </a:ln>
          <a:effectLst>
            <a:glow rad="63500">
              <a:schemeClr val="accent1">
                <a:satMod val="175000"/>
                <a:alpha val="40000"/>
              </a:schemeClr>
            </a:glow>
          </a:effectLst>
        </p:spPr>
        <p:txBody>
          <a:bodyPr wrap="square">
            <a:spAutoFit/>
          </a:bodyPr>
          <a:lstStyle/>
          <a:p>
            <a:pPr algn="l" defTabSz="1828800" hangingPunct="1"/>
            <a:r>
              <a:rPr lang="ru-RU" sz="4000" b="1" kern="1200" dirty="0">
                <a:solidFill>
                  <a:schemeClr val="accent1">
                    <a:lumMod val="75000"/>
                  </a:schemeClr>
                </a:solidFill>
                <a:latin typeface="+mn-lt"/>
                <a:ea typeface="+mn-ea"/>
                <a:cs typeface="+mn-cs"/>
              </a:rPr>
              <a:t>По страновому уровню </a:t>
            </a:r>
            <a:endParaRPr lang="ru-RU" sz="4000" kern="1200" dirty="0">
              <a:solidFill>
                <a:schemeClr val="accent1">
                  <a:lumMod val="75000"/>
                </a:schemeClr>
              </a:solidFill>
              <a:latin typeface="+mn-lt"/>
              <a:ea typeface="+mn-ea"/>
              <a:cs typeface="+mn-cs"/>
            </a:endParaRPr>
          </a:p>
          <a:p>
            <a:pPr marL="685800" indent="-685800" algn="l" defTabSz="1828800" hangingPunct="1">
              <a:buFont typeface="Wingdings" panose="05000000000000000000" pitchFamily="2" charset="2"/>
              <a:buChar char="q"/>
            </a:pPr>
            <a:r>
              <a:rPr lang="ru-RU" sz="3600" i="1" kern="1200" dirty="0">
                <a:solidFill>
                  <a:schemeClr val="accent1">
                    <a:lumMod val="75000"/>
                  </a:schemeClr>
                </a:solidFill>
                <a:latin typeface="+mn-lt"/>
                <a:ea typeface="+mn-ea"/>
                <a:cs typeface="+mn-cs"/>
              </a:rPr>
              <a:t>Международная коррупция</a:t>
            </a:r>
          </a:p>
          <a:p>
            <a:pPr marL="685800" indent="-685800" algn="l" defTabSz="1828800" hangingPunct="1">
              <a:buFont typeface="Wingdings" panose="05000000000000000000" pitchFamily="2" charset="2"/>
              <a:buChar char="q"/>
            </a:pPr>
            <a:r>
              <a:rPr lang="ru-RU" sz="3600" i="1" kern="1200" dirty="0">
                <a:solidFill>
                  <a:schemeClr val="accent1">
                    <a:lumMod val="75000"/>
                  </a:schemeClr>
                </a:solidFill>
                <a:latin typeface="+mn-lt"/>
                <a:ea typeface="+mn-ea"/>
                <a:cs typeface="+mn-cs"/>
              </a:rPr>
              <a:t>Коррупция на национальном уровне: </a:t>
            </a:r>
          </a:p>
          <a:p>
            <a:pPr marL="1600200" lvl="1" indent="-685800" algn="l" defTabSz="1828800" hangingPunct="1">
              <a:buFont typeface="Courier New" panose="02070309020205020404" pitchFamily="49" charset="0"/>
              <a:buChar char="o"/>
            </a:pPr>
            <a:r>
              <a:rPr lang="ru-RU" sz="3600" i="1" kern="1200" dirty="0">
                <a:solidFill>
                  <a:schemeClr val="accent1">
                    <a:lumMod val="75000"/>
                  </a:schemeClr>
                </a:solidFill>
                <a:latin typeface="+mn-lt"/>
                <a:ea typeface="+mn-ea"/>
                <a:cs typeface="+mn-cs"/>
              </a:rPr>
              <a:t>центральная</a:t>
            </a:r>
          </a:p>
          <a:p>
            <a:pPr marL="1600200" lvl="1" indent="-685800" algn="l" defTabSz="1828800" hangingPunct="1">
              <a:buFont typeface="Courier New" panose="02070309020205020404" pitchFamily="49" charset="0"/>
              <a:buChar char="o"/>
            </a:pPr>
            <a:r>
              <a:rPr lang="ru-RU" sz="3600" i="1" kern="1200" dirty="0">
                <a:solidFill>
                  <a:schemeClr val="accent1">
                    <a:lumMod val="75000"/>
                  </a:schemeClr>
                </a:solidFill>
                <a:latin typeface="+mn-lt"/>
                <a:ea typeface="+mn-ea"/>
                <a:cs typeface="+mn-cs"/>
              </a:rPr>
              <a:t>региональная</a:t>
            </a:r>
          </a:p>
          <a:p>
            <a:pPr marL="1600200" lvl="1" indent="-685800" algn="l" defTabSz="1828800" hangingPunct="1">
              <a:buFont typeface="Courier New" panose="02070309020205020404" pitchFamily="49" charset="0"/>
              <a:buChar char="o"/>
            </a:pPr>
            <a:r>
              <a:rPr lang="ru-RU" sz="3600" i="1" kern="1200" dirty="0">
                <a:solidFill>
                  <a:schemeClr val="accent1">
                    <a:lumMod val="75000"/>
                  </a:schemeClr>
                </a:solidFill>
                <a:latin typeface="+mn-lt"/>
                <a:ea typeface="+mn-ea"/>
                <a:cs typeface="+mn-cs"/>
              </a:rPr>
              <a:t>местная</a:t>
            </a:r>
          </a:p>
        </p:txBody>
      </p:sp>
      <p:sp>
        <p:nvSpPr>
          <p:cNvPr id="6" name="Прямоугольник 11">
            <a:extLst>
              <a:ext uri="{FF2B5EF4-FFF2-40B4-BE49-F238E27FC236}">
                <a16:creationId xmlns:a16="http://schemas.microsoft.com/office/drawing/2014/main" id="{74021C90-1EF6-41C5-A701-AF7C0358684E}"/>
              </a:ext>
            </a:extLst>
          </p:cNvPr>
          <p:cNvSpPr>
            <a:spLocks noChangeArrowheads="1"/>
          </p:cNvSpPr>
          <p:nvPr/>
        </p:nvSpPr>
        <p:spPr bwMode="auto">
          <a:xfrm>
            <a:off x="8962816" y="2583770"/>
            <a:ext cx="6973598" cy="2554545"/>
          </a:xfrm>
          <a:prstGeom prst="rect">
            <a:avLst/>
          </a:prstGeom>
          <a:solidFill>
            <a:schemeClr val="bg1">
              <a:lumMod val="95000"/>
            </a:schemeClr>
          </a:solidFill>
          <a:ln w="9525">
            <a:solidFill>
              <a:schemeClr val="accent1"/>
            </a:solidFill>
            <a:miter lim="800000"/>
            <a:headEnd/>
            <a:tailEnd/>
          </a:ln>
          <a:effectLst>
            <a:glow rad="63500">
              <a:schemeClr val="accent1">
                <a:satMod val="175000"/>
                <a:alpha val="40000"/>
              </a:schemeClr>
            </a:glow>
          </a:effectLst>
        </p:spPr>
        <p:txBody>
          <a:bodyPr wrap="square">
            <a:spAutoFit/>
          </a:bodyPr>
          <a:lstStyle/>
          <a:p>
            <a:pPr algn="l" defTabSz="1828800" hangingPunct="1"/>
            <a:r>
              <a:rPr lang="en-GB" sz="4000" b="1" kern="1200" dirty="0">
                <a:solidFill>
                  <a:schemeClr val="accent1">
                    <a:lumMod val="75000"/>
                  </a:schemeClr>
                </a:solidFill>
                <a:latin typeface="+mn-lt"/>
                <a:ea typeface="+mn-ea"/>
                <a:cs typeface="+mn-cs"/>
              </a:rPr>
              <a:t>По распространенности </a:t>
            </a:r>
            <a:endParaRPr lang="ru-RU" sz="4000" b="1" kern="1200" dirty="0">
              <a:solidFill>
                <a:schemeClr val="accent1">
                  <a:lumMod val="75000"/>
                </a:schemeClr>
              </a:solidFill>
              <a:latin typeface="+mn-lt"/>
              <a:ea typeface="+mn-ea"/>
              <a:cs typeface="+mn-cs"/>
            </a:endParaRPr>
          </a:p>
          <a:p>
            <a:pPr marL="685800" indent="-685800" algn="l" defTabSz="1828800" hangingPunct="1">
              <a:buFont typeface="Wingdings" panose="05000000000000000000" pitchFamily="2" charset="2"/>
              <a:buChar char="q"/>
            </a:pPr>
            <a:r>
              <a:rPr lang="en-GB" sz="4000" i="1" kern="1200" dirty="0">
                <a:solidFill>
                  <a:schemeClr val="accent1">
                    <a:lumMod val="75000"/>
                  </a:schemeClr>
                </a:solidFill>
                <a:latin typeface="+mn-lt"/>
                <a:ea typeface="+mn-ea"/>
                <a:cs typeface="+mn-cs"/>
              </a:rPr>
              <a:t>эпизодическая, </a:t>
            </a:r>
            <a:r>
              <a:rPr lang="ru-RU" sz="4000" i="1" kern="1200" dirty="0">
                <a:solidFill>
                  <a:schemeClr val="accent1">
                    <a:lumMod val="75000"/>
                  </a:schemeClr>
                </a:solidFill>
                <a:latin typeface="+mn-lt"/>
                <a:ea typeface="+mn-ea"/>
                <a:cs typeface="+mn-cs"/>
              </a:rPr>
              <a:t>	</a:t>
            </a:r>
          </a:p>
          <a:p>
            <a:pPr marL="685800" indent="-685800" algn="l" defTabSz="1828800" hangingPunct="1">
              <a:buFont typeface="Wingdings" panose="05000000000000000000" pitchFamily="2" charset="2"/>
              <a:buChar char="q"/>
            </a:pPr>
            <a:r>
              <a:rPr lang="en-GB" sz="4000" i="1" kern="1200" dirty="0">
                <a:solidFill>
                  <a:schemeClr val="accent1">
                    <a:lumMod val="75000"/>
                  </a:schemeClr>
                </a:solidFill>
                <a:latin typeface="+mn-lt"/>
                <a:ea typeface="+mn-ea"/>
                <a:cs typeface="+mn-cs"/>
              </a:rPr>
              <a:t>распространенная,.</a:t>
            </a:r>
            <a:endParaRPr lang="ru-RU" sz="4000" i="1" kern="1200" dirty="0">
              <a:solidFill>
                <a:schemeClr val="accent1">
                  <a:lumMod val="75000"/>
                </a:schemeClr>
              </a:solidFill>
              <a:latin typeface="+mn-lt"/>
              <a:ea typeface="+mn-ea"/>
              <a:cs typeface="+mn-cs"/>
            </a:endParaRPr>
          </a:p>
          <a:p>
            <a:pPr marL="685800" indent="-685800" algn="l" defTabSz="1828800" hangingPunct="1">
              <a:buFont typeface="Wingdings" panose="05000000000000000000" pitchFamily="2" charset="2"/>
              <a:buChar char="q"/>
            </a:pPr>
            <a:r>
              <a:rPr lang="en-GB" sz="4000" i="1" kern="1200" dirty="0">
                <a:solidFill>
                  <a:schemeClr val="accent1">
                    <a:lumMod val="75000"/>
                  </a:schemeClr>
                </a:solidFill>
                <a:latin typeface="+mn-lt"/>
                <a:ea typeface="+mn-ea"/>
                <a:cs typeface="+mn-cs"/>
              </a:rPr>
              <a:t> системная коррупция</a:t>
            </a:r>
            <a:endParaRPr lang="ru-RU" sz="4000" i="1" kern="1200" dirty="0">
              <a:solidFill>
                <a:schemeClr val="accent1">
                  <a:lumMod val="75000"/>
                </a:schemeClr>
              </a:solidFill>
              <a:latin typeface="+mn-lt"/>
              <a:ea typeface="+mn-ea"/>
              <a:cs typeface="+mn-cs"/>
            </a:endParaRPr>
          </a:p>
        </p:txBody>
      </p:sp>
      <p:sp>
        <p:nvSpPr>
          <p:cNvPr id="8" name="Прямоугольник 16">
            <a:extLst>
              <a:ext uri="{FF2B5EF4-FFF2-40B4-BE49-F238E27FC236}">
                <a16:creationId xmlns:a16="http://schemas.microsoft.com/office/drawing/2014/main" id="{5C51AAA5-9B9C-4EE7-BBEB-40F40364BA79}"/>
              </a:ext>
            </a:extLst>
          </p:cNvPr>
          <p:cNvSpPr>
            <a:spLocks noChangeArrowheads="1"/>
          </p:cNvSpPr>
          <p:nvPr/>
        </p:nvSpPr>
        <p:spPr bwMode="auto">
          <a:xfrm>
            <a:off x="16206446" y="6717308"/>
            <a:ext cx="7489826" cy="2800767"/>
          </a:xfrm>
          <a:prstGeom prst="rect">
            <a:avLst/>
          </a:prstGeom>
          <a:solidFill>
            <a:schemeClr val="bg1">
              <a:lumMod val="95000"/>
            </a:schemeClr>
          </a:solidFill>
          <a:ln w="9525">
            <a:solidFill>
              <a:schemeClr val="accent1"/>
            </a:solidFill>
            <a:miter lim="800000"/>
            <a:headEnd/>
            <a:tailEnd/>
          </a:ln>
          <a:effectLst>
            <a:glow rad="63500">
              <a:schemeClr val="accent1">
                <a:satMod val="175000"/>
                <a:alpha val="40000"/>
              </a:schemeClr>
            </a:glow>
          </a:effectLst>
        </p:spPr>
        <p:txBody>
          <a:bodyPr wrap="square">
            <a:spAutoFit/>
          </a:bodyPr>
          <a:lstStyle/>
          <a:p>
            <a:pPr algn="l" defTabSz="1828800" hangingPunct="1"/>
            <a:r>
              <a:rPr lang="ru-RU" sz="4000" b="1" kern="1200" dirty="0">
                <a:solidFill>
                  <a:schemeClr val="accent1">
                    <a:lumMod val="75000"/>
                  </a:schemeClr>
                </a:solidFill>
                <a:latin typeface="+mn-lt"/>
                <a:ea typeface="+mn-ea"/>
                <a:cs typeface="+mn-cs"/>
              </a:rPr>
              <a:t>По конечным бенефициарам </a:t>
            </a:r>
          </a:p>
          <a:p>
            <a:pPr marL="685800" indent="-685800" algn="l" defTabSz="1828800" hangingPunct="1">
              <a:buFont typeface="Wingdings" panose="05000000000000000000" pitchFamily="2" charset="2"/>
              <a:buChar char="q"/>
            </a:pPr>
            <a:r>
              <a:rPr lang="ru-RU" sz="4000" i="1" kern="1200" dirty="0">
                <a:solidFill>
                  <a:prstClr val="black"/>
                </a:solidFill>
                <a:latin typeface="+mn-lt"/>
                <a:ea typeface="+mn-ea"/>
                <a:cs typeface="+mn-cs"/>
              </a:rPr>
              <a:t> </a:t>
            </a:r>
            <a:r>
              <a:rPr lang="ru-RU" sz="3200" i="1" kern="1200" dirty="0">
                <a:solidFill>
                  <a:schemeClr val="accent1">
                    <a:lumMod val="75000"/>
                  </a:schemeClr>
                </a:solidFill>
                <a:latin typeface="+mn-lt"/>
                <a:ea typeface="+mn-ea"/>
                <a:cs typeface="+mn-cs"/>
              </a:rPr>
              <a:t>Обоюдовыгодная </a:t>
            </a:r>
          </a:p>
          <a:p>
            <a:pPr marL="685800" indent="-6858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Коррупция по заказу</a:t>
            </a:r>
          </a:p>
          <a:p>
            <a:pPr marL="685800" indent="-6858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Коррупция в форме вымогательства</a:t>
            </a:r>
            <a:r>
              <a:rPr lang="ru-RU" sz="3200" kern="1200" dirty="0">
                <a:solidFill>
                  <a:schemeClr val="accent1">
                    <a:lumMod val="75000"/>
                  </a:schemeClr>
                </a:solidFill>
                <a:latin typeface="+mn-lt"/>
                <a:ea typeface="+mn-ea"/>
                <a:cs typeface="+mn-cs"/>
              </a:rPr>
              <a:t> </a:t>
            </a:r>
            <a:endParaRPr lang="ru-RU" sz="3200" i="1" kern="1200" dirty="0">
              <a:solidFill>
                <a:schemeClr val="accent1">
                  <a:lumMod val="75000"/>
                </a:schemeClr>
              </a:solidFill>
              <a:latin typeface="+mn-lt"/>
              <a:ea typeface="+mn-ea"/>
              <a:cs typeface="+mn-cs"/>
            </a:endParaRPr>
          </a:p>
        </p:txBody>
      </p:sp>
      <p:sp>
        <p:nvSpPr>
          <p:cNvPr id="9" name="Прямоугольник 19">
            <a:extLst>
              <a:ext uri="{FF2B5EF4-FFF2-40B4-BE49-F238E27FC236}">
                <a16:creationId xmlns:a16="http://schemas.microsoft.com/office/drawing/2014/main" id="{ADBE4CCD-A0D3-4C97-BC37-085E51010125}"/>
              </a:ext>
            </a:extLst>
          </p:cNvPr>
          <p:cNvSpPr>
            <a:spLocks noChangeArrowheads="1"/>
          </p:cNvSpPr>
          <p:nvPr/>
        </p:nvSpPr>
        <p:spPr bwMode="auto">
          <a:xfrm>
            <a:off x="16281054" y="10006164"/>
            <a:ext cx="7458608" cy="1815882"/>
          </a:xfrm>
          <a:prstGeom prst="rect">
            <a:avLst/>
          </a:prstGeom>
          <a:solidFill>
            <a:schemeClr val="bg1">
              <a:lumMod val="85000"/>
            </a:schemeClr>
          </a:solidFill>
          <a:ln w="9525">
            <a:solidFill>
              <a:schemeClr val="accent1"/>
            </a:solidFill>
            <a:miter lim="800000"/>
            <a:headEnd/>
            <a:tailEnd/>
          </a:ln>
          <a:effectLst>
            <a:glow rad="63500">
              <a:schemeClr val="accent1">
                <a:satMod val="175000"/>
                <a:alpha val="40000"/>
              </a:schemeClr>
            </a:glow>
          </a:effectLst>
          <a:scene3d>
            <a:camera prst="orthographicFront"/>
            <a:lightRig rig="threePt" dir="t"/>
          </a:scene3d>
          <a:sp3d>
            <a:bevelT/>
          </a:sp3d>
        </p:spPr>
        <p:txBody>
          <a:bodyPr wrap="square">
            <a:spAutoFit/>
          </a:bodyPr>
          <a:lstStyle/>
          <a:p>
            <a:pPr algn="l" defTabSz="1828800" hangingPunct="1"/>
            <a:r>
              <a:rPr lang="ru-RU" sz="4000" b="1" kern="1200" dirty="0">
                <a:solidFill>
                  <a:schemeClr val="accent1">
                    <a:lumMod val="75000"/>
                  </a:schemeClr>
                </a:solidFill>
                <a:latin typeface="+mn-lt"/>
                <a:ea typeface="+mn-ea"/>
                <a:cs typeface="+mn-cs"/>
              </a:rPr>
              <a:t>По статусу коррупционеров</a:t>
            </a:r>
          </a:p>
          <a:p>
            <a:pPr marL="685800" indent="-685800" algn="l" defTabSz="1828800" hangingPunct="1">
              <a:buFont typeface="Wingdings" panose="05000000000000000000" pitchFamily="2" charset="2"/>
              <a:buChar char="q"/>
            </a:pPr>
            <a:r>
              <a:rPr lang="ru-RU" sz="3600" i="1" kern="1200" dirty="0">
                <a:solidFill>
                  <a:schemeClr val="accent1">
                    <a:lumMod val="75000"/>
                  </a:schemeClr>
                </a:solidFill>
                <a:latin typeface="+mn-lt"/>
                <a:ea typeface="+mn-ea"/>
                <a:cs typeface="+mn-cs"/>
              </a:rPr>
              <a:t>низовая</a:t>
            </a:r>
          </a:p>
          <a:p>
            <a:pPr marL="685800" indent="-685800" algn="l" defTabSz="1828800" hangingPunct="1">
              <a:buFont typeface="Wingdings" panose="05000000000000000000" pitchFamily="2" charset="2"/>
              <a:buChar char="q"/>
            </a:pPr>
            <a:r>
              <a:rPr lang="ru-RU" sz="3600" i="1" kern="1200" dirty="0">
                <a:solidFill>
                  <a:schemeClr val="accent1">
                    <a:lumMod val="75000"/>
                  </a:schemeClr>
                </a:solidFill>
                <a:latin typeface="+mn-lt"/>
                <a:ea typeface="+mn-ea"/>
                <a:cs typeface="+mn-cs"/>
              </a:rPr>
              <a:t>в</a:t>
            </a:r>
            <a:r>
              <a:rPr lang="en-GB" sz="3600" i="1" kern="1200" dirty="0">
                <a:solidFill>
                  <a:schemeClr val="accent1">
                    <a:lumMod val="75000"/>
                  </a:schemeClr>
                </a:solidFill>
                <a:latin typeface="+mn-lt"/>
                <a:ea typeface="+mn-ea"/>
                <a:cs typeface="+mn-cs"/>
              </a:rPr>
              <a:t>ерхушечная</a:t>
            </a:r>
            <a:endParaRPr lang="ru-RU" sz="3600" i="1" kern="1200" dirty="0">
              <a:solidFill>
                <a:schemeClr val="accent1">
                  <a:lumMod val="75000"/>
                </a:schemeClr>
              </a:solidFill>
              <a:latin typeface="+mn-lt"/>
              <a:ea typeface="+mn-ea"/>
              <a:cs typeface="+mn-cs"/>
            </a:endParaRPr>
          </a:p>
        </p:txBody>
      </p:sp>
      <p:sp>
        <p:nvSpPr>
          <p:cNvPr id="10" name="Прямоугольник 16">
            <a:extLst>
              <a:ext uri="{FF2B5EF4-FFF2-40B4-BE49-F238E27FC236}">
                <a16:creationId xmlns:a16="http://schemas.microsoft.com/office/drawing/2014/main" id="{008A1648-FF73-4775-BAEC-9AB7213E9990}"/>
              </a:ext>
            </a:extLst>
          </p:cNvPr>
          <p:cNvSpPr>
            <a:spLocks noChangeArrowheads="1"/>
          </p:cNvSpPr>
          <p:nvPr/>
        </p:nvSpPr>
        <p:spPr bwMode="auto">
          <a:xfrm>
            <a:off x="16206446" y="2583770"/>
            <a:ext cx="7533216" cy="3662541"/>
          </a:xfrm>
          <a:prstGeom prst="rect">
            <a:avLst/>
          </a:prstGeom>
          <a:solidFill>
            <a:schemeClr val="bg1">
              <a:lumMod val="95000"/>
            </a:schemeClr>
          </a:solidFill>
          <a:ln w="9525">
            <a:solidFill>
              <a:schemeClr val="accent1"/>
            </a:solidFill>
            <a:miter lim="800000"/>
            <a:headEnd/>
            <a:tailEnd/>
          </a:ln>
          <a:effectLst>
            <a:glow rad="63500">
              <a:schemeClr val="accent1">
                <a:satMod val="175000"/>
                <a:alpha val="40000"/>
              </a:schemeClr>
            </a:glow>
          </a:effectLst>
        </p:spPr>
        <p:txBody>
          <a:bodyPr wrap="square">
            <a:spAutoFit/>
          </a:bodyPr>
          <a:lstStyle/>
          <a:p>
            <a:pPr algn="l" defTabSz="1828800" hangingPunct="1"/>
            <a:r>
              <a:rPr lang="ru-RU" sz="4000" b="1" kern="1200" dirty="0">
                <a:solidFill>
                  <a:schemeClr val="accent1">
                    <a:lumMod val="75000"/>
                  </a:schemeClr>
                </a:solidFill>
                <a:latin typeface="+mn-lt"/>
                <a:ea typeface="+mn-ea"/>
                <a:cs typeface="+mn-cs"/>
              </a:rPr>
              <a:t>По векторной направленности</a:t>
            </a:r>
            <a:r>
              <a:rPr lang="ru-RU" sz="4000" b="1" kern="1200" dirty="0">
                <a:solidFill>
                  <a:srgbClr val="7030A0"/>
                </a:solidFill>
                <a:ea typeface="+mn-ea"/>
                <a:cs typeface="+mn-cs"/>
              </a:rPr>
              <a:t> </a:t>
            </a:r>
          </a:p>
          <a:p>
            <a:pPr marL="685800" indent="-6858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Вертикальная:    </a:t>
            </a:r>
          </a:p>
          <a:p>
            <a:pPr algn="l" defTabSz="1828800" hangingPunct="1"/>
            <a:r>
              <a:rPr lang="ru-RU" sz="3200" i="1" kern="1200" dirty="0">
                <a:solidFill>
                  <a:schemeClr val="accent1">
                    <a:lumMod val="75000"/>
                  </a:schemeClr>
                </a:solidFill>
                <a:latin typeface="+mn-lt"/>
                <a:ea typeface="+mn-ea"/>
                <a:cs typeface="+mn-cs"/>
              </a:rPr>
              <a:t>Восходящая и нисходящая  </a:t>
            </a:r>
          </a:p>
          <a:p>
            <a:pPr marL="685800" indent="-6858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Горизонтальная:</a:t>
            </a:r>
          </a:p>
          <a:p>
            <a:pPr marL="571500" indent="-571500" algn="l" defTabSz="1828800" hangingPunct="1">
              <a:buFont typeface="Courier New" panose="02070309020205020404" pitchFamily="49" charset="0"/>
              <a:buChar char="o"/>
            </a:pPr>
            <a:r>
              <a:rPr lang="ru-RU" sz="3200" i="1" kern="1200" dirty="0">
                <a:solidFill>
                  <a:schemeClr val="accent1">
                    <a:lumMod val="75000"/>
                  </a:schemeClr>
                </a:solidFill>
                <a:latin typeface="+mn-lt"/>
                <a:ea typeface="+mn-ea"/>
                <a:cs typeface="+mn-cs"/>
              </a:rPr>
              <a:t>межведомственная</a:t>
            </a:r>
          </a:p>
          <a:p>
            <a:pPr marL="571500" indent="-571500" algn="l" defTabSz="1828800" hangingPunct="1">
              <a:buFont typeface="Courier New" panose="02070309020205020404" pitchFamily="49" charset="0"/>
              <a:buChar char="o"/>
            </a:pPr>
            <a:r>
              <a:rPr lang="ru-RU" sz="3200" i="1" kern="1200" dirty="0">
                <a:solidFill>
                  <a:schemeClr val="accent1">
                    <a:lumMod val="75000"/>
                  </a:schemeClr>
                </a:solidFill>
                <a:latin typeface="+mn-lt"/>
                <a:ea typeface="+mn-ea"/>
                <a:cs typeface="+mn-cs"/>
              </a:rPr>
              <a:t>в</a:t>
            </a:r>
            <a:r>
              <a:rPr lang="en-GB" sz="3200" i="1" kern="1200" dirty="0">
                <a:solidFill>
                  <a:schemeClr val="accent1">
                    <a:lumMod val="75000"/>
                  </a:schemeClr>
                </a:solidFill>
                <a:latin typeface="+mn-lt"/>
                <a:ea typeface="+mn-ea"/>
                <a:cs typeface="+mn-cs"/>
              </a:rPr>
              <a:t>нутриведомственная </a:t>
            </a:r>
            <a:endParaRPr lang="ru-RU" sz="3200" i="1" kern="1200" dirty="0">
              <a:solidFill>
                <a:schemeClr val="accent1">
                  <a:lumMod val="75000"/>
                </a:schemeClr>
              </a:solidFill>
              <a:latin typeface="+mn-lt"/>
              <a:ea typeface="+mn-ea"/>
              <a:cs typeface="+mn-cs"/>
            </a:endParaRPr>
          </a:p>
          <a:p>
            <a:pPr marL="685800" indent="-6858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Многовекторная (смешанная)</a:t>
            </a:r>
          </a:p>
        </p:txBody>
      </p:sp>
      <p:sp>
        <p:nvSpPr>
          <p:cNvPr id="11" name="Прямоугольник 10">
            <a:extLst>
              <a:ext uri="{FF2B5EF4-FFF2-40B4-BE49-F238E27FC236}">
                <a16:creationId xmlns:a16="http://schemas.microsoft.com/office/drawing/2014/main" id="{7C4F0065-A0D2-4421-8691-808CED26D756}"/>
              </a:ext>
            </a:extLst>
          </p:cNvPr>
          <p:cNvSpPr/>
          <p:nvPr/>
        </p:nvSpPr>
        <p:spPr>
          <a:xfrm>
            <a:off x="8962815" y="5757698"/>
            <a:ext cx="6973599" cy="2677656"/>
          </a:xfrm>
          <a:prstGeom prst="rect">
            <a:avLst/>
          </a:prstGeom>
          <a:solidFill>
            <a:schemeClr val="bg1">
              <a:lumMod val="95000"/>
            </a:schemeClr>
          </a:solidFill>
          <a:ln w="9525">
            <a:solidFill>
              <a:schemeClr val="accent1"/>
            </a:solidFill>
            <a:miter lim="800000"/>
            <a:headEnd/>
            <a:tailEnd/>
          </a:ln>
          <a:effectLst>
            <a:glow rad="63500">
              <a:schemeClr val="accent1">
                <a:satMod val="175000"/>
                <a:alpha val="40000"/>
              </a:schemeClr>
            </a:glow>
          </a:effectLst>
        </p:spPr>
        <p:txBody>
          <a:bodyPr wrap="square">
            <a:spAutoFit/>
          </a:bodyPr>
          <a:lstStyle/>
          <a:p>
            <a:pPr algn="l" defTabSz="1828800" hangingPunct="1"/>
            <a:r>
              <a:rPr lang="en-GB" sz="4000" b="1" kern="1200" dirty="0">
                <a:solidFill>
                  <a:schemeClr val="accent1">
                    <a:lumMod val="75000"/>
                  </a:schemeClr>
                </a:solidFill>
                <a:latin typeface="+mn-lt"/>
                <a:ea typeface="+mn-ea"/>
                <a:cs typeface="+mn-cs"/>
              </a:rPr>
              <a:t>По составу участников</a:t>
            </a:r>
            <a:endParaRPr lang="ru-RU" sz="4000" b="1" kern="1200" dirty="0">
              <a:solidFill>
                <a:srgbClr val="7030A0"/>
              </a:solidFill>
              <a:ea typeface="+mn-ea"/>
              <a:cs typeface="+mn-cs"/>
            </a:endParaRPr>
          </a:p>
          <a:p>
            <a:pPr marL="571500" indent="-571500" algn="l" defTabSz="1828800" hangingPunct="1">
              <a:buFont typeface="Wingdings" panose="05000000000000000000" pitchFamily="2" charset="2"/>
              <a:buChar char="q"/>
            </a:pPr>
            <a:r>
              <a:rPr lang="en-GB" sz="3200" i="1" kern="1200" dirty="0">
                <a:solidFill>
                  <a:schemeClr val="accent1">
                    <a:lumMod val="75000"/>
                  </a:schemeClr>
                </a:solidFill>
                <a:latin typeface="+mn-lt"/>
                <a:ea typeface="+mn-ea"/>
                <a:cs typeface="+mn-cs"/>
              </a:rPr>
              <a:t>Политическая коррупция </a:t>
            </a:r>
            <a:endParaRPr lang="ru-RU" sz="3200" i="1" kern="1200" dirty="0">
              <a:solidFill>
                <a:schemeClr val="accent1">
                  <a:lumMod val="75000"/>
                </a:schemeClr>
              </a:solidFill>
              <a:latin typeface="+mn-lt"/>
              <a:ea typeface="+mn-ea"/>
              <a:cs typeface="+mn-cs"/>
            </a:endParaRPr>
          </a:p>
          <a:p>
            <a:pPr marL="571500" indent="-571500" algn="l" defTabSz="1828800" hangingPunct="1">
              <a:buFont typeface="Wingdings" panose="05000000000000000000" pitchFamily="2" charset="2"/>
              <a:buChar char="q"/>
            </a:pPr>
            <a:r>
              <a:rPr lang="en-GB" sz="3200" i="1" kern="1200" dirty="0">
                <a:solidFill>
                  <a:schemeClr val="accent1">
                    <a:lumMod val="75000"/>
                  </a:schemeClr>
                </a:solidFill>
                <a:latin typeface="+mn-lt"/>
                <a:ea typeface="+mn-ea"/>
                <a:cs typeface="+mn-cs"/>
              </a:rPr>
              <a:t>Бытовая коррупция </a:t>
            </a:r>
            <a:endParaRPr lang="ru-RU" sz="3200" i="1" kern="1200" dirty="0">
              <a:solidFill>
                <a:schemeClr val="accent1">
                  <a:lumMod val="75000"/>
                </a:schemeClr>
              </a:solidFill>
              <a:latin typeface="+mn-lt"/>
              <a:ea typeface="+mn-ea"/>
              <a:cs typeface="+mn-cs"/>
            </a:endParaRPr>
          </a:p>
          <a:p>
            <a:pPr marL="571500" indent="-571500" algn="l" defTabSz="1828800" hangingPunct="1">
              <a:buFont typeface="Wingdings" panose="05000000000000000000" pitchFamily="2" charset="2"/>
              <a:buChar char="q"/>
            </a:pPr>
            <a:r>
              <a:rPr lang="en-GB" sz="3200" i="1" kern="1200" dirty="0">
                <a:solidFill>
                  <a:schemeClr val="accent1">
                    <a:lumMod val="75000"/>
                  </a:schemeClr>
                </a:solidFill>
                <a:latin typeface="+mn-lt"/>
                <a:ea typeface="+mn-ea"/>
                <a:cs typeface="+mn-cs"/>
              </a:rPr>
              <a:t>Коррупция в органах власти </a:t>
            </a:r>
            <a:endParaRPr lang="ru-RU" sz="3200" i="1" kern="1200" dirty="0">
              <a:solidFill>
                <a:schemeClr val="accent1">
                  <a:lumMod val="75000"/>
                </a:schemeClr>
              </a:solidFill>
              <a:latin typeface="+mn-lt"/>
              <a:ea typeface="+mn-ea"/>
              <a:cs typeface="+mn-cs"/>
            </a:endParaRPr>
          </a:p>
          <a:p>
            <a:pPr marL="571500" indent="-571500" algn="l" defTabSz="1828800" hangingPunct="1">
              <a:buFont typeface="Wingdings" panose="05000000000000000000" pitchFamily="2" charset="2"/>
              <a:buChar char="q"/>
            </a:pPr>
            <a:r>
              <a:rPr lang="en-GB" sz="3200" i="1" kern="1200" dirty="0">
                <a:solidFill>
                  <a:schemeClr val="accent1">
                    <a:lumMod val="75000"/>
                  </a:schemeClr>
                </a:solidFill>
                <a:latin typeface="+mn-lt"/>
                <a:ea typeface="+mn-ea"/>
                <a:cs typeface="+mn-cs"/>
              </a:rPr>
              <a:t>Деловая коррупция </a:t>
            </a:r>
            <a:endParaRPr lang="ru-RU" sz="3200" i="1" kern="1200" dirty="0">
              <a:solidFill>
                <a:schemeClr val="accent1">
                  <a:lumMod val="75000"/>
                </a:schemeClr>
              </a:solidFill>
              <a:latin typeface="+mn-lt"/>
              <a:ea typeface="+mn-ea"/>
              <a:cs typeface="+mn-cs"/>
            </a:endParaRPr>
          </a:p>
        </p:txBody>
      </p:sp>
      <p:sp>
        <p:nvSpPr>
          <p:cNvPr id="14" name="Прямоугольник 11">
            <a:extLst>
              <a:ext uri="{FF2B5EF4-FFF2-40B4-BE49-F238E27FC236}">
                <a16:creationId xmlns:a16="http://schemas.microsoft.com/office/drawing/2014/main" id="{84E78E72-D4C5-4439-AEA1-842AAE9B960F}"/>
              </a:ext>
            </a:extLst>
          </p:cNvPr>
          <p:cNvSpPr>
            <a:spLocks noChangeArrowheads="1"/>
          </p:cNvSpPr>
          <p:nvPr/>
        </p:nvSpPr>
        <p:spPr bwMode="auto">
          <a:xfrm>
            <a:off x="1226606" y="7667062"/>
            <a:ext cx="7455361" cy="4154984"/>
          </a:xfrm>
          <a:prstGeom prst="rect">
            <a:avLst/>
          </a:prstGeom>
          <a:solidFill>
            <a:schemeClr val="bg1">
              <a:lumMod val="95000"/>
            </a:schemeClr>
          </a:solidFill>
          <a:ln w="9525">
            <a:solidFill>
              <a:schemeClr val="accent1"/>
            </a:solidFill>
            <a:miter lim="800000"/>
            <a:headEnd/>
            <a:tailEnd/>
          </a:ln>
          <a:effectLst>
            <a:glow rad="63500">
              <a:schemeClr val="accent1">
                <a:satMod val="175000"/>
                <a:alpha val="40000"/>
              </a:schemeClr>
            </a:glow>
          </a:effectLst>
        </p:spPr>
        <p:txBody>
          <a:bodyPr wrap="square">
            <a:spAutoFit/>
          </a:bodyPr>
          <a:lstStyle/>
          <a:p>
            <a:pPr algn="l" defTabSz="1828800" hangingPunct="1"/>
            <a:r>
              <a:rPr lang="ru-RU" sz="4000" b="1" kern="1200" dirty="0">
                <a:solidFill>
                  <a:schemeClr val="accent1">
                    <a:lumMod val="75000"/>
                  </a:schemeClr>
                </a:solidFill>
                <a:latin typeface="+mn-lt"/>
                <a:ea typeface="+mn-ea"/>
                <a:cs typeface="+mn-cs"/>
              </a:rPr>
              <a:t>По секторам</a:t>
            </a:r>
          </a:p>
          <a:p>
            <a:pPr marL="571500" indent="-5715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В гос/бюджетной сфере:</a:t>
            </a:r>
          </a:p>
          <a:p>
            <a:pPr marL="571500" lvl="1" indent="-571500" algn="l" defTabSz="1828800" hangingPunct="1">
              <a:buFont typeface="Courier New" panose="02070309020205020404" pitchFamily="49" charset="0"/>
              <a:buChar char="o"/>
            </a:pPr>
            <a:r>
              <a:rPr lang="ru-RU" sz="3200" i="1" kern="1200" dirty="0">
                <a:solidFill>
                  <a:schemeClr val="accent1">
                    <a:lumMod val="75000"/>
                  </a:schemeClr>
                </a:solidFill>
                <a:latin typeface="+mn-lt"/>
                <a:ea typeface="+mn-ea"/>
                <a:cs typeface="+mn-cs"/>
              </a:rPr>
              <a:t>в органах власти</a:t>
            </a:r>
          </a:p>
          <a:p>
            <a:pPr marL="571500" lvl="1" indent="-571500" algn="l" defTabSz="1828800" hangingPunct="1">
              <a:buFont typeface="Courier New" panose="02070309020205020404" pitchFamily="49" charset="0"/>
              <a:buChar char="o"/>
            </a:pPr>
            <a:r>
              <a:rPr lang="ru-RU" sz="3200" i="1" kern="1200" dirty="0">
                <a:solidFill>
                  <a:schemeClr val="accent1">
                    <a:lumMod val="75000"/>
                  </a:schemeClr>
                </a:solidFill>
                <a:latin typeface="+mn-lt"/>
                <a:ea typeface="+mn-ea"/>
                <a:cs typeface="+mn-cs"/>
              </a:rPr>
              <a:t>в бюджетных учреждениях</a:t>
            </a:r>
          </a:p>
          <a:p>
            <a:pPr marL="571500" indent="-5715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В негосударственном секторе</a:t>
            </a:r>
            <a:r>
              <a:rPr lang="ru-RU" sz="3200" b="1" kern="1200" dirty="0">
                <a:solidFill>
                  <a:schemeClr val="accent1">
                    <a:lumMod val="75000"/>
                  </a:schemeClr>
                </a:solidFill>
                <a:latin typeface="+mn-lt"/>
                <a:ea typeface="+mn-ea"/>
                <a:cs typeface="+mn-cs"/>
              </a:rPr>
              <a:t>:</a:t>
            </a:r>
          </a:p>
          <a:p>
            <a:pPr marL="571500" lvl="3" indent="-571500" algn="l" defTabSz="1828800" hangingPunct="1">
              <a:buFont typeface="Courier New" panose="02070309020205020404" pitchFamily="49" charset="0"/>
              <a:buChar char="o"/>
            </a:pPr>
            <a:r>
              <a:rPr lang="ru-RU" sz="3200" i="1" kern="1200" dirty="0">
                <a:solidFill>
                  <a:schemeClr val="accent1">
                    <a:lumMod val="75000"/>
                  </a:schemeClr>
                </a:solidFill>
                <a:latin typeface="+mn-lt"/>
                <a:ea typeface="+mn-ea"/>
                <a:cs typeface="+mn-cs"/>
              </a:rPr>
              <a:t>в коммерческих организациях</a:t>
            </a:r>
          </a:p>
          <a:p>
            <a:pPr marL="571500" lvl="3" indent="-571500" algn="l" defTabSz="1828800" hangingPunct="1">
              <a:buFont typeface="Courier New" panose="02070309020205020404" pitchFamily="49" charset="0"/>
              <a:buChar char="o"/>
            </a:pPr>
            <a:r>
              <a:rPr lang="ru-RU" sz="3200" i="1" kern="1200" dirty="0">
                <a:solidFill>
                  <a:schemeClr val="accent1">
                    <a:lumMod val="75000"/>
                  </a:schemeClr>
                </a:solidFill>
                <a:latin typeface="+mn-lt"/>
                <a:ea typeface="+mn-ea"/>
                <a:cs typeface="+mn-cs"/>
              </a:rPr>
              <a:t>в некоммерческом секторе</a:t>
            </a:r>
          </a:p>
          <a:p>
            <a:pPr marL="571500" lvl="3" indent="-5715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Связанная с преступным миром</a:t>
            </a:r>
          </a:p>
        </p:txBody>
      </p:sp>
      <p:sp>
        <p:nvSpPr>
          <p:cNvPr id="12" name="Прямоугольник 11">
            <a:extLst>
              <a:ext uri="{FF2B5EF4-FFF2-40B4-BE49-F238E27FC236}">
                <a16:creationId xmlns:a16="http://schemas.microsoft.com/office/drawing/2014/main" id="{2D282B73-C9FA-4C51-8FD0-78E9C06E8BAD}"/>
              </a:ext>
            </a:extLst>
          </p:cNvPr>
          <p:cNvSpPr>
            <a:spLocks noChangeArrowheads="1"/>
          </p:cNvSpPr>
          <p:nvPr/>
        </p:nvSpPr>
        <p:spPr bwMode="auto">
          <a:xfrm>
            <a:off x="8940297" y="9144390"/>
            <a:ext cx="6996117" cy="2677656"/>
          </a:xfrm>
          <a:prstGeom prst="rect">
            <a:avLst/>
          </a:prstGeom>
          <a:solidFill>
            <a:schemeClr val="bg1">
              <a:lumMod val="95000"/>
            </a:schemeClr>
          </a:solidFill>
          <a:ln w="9525">
            <a:solidFill>
              <a:schemeClr val="accent1"/>
            </a:solidFill>
            <a:miter lim="800000"/>
            <a:headEnd/>
            <a:tailEnd/>
          </a:ln>
          <a:effectLst>
            <a:glow rad="63500">
              <a:schemeClr val="accent1">
                <a:satMod val="175000"/>
                <a:alpha val="40000"/>
              </a:schemeClr>
            </a:glow>
          </a:effectLst>
        </p:spPr>
        <p:txBody>
          <a:bodyPr wrap="square">
            <a:spAutoFit/>
          </a:bodyPr>
          <a:lstStyle/>
          <a:p>
            <a:pPr algn="l" defTabSz="1828800" hangingPunct="1"/>
            <a:r>
              <a:rPr lang="en-GB" sz="4000" b="1" kern="1200" dirty="0">
                <a:solidFill>
                  <a:schemeClr val="accent1">
                    <a:lumMod val="75000"/>
                  </a:schemeClr>
                </a:solidFill>
                <a:latin typeface="+mn-lt"/>
                <a:ea typeface="+mn-ea"/>
                <a:cs typeface="+mn-cs"/>
              </a:rPr>
              <a:t>По </a:t>
            </a:r>
            <a:r>
              <a:rPr lang="ru-RU" sz="4000" b="1" kern="1200" dirty="0">
                <a:solidFill>
                  <a:schemeClr val="accent1">
                    <a:lumMod val="75000"/>
                  </a:schemeClr>
                </a:solidFill>
                <a:latin typeface="+mn-lt"/>
                <a:ea typeface="+mn-ea"/>
                <a:cs typeface="+mn-cs"/>
              </a:rPr>
              <a:t>отношению элит и граждан</a:t>
            </a:r>
            <a:r>
              <a:rPr lang="en-GB" sz="4000" b="1" kern="1200" dirty="0">
                <a:solidFill>
                  <a:schemeClr val="accent1">
                    <a:lumMod val="75000"/>
                  </a:schemeClr>
                </a:solidFill>
                <a:latin typeface="+mn-lt"/>
                <a:ea typeface="+mn-ea"/>
                <a:cs typeface="+mn-cs"/>
              </a:rPr>
              <a:t> </a:t>
            </a:r>
            <a:endParaRPr lang="ru-RU" sz="4000" b="1" kern="1200" dirty="0">
              <a:solidFill>
                <a:schemeClr val="accent1">
                  <a:lumMod val="75000"/>
                </a:schemeClr>
              </a:solidFill>
              <a:latin typeface="+mn-lt"/>
              <a:ea typeface="+mn-ea"/>
              <a:cs typeface="+mn-cs"/>
            </a:endParaRPr>
          </a:p>
          <a:p>
            <a:pPr marL="685800" indent="-6858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«белая» - «приемлемая» </a:t>
            </a:r>
          </a:p>
          <a:p>
            <a:pPr marL="685800" indent="-6858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«черная» – «неприемлемая»</a:t>
            </a:r>
          </a:p>
          <a:p>
            <a:pPr marL="685800" indent="-685800" algn="l" defTabSz="1828800" hangingPunct="1">
              <a:buFont typeface="Wingdings" panose="05000000000000000000" pitchFamily="2" charset="2"/>
              <a:buChar char="q"/>
            </a:pPr>
            <a:r>
              <a:rPr lang="ru-RU" sz="3200" i="1" kern="1200" dirty="0">
                <a:solidFill>
                  <a:schemeClr val="accent1">
                    <a:lumMod val="75000"/>
                  </a:schemeClr>
                </a:solidFill>
                <a:latin typeface="+mn-lt"/>
                <a:ea typeface="+mn-ea"/>
                <a:cs typeface="+mn-cs"/>
              </a:rPr>
              <a:t>«серая» - элиты и общество по-разному ее оценивают</a:t>
            </a:r>
          </a:p>
        </p:txBody>
      </p:sp>
    </p:spTree>
    <p:extLst>
      <p:ext uri="{BB962C8B-B14F-4D97-AF65-F5344CB8AC3E}">
        <p14:creationId xmlns:p14="http://schemas.microsoft.com/office/powerpoint/2010/main" val="46316963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2830960" y="971262"/>
            <a:ext cx="17569951" cy="684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Стороны коррупционных отношений</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5" name="Прямоугольник 4">
            <a:extLst>
              <a:ext uri="{FF2B5EF4-FFF2-40B4-BE49-F238E27FC236}">
                <a16:creationId xmlns:a16="http://schemas.microsoft.com/office/drawing/2014/main" id="{345F1438-3A81-48EB-AFB2-2AA605812D7B}"/>
              </a:ext>
            </a:extLst>
          </p:cNvPr>
          <p:cNvSpPr/>
          <p:nvPr/>
        </p:nvSpPr>
        <p:spPr>
          <a:xfrm>
            <a:off x="2830960" y="2465512"/>
            <a:ext cx="17569951" cy="10556736"/>
          </a:xfrm>
          <a:prstGeom prst="rect">
            <a:avLst/>
          </a:prstGeom>
          <a:solidFill>
            <a:schemeClr val="bg1">
              <a:lumMod val="95000"/>
            </a:schemeClr>
          </a:solidFill>
          <a:ln>
            <a:solidFill>
              <a:schemeClr val="bg1"/>
            </a:solidFill>
          </a:ln>
          <a:effectLst/>
        </p:spPr>
        <p:txBody>
          <a:bodyPr wrap="square">
            <a:spAutoFit/>
          </a:bodyPr>
          <a:lstStyle/>
          <a:p>
            <a:pPr marL="571500" indent="-571500" algn="l" defTabSz="1828800" hangingPunct="1">
              <a:buFont typeface="Wingdings" pitchFamily="2" charset="2"/>
              <a:buChar char="Ø"/>
            </a:pPr>
            <a:r>
              <a:rPr lang="en-GB" sz="3400" b="1" kern="1200" dirty="0">
                <a:solidFill>
                  <a:schemeClr val="accent1">
                    <a:lumMod val="75000"/>
                  </a:schemeClr>
                </a:solidFill>
                <a:ea typeface="+mn-ea"/>
                <a:cs typeface="+mn-cs"/>
              </a:rPr>
              <a:t>Политическая коррупция </a:t>
            </a:r>
            <a:r>
              <a:rPr lang="en-GB" sz="3400" kern="1200" dirty="0">
                <a:solidFill>
                  <a:schemeClr val="accent1">
                    <a:lumMod val="75000"/>
                  </a:schemeClr>
                </a:solidFill>
                <a:ea typeface="+mn-ea"/>
                <a:cs typeface="+mn-cs"/>
              </a:rPr>
              <a:t>– как минимум, одной из сторон являются участники политических процессов (незаконное предоставление преимуществ сторонам выборного процесса, незаконное использование общественных ресурсов при участии в выборах</a:t>
            </a:r>
            <a:r>
              <a:rPr lang="ru-RU" sz="3400" kern="1200" dirty="0">
                <a:solidFill>
                  <a:schemeClr val="accent1">
                    <a:lumMod val="75000"/>
                  </a:schemeClr>
                </a:solidFill>
                <a:ea typeface="+mn-ea"/>
                <a:cs typeface="+mn-cs"/>
              </a:rPr>
              <a:t> и др.</a:t>
            </a:r>
            <a:endParaRPr lang="ru-RU" sz="3400" i="1" kern="1200" dirty="0">
              <a:solidFill>
                <a:schemeClr val="accent1">
                  <a:lumMod val="75000"/>
                </a:schemeClr>
              </a:solidFill>
              <a:ea typeface="+mn-ea"/>
              <a:cs typeface="+mn-cs"/>
            </a:endParaRPr>
          </a:p>
          <a:p>
            <a:pPr marL="571500" indent="-571500" algn="l" defTabSz="1828800" hangingPunct="1">
              <a:buFont typeface="Wingdings" pitchFamily="2" charset="2"/>
              <a:buChar char="Ø"/>
            </a:pPr>
            <a:r>
              <a:rPr lang="ru-RU" sz="3400" b="1" kern="1200" dirty="0">
                <a:solidFill>
                  <a:schemeClr val="accent1">
                    <a:lumMod val="75000"/>
                  </a:schemeClr>
                </a:solidFill>
                <a:ea typeface="+mn-ea"/>
                <a:cs typeface="+mn-cs"/>
              </a:rPr>
              <a:t>Коррупция в криминальной сфере </a:t>
            </a:r>
            <a:r>
              <a:rPr lang="ru-RU" sz="3400" kern="1200" dirty="0">
                <a:solidFill>
                  <a:schemeClr val="accent1">
                    <a:lumMod val="75000"/>
                  </a:schemeClr>
                </a:solidFill>
                <a:ea typeface="+mn-ea"/>
                <a:cs typeface="+mn-cs"/>
              </a:rPr>
              <a:t>– связана с оказанием помощи должностными лицами  криминалитету – при совершении уголовных преступлений, уходу от уголовного преследования и ответственности </a:t>
            </a:r>
          </a:p>
          <a:p>
            <a:pPr marL="571500" indent="-571500" algn="l" defTabSz="1828800" hangingPunct="1">
              <a:buFont typeface="Wingdings" pitchFamily="2" charset="2"/>
              <a:buChar char="Ø"/>
            </a:pPr>
            <a:r>
              <a:rPr lang="en-GB" sz="3400" b="1" kern="1200" dirty="0">
                <a:solidFill>
                  <a:schemeClr val="accent1">
                    <a:lumMod val="75000"/>
                  </a:schemeClr>
                </a:solidFill>
                <a:ea typeface="+mn-ea"/>
                <a:cs typeface="+mn-cs"/>
              </a:rPr>
              <a:t>Бытовая коррупция </a:t>
            </a:r>
            <a:r>
              <a:rPr lang="en-GB" sz="3400" kern="1200" dirty="0">
                <a:solidFill>
                  <a:schemeClr val="accent1">
                    <a:lumMod val="75000"/>
                  </a:schemeClr>
                </a:solidFill>
                <a:ea typeface="+mn-ea"/>
                <a:cs typeface="+mn-cs"/>
              </a:rPr>
              <a:t>– одной из сторон выступают только физические лица (поборы с населения - в сфере образования, здравоохранения, ЖКХ;  взя</a:t>
            </a:r>
            <a:r>
              <a:rPr lang="ru-RU" sz="3400" kern="1200" dirty="0">
                <a:solidFill>
                  <a:schemeClr val="accent1">
                    <a:lumMod val="75000"/>
                  </a:schemeClr>
                </a:solidFill>
                <a:ea typeface="+mn-ea"/>
                <a:cs typeface="+mn-cs"/>
              </a:rPr>
              <a:t>т</a:t>
            </a:r>
            <a:r>
              <a:rPr lang="en-GB" sz="3400" kern="1200" dirty="0">
                <a:solidFill>
                  <a:schemeClr val="accent1">
                    <a:lumMod val="75000"/>
                  </a:schemeClr>
                </a:solidFill>
                <a:ea typeface="+mn-ea"/>
                <a:cs typeface="+mn-cs"/>
              </a:rPr>
              <a:t>ки граждан чиновникам</a:t>
            </a:r>
            <a:r>
              <a:rPr lang="ru-RU" sz="3400" kern="1200" dirty="0">
                <a:solidFill>
                  <a:schemeClr val="accent1">
                    <a:lumMod val="75000"/>
                  </a:schemeClr>
                </a:solidFill>
                <a:ea typeface="+mn-ea"/>
                <a:cs typeface="+mn-cs"/>
              </a:rPr>
              <a:t> и др.</a:t>
            </a:r>
            <a:r>
              <a:rPr lang="en-GB" sz="3400" kern="1200" dirty="0">
                <a:solidFill>
                  <a:schemeClr val="accent1">
                    <a:lumMod val="75000"/>
                  </a:schemeClr>
                </a:solidFill>
                <a:ea typeface="+mn-ea"/>
                <a:cs typeface="+mn-cs"/>
              </a:rPr>
              <a:t>)</a:t>
            </a:r>
            <a:endParaRPr lang="ru-RU" sz="3400" i="1" kern="1200" dirty="0">
              <a:solidFill>
                <a:schemeClr val="accent1">
                  <a:lumMod val="75000"/>
                </a:schemeClr>
              </a:solidFill>
              <a:ea typeface="+mn-ea"/>
              <a:cs typeface="+mn-cs"/>
            </a:endParaRPr>
          </a:p>
          <a:p>
            <a:pPr marL="571500" indent="-571500" algn="l" defTabSz="1828800" hangingPunct="1">
              <a:buFont typeface="Wingdings" pitchFamily="2" charset="2"/>
              <a:buChar char="Ø"/>
            </a:pPr>
            <a:r>
              <a:rPr lang="ru-RU" sz="3400" b="1" kern="1200" dirty="0">
                <a:solidFill>
                  <a:schemeClr val="accent1">
                    <a:lumMod val="75000"/>
                  </a:schemeClr>
                </a:solidFill>
                <a:ea typeface="+mn-ea"/>
                <a:cs typeface="+mn-cs"/>
              </a:rPr>
              <a:t>Коррупция в органах власти (может  быть частью вышеуказанных видов)</a:t>
            </a:r>
            <a:r>
              <a:rPr lang="ru-RU" sz="3400" kern="1200" dirty="0">
                <a:solidFill>
                  <a:schemeClr val="accent1">
                    <a:lumMod val="75000"/>
                  </a:schemeClr>
                </a:solidFill>
                <a:ea typeface="+mn-ea"/>
                <a:cs typeface="+mn-cs"/>
              </a:rPr>
              <a:t>:</a:t>
            </a:r>
          </a:p>
          <a:p>
            <a:pPr marL="1485900" lvl="1" indent="-571500" algn="l" defTabSz="1828800" hangingPunct="1">
              <a:buFont typeface="Wingdings" pitchFamily="2" charset="2"/>
              <a:buChar char="ü"/>
            </a:pPr>
            <a:r>
              <a:rPr lang="ru-RU" sz="3400" kern="1200" dirty="0">
                <a:solidFill>
                  <a:schemeClr val="accent1">
                    <a:lumMod val="75000"/>
                  </a:schemeClr>
                </a:solidFill>
                <a:ea typeface="+mn-ea"/>
                <a:cs typeface="+mn-cs"/>
              </a:rPr>
              <a:t>в сфере административного регулирования;</a:t>
            </a:r>
          </a:p>
          <a:p>
            <a:pPr marL="1485900" lvl="1" indent="-571500" algn="l" defTabSz="1828800" hangingPunct="1">
              <a:buFont typeface="Wingdings" pitchFamily="2" charset="2"/>
              <a:buChar char="ü"/>
            </a:pPr>
            <a:r>
              <a:rPr lang="ru-RU" sz="3400" kern="1200" dirty="0">
                <a:solidFill>
                  <a:schemeClr val="accent1">
                    <a:lumMod val="75000"/>
                  </a:schemeClr>
                </a:solidFill>
                <a:ea typeface="+mn-ea"/>
                <a:cs typeface="+mn-cs"/>
              </a:rPr>
              <a:t>в уголовно-правовой сфере;</a:t>
            </a:r>
          </a:p>
          <a:p>
            <a:pPr marL="1485900" lvl="1" indent="-571500" algn="l" defTabSz="1828800" hangingPunct="1">
              <a:buFont typeface="Wingdings" pitchFamily="2" charset="2"/>
              <a:buChar char="ü"/>
            </a:pPr>
            <a:r>
              <a:rPr lang="ru-RU" sz="3400" kern="1200" dirty="0">
                <a:solidFill>
                  <a:schemeClr val="accent1">
                    <a:lumMod val="75000"/>
                  </a:schemeClr>
                </a:solidFill>
                <a:ea typeface="+mn-ea"/>
                <a:cs typeface="+mn-cs"/>
              </a:rPr>
              <a:t>коррупция при назначении на должности (непотизм) и фаворитизм;</a:t>
            </a:r>
          </a:p>
          <a:p>
            <a:pPr marL="1485900" lvl="1" indent="-571500" algn="l" defTabSz="1828800" hangingPunct="1">
              <a:buFont typeface="Wingdings" pitchFamily="2" charset="2"/>
              <a:buChar char="ü"/>
            </a:pPr>
            <a:r>
              <a:rPr lang="ru-RU" sz="3400" kern="1200" dirty="0">
                <a:solidFill>
                  <a:schemeClr val="accent1">
                    <a:lumMod val="75000"/>
                  </a:schemeClr>
                </a:solidFill>
                <a:ea typeface="+mn-ea"/>
                <a:cs typeface="+mn-cs"/>
              </a:rPr>
              <a:t>разновидности криминальных форм государственности - клептократия («власть воров»), лутократия («власть грабителей»)</a:t>
            </a:r>
          </a:p>
          <a:p>
            <a:pPr marL="571500" indent="-571500" algn="l" defTabSz="1828800" hangingPunct="1">
              <a:buFont typeface="Wingdings" pitchFamily="2" charset="2"/>
              <a:buChar char="Ø"/>
            </a:pPr>
            <a:r>
              <a:rPr lang="en-GB" sz="3400" b="1" kern="1200" dirty="0">
                <a:solidFill>
                  <a:schemeClr val="accent1">
                    <a:lumMod val="75000"/>
                  </a:schemeClr>
                </a:solidFill>
                <a:ea typeface="+mn-ea"/>
                <a:cs typeface="+mn-cs"/>
              </a:rPr>
              <a:t>Деловая коррупция </a:t>
            </a:r>
            <a:r>
              <a:rPr lang="en-GB" sz="3400" kern="1200" dirty="0">
                <a:solidFill>
                  <a:schemeClr val="accent1">
                    <a:lumMod val="75000"/>
                  </a:schemeClr>
                </a:solidFill>
                <a:ea typeface="+mn-ea"/>
                <a:cs typeface="+mn-cs"/>
              </a:rPr>
              <a:t>–</a:t>
            </a:r>
            <a:r>
              <a:rPr lang="ru-RU" sz="3400" kern="1200" dirty="0">
                <a:solidFill>
                  <a:schemeClr val="accent1">
                    <a:lumMod val="75000"/>
                  </a:schemeClr>
                </a:solidFill>
                <a:ea typeface="+mn-ea"/>
                <a:cs typeface="+mn-cs"/>
              </a:rPr>
              <a:t> </a:t>
            </a:r>
            <a:r>
              <a:rPr lang="en-GB" sz="3400" kern="1200" dirty="0">
                <a:solidFill>
                  <a:schemeClr val="accent1">
                    <a:lumMod val="75000"/>
                  </a:schemeClr>
                </a:solidFill>
                <a:ea typeface="+mn-ea"/>
                <a:cs typeface="+mn-cs"/>
              </a:rPr>
              <a:t>при </a:t>
            </a:r>
            <a:r>
              <a:rPr lang="ru-RU" sz="3400" kern="1200" dirty="0">
                <a:solidFill>
                  <a:schemeClr val="accent1">
                    <a:lumMod val="75000"/>
                  </a:schemeClr>
                </a:solidFill>
                <a:ea typeface="+mn-ea"/>
                <a:cs typeface="+mn-cs"/>
              </a:rPr>
              <a:t> </a:t>
            </a:r>
            <a:r>
              <a:rPr lang="en-GB" sz="3400" kern="1200" dirty="0">
                <a:solidFill>
                  <a:schemeClr val="accent1">
                    <a:lumMod val="75000"/>
                  </a:schemeClr>
                </a:solidFill>
                <a:ea typeface="+mn-ea"/>
                <a:cs typeface="+mn-cs"/>
              </a:rPr>
              <a:t>взаимодействии хозяйствующ</a:t>
            </a:r>
            <a:r>
              <a:rPr lang="ru-RU" sz="3400" kern="1200" dirty="0">
                <a:solidFill>
                  <a:schemeClr val="accent1">
                    <a:lumMod val="75000"/>
                  </a:schemeClr>
                </a:solidFill>
                <a:ea typeface="+mn-ea"/>
                <a:cs typeface="+mn-cs"/>
              </a:rPr>
              <a:t>его </a:t>
            </a:r>
            <a:r>
              <a:rPr lang="en-GB" sz="3400" kern="1200" dirty="0">
                <a:solidFill>
                  <a:schemeClr val="accent1">
                    <a:lumMod val="75000"/>
                  </a:schemeClr>
                </a:solidFill>
                <a:ea typeface="+mn-ea"/>
                <a:cs typeface="+mn-cs"/>
              </a:rPr>
              <a:t>субъект</a:t>
            </a:r>
            <a:r>
              <a:rPr lang="ru-RU" sz="3400" kern="1200" dirty="0">
                <a:solidFill>
                  <a:schemeClr val="accent1">
                    <a:lumMod val="75000"/>
                  </a:schemeClr>
                </a:solidFill>
                <a:ea typeface="+mn-ea"/>
                <a:cs typeface="+mn-cs"/>
              </a:rPr>
              <a:t>а с </a:t>
            </a:r>
            <a:r>
              <a:rPr lang="en-GB" sz="3400" kern="1200" dirty="0">
                <a:solidFill>
                  <a:schemeClr val="accent1">
                    <a:lumMod val="75000"/>
                  </a:schemeClr>
                </a:solidFill>
                <a:ea typeface="+mn-ea"/>
                <a:cs typeface="+mn-cs"/>
              </a:rPr>
              <a:t> органами власти, с другими хозяйствующими субъектами или </a:t>
            </a:r>
            <a:r>
              <a:rPr lang="ru-RU" sz="3400" kern="1200" dirty="0">
                <a:solidFill>
                  <a:schemeClr val="accent1">
                    <a:lumMod val="75000"/>
                  </a:schemeClr>
                </a:solidFill>
                <a:ea typeface="+mn-ea"/>
                <a:cs typeface="+mn-cs"/>
              </a:rPr>
              <a:t>с </a:t>
            </a:r>
            <a:r>
              <a:rPr lang="en-GB" sz="3400" kern="1200" dirty="0">
                <a:solidFill>
                  <a:schemeClr val="accent1">
                    <a:lumMod val="75000"/>
                  </a:schemeClr>
                </a:solidFill>
                <a:ea typeface="+mn-ea"/>
                <a:cs typeface="+mn-cs"/>
              </a:rPr>
              <a:t>гражданами</a:t>
            </a:r>
            <a:r>
              <a:rPr lang="ru-RU" sz="3400" kern="1200" dirty="0">
                <a:solidFill>
                  <a:schemeClr val="accent1">
                    <a:lumMod val="75000"/>
                  </a:schemeClr>
                </a:solidFill>
                <a:ea typeface="+mn-ea"/>
                <a:cs typeface="+mn-cs"/>
              </a:rPr>
              <a:t> (может быть по инициативе хозсубъекта или под давлением со стороны должностного лица органа власти или другого субъекта)</a:t>
            </a:r>
          </a:p>
        </p:txBody>
      </p:sp>
    </p:spTree>
    <p:extLst>
      <p:ext uri="{BB962C8B-B14F-4D97-AF65-F5344CB8AC3E}">
        <p14:creationId xmlns:p14="http://schemas.microsoft.com/office/powerpoint/2010/main" val="143004628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2817734" y="395354"/>
            <a:ext cx="20355065" cy="1331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800" dirty="0"/>
              <a:t>Перерастание институциональной коррупции в глобальные процессы</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5" name="Прямоугольник 4">
            <a:extLst>
              <a:ext uri="{FF2B5EF4-FFF2-40B4-BE49-F238E27FC236}">
                <a16:creationId xmlns:a16="http://schemas.microsoft.com/office/drawing/2014/main" id="{345F1438-3A81-48EB-AFB2-2AA605812D7B}"/>
              </a:ext>
            </a:extLst>
          </p:cNvPr>
          <p:cNvSpPr/>
          <p:nvPr/>
        </p:nvSpPr>
        <p:spPr>
          <a:xfrm>
            <a:off x="2830960" y="2857767"/>
            <a:ext cx="19118485" cy="9367629"/>
          </a:xfrm>
          <a:prstGeom prst="rect">
            <a:avLst/>
          </a:prstGeom>
          <a:solidFill>
            <a:schemeClr val="bg1">
              <a:lumMod val="95000"/>
            </a:schemeClr>
          </a:solidFill>
          <a:ln>
            <a:solidFill>
              <a:schemeClr val="bg1"/>
            </a:solidFill>
          </a:ln>
          <a:effectLst/>
        </p:spPr>
        <p:txBody>
          <a:bodyPr wrap="square">
            <a:spAutoFit/>
          </a:bodyPr>
          <a:lstStyle/>
          <a:p>
            <a:pPr algn="just" defTabSz="1828800" hangingPunct="1">
              <a:lnSpc>
                <a:spcPct val="115000"/>
              </a:lnSpc>
              <a:tabLst>
                <a:tab pos="6019800" algn="ctr"/>
                <a:tab pos="11938000" algn="r"/>
              </a:tabLst>
            </a:pPr>
            <a:r>
              <a:rPr lang="en-US" altLang="ru-RU" sz="4000" b="1" kern="1200" dirty="0">
                <a:solidFill>
                  <a:srgbClr val="4F81BD">
                    <a:lumMod val="75000"/>
                  </a:srgbClr>
                </a:solidFill>
                <a:ea typeface="+mn-ea"/>
                <a:cs typeface="Arial" panose="020B0604020202020204" pitchFamily="34" charset="0"/>
                <a:sym typeface="Arial" panose="020B0604020202020204" pitchFamily="34" charset="0"/>
              </a:rPr>
              <a:t>1</a:t>
            </a:r>
            <a:r>
              <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 Захват бизнесом власти - неконкурентные льготы и преференции, уход от ответственности</a:t>
            </a:r>
          </a:p>
          <a:p>
            <a:pPr algn="just" defTabSz="1828800" hangingPunct="1">
              <a:lnSpc>
                <a:spcPct val="115000"/>
              </a:lnSpc>
              <a:tabLst>
                <a:tab pos="6019800" algn="ctr"/>
                <a:tab pos="11938000" algn="r"/>
              </a:tabLst>
            </a:pPr>
            <a:endPar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endParaRPr>
          </a:p>
          <a:p>
            <a:pPr algn="just" defTabSz="1828800" hangingPunct="1">
              <a:lnSpc>
                <a:spcPct val="115000"/>
              </a:lnSpc>
              <a:tabLst>
                <a:tab pos="6019800" algn="ctr"/>
                <a:tab pos="11938000" algn="r"/>
              </a:tabLst>
            </a:pPr>
            <a:r>
              <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2. Захват властью бизнеса - использование  власт</a:t>
            </a:r>
            <a:r>
              <a:rPr lang="ru-RU"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ных полномочий</a:t>
            </a:r>
            <a:r>
              <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  для </a:t>
            </a:r>
            <a:r>
              <a:rPr lang="ru-RU"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оказания коррупционного давления</a:t>
            </a:r>
            <a:r>
              <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 на бизнес, вымогательства</a:t>
            </a:r>
            <a:r>
              <a:rPr lang="ru-RU"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 и</a:t>
            </a:r>
            <a:r>
              <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 рейдерств</a:t>
            </a:r>
            <a:r>
              <a:rPr lang="ru-RU"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а</a:t>
            </a:r>
            <a:endPar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endParaRPr>
          </a:p>
          <a:p>
            <a:pPr algn="just" defTabSz="1828800" hangingPunct="1">
              <a:lnSpc>
                <a:spcPct val="115000"/>
              </a:lnSpc>
              <a:tabLst>
                <a:tab pos="6019800" algn="ctr"/>
                <a:tab pos="11938000" algn="r"/>
              </a:tabLst>
            </a:pPr>
            <a:endPar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endParaRPr>
          </a:p>
          <a:p>
            <a:pPr algn="just" defTabSz="1828800" hangingPunct="1">
              <a:lnSpc>
                <a:spcPct val="115000"/>
              </a:lnSpc>
              <a:tabLst>
                <a:tab pos="6019800" algn="ctr"/>
                <a:tab pos="11938000" algn="r"/>
              </a:tabLst>
            </a:pPr>
            <a:r>
              <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3. Захват государства элитами власт</a:t>
            </a:r>
            <a:r>
              <a:rPr lang="ru-RU"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и</a:t>
            </a:r>
            <a:r>
              <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 и бизнес</a:t>
            </a:r>
            <a:r>
              <a:rPr lang="ru-RU"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а</a:t>
            </a:r>
            <a:r>
              <a:rPr lang="en-US"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 -  олигархический/клептократический  капитализм  для избранных, "имитационная" демократия</a:t>
            </a:r>
            <a:r>
              <a:rPr lang="ru-RU" altLang="ru-RU" sz="4400" kern="1200" dirty="0">
                <a:solidFill>
                  <a:srgbClr val="4F81BD">
                    <a:lumMod val="75000"/>
                  </a:srgbClr>
                </a:solidFill>
                <a:latin typeface="+mn-lt"/>
                <a:ea typeface="+mn-ea"/>
                <a:cs typeface="Arial" panose="020B0604020202020204" pitchFamily="34" charset="0"/>
                <a:sym typeface="Arial" panose="020B0604020202020204" pitchFamily="34" charset="0"/>
              </a:rPr>
              <a:t> (основными бенефициарами власти оказываются элиты при формальном соблюдении демократических процедур),  как результат - нарастание тренда общего обеднения и расслоения населения с вымыванием среднего класса и ростом числа богатейших и беднейших слоев населения, концентрация огромных богатств в руках элиты </a:t>
            </a:r>
          </a:p>
        </p:txBody>
      </p:sp>
    </p:spTree>
    <p:extLst>
      <p:ext uri="{BB962C8B-B14F-4D97-AF65-F5344CB8AC3E}">
        <p14:creationId xmlns:p14="http://schemas.microsoft.com/office/powerpoint/2010/main" val="59549130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3497034" y="779503"/>
            <a:ext cx="17389932" cy="8053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Понятие антикоррупционной политики</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6" name="TextBox 5"/>
          <p:cNvSpPr txBox="1"/>
          <p:nvPr/>
        </p:nvSpPr>
        <p:spPr>
          <a:xfrm>
            <a:off x="13302078" y="3814679"/>
            <a:ext cx="7209536" cy="986404"/>
          </a:xfrm>
          <a:prstGeom prst="rect">
            <a:avLst/>
          </a:prstGeom>
          <a:solidFill>
            <a:schemeClr val="accent1">
              <a:lumMod val="20000"/>
              <a:lumOff val="80000"/>
            </a:schemeClr>
          </a:solidFill>
          <a:ln w="9525">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sz="1400" b="1">
                <a:solidFill>
                  <a:schemeClr val="tx2"/>
                </a:solidFill>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en-US" altLang="ru-RU" sz="3600" kern="1200" dirty="0">
                <a:solidFill>
                  <a:srgbClr val="1F497D"/>
                </a:solidFill>
                <a:sym typeface="Arial" charset="0"/>
              </a:rPr>
              <a:t>законодательны</a:t>
            </a:r>
            <a:r>
              <a:rPr lang="ru-RU" altLang="ru-RU" sz="3600" kern="1200" dirty="0">
                <a:solidFill>
                  <a:srgbClr val="1F497D"/>
                </a:solidFill>
                <a:sym typeface="Arial" charset="0"/>
              </a:rPr>
              <a:t>х</a:t>
            </a:r>
            <a:endParaRPr lang="ru-RU" sz="3600" kern="1200" dirty="0">
              <a:solidFill>
                <a:srgbClr val="1F497D"/>
              </a:solidFill>
            </a:endParaRPr>
          </a:p>
        </p:txBody>
      </p:sp>
      <p:sp>
        <p:nvSpPr>
          <p:cNvPr id="7" name="TextBox 6"/>
          <p:cNvSpPr txBox="1"/>
          <p:nvPr/>
        </p:nvSpPr>
        <p:spPr>
          <a:xfrm>
            <a:off x="13243886" y="8219507"/>
            <a:ext cx="7189016" cy="888196"/>
          </a:xfrm>
          <a:prstGeom prst="rect">
            <a:avLst/>
          </a:prstGeom>
          <a:solidFill>
            <a:schemeClr val="accent1">
              <a:lumMod val="20000"/>
              <a:lumOff val="80000"/>
            </a:schemeClr>
          </a:solidFill>
          <a:ln w="9525">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sz="1400" b="1">
                <a:solidFill>
                  <a:schemeClr val="tx2"/>
                </a:solidFill>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marL="914400" lvl="1" indent="0" defTabSz="1828800" hangingPunct="1">
              <a:lnSpc>
                <a:spcPct val="80000"/>
              </a:lnSpc>
              <a:spcAft>
                <a:spcPts val="600"/>
              </a:spcAft>
              <a:buClr>
                <a:srgbClr val="00448E"/>
              </a:buClr>
              <a:defRPr/>
            </a:pPr>
            <a:r>
              <a:rPr lang="en-US" altLang="ru-RU" sz="3600" b="1" kern="1200" dirty="0">
                <a:solidFill>
                  <a:srgbClr val="1F497D"/>
                </a:solidFill>
                <a:sym typeface="Arial" charset="0"/>
              </a:rPr>
              <a:t>информационных</a:t>
            </a:r>
            <a:endParaRPr lang="ru-RU" sz="3600" b="1" kern="1200" dirty="0">
              <a:solidFill>
                <a:srgbClr val="1F497D"/>
              </a:solidFill>
            </a:endParaRPr>
          </a:p>
        </p:txBody>
      </p:sp>
      <p:sp>
        <p:nvSpPr>
          <p:cNvPr id="8" name="Овал 7">
            <a:extLst>
              <a:ext uri="{FF2B5EF4-FFF2-40B4-BE49-F238E27FC236}">
                <a16:creationId xmlns:a16="http://schemas.microsoft.com/office/drawing/2014/main" id="{CC808B3E-2C13-4B70-B60C-2FA5A66A9843}"/>
              </a:ext>
            </a:extLst>
          </p:cNvPr>
          <p:cNvSpPr/>
          <p:nvPr/>
        </p:nvSpPr>
        <p:spPr>
          <a:xfrm>
            <a:off x="3677387" y="5758224"/>
            <a:ext cx="7957906" cy="3991574"/>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lvl="1" indent="0" defTabSz="1828800" hangingPunct="1">
              <a:spcAft>
                <a:spcPts val="600"/>
              </a:spcAft>
              <a:buClr>
                <a:srgbClr val="00448E"/>
              </a:buClr>
              <a:defRPr/>
            </a:pPr>
            <a:r>
              <a:rPr lang="ru-RU" altLang="ru-RU" sz="3600" b="1" kern="1200" dirty="0">
                <a:solidFill>
                  <a:srgbClr val="4F81BD">
                    <a:lumMod val="75000"/>
                  </a:srgbClr>
                </a:solidFill>
                <a:sym typeface="Arial Bold" charset="0"/>
              </a:rPr>
              <a:t>Э</a:t>
            </a:r>
            <a:r>
              <a:rPr lang="en-US" altLang="ru-RU" sz="3600" b="1" kern="1200" dirty="0">
                <a:solidFill>
                  <a:srgbClr val="1F497D"/>
                </a:solidFill>
                <a:sym typeface="Arial" panose="020B0604020202020204" pitchFamily="34" charset="0"/>
              </a:rPr>
              <a:t>то комплекс взаимодополняющих</a:t>
            </a:r>
            <a:r>
              <a:rPr lang="ru-RU" altLang="ru-RU" sz="3600" b="1" kern="1200" dirty="0">
                <a:solidFill>
                  <a:srgbClr val="1F497D"/>
                </a:solidFill>
                <a:sym typeface="Arial" panose="020B0604020202020204" pitchFamily="34" charset="0"/>
              </a:rPr>
              <a:t> научнообоснованных</a:t>
            </a:r>
            <a:r>
              <a:rPr lang="en-US" altLang="ru-RU" sz="3600" b="1" kern="1200" dirty="0">
                <a:solidFill>
                  <a:srgbClr val="1F497D"/>
                </a:solidFill>
                <a:sym typeface="Arial" panose="020B0604020202020204" pitchFamily="34" charset="0"/>
              </a:rPr>
              <a:t> мер</a:t>
            </a:r>
            <a:endParaRPr lang="ru-RU" altLang="ru-RU" sz="3600" b="1" kern="1200" dirty="0">
              <a:solidFill>
                <a:srgbClr val="1F497D"/>
              </a:solidFill>
              <a:sym typeface="Arial" charset="0"/>
            </a:endParaRPr>
          </a:p>
        </p:txBody>
      </p:sp>
      <p:sp>
        <p:nvSpPr>
          <p:cNvPr id="9" name="Стрелка вниз 12">
            <a:extLst>
              <a:ext uri="{FF2B5EF4-FFF2-40B4-BE49-F238E27FC236}">
                <a16:creationId xmlns:a16="http://schemas.microsoft.com/office/drawing/2014/main" id="{F4BB0965-091C-478C-9B7F-3E78575ACD1D}"/>
              </a:ext>
            </a:extLst>
          </p:cNvPr>
          <p:cNvSpPr/>
          <p:nvPr/>
        </p:nvSpPr>
        <p:spPr>
          <a:xfrm>
            <a:off x="7556477" y="10070155"/>
            <a:ext cx="401894" cy="6759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0" name="Стрелка вниз 12">
            <a:extLst>
              <a:ext uri="{FF2B5EF4-FFF2-40B4-BE49-F238E27FC236}">
                <a16:creationId xmlns:a16="http://schemas.microsoft.com/office/drawing/2014/main" id="{64B378DB-B672-44D6-9B10-E618622FF3AE}"/>
              </a:ext>
            </a:extLst>
          </p:cNvPr>
          <p:cNvSpPr/>
          <p:nvPr/>
        </p:nvSpPr>
        <p:spPr>
          <a:xfrm rot="18783117">
            <a:off x="11960507" y="8993583"/>
            <a:ext cx="462990" cy="13462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1" name="Стрелка вниз 12">
            <a:extLst>
              <a:ext uri="{FF2B5EF4-FFF2-40B4-BE49-F238E27FC236}">
                <a16:creationId xmlns:a16="http://schemas.microsoft.com/office/drawing/2014/main" id="{3D3563C2-6D86-4E2F-9CDA-72582DA5D7E3}"/>
              </a:ext>
            </a:extLst>
          </p:cNvPr>
          <p:cNvSpPr/>
          <p:nvPr/>
        </p:nvSpPr>
        <p:spPr>
          <a:xfrm rot="13602799">
            <a:off x="11622118" y="4337413"/>
            <a:ext cx="434892" cy="20153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2" name="TextBox 11">
            <a:extLst>
              <a:ext uri="{FF2B5EF4-FFF2-40B4-BE49-F238E27FC236}">
                <a16:creationId xmlns:a16="http://schemas.microsoft.com/office/drawing/2014/main" id="{904D426E-6E6C-42E9-9AB7-185CF31BC717}"/>
              </a:ext>
            </a:extLst>
          </p:cNvPr>
          <p:cNvSpPr txBox="1"/>
          <p:nvPr/>
        </p:nvSpPr>
        <p:spPr>
          <a:xfrm>
            <a:off x="13266255" y="5436891"/>
            <a:ext cx="7192450" cy="986404"/>
          </a:xfrm>
          <a:prstGeom prst="rect">
            <a:avLst/>
          </a:prstGeom>
          <a:solidFill>
            <a:schemeClr val="accent1">
              <a:lumMod val="20000"/>
              <a:lumOff val="80000"/>
            </a:schemeClr>
          </a:solidFill>
          <a:ln w="9525">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lvl2pPr lvl="1" algn="just">
              <a:lnSpc>
                <a:spcPct val="80000"/>
              </a:lnSpc>
              <a:spcAft>
                <a:spcPts val="300"/>
              </a:spcAft>
              <a:buClr>
                <a:srgbClr val="00448E"/>
              </a:buClr>
              <a:defRPr sz="1600" b="1">
                <a:solidFill>
                  <a:schemeClr val="accent1">
                    <a:lumMod val="75000"/>
                  </a:schemeClr>
                </a:solidFill>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marL="914400" lvl="1" indent="0" algn="ctr" defTabSz="1828800" hangingPunct="1"/>
            <a:r>
              <a:rPr lang="en-US" altLang="ru-RU" sz="3600" kern="1200" dirty="0">
                <a:solidFill>
                  <a:srgbClr val="1F497D"/>
                </a:solidFill>
                <a:sym typeface="Arial" charset="0"/>
              </a:rPr>
              <a:t>экономических</a:t>
            </a:r>
            <a:endParaRPr lang="en-US" altLang="ru-RU" sz="3600" kern="1200" dirty="0">
              <a:solidFill>
                <a:srgbClr val="1F497D"/>
              </a:solidFill>
            </a:endParaRPr>
          </a:p>
        </p:txBody>
      </p:sp>
      <p:sp>
        <p:nvSpPr>
          <p:cNvPr id="13" name="TextBox 12">
            <a:extLst>
              <a:ext uri="{FF2B5EF4-FFF2-40B4-BE49-F238E27FC236}">
                <a16:creationId xmlns:a16="http://schemas.microsoft.com/office/drawing/2014/main" id="{59CA0439-A85D-4D02-94B7-EDE9B6478A66}"/>
              </a:ext>
            </a:extLst>
          </p:cNvPr>
          <p:cNvSpPr txBox="1"/>
          <p:nvPr/>
        </p:nvSpPr>
        <p:spPr>
          <a:xfrm>
            <a:off x="3677388" y="10962570"/>
            <a:ext cx="7664360" cy="2232134"/>
          </a:xfrm>
          <a:prstGeom prst="rect">
            <a:avLst/>
          </a:prstGeom>
          <a:solidFill>
            <a:schemeClr val="accent1">
              <a:lumMod val="20000"/>
              <a:lumOff val="80000"/>
            </a:schemeClr>
          </a:solidFill>
          <a:ln w="9525">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en-US" altLang="ru-RU" sz="3600" b="1" kern="1200" dirty="0">
                <a:solidFill>
                  <a:srgbClr val="1F497D"/>
                </a:solidFill>
                <a:sym typeface="Arial" charset="0"/>
              </a:rPr>
              <a:t>предпринимаемых государством и гражданским обществом в целях противодействия коррупции</a:t>
            </a:r>
            <a:endParaRPr lang="ru-RU" sz="3600" b="1" kern="1200" dirty="0">
              <a:solidFill>
                <a:srgbClr val="1F497D"/>
              </a:solidFill>
            </a:endParaRPr>
          </a:p>
        </p:txBody>
      </p:sp>
      <p:sp>
        <p:nvSpPr>
          <p:cNvPr id="14" name="TextBox 13">
            <a:extLst>
              <a:ext uri="{FF2B5EF4-FFF2-40B4-BE49-F238E27FC236}">
                <a16:creationId xmlns:a16="http://schemas.microsoft.com/office/drawing/2014/main" id="{FEF19174-CAE4-4CCE-8EDC-C0D0DAADD5A9}"/>
              </a:ext>
            </a:extLst>
          </p:cNvPr>
          <p:cNvSpPr txBox="1"/>
          <p:nvPr/>
        </p:nvSpPr>
        <p:spPr>
          <a:xfrm>
            <a:off x="13292208" y="6810049"/>
            <a:ext cx="7209536" cy="888196"/>
          </a:xfrm>
          <a:prstGeom prst="rect">
            <a:avLst/>
          </a:prstGeom>
          <a:solidFill>
            <a:schemeClr val="accent1">
              <a:lumMod val="20000"/>
              <a:lumOff val="80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marL="914400" lvl="1" indent="0" defTabSz="1828800" hangingPunct="1">
              <a:lnSpc>
                <a:spcPct val="80000"/>
              </a:lnSpc>
              <a:spcAft>
                <a:spcPts val="600"/>
              </a:spcAft>
              <a:buClr>
                <a:srgbClr val="00448E"/>
              </a:buClr>
              <a:defRPr/>
            </a:pPr>
            <a:r>
              <a:rPr lang="ru-RU" altLang="ru-RU" sz="3200" b="1" kern="1200" dirty="0">
                <a:solidFill>
                  <a:srgbClr val="4F81BD">
                    <a:lumMod val="75000"/>
                  </a:srgbClr>
                </a:solidFill>
                <a:effectLst>
                  <a:outerShdw blurRad="38100" dist="38100" dir="2700000" algn="tl">
                    <a:srgbClr val="C0C0C0"/>
                  </a:outerShdw>
                </a:effectLst>
              </a:rPr>
              <a:t> </a:t>
            </a:r>
            <a:r>
              <a:rPr lang="en-US" altLang="ru-RU" sz="3600" b="1" kern="1200" dirty="0">
                <a:solidFill>
                  <a:srgbClr val="1F497D"/>
                </a:solidFill>
                <a:sym typeface="Arial" charset="0"/>
              </a:rPr>
              <a:t>политических</a:t>
            </a:r>
            <a:endParaRPr lang="ru-RU" altLang="ru-RU" sz="3600" b="1" kern="1200" dirty="0">
              <a:solidFill>
                <a:srgbClr val="1F497D"/>
              </a:solidFill>
            </a:endParaRPr>
          </a:p>
        </p:txBody>
      </p:sp>
      <p:sp>
        <p:nvSpPr>
          <p:cNvPr id="15" name="Стрелка вниз 12">
            <a:extLst>
              <a:ext uri="{FF2B5EF4-FFF2-40B4-BE49-F238E27FC236}">
                <a16:creationId xmlns:a16="http://schemas.microsoft.com/office/drawing/2014/main" id="{9329A0AD-46A9-4960-8356-1639FD2C9DD3}"/>
              </a:ext>
            </a:extLst>
          </p:cNvPr>
          <p:cNvSpPr/>
          <p:nvPr/>
        </p:nvSpPr>
        <p:spPr>
          <a:xfrm rot="13728900">
            <a:off x="12109181" y="5716889"/>
            <a:ext cx="415318" cy="13462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6" name="Стрелка вниз 12">
            <a:extLst>
              <a:ext uri="{FF2B5EF4-FFF2-40B4-BE49-F238E27FC236}">
                <a16:creationId xmlns:a16="http://schemas.microsoft.com/office/drawing/2014/main" id="{A465B753-6509-4B07-831C-246FC28ECCFE}"/>
              </a:ext>
            </a:extLst>
          </p:cNvPr>
          <p:cNvSpPr/>
          <p:nvPr/>
        </p:nvSpPr>
        <p:spPr>
          <a:xfrm>
            <a:off x="7556477" y="4761873"/>
            <a:ext cx="401894" cy="6759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7" name="Стрелка вниз 12">
            <a:extLst>
              <a:ext uri="{FF2B5EF4-FFF2-40B4-BE49-F238E27FC236}">
                <a16:creationId xmlns:a16="http://schemas.microsoft.com/office/drawing/2014/main" id="{66AA7FA0-E3E9-4FEA-9308-65610AD0F587}"/>
              </a:ext>
            </a:extLst>
          </p:cNvPr>
          <p:cNvSpPr/>
          <p:nvPr/>
        </p:nvSpPr>
        <p:spPr>
          <a:xfrm rot="18993075">
            <a:off x="11499640" y="9490451"/>
            <a:ext cx="434892" cy="20153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8" name="TextBox 17">
            <a:extLst>
              <a:ext uri="{FF2B5EF4-FFF2-40B4-BE49-F238E27FC236}">
                <a16:creationId xmlns:a16="http://schemas.microsoft.com/office/drawing/2014/main" id="{BD476731-4DE3-4A91-82CA-74A2BF123400}"/>
              </a:ext>
            </a:extLst>
          </p:cNvPr>
          <p:cNvSpPr txBox="1"/>
          <p:nvPr/>
        </p:nvSpPr>
        <p:spPr>
          <a:xfrm>
            <a:off x="13266255" y="9707211"/>
            <a:ext cx="7231550" cy="888196"/>
          </a:xfrm>
          <a:prstGeom prst="rect">
            <a:avLst/>
          </a:prstGeom>
          <a:solidFill>
            <a:schemeClr val="accent1">
              <a:lumMod val="20000"/>
              <a:lumOff val="80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marL="914400" lvl="1" indent="0" defTabSz="1828800" hangingPunct="1">
              <a:lnSpc>
                <a:spcPct val="80000"/>
              </a:lnSpc>
              <a:spcAft>
                <a:spcPts val="600"/>
              </a:spcAft>
              <a:buClr>
                <a:srgbClr val="00448E"/>
              </a:buClr>
              <a:defRPr/>
            </a:pPr>
            <a:r>
              <a:rPr lang="ru-RU" altLang="ru-RU" sz="3200" b="1" kern="1200" dirty="0">
                <a:solidFill>
                  <a:srgbClr val="4F81BD">
                    <a:lumMod val="75000"/>
                  </a:srgbClr>
                </a:solidFill>
                <a:effectLst>
                  <a:outerShdw blurRad="38100" dist="38100" dir="2700000" algn="tl">
                    <a:srgbClr val="C0C0C0"/>
                  </a:outerShdw>
                </a:effectLst>
              </a:rPr>
              <a:t> </a:t>
            </a:r>
            <a:r>
              <a:rPr lang="en-US" altLang="ru-RU" sz="3600" b="1" kern="1200" dirty="0">
                <a:solidFill>
                  <a:srgbClr val="1F497D"/>
                </a:solidFill>
                <a:sym typeface="Arial" charset="0"/>
              </a:rPr>
              <a:t>организационных</a:t>
            </a:r>
            <a:endParaRPr lang="ru-RU" sz="3600" b="1" kern="1200" dirty="0">
              <a:solidFill>
                <a:srgbClr val="1F497D"/>
              </a:solidFill>
            </a:endParaRPr>
          </a:p>
        </p:txBody>
      </p:sp>
      <p:sp>
        <p:nvSpPr>
          <p:cNvPr id="19" name="Стрелка вниз 12">
            <a:extLst>
              <a:ext uri="{FF2B5EF4-FFF2-40B4-BE49-F238E27FC236}">
                <a16:creationId xmlns:a16="http://schemas.microsoft.com/office/drawing/2014/main" id="{DCB68DB1-F9EF-4357-9114-B25CD63BA088}"/>
              </a:ext>
            </a:extLst>
          </p:cNvPr>
          <p:cNvSpPr/>
          <p:nvPr/>
        </p:nvSpPr>
        <p:spPr>
          <a:xfrm rot="16200000">
            <a:off x="12199585" y="8131125"/>
            <a:ext cx="352066" cy="932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0" name="TextBox 19">
            <a:extLst>
              <a:ext uri="{FF2B5EF4-FFF2-40B4-BE49-F238E27FC236}">
                <a16:creationId xmlns:a16="http://schemas.microsoft.com/office/drawing/2014/main" id="{94A593AF-75F9-43ED-A27E-EA6AEB34279D}"/>
              </a:ext>
            </a:extLst>
          </p:cNvPr>
          <p:cNvSpPr txBox="1"/>
          <p:nvPr/>
        </p:nvSpPr>
        <p:spPr>
          <a:xfrm>
            <a:off x="13294365" y="11213803"/>
            <a:ext cx="7231550" cy="1349192"/>
          </a:xfrm>
          <a:prstGeom prst="rect">
            <a:avLst/>
          </a:prstGeom>
          <a:solidFill>
            <a:schemeClr val="accent1">
              <a:lumMod val="20000"/>
              <a:lumOff val="80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3200" b="1" kern="1200" dirty="0">
                <a:solidFill>
                  <a:srgbClr val="1F497D"/>
                </a:solidFill>
              </a:rPr>
              <a:t>просветительских, образовательных</a:t>
            </a:r>
          </a:p>
        </p:txBody>
      </p:sp>
      <p:sp>
        <p:nvSpPr>
          <p:cNvPr id="21" name="TextBox 20">
            <a:extLst>
              <a:ext uri="{FF2B5EF4-FFF2-40B4-BE49-F238E27FC236}">
                <a16:creationId xmlns:a16="http://schemas.microsoft.com/office/drawing/2014/main" id="{61D8F28E-C288-4223-A882-4ED7E69D573C}"/>
              </a:ext>
            </a:extLst>
          </p:cNvPr>
          <p:cNvSpPr txBox="1"/>
          <p:nvPr/>
        </p:nvSpPr>
        <p:spPr>
          <a:xfrm>
            <a:off x="3685114" y="2670046"/>
            <a:ext cx="8154448" cy="1806458"/>
          </a:xfrm>
          <a:prstGeom prst="rect">
            <a:avLst/>
          </a:prstGeom>
          <a:solidFill>
            <a:schemeClr val="accent1">
              <a:lumMod val="20000"/>
              <a:lumOff val="80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5600" b="1" kern="1200" dirty="0">
                <a:solidFill>
                  <a:srgbClr val="1F497D"/>
                </a:solidFill>
              </a:rPr>
              <a:t>Антикоррупционная политик</a:t>
            </a:r>
            <a:r>
              <a:rPr lang="ru-RU" sz="5600" b="1" kern="1200" dirty="0">
                <a:solidFill>
                  <a:srgbClr val="4F81BD">
                    <a:lumMod val="75000"/>
                  </a:srgbClr>
                </a:solidFill>
              </a:rPr>
              <a:t>а</a:t>
            </a:r>
            <a:r>
              <a:rPr lang="en-US" altLang="ru-RU" sz="5600" kern="1200" dirty="0">
                <a:solidFill>
                  <a:srgbClr val="4F81BD">
                    <a:lumMod val="75000"/>
                  </a:srgbClr>
                </a:solidFill>
                <a:sym typeface="Arial Bold" charset="0"/>
              </a:rPr>
              <a:t> </a:t>
            </a:r>
            <a:endParaRPr lang="ru-RU" sz="5600" b="1" kern="1200" dirty="0">
              <a:solidFill>
                <a:srgbClr val="1F497D"/>
              </a:solidFill>
            </a:endParaRPr>
          </a:p>
        </p:txBody>
      </p:sp>
      <p:sp>
        <p:nvSpPr>
          <p:cNvPr id="22" name="Стрелка вниз 12">
            <a:extLst>
              <a:ext uri="{FF2B5EF4-FFF2-40B4-BE49-F238E27FC236}">
                <a16:creationId xmlns:a16="http://schemas.microsoft.com/office/drawing/2014/main" id="{18402ED4-9D77-4072-8EFF-F47417BBFE8C}"/>
              </a:ext>
            </a:extLst>
          </p:cNvPr>
          <p:cNvSpPr/>
          <p:nvPr/>
        </p:nvSpPr>
        <p:spPr>
          <a:xfrm rot="16200000">
            <a:off x="12230869" y="6963869"/>
            <a:ext cx="352066" cy="932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Tree>
    <p:extLst>
      <p:ext uri="{BB962C8B-B14F-4D97-AF65-F5344CB8AC3E}">
        <p14:creationId xmlns:p14="http://schemas.microsoft.com/office/powerpoint/2010/main" val="67252791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2686944" y="922285"/>
            <a:ext cx="21170352" cy="7821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000" dirty="0">
                <a:solidFill>
                  <a:schemeClr val="accent1">
                    <a:lumMod val="50000"/>
                  </a:schemeClr>
                </a:solidFill>
              </a:rPr>
              <a:t>Этапы формирования международных антикоррупционных норм права</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 name="Прямоугольник 3">
            <a:extLst>
              <a:ext uri="{FF2B5EF4-FFF2-40B4-BE49-F238E27FC236}">
                <a16:creationId xmlns:a16="http://schemas.microsoft.com/office/drawing/2014/main" id="{F3099B4F-0489-4F3A-9374-AEE4E43CAEA0}"/>
              </a:ext>
            </a:extLst>
          </p:cNvPr>
          <p:cNvSpPr>
            <a:spLocks noChangeArrowheads="1"/>
          </p:cNvSpPr>
          <p:nvPr/>
        </p:nvSpPr>
        <p:spPr bwMode="auto">
          <a:xfrm>
            <a:off x="2426185" y="2694879"/>
            <a:ext cx="20783039" cy="6740307"/>
          </a:xfrm>
          <a:prstGeom prst="rect">
            <a:avLst/>
          </a:prstGeom>
          <a:solidFill>
            <a:schemeClr val="bg1">
              <a:lumMod val="95000"/>
            </a:schemeClr>
          </a:solidFill>
          <a:ln>
            <a:solidFill>
              <a:schemeClr val="bg1"/>
            </a:solidFill>
          </a:ln>
          <a:effectLst/>
        </p:spPr>
        <p:txBody>
          <a:bodyPr wrap="square">
            <a:spAutoFit/>
          </a:bodyPr>
          <a:lstStyle>
            <a:lvl1pPr marL="342900" indent="-342900" eaLnBrk="0" hangingPunct="0">
              <a:defRPr>
                <a:solidFill>
                  <a:schemeClr val="tx1"/>
                </a:solidFill>
                <a:latin typeface="Arial" charset="0"/>
                <a:cs typeface="Arial" charset="0"/>
              </a:defRPr>
            </a:lvl1pPr>
            <a:lvl2pPr marL="2857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71500" indent="-571500" algn="l" eaLnBrk="1" hangingPunct="1">
              <a:buFont typeface="Wingdings" panose="05000000000000000000" pitchFamily="2" charset="2"/>
              <a:buChar char="Ø"/>
            </a:pPr>
            <a:r>
              <a:rPr lang="ru-RU" altLang="ru-RU" sz="3600" dirty="0">
                <a:solidFill>
                  <a:schemeClr val="accent1">
                    <a:lumMod val="75000"/>
                  </a:schemeClr>
                </a:solidFill>
                <a:latin typeface="+mn-lt"/>
              </a:rPr>
              <a:t>Акт о</a:t>
            </a:r>
            <a:r>
              <a:rPr lang="en-US" altLang="ru-RU" sz="3600" dirty="0">
                <a:solidFill>
                  <a:schemeClr val="accent1">
                    <a:lumMod val="75000"/>
                  </a:schemeClr>
                </a:solidFill>
                <a:latin typeface="+mn-lt"/>
              </a:rPr>
              <a:t> </a:t>
            </a:r>
            <a:r>
              <a:rPr lang="ru-RU" altLang="ru-RU" sz="3600" dirty="0">
                <a:solidFill>
                  <a:schemeClr val="accent1">
                    <a:lumMod val="75000"/>
                  </a:schemeClr>
                </a:solidFill>
                <a:latin typeface="+mn-lt"/>
              </a:rPr>
              <a:t>противодействии иностранным коррупционным практикам (</a:t>
            </a:r>
            <a:r>
              <a:rPr lang="en-US" altLang="ru-RU" sz="3600" dirty="0">
                <a:solidFill>
                  <a:schemeClr val="accent1">
                    <a:lumMod val="75000"/>
                  </a:schemeClr>
                </a:solidFill>
                <a:latin typeface="+mn-lt"/>
              </a:rPr>
              <a:t>Foreign Corrupt Practices Act</a:t>
            </a:r>
            <a:r>
              <a:rPr lang="ru-RU" altLang="ru-RU" sz="3600" dirty="0">
                <a:solidFill>
                  <a:schemeClr val="accent1">
                    <a:lumMod val="75000"/>
                  </a:schemeClr>
                </a:solidFill>
                <a:latin typeface="+mn-lt"/>
              </a:rPr>
              <a:t>) – США, 1977 г.</a:t>
            </a:r>
          </a:p>
          <a:p>
            <a:pPr marL="571500" indent="-571500" algn="l" eaLnBrk="1" hangingPunct="1">
              <a:buFont typeface="Wingdings" panose="05000000000000000000" pitchFamily="2" charset="2"/>
              <a:buChar char="Ø"/>
            </a:pPr>
            <a:r>
              <a:rPr lang="en-US" altLang="ru-RU" sz="3600" dirty="0">
                <a:solidFill>
                  <a:schemeClr val="accent1">
                    <a:lumMod val="75000"/>
                  </a:schemeClr>
                </a:solidFill>
                <a:latin typeface="+mn-lt"/>
                <a:sym typeface="Arial" panose="020B0604020202020204" pitchFamily="34" charset="0"/>
              </a:rPr>
              <a:t>Межамериканская конвенции против коррупции (Inter-American Convention against Corruption (OAS Convention)</a:t>
            </a:r>
            <a:r>
              <a:rPr lang="ru-RU" altLang="ru-RU" sz="3600" dirty="0">
                <a:solidFill>
                  <a:schemeClr val="accent1">
                    <a:lumMod val="75000"/>
                  </a:schemeClr>
                </a:solidFill>
                <a:latin typeface="+mn-lt"/>
                <a:sym typeface="Arial" panose="020B0604020202020204" pitchFamily="34" charset="0"/>
              </a:rPr>
              <a:t>,</a:t>
            </a:r>
            <a:r>
              <a:rPr lang="en-US" altLang="ru-RU" sz="3600" dirty="0">
                <a:solidFill>
                  <a:schemeClr val="accent1">
                    <a:lumMod val="75000"/>
                  </a:schemeClr>
                </a:solidFill>
                <a:latin typeface="+mn-lt"/>
                <a:sym typeface="Arial" panose="020B0604020202020204" pitchFamily="34" charset="0"/>
              </a:rPr>
              <a:t>1996</a:t>
            </a:r>
            <a:r>
              <a:rPr lang="ru-RU" altLang="ru-RU" sz="3600" dirty="0">
                <a:solidFill>
                  <a:schemeClr val="accent1">
                    <a:lumMod val="75000"/>
                  </a:schemeClr>
                </a:solidFill>
                <a:latin typeface="+mn-lt"/>
                <a:sym typeface="Arial" panose="020B0604020202020204" pitchFamily="34" charset="0"/>
              </a:rPr>
              <a:t> г.</a:t>
            </a:r>
            <a:endParaRPr lang="en-US" altLang="ru-RU" sz="3600" dirty="0">
              <a:solidFill>
                <a:schemeClr val="accent1">
                  <a:lumMod val="75000"/>
                </a:schemeClr>
              </a:solidFill>
              <a:latin typeface="+mn-lt"/>
              <a:sym typeface="Arial" panose="020B0604020202020204" pitchFamily="34" charset="0"/>
            </a:endParaRPr>
          </a:p>
          <a:p>
            <a:pPr marL="571500" indent="-571500" algn="l" eaLnBrk="1" hangingPunct="1">
              <a:buFont typeface="Wingdings" panose="05000000000000000000" pitchFamily="2" charset="2"/>
              <a:buChar char="Ø"/>
            </a:pPr>
            <a:r>
              <a:rPr lang="en-US" altLang="ru-RU" sz="3600" dirty="0">
                <a:solidFill>
                  <a:schemeClr val="accent1">
                    <a:lumMod val="75000"/>
                  </a:schemeClr>
                </a:solidFill>
                <a:latin typeface="+mn-lt"/>
                <a:sym typeface="Arial" panose="020B0604020202020204" pitchFamily="34" charset="0"/>
              </a:rPr>
              <a:t>Конвенция ОЭСР о борьбе с дачей взяток иностранным государственным должностным лицам при осуществлении международных деловых операций</a:t>
            </a:r>
            <a:r>
              <a:rPr lang="ru-RU" altLang="ru-RU" sz="3600" dirty="0">
                <a:solidFill>
                  <a:schemeClr val="accent1">
                    <a:lumMod val="75000"/>
                  </a:schemeClr>
                </a:solidFill>
                <a:latin typeface="+mn-lt"/>
                <a:sym typeface="Arial" panose="020B0604020202020204" pitchFamily="34" charset="0"/>
              </a:rPr>
              <a:t>, 1997 г.</a:t>
            </a:r>
          </a:p>
          <a:p>
            <a:pPr marL="571500" indent="-571500" algn="l" eaLnBrk="1" hangingPunct="1">
              <a:buFont typeface="Wingdings" panose="05000000000000000000" pitchFamily="2" charset="2"/>
              <a:buChar char="Ø"/>
            </a:pPr>
            <a:r>
              <a:rPr lang="en-US" altLang="ru-RU" sz="3600" dirty="0">
                <a:solidFill>
                  <a:schemeClr val="accent1">
                    <a:lumMod val="75000"/>
                  </a:schemeClr>
                </a:solidFill>
                <a:latin typeface="+mn-lt"/>
                <a:sym typeface="Arial" panose="020B0604020202020204" pitchFamily="34" charset="0"/>
              </a:rPr>
              <a:t>Конвенция Совета Европы о гражданско-правовой ответственности за коррупцию</a:t>
            </a:r>
            <a:r>
              <a:rPr lang="ru-RU" altLang="ru-RU" sz="3600" dirty="0">
                <a:solidFill>
                  <a:schemeClr val="accent1">
                    <a:lumMod val="75000"/>
                  </a:schemeClr>
                </a:solidFill>
                <a:latin typeface="+mn-lt"/>
                <a:sym typeface="Arial" panose="020B0604020202020204" pitchFamily="34" charset="0"/>
              </a:rPr>
              <a:t>, 1999 г.</a:t>
            </a:r>
          </a:p>
          <a:p>
            <a:pPr marL="571500" indent="-571500" algn="l" eaLnBrk="1" hangingPunct="1">
              <a:buFont typeface="Wingdings" panose="05000000000000000000" pitchFamily="2" charset="2"/>
              <a:buChar char="Ø"/>
            </a:pPr>
            <a:r>
              <a:rPr lang="en-US" altLang="ru-RU" sz="3600" dirty="0">
                <a:solidFill>
                  <a:schemeClr val="accent1">
                    <a:lumMod val="75000"/>
                  </a:schemeClr>
                </a:solidFill>
                <a:latin typeface="+mn-lt"/>
                <a:sym typeface="Arial" panose="020B0604020202020204" pitchFamily="34" charset="0"/>
              </a:rPr>
              <a:t>Конвенция Организации Объединенных Наций против транснациональной организованной преступности</a:t>
            </a:r>
            <a:r>
              <a:rPr lang="ru-RU" altLang="ru-RU" sz="3600" dirty="0">
                <a:solidFill>
                  <a:schemeClr val="accent1">
                    <a:lumMod val="75000"/>
                  </a:schemeClr>
                </a:solidFill>
                <a:latin typeface="+mn-lt"/>
                <a:sym typeface="Arial" panose="020B0604020202020204" pitchFamily="34" charset="0"/>
              </a:rPr>
              <a:t>, 2000 г.</a:t>
            </a:r>
            <a:endParaRPr lang="ru-RU" altLang="ru-RU" sz="3600" dirty="0">
              <a:solidFill>
                <a:schemeClr val="accent1">
                  <a:lumMod val="75000"/>
                </a:schemeClr>
              </a:solidFill>
              <a:latin typeface="+mn-lt"/>
            </a:endParaRPr>
          </a:p>
          <a:p>
            <a:pPr marL="571500" indent="-571500" algn="l" eaLnBrk="1" hangingPunct="1">
              <a:buFont typeface="Wingdings" panose="05000000000000000000" pitchFamily="2" charset="2"/>
              <a:buChar char="Ø"/>
            </a:pPr>
            <a:r>
              <a:rPr lang="ru-RU" altLang="ru-RU" sz="3600" dirty="0">
                <a:solidFill>
                  <a:schemeClr val="accent1">
                    <a:lumMod val="75000"/>
                  </a:schemeClr>
                </a:solidFill>
                <a:latin typeface="+mn-lt"/>
              </a:rPr>
              <a:t>Конвенция Совета Европы об уголовной ответственности за коррупцию, 1999 г. Ратифицирована РФ в 2006 г.</a:t>
            </a:r>
          </a:p>
          <a:p>
            <a:pPr marL="571500" indent="-571500" algn="l" eaLnBrk="1" hangingPunct="1">
              <a:buFont typeface="Wingdings" panose="05000000000000000000" pitchFamily="2" charset="2"/>
              <a:buChar char="Ø"/>
            </a:pPr>
            <a:r>
              <a:rPr lang="ru-RU" altLang="ru-RU" sz="3600" dirty="0">
                <a:solidFill>
                  <a:schemeClr val="accent1">
                    <a:lumMod val="75000"/>
                  </a:schemeClr>
                </a:solidFill>
                <a:latin typeface="+mn-lt"/>
              </a:rPr>
              <a:t>Конвенция ООН против коррупции, 2003 г. Ратифицирована РФ в 2006 г.</a:t>
            </a:r>
          </a:p>
          <a:p>
            <a:pPr marL="571500" indent="-571500" algn="l" eaLnBrk="1" hangingPunct="1">
              <a:buFont typeface="Wingdings" panose="05000000000000000000" pitchFamily="2" charset="2"/>
              <a:buChar char="Ø"/>
            </a:pPr>
            <a:r>
              <a:rPr lang="ru-RU" altLang="ru-RU" sz="3600" dirty="0">
                <a:solidFill>
                  <a:schemeClr val="accent1">
                    <a:lumMod val="75000"/>
                  </a:schemeClr>
                </a:solidFill>
                <a:latin typeface="+mn-lt"/>
              </a:rPr>
              <a:t>Конвенция ОЭСР по борьбе с подкупом иностранных должностных лиц при осуществлении ими международных сделок, 1997 г. Ратифицирована РФ в 2012 г.</a:t>
            </a:r>
          </a:p>
          <a:p>
            <a:pPr marL="571500" indent="-571500" algn="l" eaLnBrk="1" hangingPunct="1">
              <a:buFont typeface="Wingdings" panose="05000000000000000000" pitchFamily="2" charset="2"/>
              <a:buChar char="Ø"/>
            </a:pPr>
            <a:r>
              <a:rPr lang="ru-RU" altLang="ru-RU" sz="3600" dirty="0">
                <a:solidFill>
                  <a:schemeClr val="accent1">
                    <a:lumMod val="75000"/>
                  </a:schemeClr>
                </a:solidFill>
                <a:latin typeface="+mn-lt"/>
              </a:rPr>
              <a:t>Закон Великобритании «О борьбе со взяточничеством» (Bribery Act 2010)</a:t>
            </a:r>
            <a:endParaRPr lang="ru-RU" sz="3600" kern="1200" dirty="0">
              <a:solidFill>
                <a:schemeClr val="accent1">
                  <a:lumMod val="75000"/>
                </a:schemeClr>
              </a:solidFill>
              <a:latin typeface="+mn-lt"/>
              <a:ea typeface="+mn-ea"/>
            </a:endParaRPr>
          </a:p>
        </p:txBody>
      </p:sp>
      <p:sp>
        <p:nvSpPr>
          <p:cNvPr id="7" name="Скругленный прямоугольник 17">
            <a:extLst>
              <a:ext uri="{FF2B5EF4-FFF2-40B4-BE49-F238E27FC236}">
                <a16:creationId xmlns:a16="http://schemas.microsoft.com/office/drawing/2014/main" id="{D91B15AB-94E1-496A-8FDC-271EDA138FFF}"/>
              </a:ext>
            </a:extLst>
          </p:cNvPr>
          <p:cNvSpPr/>
          <p:nvPr/>
        </p:nvSpPr>
        <p:spPr>
          <a:xfrm>
            <a:off x="2426185" y="9915502"/>
            <a:ext cx="20783039" cy="2554545"/>
          </a:xfrm>
          <a:prstGeom prst="roundRect">
            <a:avLst>
              <a:gd name="adj" fmla="val 0"/>
            </a:avLst>
          </a:prstGeom>
          <a:solidFill>
            <a:schemeClr val="accent1">
              <a:lumMod val="20000"/>
              <a:lumOff val="80000"/>
            </a:schemeClr>
          </a:solidFill>
          <a:ln>
            <a:solidFill>
              <a:schemeClr val="bg1"/>
            </a:solidFill>
          </a:ln>
          <a:effec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685800" indent="-685800" algn="l" defTabSz="1828800" hangingPunct="1">
              <a:buFont typeface="Wingdings" panose="05000000000000000000" pitchFamily="2" charset="2"/>
              <a:buChar char="v"/>
            </a:pPr>
            <a:r>
              <a:rPr lang="ru-RU" altLang="ru-RU" sz="3200" kern="1200" dirty="0">
                <a:solidFill>
                  <a:srgbClr val="4F81BD">
                    <a:lumMod val="75000"/>
                  </a:srgbClr>
                </a:solidFill>
              </a:rPr>
              <a:t>Конвенция ООН против коррупции – основополагающая, ее цели:</a:t>
            </a:r>
          </a:p>
          <a:p>
            <a:pPr marL="685800" indent="-685800" algn="l" defTabSz="1828800" hangingPunct="1">
              <a:buFont typeface="Wingdings" panose="05000000000000000000" pitchFamily="2" charset="2"/>
              <a:buChar char="Ø"/>
            </a:pPr>
            <a:r>
              <a:rPr lang="ru-RU" altLang="ru-RU" sz="3200" kern="1200" dirty="0">
                <a:solidFill>
                  <a:srgbClr val="4F81BD">
                    <a:lumMod val="75000"/>
                  </a:srgbClr>
                </a:solidFill>
              </a:rPr>
              <a:t>содействие принятию и укрепление мер по противодействию коррупции</a:t>
            </a:r>
          </a:p>
          <a:p>
            <a:pPr marL="685800" indent="-685800" algn="l" defTabSz="1828800" hangingPunct="1">
              <a:buFont typeface="Wingdings" panose="05000000000000000000" pitchFamily="2" charset="2"/>
              <a:buChar char="Ø"/>
            </a:pPr>
            <a:r>
              <a:rPr lang="ru-RU" altLang="ru-RU" sz="3200" kern="1200" dirty="0">
                <a:solidFill>
                  <a:srgbClr val="4F81BD">
                    <a:lumMod val="75000"/>
                  </a:srgbClr>
                </a:solidFill>
              </a:rPr>
              <a:t>поощрение, облегчение и поддержка международного сотрудничества и технической помощи в предупреждении коррупции и борьбе с ней</a:t>
            </a:r>
          </a:p>
          <a:p>
            <a:pPr marL="685800" indent="-685800" algn="l" defTabSz="1828800" hangingPunct="1">
              <a:buFont typeface="Wingdings" panose="05000000000000000000" pitchFamily="2" charset="2"/>
              <a:buChar char="Ø"/>
            </a:pPr>
            <a:r>
              <a:rPr lang="ru-RU" altLang="ru-RU" sz="3200" kern="1200" dirty="0">
                <a:solidFill>
                  <a:srgbClr val="4F81BD">
                    <a:lumMod val="75000"/>
                  </a:srgbClr>
                </a:solidFill>
              </a:rPr>
              <a:t>поощрение честности и неподкупности, ответственности публичных должностных лиц</a:t>
            </a:r>
          </a:p>
        </p:txBody>
      </p:sp>
    </p:spTree>
    <p:extLst>
      <p:ext uri="{BB962C8B-B14F-4D97-AF65-F5344CB8AC3E}">
        <p14:creationId xmlns:p14="http://schemas.microsoft.com/office/powerpoint/2010/main" val="419405319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3335016" y="805768"/>
            <a:ext cx="18866096" cy="7272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Антикоррупционные стандарты европы и Группа стран против коррупции (греко) </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 name="Rectangle 15">
            <a:extLst>
              <a:ext uri="{FF2B5EF4-FFF2-40B4-BE49-F238E27FC236}">
                <a16:creationId xmlns:a16="http://schemas.microsoft.com/office/drawing/2014/main" id="{C74CE71C-78E7-43B9-A16E-6E4E9525C4B8}"/>
              </a:ext>
            </a:extLst>
          </p:cNvPr>
          <p:cNvSpPr>
            <a:spLocks noChangeArrowheads="1"/>
          </p:cNvSpPr>
          <p:nvPr/>
        </p:nvSpPr>
        <p:spPr bwMode="auto">
          <a:xfrm>
            <a:off x="3335016" y="4922487"/>
            <a:ext cx="17569952" cy="7552125"/>
          </a:xfrm>
          <a:prstGeom prst="rect">
            <a:avLst/>
          </a:prstGeom>
          <a:solidFill>
            <a:schemeClr val="bg1">
              <a:lumMod val="95000"/>
            </a:schemeClr>
          </a:solidFill>
          <a:ln w="9525">
            <a:solidFill>
              <a:schemeClr val="bg1"/>
            </a:solidFill>
          </a:ln>
          <a:effectLst>
            <a:outerShdw dist="35921" dir="2700000" algn="ctr" rotWithShape="0">
              <a:srgbClr val="808080"/>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lvl1pPr marL="39688">
              <a:tabLst>
                <a:tab pos="3009900" algn="ctr"/>
              </a:tabLst>
              <a:defRPr>
                <a:solidFill>
                  <a:schemeClr val="tx1"/>
                </a:solidFill>
                <a:latin typeface="Arial" panose="020B0604020202020204" pitchFamily="34" charset="0"/>
                <a:cs typeface="Arial" panose="020B0604020202020204" pitchFamily="34" charset="0"/>
              </a:defRPr>
            </a:lvl1pPr>
            <a:lvl2pPr marL="742950" indent="-285750">
              <a:tabLst>
                <a:tab pos="3009900" algn="ctr"/>
              </a:tabLst>
              <a:defRPr>
                <a:solidFill>
                  <a:schemeClr val="tx1"/>
                </a:solidFill>
                <a:latin typeface="Arial" panose="020B0604020202020204" pitchFamily="34" charset="0"/>
                <a:cs typeface="Arial" panose="020B0604020202020204" pitchFamily="34" charset="0"/>
              </a:defRPr>
            </a:lvl2pPr>
            <a:lvl3pPr marL="1143000" indent="-228600">
              <a:tabLst>
                <a:tab pos="3009900" algn="ctr"/>
              </a:tabLst>
              <a:defRPr>
                <a:solidFill>
                  <a:schemeClr val="tx1"/>
                </a:solidFill>
                <a:latin typeface="Arial" panose="020B0604020202020204" pitchFamily="34" charset="0"/>
                <a:cs typeface="Arial" panose="020B0604020202020204" pitchFamily="34" charset="0"/>
              </a:defRPr>
            </a:lvl3pPr>
            <a:lvl4pPr marL="1600200" indent="-228600">
              <a:tabLst>
                <a:tab pos="3009900" algn="ctr"/>
              </a:tabLst>
              <a:defRPr>
                <a:solidFill>
                  <a:schemeClr val="tx1"/>
                </a:solidFill>
                <a:latin typeface="Arial" panose="020B0604020202020204" pitchFamily="34" charset="0"/>
                <a:cs typeface="Arial" panose="020B0604020202020204" pitchFamily="34" charset="0"/>
              </a:defRPr>
            </a:lvl4pPr>
            <a:lvl5pPr marL="2057400" indent="-228600">
              <a:tabLst>
                <a:tab pos="3009900" algn="ctr"/>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9pPr>
          </a:lstStyle>
          <a:p>
            <a:pPr marL="660400" indent="-571500" algn="l">
              <a:lnSpc>
                <a:spcPct val="80000"/>
              </a:lnSpc>
              <a:buFont typeface="Wingdings" panose="05000000000000000000" pitchFamily="2" charset="2"/>
              <a:buChar char="v"/>
            </a:pPr>
            <a:r>
              <a:rPr lang="ru-RU" altLang="ru-RU" sz="3600" b="1" kern="1200" dirty="0">
                <a:solidFill>
                  <a:schemeClr val="accent1">
                    <a:lumMod val="75000"/>
                  </a:schemeClr>
                </a:solidFill>
                <a:latin typeface="+mn-lt"/>
                <a:cs typeface="+mn-cs"/>
              </a:rPr>
              <a:t>ГРЕКО</a:t>
            </a:r>
            <a:r>
              <a:rPr lang="ru-RU" altLang="ru-RU" sz="3600" kern="1200" dirty="0">
                <a:solidFill>
                  <a:schemeClr val="accent1">
                    <a:lumMod val="75000"/>
                  </a:schemeClr>
                </a:solidFill>
                <a:latin typeface="+mn-lt"/>
                <a:cs typeface="+mn-cs"/>
              </a:rPr>
              <a:t> создана в 1999 году для мониторинга антикоррупционных стандартов Совета Европы в странах-членах. Задачи ГРЕКО:</a:t>
            </a:r>
          </a:p>
          <a:p>
            <a:pPr marL="660400" indent="-571500" algn="l">
              <a:lnSpc>
                <a:spcPct val="80000"/>
              </a:lnSpc>
              <a:buFont typeface="Wingdings" panose="05000000000000000000" pitchFamily="2" charset="2"/>
              <a:buChar char="Ø"/>
            </a:pPr>
            <a:r>
              <a:rPr lang="ru-RU" altLang="ru-RU" sz="3600" kern="1200" dirty="0">
                <a:solidFill>
                  <a:schemeClr val="accent1">
                    <a:lumMod val="75000"/>
                  </a:schemeClr>
                </a:solidFill>
                <a:latin typeface="+mn-lt"/>
                <a:cs typeface="+mn-cs"/>
              </a:rPr>
              <a:t>усовершенствовать методы борьбы с коррупцией в странах, вступивших в данную организацию</a:t>
            </a:r>
          </a:p>
          <a:p>
            <a:pPr marL="660400" indent="-571500" algn="l">
              <a:lnSpc>
                <a:spcPct val="80000"/>
              </a:lnSpc>
              <a:buFont typeface="Wingdings" panose="05000000000000000000" pitchFamily="2" charset="2"/>
              <a:buChar char="Ø"/>
            </a:pPr>
            <a:r>
              <a:rPr lang="ru-RU" altLang="ru-RU" sz="3600" kern="1200" dirty="0">
                <a:solidFill>
                  <a:schemeClr val="accent1">
                    <a:lumMod val="75000"/>
                  </a:schemeClr>
                </a:solidFill>
                <a:latin typeface="+mn-lt"/>
                <a:cs typeface="+mn-cs"/>
              </a:rPr>
              <a:t>создать базу для обмена позитивным опытом в области предотвращения и выявления случаев коррупции</a:t>
            </a:r>
          </a:p>
          <a:p>
            <a:pPr marL="660400" indent="-571500" algn="l">
              <a:lnSpc>
                <a:spcPct val="80000"/>
              </a:lnSpc>
              <a:buFont typeface="Wingdings" panose="05000000000000000000" pitchFamily="2" charset="2"/>
              <a:buChar char="v"/>
            </a:pPr>
            <a:r>
              <a:rPr lang="ru-RU" altLang="ru-RU" sz="3600" kern="1200" dirty="0">
                <a:solidFill>
                  <a:schemeClr val="accent1">
                    <a:lumMod val="75000"/>
                  </a:schemeClr>
                </a:solidFill>
                <a:latin typeface="+mn-lt"/>
                <a:cs typeface="+mn-cs"/>
              </a:rPr>
              <a:t>Результаты работы – доклад об имплементации антикоррупционных стандартов Совета Европы </a:t>
            </a:r>
          </a:p>
          <a:p>
            <a:pPr marL="660400" indent="-571500" algn="l">
              <a:lnSpc>
                <a:spcPct val="80000"/>
              </a:lnSpc>
              <a:buFont typeface="Wingdings" panose="05000000000000000000" pitchFamily="2" charset="2"/>
              <a:buChar char="v"/>
            </a:pPr>
            <a:r>
              <a:rPr lang="ru-RU" altLang="ru-RU" sz="3600" kern="1200" dirty="0">
                <a:solidFill>
                  <a:schemeClr val="accent1">
                    <a:lumMod val="75000"/>
                  </a:schemeClr>
                </a:solidFill>
                <a:latin typeface="+mn-lt"/>
                <a:cs typeface="+mn-cs"/>
              </a:rPr>
              <a:t>Разделы доклада:</a:t>
            </a:r>
          </a:p>
          <a:p>
            <a:pPr marL="660400" indent="-571500" algn="l">
              <a:lnSpc>
                <a:spcPct val="80000"/>
              </a:lnSpc>
              <a:buFont typeface="Wingdings" panose="05000000000000000000" pitchFamily="2" charset="2"/>
              <a:buChar char="Ø"/>
            </a:pPr>
            <a:r>
              <a:rPr lang="ru-RU" altLang="ru-RU" sz="3600" kern="1200" dirty="0">
                <a:solidFill>
                  <a:schemeClr val="accent1">
                    <a:lumMod val="75000"/>
                  </a:schemeClr>
                </a:solidFill>
                <a:latin typeface="+mn-lt"/>
                <a:cs typeface="+mn-cs"/>
              </a:rPr>
              <a:t>проведение страной политики, направленной против коррупции, в государственных органах</a:t>
            </a:r>
          </a:p>
          <a:p>
            <a:pPr marL="660400" indent="-571500" algn="l">
              <a:lnSpc>
                <a:spcPct val="80000"/>
              </a:lnSpc>
              <a:buFont typeface="Wingdings" panose="05000000000000000000" pitchFamily="2" charset="2"/>
              <a:buChar char="Ø"/>
            </a:pPr>
            <a:r>
              <a:rPr lang="ru-RU" altLang="ru-RU" sz="3600" kern="1200" dirty="0">
                <a:solidFill>
                  <a:schemeClr val="accent1">
                    <a:lumMod val="75000"/>
                  </a:schemeClr>
                </a:solidFill>
                <a:latin typeface="+mn-lt"/>
                <a:cs typeface="+mn-cs"/>
              </a:rPr>
              <a:t>выделение средств для политических партий</a:t>
            </a:r>
          </a:p>
          <a:p>
            <a:pPr marL="660400" indent="-571500" algn="l">
              <a:lnSpc>
                <a:spcPct val="80000"/>
              </a:lnSpc>
              <a:buFont typeface="Wingdings" panose="05000000000000000000" pitchFamily="2" charset="2"/>
              <a:buChar char="Ø"/>
            </a:pPr>
            <a:r>
              <a:rPr lang="ru-RU" altLang="ru-RU" sz="3600" kern="1200" dirty="0">
                <a:solidFill>
                  <a:schemeClr val="accent1">
                    <a:lumMod val="75000"/>
                  </a:schemeClr>
                </a:solidFill>
                <a:latin typeface="+mn-lt"/>
                <a:cs typeface="+mn-cs"/>
              </a:rPr>
              <a:t>независимость судебной власти от государства</a:t>
            </a:r>
          </a:p>
          <a:p>
            <a:pPr marL="660400" indent="-571500" algn="l">
              <a:lnSpc>
                <a:spcPct val="80000"/>
              </a:lnSpc>
              <a:buFont typeface="Wingdings" panose="05000000000000000000" pitchFamily="2" charset="2"/>
              <a:buChar char="Ø"/>
            </a:pPr>
            <a:r>
              <a:rPr lang="ru-RU" altLang="ru-RU" sz="3600" kern="1200" dirty="0">
                <a:solidFill>
                  <a:schemeClr val="accent1">
                    <a:lumMod val="75000"/>
                  </a:schemeClr>
                </a:solidFill>
                <a:latin typeface="+mn-lt"/>
                <a:cs typeface="+mn-cs"/>
              </a:rPr>
              <a:t>создание и развитие анти-коррупционных институтов</a:t>
            </a:r>
          </a:p>
          <a:p>
            <a:pPr marL="660400" indent="-571500" algn="l">
              <a:lnSpc>
                <a:spcPct val="80000"/>
              </a:lnSpc>
              <a:buFont typeface="Wingdings" panose="05000000000000000000" pitchFamily="2" charset="2"/>
              <a:buChar char="Ø"/>
            </a:pPr>
            <a:r>
              <a:rPr lang="ru-RU" altLang="ru-RU" sz="3600" kern="1200" dirty="0">
                <a:solidFill>
                  <a:schemeClr val="accent1">
                    <a:lumMod val="75000"/>
                  </a:schemeClr>
                </a:solidFill>
                <a:latin typeface="+mn-lt"/>
                <a:cs typeface="+mn-cs"/>
              </a:rPr>
              <a:t>иммунитет от судебного преследования</a:t>
            </a:r>
          </a:p>
          <a:p>
            <a:pPr marL="660400" indent="-571500" algn="l">
              <a:lnSpc>
                <a:spcPct val="80000"/>
              </a:lnSpc>
              <a:buFont typeface="Wingdings" panose="05000000000000000000" pitchFamily="2" charset="2"/>
              <a:buChar char="Ø"/>
            </a:pPr>
            <a:r>
              <a:rPr lang="ru-RU" altLang="ru-RU" sz="3600" kern="1200" dirty="0">
                <a:solidFill>
                  <a:schemeClr val="accent1">
                    <a:lumMod val="75000"/>
                  </a:schemeClr>
                </a:solidFill>
                <a:latin typeface="+mn-lt"/>
                <a:cs typeface="+mn-cs"/>
              </a:rPr>
              <a:t>взаимосвязь коррумпированных представителей власти с организованной преступностью и отмыванием денег</a:t>
            </a:r>
            <a:endParaRPr lang="ru-RU" sz="3600" kern="1200" dirty="0">
              <a:solidFill>
                <a:schemeClr val="accent1">
                  <a:lumMod val="75000"/>
                </a:schemeClr>
              </a:solidFill>
              <a:latin typeface="+mn-lt"/>
              <a:cs typeface="+mn-cs"/>
            </a:endParaRPr>
          </a:p>
        </p:txBody>
      </p:sp>
      <p:sp>
        <p:nvSpPr>
          <p:cNvPr id="7" name="Прямоугольник 6">
            <a:extLst>
              <a:ext uri="{FF2B5EF4-FFF2-40B4-BE49-F238E27FC236}">
                <a16:creationId xmlns:a16="http://schemas.microsoft.com/office/drawing/2014/main" id="{0CBA5EAA-28E2-40B0-BE77-E674A24FB9E3}"/>
              </a:ext>
            </a:extLst>
          </p:cNvPr>
          <p:cNvSpPr/>
          <p:nvPr/>
        </p:nvSpPr>
        <p:spPr>
          <a:xfrm>
            <a:off x="3399142" y="2802162"/>
            <a:ext cx="17569952" cy="1532727"/>
          </a:xfrm>
          <a:prstGeom prst="rect">
            <a:avLst/>
          </a:prstGeom>
          <a:solidFill>
            <a:schemeClr val="accent1">
              <a:lumMod val="20000"/>
              <a:lumOff val="80000"/>
            </a:schemeClr>
          </a:solidFill>
          <a:ln>
            <a:solidFill>
              <a:schemeClr val="bg1"/>
            </a:solidFill>
          </a:ln>
          <a:effectLst/>
        </p:spPr>
        <p:txBody>
          <a:bodyPr wrap="square">
            <a:spAutoFit/>
          </a:bodyPr>
          <a:lstStyle/>
          <a:p>
            <a:pPr algn="just">
              <a:lnSpc>
                <a:spcPct val="80000"/>
              </a:lnSpc>
              <a:spcBef>
                <a:spcPct val="20000"/>
              </a:spcBef>
              <a:defRPr/>
            </a:pPr>
            <a:r>
              <a:rPr lang="ru-RU" altLang="ru-RU" sz="3600" dirty="0">
                <a:solidFill>
                  <a:schemeClr val="accent1">
                    <a:lumMod val="75000"/>
                  </a:schemeClr>
                </a:solidFill>
                <a:latin typeface="+mn-lt"/>
              </a:rPr>
              <a:t>Конвенция Совета Европы об уголовной ответственности за коррупцию предусматривает регулярный контроль ее соблюдения посредством ежегодного мониторинга со стороны </a:t>
            </a:r>
          </a:p>
          <a:p>
            <a:pPr algn="just">
              <a:lnSpc>
                <a:spcPct val="80000"/>
              </a:lnSpc>
              <a:spcBef>
                <a:spcPct val="20000"/>
              </a:spcBef>
              <a:defRPr/>
            </a:pPr>
            <a:r>
              <a:rPr lang="ru-RU" altLang="ru-RU" sz="3600" b="1" dirty="0">
                <a:solidFill>
                  <a:schemeClr val="accent1">
                    <a:lumMod val="75000"/>
                  </a:schemeClr>
                </a:solidFill>
                <a:latin typeface="+mn-lt"/>
              </a:rPr>
              <a:t>Группы государств против коррупции (ГРЕКО)</a:t>
            </a:r>
          </a:p>
        </p:txBody>
      </p:sp>
    </p:spTree>
    <p:extLst>
      <p:ext uri="{BB962C8B-B14F-4D97-AF65-F5344CB8AC3E}">
        <p14:creationId xmlns:p14="http://schemas.microsoft.com/office/powerpoint/2010/main" val="420715791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3335016" y="805768"/>
            <a:ext cx="18866096" cy="7272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Международный опыт реализации антикоррупционной политики </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 name="Rectangle 15">
            <a:extLst>
              <a:ext uri="{FF2B5EF4-FFF2-40B4-BE49-F238E27FC236}">
                <a16:creationId xmlns:a16="http://schemas.microsoft.com/office/drawing/2014/main" id="{C74CE71C-78E7-43B9-A16E-6E4E9525C4B8}"/>
              </a:ext>
            </a:extLst>
          </p:cNvPr>
          <p:cNvSpPr>
            <a:spLocks noChangeArrowheads="1"/>
          </p:cNvSpPr>
          <p:nvPr/>
        </p:nvSpPr>
        <p:spPr bwMode="auto">
          <a:xfrm>
            <a:off x="3250476" y="2517171"/>
            <a:ext cx="17294452" cy="5276929"/>
          </a:xfrm>
          <a:prstGeom prst="rect">
            <a:avLst/>
          </a:prstGeom>
          <a:solidFill>
            <a:schemeClr val="bg1">
              <a:lumMod val="95000"/>
            </a:schemeClr>
          </a:solidFill>
          <a:ln w="9525">
            <a:solidFill>
              <a:schemeClr val="bg1"/>
            </a:solidFill>
          </a:ln>
          <a:effectLst>
            <a:outerShdw dist="35921" dir="2700000" algn="ctr" rotWithShape="0">
              <a:srgbClr val="808080"/>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lvl1pPr marL="39688">
              <a:tabLst>
                <a:tab pos="3009900" algn="ctr"/>
              </a:tabLst>
              <a:defRPr>
                <a:solidFill>
                  <a:schemeClr val="tx1"/>
                </a:solidFill>
                <a:latin typeface="Arial" panose="020B0604020202020204" pitchFamily="34" charset="0"/>
                <a:cs typeface="Arial" panose="020B0604020202020204" pitchFamily="34" charset="0"/>
              </a:defRPr>
            </a:lvl1pPr>
            <a:lvl2pPr marL="742950" indent="-285750">
              <a:tabLst>
                <a:tab pos="3009900" algn="ctr"/>
              </a:tabLst>
              <a:defRPr>
                <a:solidFill>
                  <a:schemeClr val="tx1"/>
                </a:solidFill>
                <a:latin typeface="Arial" panose="020B0604020202020204" pitchFamily="34" charset="0"/>
                <a:cs typeface="Arial" panose="020B0604020202020204" pitchFamily="34" charset="0"/>
              </a:defRPr>
            </a:lvl2pPr>
            <a:lvl3pPr marL="1143000" indent="-228600">
              <a:tabLst>
                <a:tab pos="3009900" algn="ctr"/>
              </a:tabLst>
              <a:defRPr>
                <a:solidFill>
                  <a:schemeClr val="tx1"/>
                </a:solidFill>
                <a:latin typeface="Arial" panose="020B0604020202020204" pitchFamily="34" charset="0"/>
                <a:cs typeface="Arial" panose="020B0604020202020204" pitchFamily="34" charset="0"/>
              </a:defRPr>
            </a:lvl3pPr>
            <a:lvl4pPr marL="1600200" indent="-228600">
              <a:tabLst>
                <a:tab pos="3009900" algn="ctr"/>
              </a:tabLst>
              <a:defRPr>
                <a:solidFill>
                  <a:schemeClr val="tx1"/>
                </a:solidFill>
                <a:latin typeface="Arial" panose="020B0604020202020204" pitchFamily="34" charset="0"/>
                <a:cs typeface="Arial" panose="020B0604020202020204" pitchFamily="34" charset="0"/>
              </a:defRPr>
            </a:lvl4pPr>
            <a:lvl5pPr marL="2057400" indent="-228600">
              <a:tabLst>
                <a:tab pos="3009900" algn="ctr"/>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9pPr>
          </a:lstStyle>
          <a:p>
            <a:pPr marL="496888" indent="-457200" algn="l">
              <a:buFont typeface="Wingdings" panose="05000000000000000000" pitchFamily="2" charset="2"/>
              <a:buChar char="v"/>
            </a:pPr>
            <a:r>
              <a:rPr lang="ru-RU" sz="3200" kern="1200" dirty="0">
                <a:solidFill>
                  <a:schemeClr val="accent1">
                    <a:lumMod val="75000"/>
                  </a:schemeClr>
                </a:solidFill>
                <a:latin typeface="+mn-lt"/>
                <a:cs typeface="+mn-cs"/>
              </a:rPr>
              <a:t>На основе положений Конвенции ООН против коррупции и других Конвенций, ратифицированных странами, строятся национальные антикоррупционные системы, которые предусматривают:</a:t>
            </a:r>
          </a:p>
          <a:p>
            <a:pPr marL="496888" indent="-457200" algn="l">
              <a:buFont typeface="Wingdings" panose="05000000000000000000" pitchFamily="2" charset="2"/>
              <a:buChar char="Ø"/>
            </a:pPr>
            <a:r>
              <a:rPr lang="ru-RU" sz="3200" kern="1200" dirty="0">
                <a:solidFill>
                  <a:schemeClr val="accent1">
                    <a:lumMod val="75000"/>
                  </a:schemeClr>
                </a:solidFill>
                <a:latin typeface="+mn-lt"/>
                <a:cs typeface="+mn-cs"/>
              </a:rPr>
              <a:t>формирование специального антикоррупционного законодательства, вводящего правовое определение коррупции и основные направления борьбы с ней</a:t>
            </a:r>
          </a:p>
          <a:p>
            <a:pPr marL="496888" indent="-457200" algn="l">
              <a:buFont typeface="Wingdings" panose="05000000000000000000" pitchFamily="2" charset="2"/>
              <a:buChar char="Ø"/>
            </a:pPr>
            <a:r>
              <a:rPr lang="ru-RU" sz="3200" kern="1200" dirty="0">
                <a:solidFill>
                  <a:schemeClr val="accent1">
                    <a:lumMod val="75000"/>
                  </a:schemeClr>
                </a:solidFill>
                <a:latin typeface="+mn-lt"/>
                <a:cs typeface="+mn-cs"/>
              </a:rPr>
              <a:t>принятие нормативных актов, определяющих конкретный набор санкций за коррупционные преступления</a:t>
            </a:r>
          </a:p>
          <a:p>
            <a:pPr marL="496888" indent="-457200" algn="l">
              <a:buFont typeface="Wingdings" panose="05000000000000000000" pitchFamily="2" charset="2"/>
              <a:buChar char="Ø"/>
            </a:pPr>
            <a:r>
              <a:rPr lang="ru-RU" sz="3200" kern="1200" dirty="0">
                <a:solidFill>
                  <a:schemeClr val="accent1">
                    <a:lumMod val="75000"/>
                  </a:schemeClr>
                </a:solidFill>
                <a:latin typeface="+mn-lt"/>
                <a:cs typeface="+mn-cs"/>
              </a:rPr>
              <a:t>наличие специального антикоррупционного органа власти или системы органов власти, уполномоченных бороться с коррупцией</a:t>
            </a:r>
          </a:p>
          <a:p>
            <a:pPr marL="496888" indent="-457200" algn="l">
              <a:buFont typeface="Wingdings" panose="05000000000000000000" pitchFamily="2" charset="2"/>
              <a:buChar char="Ø"/>
            </a:pPr>
            <a:r>
              <a:rPr lang="ru-RU" sz="3200" kern="1200" dirty="0">
                <a:solidFill>
                  <a:schemeClr val="accent1">
                    <a:lumMod val="75000"/>
                  </a:schemeClr>
                </a:solidFill>
                <a:latin typeface="+mn-lt"/>
                <a:cs typeface="+mn-cs"/>
              </a:rPr>
              <a:t>наличие кодексов этического поведения государственных служащих;</a:t>
            </a:r>
          </a:p>
          <a:p>
            <a:pPr marL="496888" indent="-457200" algn="l">
              <a:buFont typeface="Wingdings" panose="05000000000000000000" pitchFamily="2" charset="2"/>
              <a:buChar char="Ø"/>
            </a:pPr>
            <a:r>
              <a:rPr lang="ru-RU" sz="3200" kern="1200" dirty="0">
                <a:solidFill>
                  <a:schemeClr val="accent1">
                    <a:lumMod val="75000"/>
                  </a:schemeClr>
                </a:solidFill>
                <a:latin typeface="+mn-lt"/>
                <a:cs typeface="+mn-cs"/>
              </a:rPr>
              <a:t>наличие антикоррупционных стандартов государственной службы как основного направления противодействия коррупции</a:t>
            </a:r>
          </a:p>
        </p:txBody>
      </p:sp>
      <p:sp>
        <p:nvSpPr>
          <p:cNvPr id="7" name="Прямоугольник 6">
            <a:extLst>
              <a:ext uri="{FF2B5EF4-FFF2-40B4-BE49-F238E27FC236}">
                <a16:creationId xmlns:a16="http://schemas.microsoft.com/office/drawing/2014/main" id="{0CBA5EAA-28E2-40B0-BE77-E674A24FB9E3}"/>
              </a:ext>
            </a:extLst>
          </p:cNvPr>
          <p:cNvSpPr/>
          <p:nvPr/>
        </p:nvSpPr>
        <p:spPr>
          <a:xfrm>
            <a:off x="3343271" y="8298160"/>
            <a:ext cx="17201657" cy="5016758"/>
          </a:xfrm>
          <a:prstGeom prst="rect">
            <a:avLst/>
          </a:prstGeom>
          <a:solidFill>
            <a:schemeClr val="bg1">
              <a:lumMod val="95000"/>
            </a:schemeClr>
          </a:solidFill>
          <a:ln>
            <a:solidFill>
              <a:schemeClr val="bg1"/>
            </a:solidFill>
          </a:ln>
          <a:effectLst/>
        </p:spPr>
        <p:txBody>
          <a:bodyPr wrap="square">
            <a:spAutoFit/>
          </a:bodyPr>
          <a:lstStyle/>
          <a:p>
            <a:pPr marL="457200" indent="-457200" algn="l">
              <a:buFont typeface="Wingdings" panose="05000000000000000000" pitchFamily="2" charset="2"/>
              <a:buChar char="v"/>
            </a:pPr>
            <a:r>
              <a:rPr lang="ru-RU" sz="3200" kern="1200" dirty="0">
                <a:solidFill>
                  <a:schemeClr val="accent1">
                    <a:lumMod val="75000"/>
                  </a:schemeClr>
                </a:solidFill>
                <a:latin typeface="+mn-lt"/>
                <a:ea typeface="+mn-ea"/>
                <a:cs typeface="+mn-cs"/>
              </a:rPr>
              <a:t>Изучение международного опыта противодействия коррупции позволяет проанализировать:</a:t>
            </a:r>
          </a:p>
          <a:p>
            <a:pPr marL="457200" indent="-457200" algn="l">
              <a:buFont typeface="Wingdings" panose="05000000000000000000" pitchFamily="2" charset="2"/>
              <a:buChar char="Ø"/>
            </a:pPr>
            <a:r>
              <a:rPr lang="ru-RU" sz="3200" kern="1200" dirty="0">
                <a:solidFill>
                  <a:schemeClr val="accent1">
                    <a:lumMod val="75000"/>
                  </a:schemeClr>
                </a:solidFill>
                <a:latin typeface="+mn-lt"/>
                <a:ea typeface="+mn-ea"/>
                <a:cs typeface="+mn-cs"/>
              </a:rPr>
              <a:t> что не следует брать из него, дабы избежать повторения совершенных ими ошибок</a:t>
            </a:r>
          </a:p>
          <a:p>
            <a:pPr marL="457200" indent="-457200" algn="l">
              <a:buFont typeface="Wingdings" panose="05000000000000000000" pitchFamily="2" charset="2"/>
              <a:buChar char="Ø"/>
            </a:pPr>
            <a:r>
              <a:rPr lang="ru-RU" sz="3200" kern="1200" dirty="0">
                <a:solidFill>
                  <a:schemeClr val="accent1">
                    <a:lumMod val="75000"/>
                  </a:schemeClr>
                </a:solidFill>
                <a:latin typeface="+mn-lt"/>
                <a:ea typeface="+mn-ea"/>
                <a:cs typeface="+mn-cs"/>
              </a:rPr>
              <a:t>что может пригодиться для оптимизации политики противодействия коррупции с учетом положительного опыта других стран, критически переосмысленного для российских реалий</a:t>
            </a:r>
          </a:p>
          <a:p>
            <a:pPr marL="457200" indent="-457200" algn="l">
              <a:buFont typeface="Wingdings" panose="05000000000000000000" pitchFamily="2" charset="2"/>
              <a:buChar char="v"/>
            </a:pPr>
            <a:r>
              <a:rPr lang="ru-RU" sz="3200" kern="1200" dirty="0">
                <a:solidFill>
                  <a:schemeClr val="accent1">
                    <a:lumMod val="75000"/>
                  </a:schemeClr>
                </a:solidFill>
                <a:latin typeface="+mn-lt"/>
                <a:ea typeface="+mn-ea"/>
                <a:cs typeface="+mn-cs"/>
              </a:rPr>
              <a:t>Единой универсальной антикоррупционной политики не существует</a:t>
            </a:r>
          </a:p>
          <a:p>
            <a:pPr marL="457200" indent="-457200" algn="l">
              <a:buFont typeface="Wingdings" panose="05000000000000000000" pitchFamily="2" charset="2"/>
              <a:buChar char="v"/>
            </a:pPr>
            <a:r>
              <a:rPr lang="ru-RU" sz="3200" kern="1200" dirty="0">
                <a:solidFill>
                  <a:schemeClr val="accent1">
                    <a:lumMod val="75000"/>
                  </a:schemeClr>
                </a:solidFill>
                <a:latin typeface="+mn-lt"/>
                <a:ea typeface="+mn-ea"/>
                <a:cs typeface="+mn-cs"/>
              </a:rPr>
              <a:t>Антикоррупционная политика должна учитывать институциональные особенности стран, в которой применяется и соответствовать:</a:t>
            </a:r>
          </a:p>
          <a:p>
            <a:pPr marL="457200" lvl="0" indent="-457200" algn="l">
              <a:buFont typeface="Wingdings" panose="05000000000000000000" pitchFamily="2" charset="2"/>
              <a:buChar char="Ø"/>
            </a:pPr>
            <a:r>
              <a:rPr lang="ru-RU" sz="3200" kern="1200" dirty="0">
                <a:solidFill>
                  <a:schemeClr val="accent1">
                    <a:lumMod val="75000"/>
                  </a:schemeClr>
                </a:solidFill>
                <a:latin typeface="+mn-lt"/>
                <a:ea typeface="+mn-ea"/>
                <a:cs typeface="+mn-cs"/>
              </a:rPr>
              <a:t>типу коррупции и формам коррупции</a:t>
            </a:r>
          </a:p>
          <a:p>
            <a:pPr marL="457200" lvl="0" indent="-457200" algn="l">
              <a:buFont typeface="Wingdings" panose="05000000000000000000" pitchFamily="2" charset="2"/>
              <a:buChar char="Ø"/>
            </a:pPr>
            <a:r>
              <a:rPr lang="ru-RU" sz="3200" kern="1200" dirty="0">
                <a:solidFill>
                  <a:schemeClr val="accent1">
                    <a:lumMod val="75000"/>
                  </a:schemeClr>
                </a:solidFill>
                <a:latin typeface="+mn-lt"/>
                <a:ea typeface="+mn-ea"/>
                <a:cs typeface="+mn-cs"/>
              </a:rPr>
              <a:t> масштабу и системности коррупции</a:t>
            </a:r>
          </a:p>
          <a:p>
            <a:pPr marL="457200" indent="-457200" algn="l">
              <a:buFont typeface="Wingdings" panose="05000000000000000000" pitchFamily="2" charset="2"/>
              <a:buChar char="Ø"/>
            </a:pPr>
            <a:r>
              <a:rPr lang="en-US" sz="3200" kern="1200" dirty="0">
                <a:solidFill>
                  <a:schemeClr val="accent1">
                    <a:lumMod val="75000"/>
                  </a:schemeClr>
                </a:solidFill>
                <a:latin typeface="+mn-lt"/>
                <a:ea typeface="+mn-ea"/>
                <a:cs typeface="+mn-cs"/>
              </a:rPr>
              <a:t> общему уровню развития демократических институтов</a:t>
            </a:r>
            <a:endParaRPr lang="ru-RU" sz="3200" kern="1200" dirty="0">
              <a:solidFill>
                <a:schemeClr val="accent1">
                  <a:lumMod val="75000"/>
                </a:schemeClr>
              </a:solidFill>
              <a:latin typeface="+mn-lt"/>
              <a:ea typeface="+mn-ea"/>
              <a:cs typeface="+mn-cs"/>
            </a:endParaRPr>
          </a:p>
        </p:txBody>
      </p:sp>
    </p:spTree>
    <p:extLst>
      <p:ext uri="{BB962C8B-B14F-4D97-AF65-F5344CB8AC3E}">
        <p14:creationId xmlns:p14="http://schemas.microsoft.com/office/powerpoint/2010/main" val="320746286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3335016" y="805768"/>
            <a:ext cx="18866096" cy="7272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антикоррупционная политика и развитие рыночной экономики </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 name="Rectangle 15">
            <a:extLst>
              <a:ext uri="{FF2B5EF4-FFF2-40B4-BE49-F238E27FC236}">
                <a16:creationId xmlns:a16="http://schemas.microsoft.com/office/drawing/2014/main" id="{C74CE71C-78E7-43B9-A16E-6E4E9525C4B8}"/>
              </a:ext>
            </a:extLst>
          </p:cNvPr>
          <p:cNvSpPr>
            <a:spLocks noChangeArrowheads="1"/>
          </p:cNvSpPr>
          <p:nvPr/>
        </p:nvSpPr>
        <p:spPr bwMode="auto">
          <a:xfrm>
            <a:off x="3338622" y="2517171"/>
            <a:ext cx="17782370" cy="9957449"/>
          </a:xfrm>
          <a:prstGeom prst="rect">
            <a:avLst/>
          </a:prstGeom>
          <a:solidFill>
            <a:schemeClr val="bg1">
              <a:lumMod val="95000"/>
            </a:schemeClr>
          </a:solidFill>
          <a:ln w="9525">
            <a:solidFill>
              <a:schemeClr val="bg1"/>
            </a:solidFill>
          </a:ln>
          <a:effectLst>
            <a:outerShdw dist="35921" dir="2700000" algn="ctr" rotWithShape="0">
              <a:srgbClr val="808080"/>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lvl1pPr marL="39688">
              <a:tabLst>
                <a:tab pos="3009900" algn="ctr"/>
              </a:tabLst>
              <a:defRPr>
                <a:solidFill>
                  <a:schemeClr val="tx1"/>
                </a:solidFill>
                <a:latin typeface="Arial" panose="020B0604020202020204" pitchFamily="34" charset="0"/>
                <a:cs typeface="Arial" panose="020B0604020202020204" pitchFamily="34" charset="0"/>
              </a:defRPr>
            </a:lvl1pPr>
            <a:lvl2pPr marL="742950" indent="-285750">
              <a:tabLst>
                <a:tab pos="3009900" algn="ctr"/>
              </a:tabLst>
              <a:defRPr>
                <a:solidFill>
                  <a:schemeClr val="tx1"/>
                </a:solidFill>
                <a:latin typeface="Arial" panose="020B0604020202020204" pitchFamily="34" charset="0"/>
                <a:cs typeface="Arial" panose="020B0604020202020204" pitchFamily="34" charset="0"/>
              </a:defRPr>
            </a:lvl2pPr>
            <a:lvl3pPr marL="1143000" indent="-228600">
              <a:tabLst>
                <a:tab pos="3009900" algn="ctr"/>
              </a:tabLst>
              <a:defRPr>
                <a:solidFill>
                  <a:schemeClr val="tx1"/>
                </a:solidFill>
                <a:latin typeface="Arial" panose="020B0604020202020204" pitchFamily="34" charset="0"/>
                <a:cs typeface="Arial" panose="020B0604020202020204" pitchFamily="34" charset="0"/>
              </a:defRPr>
            </a:lvl3pPr>
            <a:lvl4pPr marL="1600200" indent="-228600">
              <a:tabLst>
                <a:tab pos="3009900" algn="ctr"/>
              </a:tabLst>
              <a:defRPr>
                <a:solidFill>
                  <a:schemeClr val="tx1"/>
                </a:solidFill>
                <a:latin typeface="Arial" panose="020B0604020202020204" pitchFamily="34" charset="0"/>
                <a:cs typeface="Arial" panose="020B0604020202020204" pitchFamily="34" charset="0"/>
              </a:defRPr>
            </a:lvl4pPr>
            <a:lvl5pPr marL="2057400" indent="-228600">
              <a:tabLst>
                <a:tab pos="3009900" algn="ctr"/>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9pPr>
          </a:lstStyle>
          <a:p>
            <a:pPr marL="496888" indent="-457200" algn="l">
              <a:buFont typeface="Wingdings" panose="05000000000000000000" pitchFamily="2" charset="2"/>
              <a:buChar char="v"/>
            </a:pPr>
            <a:r>
              <a:rPr lang="ru-RU" sz="3200" dirty="0">
                <a:solidFill>
                  <a:schemeClr val="accent1">
                    <a:lumMod val="75000"/>
                  </a:schemeClr>
                </a:solidFill>
                <a:latin typeface="+mn-lt"/>
              </a:rPr>
              <a:t>Антикоррупционная политика - эффективный инструмент защиты основополагающих принципов рыночной экономики, ее важнейшими институтами, требующими защиты при реализации антикоррупционной политики являются:</a:t>
            </a:r>
          </a:p>
          <a:p>
            <a:pPr marL="496888" lvl="0" indent="-457200" algn="l">
              <a:buFont typeface="Wingdings" panose="05000000000000000000" pitchFamily="2" charset="2"/>
              <a:buChar char="Ø"/>
            </a:pPr>
            <a:r>
              <a:rPr lang="ru-RU" sz="3200" dirty="0">
                <a:solidFill>
                  <a:schemeClr val="accent1">
                    <a:lumMod val="75000"/>
                  </a:schemeClr>
                </a:solidFill>
                <a:latin typeface="+mn-lt"/>
              </a:rPr>
              <a:t>конкурентная экономика, отсутствие возможности посредством коррупции создавать конкурентные преимущества для экономических субъектов </a:t>
            </a:r>
          </a:p>
          <a:p>
            <a:pPr marL="496888" lvl="0" indent="-457200" algn="l">
              <a:buFont typeface="Wingdings" panose="05000000000000000000" pitchFamily="2" charset="2"/>
              <a:buChar char="Ø"/>
            </a:pPr>
            <a:r>
              <a:rPr lang="ru-RU" sz="3200" dirty="0">
                <a:solidFill>
                  <a:schemeClr val="accent1">
                    <a:lumMod val="75000"/>
                  </a:schemeClr>
                </a:solidFill>
                <a:latin typeface="+mn-lt"/>
              </a:rPr>
              <a:t>верховенство закона - придание институтам статуса общеобязательных через нормы права, последовательное и беспристрастное правоприменение на принципах равноправия </a:t>
            </a:r>
          </a:p>
          <a:p>
            <a:pPr marL="496888" lvl="0" indent="-457200" algn="l">
              <a:buFont typeface="Wingdings" panose="05000000000000000000" pitchFamily="2" charset="2"/>
              <a:buChar char="Ø"/>
            </a:pPr>
            <a:r>
              <a:rPr lang="ru-RU" sz="3200" dirty="0">
                <a:solidFill>
                  <a:schemeClr val="accent1">
                    <a:lumMod val="75000"/>
                  </a:schemeClr>
                </a:solidFill>
                <a:latin typeface="+mn-lt"/>
              </a:rPr>
              <a:t>безусловные гарантии права собственности - стимула для инвестиций, улучшения производства, - наряду с обеспечением равного доступа всех экономических субъектов к общественным ресурсам</a:t>
            </a:r>
          </a:p>
          <a:p>
            <a:pPr marL="496888" lvl="0" indent="-457200" algn="l">
              <a:buFont typeface="Wingdings" panose="05000000000000000000" pitchFamily="2" charset="2"/>
              <a:buChar char="Ø"/>
            </a:pPr>
            <a:r>
              <a:rPr lang="ru-RU" sz="3200" dirty="0">
                <a:solidFill>
                  <a:schemeClr val="accent1">
                    <a:lumMod val="75000"/>
                  </a:schemeClr>
                </a:solidFill>
                <a:latin typeface="+mn-lt"/>
              </a:rPr>
              <a:t>устранение избыточных барьеров при реализации прав на получение государственных и муниципальных услуг, доступа к ресурсам, социальной помощи</a:t>
            </a:r>
          </a:p>
          <a:p>
            <a:pPr marL="496888" indent="-457200" algn="l">
              <a:buFont typeface="Wingdings" panose="05000000000000000000" pitchFamily="2" charset="2"/>
              <a:buChar char="v"/>
            </a:pPr>
            <a:r>
              <a:rPr lang="ru-RU" sz="3200" dirty="0">
                <a:solidFill>
                  <a:schemeClr val="accent1">
                    <a:lumMod val="75000"/>
                  </a:schemeClr>
                </a:solidFill>
                <a:latin typeface="+mn-lt"/>
              </a:rPr>
              <a:t> Выделяются следующие факторы, отражающие связь антикоррупционной политики с состоянием конкурентной среды:</a:t>
            </a:r>
          </a:p>
          <a:p>
            <a:pPr marL="496888" lvl="0" indent="-457200" algn="l">
              <a:buFont typeface="Wingdings" panose="05000000000000000000" pitchFamily="2" charset="2"/>
              <a:buChar char="Ø"/>
            </a:pPr>
            <a:r>
              <a:rPr lang="ru-RU" sz="3200" dirty="0">
                <a:solidFill>
                  <a:schemeClr val="accent1">
                    <a:lumMod val="75000"/>
                  </a:schemeClr>
                </a:solidFill>
                <a:latin typeface="+mn-lt"/>
              </a:rPr>
              <a:t>возможность (отсутствие возможности) для создания властями конкурентных преимуществ для тех или иных субъектов предпринимательства: через распределение ограниченных ресурсов (например, госзаказ);</a:t>
            </a:r>
          </a:p>
          <a:p>
            <a:pPr marL="496888" lvl="0" indent="-457200" algn="l">
              <a:buFont typeface="Wingdings" panose="05000000000000000000" pitchFamily="2" charset="2"/>
              <a:buChar char="Ø"/>
            </a:pPr>
            <a:r>
              <a:rPr lang="ru-RU" sz="3200" dirty="0">
                <a:solidFill>
                  <a:schemeClr val="accent1">
                    <a:lumMod val="75000"/>
                  </a:schemeClr>
                </a:solidFill>
                <a:latin typeface="+mn-lt"/>
              </a:rPr>
              <a:t>наличие (отсутствие) избыточного регулирования предпринимательской деятельности, позволяющего использовать властные полномочия по собственному усмотрению;</a:t>
            </a:r>
          </a:p>
          <a:p>
            <a:pPr marL="496888" lvl="0" indent="-457200" algn="l">
              <a:buFont typeface="Wingdings" panose="05000000000000000000" pitchFamily="2" charset="2"/>
              <a:buChar char="Ø"/>
            </a:pPr>
            <a:r>
              <a:rPr lang="ru-RU" sz="3200" dirty="0">
                <a:solidFill>
                  <a:schemeClr val="accent1">
                    <a:lumMod val="75000"/>
                  </a:schemeClr>
                </a:solidFill>
                <a:latin typeface="+mn-lt"/>
              </a:rPr>
              <a:t>наличие (отсутствие) условий, для нарушений прав собственности;</a:t>
            </a:r>
          </a:p>
          <a:p>
            <a:pPr marL="496888" lvl="0" indent="-457200" algn="l">
              <a:buFont typeface="Wingdings" panose="05000000000000000000" pitchFamily="2" charset="2"/>
              <a:buChar char="Ø"/>
            </a:pPr>
            <a:r>
              <a:rPr lang="ru-RU" sz="3200" dirty="0">
                <a:solidFill>
                  <a:schemeClr val="accent1">
                    <a:lumMod val="75000"/>
                  </a:schemeClr>
                </a:solidFill>
                <a:latin typeface="+mn-lt"/>
              </a:rPr>
              <a:t>правоприменительная практика: состояние правовых институтов и законопослушность самих чиновников</a:t>
            </a:r>
          </a:p>
        </p:txBody>
      </p:sp>
    </p:spTree>
    <p:extLst>
      <p:ext uri="{BB962C8B-B14F-4D97-AF65-F5344CB8AC3E}">
        <p14:creationId xmlns:p14="http://schemas.microsoft.com/office/powerpoint/2010/main" val="280771235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3118992" y="789482"/>
            <a:ext cx="17285499" cy="725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Антикоррупционная политика в российской федерации</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5" name="Прямоугольник 4">
            <a:extLst>
              <a:ext uri="{FF2B5EF4-FFF2-40B4-BE49-F238E27FC236}">
                <a16:creationId xmlns:a16="http://schemas.microsoft.com/office/drawing/2014/main" id="{345F1438-3A81-48EB-AFB2-2AA605812D7B}"/>
              </a:ext>
            </a:extLst>
          </p:cNvPr>
          <p:cNvSpPr/>
          <p:nvPr/>
        </p:nvSpPr>
        <p:spPr>
          <a:xfrm>
            <a:off x="3118992" y="2589350"/>
            <a:ext cx="17063220" cy="4093428"/>
          </a:xfrm>
          <a:prstGeom prst="rect">
            <a:avLst/>
          </a:prstGeom>
          <a:solidFill>
            <a:schemeClr val="bg1">
              <a:lumMod val="95000"/>
            </a:schemeClr>
          </a:solidFill>
          <a:ln>
            <a:solidFill>
              <a:schemeClr val="bg1"/>
            </a:solidFill>
          </a:ln>
          <a:effectLst/>
        </p:spPr>
        <p:txBody>
          <a:bodyPr wrap="square">
            <a:spAutoFit/>
          </a:bodyPr>
          <a:lstStyle/>
          <a:p>
            <a:pPr marL="685800" indent="-685800" algn="l" defTabSz="1828800" hangingPunct="1">
              <a:buFont typeface="Wingdings" panose="05000000000000000000" pitchFamily="2" charset="2"/>
              <a:buChar char="q"/>
            </a:pPr>
            <a:r>
              <a:rPr lang="en-GB" sz="4000" b="1" kern="1200" dirty="0">
                <a:solidFill>
                  <a:srgbClr val="4F81BD">
                    <a:lumMod val="75000"/>
                  </a:srgbClr>
                </a:solidFill>
                <a:latin typeface="+mn-lt"/>
                <a:ea typeface="+mn-ea"/>
                <a:cs typeface="+mn-cs"/>
              </a:rPr>
              <a:t>Федеральн</a:t>
            </a:r>
            <a:r>
              <a:rPr lang="ru-RU" sz="4000" b="1" kern="1200" dirty="0">
                <a:solidFill>
                  <a:srgbClr val="4F81BD">
                    <a:lumMod val="75000"/>
                  </a:srgbClr>
                </a:solidFill>
                <a:latin typeface="+mn-lt"/>
                <a:ea typeface="+mn-ea"/>
                <a:cs typeface="+mn-cs"/>
              </a:rPr>
              <a:t>ый</a:t>
            </a:r>
            <a:r>
              <a:rPr lang="en-GB" sz="4000" b="1" kern="1200" dirty="0">
                <a:solidFill>
                  <a:srgbClr val="4F81BD">
                    <a:lumMod val="75000"/>
                  </a:srgbClr>
                </a:solidFill>
                <a:latin typeface="+mn-lt"/>
                <a:ea typeface="+mn-ea"/>
                <a:cs typeface="+mn-cs"/>
              </a:rPr>
              <a:t> закон «О противодействии коррупции»</a:t>
            </a:r>
            <a:r>
              <a:rPr lang="ru-RU" sz="4000" b="1" kern="1200" dirty="0">
                <a:solidFill>
                  <a:srgbClr val="4F81BD">
                    <a:lumMod val="75000"/>
                  </a:srgbClr>
                </a:solidFill>
                <a:latin typeface="+mn-lt"/>
                <a:ea typeface="+mn-ea"/>
                <a:cs typeface="+mn-cs"/>
              </a:rPr>
              <a:t> - </a:t>
            </a:r>
          </a:p>
          <a:p>
            <a:pPr algn="l" defTabSz="1828800" hangingPunct="1"/>
            <a:r>
              <a:rPr lang="en-GB" sz="4000" b="1" kern="1200" dirty="0">
                <a:solidFill>
                  <a:srgbClr val="4F81BD">
                    <a:lumMod val="75000"/>
                  </a:srgbClr>
                </a:solidFill>
                <a:latin typeface="+mn-lt"/>
                <a:ea typeface="+mn-ea"/>
                <a:cs typeface="+mn-cs"/>
              </a:rPr>
              <a:t>противодействие коррупции </a:t>
            </a:r>
            <a:r>
              <a:rPr lang="ru-RU" sz="4000" b="1" kern="1200" dirty="0">
                <a:solidFill>
                  <a:srgbClr val="4F81BD">
                    <a:lumMod val="75000"/>
                  </a:srgbClr>
                </a:solidFill>
                <a:latin typeface="+mn-lt"/>
                <a:ea typeface="+mn-ea"/>
                <a:cs typeface="+mn-cs"/>
              </a:rPr>
              <a:t>- это:</a:t>
            </a:r>
          </a:p>
          <a:p>
            <a:pPr marL="685800" indent="-685800" algn="l" defTabSz="1828800" hangingPunct="1">
              <a:buFont typeface="Wingdings" pitchFamily="2" charset="2"/>
              <a:buChar char="Ø"/>
            </a:pPr>
            <a:r>
              <a:rPr lang="en-GB" sz="3600" kern="1200" dirty="0">
                <a:solidFill>
                  <a:srgbClr val="4F81BD">
                    <a:lumMod val="75000"/>
                  </a:srgbClr>
                </a:solidFill>
                <a:latin typeface="+mn-lt"/>
              </a:rPr>
              <a:t>предупреждени</a:t>
            </a:r>
            <a:r>
              <a:rPr lang="ru-RU" sz="3600" kern="1200" dirty="0">
                <a:solidFill>
                  <a:srgbClr val="4F81BD">
                    <a:lumMod val="75000"/>
                  </a:srgbClr>
                </a:solidFill>
                <a:latin typeface="+mn-lt"/>
              </a:rPr>
              <a:t>е</a:t>
            </a:r>
            <a:r>
              <a:rPr lang="en-GB" sz="3600" kern="1200" dirty="0">
                <a:solidFill>
                  <a:srgbClr val="4F81BD">
                    <a:lumMod val="75000"/>
                  </a:srgbClr>
                </a:solidFill>
                <a:latin typeface="+mn-lt"/>
              </a:rPr>
              <a:t> коррупции, в т</a:t>
            </a:r>
            <a:r>
              <a:rPr lang="ru-RU" sz="3600" kern="1200" dirty="0">
                <a:solidFill>
                  <a:srgbClr val="4F81BD">
                    <a:lumMod val="75000"/>
                  </a:srgbClr>
                </a:solidFill>
                <a:latin typeface="+mn-lt"/>
              </a:rPr>
              <a:t>.</a:t>
            </a:r>
            <a:r>
              <a:rPr lang="en-GB" sz="3600" kern="1200" dirty="0">
                <a:solidFill>
                  <a:srgbClr val="4F81BD">
                    <a:lumMod val="75000"/>
                  </a:srgbClr>
                </a:solidFill>
                <a:latin typeface="+mn-lt"/>
              </a:rPr>
              <a:t> </a:t>
            </a:r>
            <a:r>
              <a:rPr lang="ru-RU" sz="3600" kern="1200" dirty="0">
                <a:solidFill>
                  <a:srgbClr val="4F81BD">
                    <a:lumMod val="75000"/>
                  </a:srgbClr>
                </a:solidFill>
                <a:latin typeface="+mn-lt"/>
              </a:rPr>
              <a:t>ч.,</a:t>
            </a:r>
            <a:r>
              <a:rPr lang="en-GB" sz="3600" kern="1200" dirty="0">
                <a:solidFill>
                  <a:srgbClr val="4F81BD">
                    <a:lumMod val="75000"/>
                  </a:srgbClr>
                </a:solidFill>
                <a:latin typeface="+mn-lt"/>
              </a:rPr>
              <a:t> по выявлени</a:t>
            </a:r>
            <a:r>
              <a:rPr lang="ru-RU" sz="3600" kern="1200" dirty="0">
                <a:solidFill>
                  <a:srgbClr val="4F81BD">
                    <a:lumMod val="75000"/>
                  </a:srgbClr>
                </a:solidFill>
                <a:latin typeface="+mn-lt"/>
              </a:rPr>
              <a:t>е</a:t>
            </a:r>
            <a:r>
              <a:rPr lang="en-GB" sz="3600" kern="1200" dirty="0">
                <a:solidFill>
                  <a:srgbClr val="4F81BD">
                    <a:lumMod val="75000"/>
                  </a:srgbClr>
                </a:solidFill>
                <a:latin typeface="+mn-lt"/>
              </a:rPr>
              <a:t> и последующе</a:t>
            </a:r>
            <a:r>
              <a:rPr lang="ru-RU" sz="3600" kern="1200" dirty="0">
                <a:solidFill>
                  <a:srgbClr val="4F81BD">
                    <a:lumMod val="75000"/>
                  </a:srgbClr>
                </a:solidFill>
                <a:latin typeface="+mn-lt"/>
              </a:rPr>
              <a:t>е</a:t>
            </a:r>
            <a:r>
              <a:rPr lang="en-GB" sz="3600" kern="1200" dirty="0">
                <a:solidFill>
                  <a:srgbClr val="4F81BD">
                    <a:lumMod val="75000"/>
                  </a:srgbClr>
                </a:solidFill>
                <a:latin typeface="+mn-lt"/>
              </a:rPr>
              <a:t> устранени</a:t>
            </a:r>
            <a:r>
              <a:rPr lang="ru-RU" sz="3600" kern="1200" dirty="0">
                <a:solidFill>
                  <a:srgbClr val="4F81BD">
                    <a:lumMod val="75000"/>
                  </a:srgbClr>
                </a:solidFill>
                <a:latin typeface="+mn-lt"/>
              </a:rPr>
              <a:t>е</a:t>
            </a:r>
            <a:r>
              <a:rPr lang="en-GB" sz="3600" kern="1200" dirty="0">
                <a:solidFill>
                  <a:srgbClr val="4F81BD">
                    <a:lumMod val="75000"/>
                  </a:srgbClr>
                </a:solidFill>
                <a:latin typeface="+mn-lt"/>
              </a:rPr>
              <a:t> причин коррупции (профилактика коррупции)</a:t>
            </a:r>
            <a:endParaRPr lang="ru-RU" sz="3600" kern="1200" dirty="0">
              <a:solidFill>
                <a:srgbClr val="4F81BD">
                  <a:lumMod val="75000"/>
                </a:srgbClr>
              </a:solidFill>
              <a:latin typeface="+mn-lt"/>
            </a:endParaRPr>
          </a:p>
          <a:p>
            <a:pPr marL="685800" indent="-685800" algn="l" defTabSz="1828800" hangingPunct="1">
              <a:buFont typeface="Wingdings" pitchFamily="2" charset="2"/>
              <a:buChar char="Ø"/>
            </a:pPr>
            <a:r>
              <a:rPr lang="en-GB" sz="3600" kern="1200" dirty="0">
                <a:solidFill>
                  <a:srgbClr val="4F81BD">
                    <a:lumMod val="75000"/>
                  </a:srgbClr>
                </a:solidFill>
                <a:latin typeface="+mn-lt"/>
              </a:rPr>
              <a:t>выявлени</a:t>
            </a:r>
            <a:r>
              <a:rPr lang="ru-RU" sz="3600" kern="1200" dirty="0">
                <a:solidFill>
                  <a:srgbClr val="4F81BD">
                    <a:lumMod val="75000"/>
                  </a:srgbClr>
                </a:solidFill>
                <a:latin typeface="+mn-lt"/>
              </a:rPr>
              <a:t>е</a:t>
            </a:r>
            <a:r>
              <a:rPr lang="en-GB" sz="3600" kern="1200" dirty="0">
                <a:solidFill>
                  <a:srgbClr val="4F81BD">
                    <a:lumMod val="75000"/>
                  </a:srgbClr>
                </a:solidFill>
                <a:latin typeface="+mn-lt"/>
              </a:rPr>
              <a:t>, предупреждени</a:t>
            </a:r>
            <a:r>
              <a:rPr lang="ru-RU" sz="3600" kern="1200" dirty="0">
                <a:solidFill>
                  <a:srgbClr val="4F81BD">
                    <a:lumMod val="75000"/>
                  </a:srgbClr>
                </a:solidFill>
                <a:latin typeface="+mn-lt"/>
              </a:rPr>
              <a:t>е</a:t>
            </a:r>
            <a:r>
              <a:rPr lang="en-GB" sz="3600" kern="1200" dirty="0">
                <a:solidFill>
                  <a:srgbClr val="4F81BD">
                    <a:lumMod val="75000"/>
                  </a:srgbClr>
                </a:solidFill>
                <a:latin typeface="+mn-lt"/>
              </a:rPr>
              <a:t>, пресечени</a:t>
            </a:r>
            <a:r>
              <a:rPr lang="ru-RU" sz="3600" kern="1200" dirty="0">
                <a:solidFill>
                  <a:srgbClr val="4F81BD">
                    <a:lumMod val="75000"/>
                  </a:srgbClr>
                </a:solidFill>
                <a:latin typeface="+mn-lt"/>
              </a:rPr>
              <a:t>е</a:t>
            </a:r>
            <a:r>
              <a:rPr lang="en-GB" sz="3600" kern="1200" dirty="0">
                <a:solidFill>
                  <a:srgbClr val="4F81BD">
                    <a:lumMod val="75000"/>
                  </a:srgbClr>
                </a:solidFill>
                <a:latin typeface="+mn-lt"/>
              </a:rPr>
              <a:t>, раскрыти</a:t>
            </a:r>
            <a:r>
              <a:rPr lang="ru-RU" sz="3600" kern="1200" dirty="0">
                <a:solidFill>
                  <a:srgbClr val="4F81BD">
                    <a:lumMod val="75000"/>
                  </a:srgbClr>
                </a:solidFill>
                <a:latin typeface="+mn-lt"/>
              </a:rPr>
              <a:t>е</a:t>
            </a:r>
            <a:r>
              <a:rPr lang="en-GB" sz="3600" kern="1200" dirty="0">
                <a:solidFill>
                  <a:srgbClr val="4F81BD">
                    <a:lumMod val="75000"/>
                  </a:srgbClr>
                </a:solidFill>
                <a:latin typeface="+mn-lt"/>
              </a:rPr>
              <a:t> и расследовани</a:t>
            </a:r>
            <a:r>
              <a:rPr lang="ru-RU" sz="3600" kern="1200" dirty="0">
                <a:solidFill>
                  <a:srgbClr val="4F81BD">
                    <a:lumMod val="75000"/>
                  </a:srgbClr>
                </a:solidFill>
                <a:latin typeface="+mn-lt"/>
              </a:rPr>
              <a:t>е</a:t>
            </a:r>
            <a:r>
              <a:rPr lang="en-GB" sz="3600" kern="1200" dirty="0">
                <a:solidFill>
                  <a:srgbClr val="4F81BD">
                    <a:lumMod val="75000"/>
                  </a:srgbClr>
                </a:solidFill>
                <a:latin typeface="+mn-lt"/>
              </a:rPr>
              <a:t> коррупционных правонарушений (борьба с коррупцией)</a:t>
            </a:r>
            <a:r>
              <a:rPr lang="ru-RU" sz="3600" kern="1200" dirty="0">
                <a:solidFill>
                  <a:srgbClr val="4F81BD">
                    <a:lumMod val="75000"/>
                  </a:srgbClr>
                </a:solidFill>
                <a:latin typeface="+mn-lt"/>
              </a:rPr>
              <a:t>;</a:t>
            </a:r>
          </a:p>
          <a:p>
            <a:pPr marL="685800" indent="-685800" algn="l" defTabSz="1828800" hangingPunct="1">
              <a:buFont typeface="Wingdings" pitchFamily="2" charset="2"/>
              <a:buChar char="Ø"/>
            </a:pPr>
            <a:r>
              <a:rPr lang="en-GB" sz="3600" kern="1200" dirty="0">
                <a:solidFill>
                  <a:srgbClr val="4F81BD">
                    <a:lumMod val="75000"/>
                  </a:srgbClr>
                </a:solidFill>
                <a:latin typeface="+mn-lt"/>
              </a:rPr>
              <a:t>минимизаци</a:t>
            </a:r>
            <a:r>
              <a:rPr lang="ru-RU" sz="3600" kern="1200" dirty="0">
                <a:solidFill>
                  <a:srgbClr val="4F81BD">
                    <a:lumMod val="75000"/>
                  </a:srgbClr>
                </a:solidFill>
                <a:latin typeface="+mn-lt"/>
              </a:rPr>
              <a:t>я</a:t>
            </a:r>
            <a:r>
              <a:rPr lang="en-GB" sz="3600" kern="1200" dirty="0">
                <a:solidFill>
                  <a:srgbClr val="4F81BD">
                    <a:lumMod val="75000"/>
                  </a:srgbClr>
                </a:solidFill>
                <a:latin typeface="+mn-lt"/>
              </a:rPr>
              <a:t> и (или) ликвидаци</a:t>
            </a:r>
            <a:r>
              <a:rPr lang="ru-RU" sz="3600" kern="1200" dirty="0">
                <a:solidFill>
                  <a:srgbClr val="4F81BD">
                    <a:lumMod val="75000"/>
                  </a:srgbClr>
                </a:solidFill>
                <a:latin typeface="+mn-lt"/>
              </a:rPr>
              <a:t>я</a:t>
            </a:r>
            <a:r>
              <a:rPr lang="en-GB" sz="3600" kern="1200" dirty="0">
                <a:solidFill>
                  <a:srgbClr val="4F81BD">
                    <a:lumMod val="75000"/>
                  </a:srgbClr>
                </a:solidFill>
                <a:latin typeface="+mn-lt"/>
              </a:rPr>
              <a:t> последствий коррупционных правонарушений</a:t>
            </a:r>
            <a:endParaRPr lang="ru-RU" altLang="ru-RU" sz="3600" kern="1200" dirty="0">
              <a:solidFill>
                <a:srgbClr val="4F81BD">
                  <a:lumMod val="75000"/>
                </a:srgbClr>
              </a:solidFill>
              <a:latin typeface="+mn-lt"/>
              <a:sym typeface="Arial" panose="020B0604020202020204" pitchFamily="34" charset="0"/>
            </a:endParaRPr>
          </a:p>
        </p:txBody>
      </p:sp>
      <p:sp>
        <p:nvSpPr>
          <p:cNvPr id="6" name="Прямоугольник 5">
            <a:extLst>
              <a:ext uri="{FF2B5EF4-FFF2-40B4-BE49-F238E27FC236}">
                <a16:creationId xmlns:a16="http://schemas.microsoft.com/office/drawing/2014/main" id="{CDBAD47F-7743-474C-9D34-EC8A2E643131}"/>
              </a:ext>
            </a:extLst>
          </p:cNvPr>
          <p:cNvSpPr/>
          <p:nvPr/>
        </p:nvSpPr>
        <p:spPr>
          <a:xfrm>
            <a:off x="3118992" y="6916265"/>
            <a:ext cx="17063220" cy="3416320"/>
          </a:xfrm>
          <a:prstGeom prst="rect">
            <a:avLst/>
          </a:prstGeom>
          <a:solidFill>
            <a:schemeClr val="bg1">
              <a:lumMod val="95000"/>
            </a:schemeClr>
          </a:solidFill>
          <a:ln>
            <a:solidFill>
              <a:schemeClr val="bg1"/>
            </a:solidFill>
          </a:ln>
          <a:effectLst/>
        </p:spPr>
        <p:txBody>
          <a:bodyPr wrap="square">
            <a:spAutoFit/>
          </a:bodyPr>
          <a:lstStyle/>
          <a:p>
            <a:pPr marL="685800" indent="-685800" algn="l" defTabSz="1828800" hangingPunct="1">
              <a:buFont typeface="Wingdings" panose="05000000000000000000" pitchFamily="2" charset="2"/>
              <a:buChar char="v"/>
            </a:pPr>
            <a:r>
              <a:rPr lang="ru-RU" sz="3600" b="1" kern="1200" dirty="0">
                <a:solidFill>
                  <a:srgbClr val="4F81BD">
                    <a:lumMod val="75000"/>
                  </a:srgbClr>
                </a:solidFill>
                <a:latin typeface="+mn-lt"/>
                <a:ea typeface="+mn-ea"/>
                <a:cs typeface="+mn-cs"/>
              </a:rPr>
              <a:t>Институты антикоррупционной политики:</a:t>
            </a:r>
          </a:p>
          <a:p>
            <a:pPr marL="685800" indent="-685800" algn="l" defTabSz="1828800" hangingPunct="1">
              <a:buFont typeface="Wingdings" panose="05000000000000000000" pitchFamily="2" charset="2"/>
              <a:buChar char="q"/>
            </a:pPr>
            <a:r>
              <a:rPr lang="ru-RU" sz="3600" kern="1200" dirty="0">
                <a:solidFill>
                  <a:srgbClr val="4F81BD">
                    <a:lumMod val="75000"/>
                  </a:srgbClr>
                </a:solidFill>
                <a:latin typeface="+mn-lt"/>
              </a:rPr>
              <a:t>институт законодательного противодействия коррупции</a:t>
            </a:r>
          </a:p>
          <a:p>
            <a:pPr marL="685800" indent="-685800" algn="l" defTabSz="1828800" hangingPunct="1">
              <a:buFont typeface="Wingdings" panose="05000000000000000000" pitchFamily="2" charset="2"/>
              <a:buChar char="q"/>
            </a:pPr>
            <a:r>
              <a:rPr lang="ru-RU" sz="3600" kern="1200" dirty="0">
                <a:solidFill>
                  <a:srgbClr val="4F81BD">
                    <a:lumMod val="75000"/>
                  </a:srgbClr>
                </a:solidFill>
                <a:latin typeface="+mn-lt"/>
              </a:rPr>
              <a:t>контроль за надлежащим правоприменением</a:t>
            </a:r>
          </a:p>
          <a:p>
            <a:pPr marL="685800" indent="-685800" algn="l" defTabSz="1828800" hangingPunct="1">
              <a:buFont typeface="Wingdings" panose="05000000000000000000" pitchFamily="2" charset="2"/>
              <a:buChar char="q"/>
            </a:pPr>
            <a:r>
              <a:rPr lang="ru-RU" sz="3600" kern="1200" dirty="0">
                <a:solidFill>
                  <a:srgbClr val="4F81BD">
                    <a:lumMod val="75000"/>
                  </a:srgbClr>
                </a:solidFill>
                <a:latin typeface="+mn-lt"/>
              </a:rPr>
              <a:t>институты просвещения и антикоррупционной пропаганды</a:t>
            </a:r>
          </a:p>
          <a:p>
            <a:pPr marL="685800" indent="-685800" algn="l" defTabSz="1828800" hangingPunct="1">
              <a:buFont typeface="Wingdings" panose="05000000000000000000" pitchFamily="2" charset="2"/>
              <a:buChar char="q"/>
            </a:pPr>
            <a:r>
              <a:rPr lang="ru-RU" sz="3600" kern="1200" dirty="0">
                <a:solidFill>
                  <a:srgbClr val="4F81BD">
                    <a:lumMod val="75000"/>
                  </a:srgbClr>
                </a:solidFill>
                <a:latin typeface="+mn-lt"/>
              </a:rPr>
              <a:t>институт антикорупционной экспертизы нормативных актов и их проектов</a:t>
            </a:r>
          </a:p>
          <a:p>
            <a:pPr marL="685800" indent="-685800" algn="l" defTabSz="1828800" hangingPunct="1">
              <a:buFont typeface="Wingdings" panose="05000000000000000000" pitchFamily="2" charset="2"/>
              <a:buChar char="q"/>
            </a:pPr>
            <a:r>
              <a:rPr lang="ru-RU" sz="3600" kern="1200" dirty="0">
                <a:solidFill>
                  <a:srgbClr val="4F81BD">
                    <a:lumMod val="75000"/>
                  </a:srgbClr>
                </a:solidFill>
                <a:latin typeface="+mn-lt"/>
              </a:rPr>
              <a:t>институты общественного контроля коррупционно-опасных сфер деятельности власти</a:t>
            </a:r>
          </a:p>
        </p:txBody>
      </p:sp>
      <p:sp>
        <p:nvSpPr>
          <p:cNvPr id="7" name="Скругленный прямоугольник 17">
            <a:extLst>
              <a:ext uri="{FF2B5EF4-FFF2-40B4-BE49-F238E27FC236}">
                <a16:creationId xmlns:a16="http://schemas.microsoft.com/office/drawing/2014/main" id="{14FA7357-2AAB-4059-BFF5-0B0A78625B05}"/>
              </a:ext>
            </a:extLst>
          </p:cNvPr>
          <p:cNvSpPr/>
          <p:nvPr/>
        </p:nvSpPr>
        <p:spPr>
          <a:xfrm>
            <a:off x="3118992" y="10566072"/>
            <a:ext cx="17092889" cy="1991856"/>
          </a:xfrm>
          <a:prstGeom prst="roundRect">
            <a:avLst>
              <a:gd name="adj" fmla="val 21351"/>
            </a:avLst>
          </a:prstGeom>
          <a:solidFill>
            <a:schemeClr val="accent1">
              <a:lumMod val="20000"/>
              <a:lumOff val="80000"/>
            </a:schemeClr>
          </a:solidFill>
          <a:ln>
            <a:solidFill>
              <a:schemeClr val="bg1"/>
            </a:solidFill>
          </a:ln>
          <a:effectLst/>
        </p:spPr>
        <p:txBody>
          <a:bodyPr wrap="square">
            <a:spAutoFit/>
          </a:bodyPr>
          <a:lstStyle/>
          <a:p>
            <a:pPr marL="685800" indent="-685800" algn="l" defTabSz="1828800" hangingPunct="1">
              <a:buFont typeface="Wingdings" panose="05000000000000000000" pitchFamily="2" charset="2"/>
              <a:buChar char="v"/>
            </a:pPr>
            <a:r>
              <a:rPr lang="ru-RU" sz="3600" kern="1200" dirty="0">
                <a:solidFill>
                  <a:srgbClr val="4F81BD">
                    <a:lumMod val="75000"/>
                  </a:srgbClr>
                </a:solidFill>
                <a:latin typeface="+mn-lt"/>
              </a:rPr>
              <a:t>Основные прикладные инструменты антикоррупционной политики</a:t>
            </a:r>
          </a:p>
          <a:p>
            <a:pPr marL="685800" indent="-685800" algn="l" defTabSz="1828800" hangingPunct="1">
              <a:buFont typeface="Wingdings" pitchFamily="2" charset="2"/>
              <a:buChar char="q"/>
            </a:pPr>
            <a:r>
              <a:rPr lang="ru-RU" sz="3600" kern="1200" dirty="0">
                <a:solidFill>
                  <a:srgbClr val="4F81BD">
                    <a:lumMod val="75000"/>
                  </a:srgbClr>
                </a:solidFill>
                <a:latin typeface="+mn-lt"/>
              </a:rPr>
              <a:t>Национальная стратегия противодействия коррупции утверждена </a:t>
            </a:r>
          </a:p>
          <a:p>
            <a:pPr marL="685800" indent="-685800" algn="l" defTabSz="1828800" hangingPunct="1">
              <a:buFont typeface="Wingdings" pitchFamily="2" charset="2"/>
              <a:buChar char="q"/>
            </a:pPr>
            <a:r>
              <a:rPr lang="ru-RU" sz="3600" kern="1200" dirty="0">
                <a:solidFill>
                  <a:srgbClr val="4F81BD">
                    <a:lumMod val="75000"/>
                  </a:srgbClr>
                </a:solidFill>
                <a:latin typeface="+mn-lt"/>
              </a:rPr>
              <a:t>Национальные планы противодействия коррупции – утверждаются на 2 года</a:t>
            </a:r>
          </a:p>
        </p:txBody>
      </p:sp>
    </p:spTree>
    <p:extLst>
      <p:ext uri="{BB962C8B-B14F-4D97-AF65-F5344CB8AC3E}">
        <p14:creationId xmlns:p14="http://schemas.microsoft.com/office/powerpoint/2010/main" val="286735548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2830960" y="851139"/>
            <a:ext cx="19226136" cy="7272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Коррупция с точки зрения  российского законодательства</a:t>
            </a:r>
            <a:endParaRPr sz="4400" dirty="0"/>
          </a:p>
        </p:txBody>
      </p:sp>
      <p:sp>
        <p:nvSpPr>
          <p:cNvPr id="61" name="Заголовок основного текста"/>
          <p:cNvSpPr txBox="1"/>
          <p:nvPr/>
        </p:nvSpPr>
        <p:spPr>
          <a:xfrm>
            <a:off x="1547299" y="4399770"/>
            <a:ext cx="21289402" cy="7859745"/>
          </a:xfrm>
          <a:prstGeom prst="rect">
            <a:avLst/>
          </a:prstGeom>
          <a:solidFill>
            <a:schemeClr val="bg1">
              <a:lumMod val="95000"/>
            </a:schemeClr>
          </a:solidFill>
          <a:ln w="12700">
            <a:solidFill>
              <a:schemeClr val="bg1"/>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marL="571500" indent="-571500">
              <a:buFont typeface="Wingdings" panose="05000000000000000000" pitchFamily="2" charset="2"/>
              <a:buChar char="v"/>
            </a:pPr>
            <a:endParaRPr lang="ru-RU" dirty="0">
              <a:solidFill>
                <a:schemeClr val="accent1">
                  <a:lumMod val="75000"/>
                </a:schemeClr>
              </a:solidFill>
            </a:endParaRPr>
          </a:p>
          <a:p>
            <a:pPr marL="571500" indent="-571500">
              <a:buFont typeface="Wingdings" panose="05000000000000000000" pitchFamily="2" charset="2"/>
              <a:buChar char="v"/>
            </a:pPr>
            <a:endParaRPr lang="ru-RU" dirty="0">
              <a:solidFill>
                <a:schemeClr val="accent1">
                  <a:lumMod val="75000"/>
                </a:schemeClr>
              </a:solidFill>
            </a:endParaRPr>
          </a:p>
          <a:p>
            <a:pPr marL="571500" indent="-571500">
              <a:buFont typeface="Wingdings" panose="05000000000000000000" pitchFamily="2" charset="2"/>
              <a:buChar char="v"/>
            </a:pPr>
            <a:r>
              <a:rPr lang="ru-RU" b="0" dirty="0">
                <a:solidFill>
                  <a:schemeClr val="accent1">
                    <a:lumMod val="75000"/>
                  </a:schemeClr>
                </a:solidFill>
              </a:rPr>
              <a:t>Коррупция – это:</a:t>
            </a:r>
          </a:p>
          <a:p>
            <a:endParaRPr lang="ru-RU" b="0" dirty="0">
              <a:solidFill>
                <a:schemeClr val="accent1">
                  <a:lumMod val="75000"/>
                </a:schemeClr>
              </a:solidFill>
            </a:endParaRPr>
          </a:p>
          <a:p>
            <a:pPr marL="571500" indent="-571500">
              <a:buFont typeface="Wingdings" panose="05000000000000000000" pitchFamily="2" charset="2"/>
              <a:buChar char="q"/>
            </a:pPr>
            <a:r>
              <a:rPr lang="ru-RU" b="0" dirty="0">
                <a:solidFill>
                  <a:schemeClr val="accent1">
                    <a:lumMod val="75000"/>
                  </a:schemeClr>
                </a:solidFill>
              </a:rPr>
              <a:t>злоупотребление служебным положением, </a:t>
            </a:r>
          </a:p>
          <a:p>
            <a:pPr marL="571500" indent="-571500">
              <a:buFont typeface="Wingdings" panose="05000000000000000000" pitchFamily="2" charset="2"/>
              <a:buChar char="q"/>
            </a:pPr>
            <a:r>
              <a:rPr lang="ru-RU" b="0" dirty="0">
                <a:solidFill>
                  <a:schemeClr val="accent1">
                    <a:lumMod val="75000"/>
                  </a:schemeClr>
                </a:solidFill>
              </a:rPr>
              <a:t>дача взятки, получение взятки, </a:t>
            </a:r>
          </a:p>
          <a:p>
            <a:pPr marL="571500" indent="-571500">
              <a:buFont typeface="Wingdings" panose="05000000000000000000" pitchFamily="2" charset="2"/>
              <a:buChar char="q"/>
            </a:pPr>
            <a:r>
              <a:rPr lang="ru-RU" b="0" dirty="0">
                <a:solidFill>
                  <a:schemeClr val="accent1">
                    <a:lumMod val="75000"/>
                  </a:schemeClr>
                </a:solidFill>
              </a:rPr>
              <a:t>злоупотребление полномочиями, </a:t>
            </a:r>
          </a:p>
          <a:p>
            <a:pPr marL="571500" indent="-571500">
              <a:buFont typeface="Wingdings" panose="05000000000000000000" pitchFamily="2" charset="2"/>
              <a:buChar char="q"/>
            </a:pPr>
            <a:r>
              <a:rPr lang="ru-RU" b="0" dirty="0">
                <a:solidFill>
                  <a:schemeClr val="accent1">
                    <a:lumMod val="75000"/>
                  </a:schemeClr>
                </a:solidFill>
              </a:rPr>
              <a:t>коммерческий подкуп </a:t>
            </a:r>
          </a:p>
          <a:p>
            <a:pPr marL="571500" indent="-571500">
              <a:buFont typeface="Wingdings" panose="05000000000000000000" pitchFamily="2" charset="2"/>
              <a:buChar char="q"/>
            </a:pPr>
            <a:r>
              <a:rPr lang="ru-RU" b="0" dirty="0">
                <a:solidFill>
                  <a:schemeClr val="accent1">
                    <a:lumMod val="75000"/>
                  </a:schemeClr>
                </a:solidFill>
              </a:rPr>
              <a:t>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 (российское право)</a:t>
            </a:r>
          </a:p>
          <a:p>
            <a:endParaRPr dirty="0"/>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 name="Прямоугольник 1"/>
          <p:cNvSpPr/>
          <p:nvPr/>
        </p:nvSpPr>
        <p:spPr>
          <a:xfrm>
            <a:off x="1547299" y="2916858"/>
            <a:ext cx="21289402" cy="923330"/>
          </a:xfrm>
          <a:prstGeom prst="rect">
            <a:avLst/>
          </a:prstGeom>
          <a:solidFill>
            <a:schemeClr val="bg1">
              <a:lumMod val="95000"/>
            </a:schemeClr>
          </a:solidFill>
        </p:spPr>
        <p:txBody>
          <a:bodyPr wrap="square">
            <a:spAutoFit/>
          </a:bodyPr>
          <a:lstStyle/>
          <a:p>
            <a:pPr algn="l">
              <a:defRPr sz="4200">
                <a:solidFill>
                  <a:srgbClr val="253957"/>
                </a:solidFill>
                <a:latin typeface="+mn-lt"/>
                <a:ea typeface="+mn-ea"/>
                <a:cs typeface="+mn-cs"/>
                <a:sym typeface="Arial Narrow"/>
              </a:defRPr>
            </a:pPr>
            <a:r>
              <a:rPr lang="ru-RU" sz="5400" dirty="0">
                <a:solidFill>
                  <a:schemeClr val="accent1">
                    <a:lumMod val="75000"/>
                  </a:schemeClr>
                </a:solidFill>
                <a:sym typeface="Arial Narrow"/>
              </a:rPr>
              <a:t>Федеральный закон "О противодействии коррупции" от 25.12.2008 N 273-ФЗ</a:t>
            </a:r>
          </a:p>
        </p:txBody>
      </p:sp>
    </p:spTree>
    <p:extLst>
      <p:ext uri="{BB962C8B-B14F-4D97-AF65-F5344CB8AC3E}">
        <p14:creationId xmlns:p14="http://schemas.microsoft.com/office/powerpoint/2010/main" val="2311660027"/>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3983088" y="902706"/>
            <a:ext cx="17875316" cy="9889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5400" dirty="0"/>
              <a:t>Стратегия противодействия коррупции</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7" name="Прямоугольник 6">
            <a:extLst>
              <a:ext uri="{FF2B5EF4-FFF2-40B4-BE49-F238E27FC236}">
                <a16:creationId xmlns:a16="http://schemas.microsoft.com/office/drawing/2014/main" id="{345F1438-3A81-48EB-AFB2-2AA605812D7B}"/>
              </a:ext>
            </a:extLst>
          </p:cNvPr>
          <p:cNvSpPr/>
          <p:nvPr/>
        </p:nvSpPr>
        <p:spPr>
          <a:xfrm>
            <a:off x="3733647" y="4761131"/>
            <a:ext cx="16884538" cy="6740307"/>
          </a:xfrm>
          <a:prstGeom prst="rect">
            <a:avLst/>
          </a:prstGeom>
          <a:solidFill>
            <a:schemeClr val="bg1">
              <a:lumMod val="95000"/>
            </a:schemeClr>
          </a:solidFill>
          <a:ln>
            <a:solidFill>
              <a:schemeClr val="bg1"/>
            </a:solidFill>
          </a:ln>
          <a:effectLst/>
        </p:spPr>
        <p:txBody>
          <a:bodyPr wrap="square">
            <a:spAutoFit/>
          </a:bodyPr>
          <a:lstStyle/>
          <a:p>
            <a:pPr marL="685800" indent="-685800" algn="l" defTabSz="1828800" hangingPunct="1">
              <a:buFont typeface="Wingdings" panose="05000000000000000000" pitchFamily="2" charset="2"/>
              <a:buChar char="v"/>
            </a:pPr>
            <a:r>
              <a:rPr lang="ru-RU" sz="3600" b="1" kern="1200" dirty="0">
                <a:solidFill>
                  <a:srgbClr val="4F81BD">
                    <a:lumMod val="75000"/>
                  </a:srgbClr>
                </a:solidFill>
                <a:latin typeface="+mn-lt"/>
                <a:ea typeface="+mn-ea"/>
                <a:cs typeface="+mn-cs"/>
              </a:rPr>
              <a:t>Основные направления Национальной стратегии:</a:t>
            </a:r>
          </a:p>
          <a:p>
            <a:pPr marL="571500" indent="-571500" algn="l" defTabSz="1828800" hangingPunct="1">
              <a:buFont typeface="Wingdings" pitchFamily="2" charset="2"/>
              <a:buChar char="Ø"/>
            </a:pPr>
            <a:endParaRPr lang="ru-RU" sz="3600" kern="1200" dirty="0">
              <a:solidFill>
                <a:prstClr val="black"/>
              </a:solidFill>
              <a:latin typeface="+mn-lt"/>
              <a:ea typeface="+mn-ea"/>
              <a:cs typeface="+mn-cs"/>
            </a:endParaRPr>
          </a:p>
          <a:p>
            <a:pPr marL="571500" indent="-571500" algn="l" defTabSz="1828800" hangingPunct="1">
              <a:buFont typeface="Wingdings" pitchFamily="2" charset="2"/>
              <a:buChar char="Ø"/>
            </a:pPr>
            <a:r>
              <a:rPr lang="ru-RU" sz="3600" kern="1200" dirty="0">
                <a:solidFill>
                  <a:schemeClr val="accent1">
                    <a:lumMod val="75000"/>
                  </a:schemeClr>
                </a:solidFill>
                <a:latin typeface="+mn-lt"/>
                <a:ea typeface="+mn-ea"/>
                <a:cs typeface="+mn-cs"/>
              </a:rPr>
              <a:t>обеспечивать участия институтов гражданского общества в антикоррупционной деятельности уполномоченного</a:t>
            </a:r>
          </a:p>
          <a:p>
            <a:pPr marL="571500" indent="-571500" algn="l" defTabSz="1828800" hangingPunct="1">
              <a:buFont typeface="Wingdings" pitchFamily="2" charset="2"/>
              <a:buChar char="Ø"/>
            </a:pPr>
            <a:r>
              <a:rPr lang="ru-RU" sz="3600" kern="1200" dirty="0">
                <a:solidFill>
                  <a:schemeClr val="accent1">
                    <a:lumMod val="75000"/>
                  </a:schemeClr>
                </a:solidFill>
                <a:latin typeface="+mn-lt"/>
                <a:ea typeface="+mn-ea"/>
                <a:cs typeface="+mn-cs"/>
              </a:rPr>
              <a:t>устранять коррупциогенные факторы, препятствующие созданию благоприятных условий для привлечения инвестиций</a:t>
            </a:r>
          </a:p>
          <a:p>
            <a:pPr marL="571500" indent="-571500" algn="l" defTabSz="1828800" hangingPunct="1">
              <a:buFont typeface="Wingdings" pitchFamily="2" charset="2"/>
              <a:buChar char="Ø"/>
            </a:pPr>
            <a:r>
              <a:rPr lang="ru-RU" sz="3600" kern="1200" dirty="0">
                <a:solidFill>
                  <a:schemeClr val="accent1">
                    <a:lumMod val="75000"/>
                  </a:schemeClr>
                </a:solidFill>
                <a:latin typeface="+mn-lt"/>
                <a:ea typeface="+mn-ea"/>
                <a:cs typeface="+mn-cs"/>
              </a:rPr>
              <a:t>взаимодействовать с правоохранительными органами и судами по делам, связанным с коррупцией, и совершенствовать правоприменительную практику</a:t>
            </a:r>
          </a:p>
          <a:p>
            <a:pPr marL="571500" indent="-571500" algn="l" defTabSz="1828800" hangingPunct="1">
              <a:buFont typeface="Wingdings" pitchFamily="2" charset="2"/>
              <a:buChar char="Ø"/>
            </a:pPr>
            <a:r>
              <a:rPr lang="ru-RU" sz="3600" kern="1200" dirty="0">
                <a:solidFill>
                  <a:schemeClr val="accent1">
                    <a:lumMod val="75000"/>
                  </a:schemeClr>
                </a:solidFill>
                <a:latin typeface="+mn-lt"/>
                <a:ea typeface="+mn-ea"/>
                <a:cs typeface="+mn-cs"/>
              </a:rPr>
              <a:t> контролировать эффективность исполнения судебных решений</a:t>
            </a:r>
          </a:p>
          <a:p>
            <a:pPr algn="l" defTabSz="1828800" hangingPunct="1"/>
            <a:endParaRPr lang="ru-RU" sz="3600" kern="1200" dirty="0">
              <a:solidFill>
                <a:prstClr val="black"/>
              </a:solidFill>
              <a:latin typeface="+mn-lt"/>
              <a:ea typeface="+mn-ea"/>
              <a:cs typeface="+mn-cs"/>
            </a:endParaRPr>
          </a:p>
          <a:p>
            <a:pPr marL="685800" indent="-685800" algn="l" defTabSz="1828800" hangingPunct="1">
              <a:buFont typeface="Wingdings" panose="05000000000000000000" pitchFamily="2" charset="2"/>
              <a:buChar char="v"/>
            </a:pPr>
            <a:r>
              <a:rPr lang="ru-RU" sz="3600" b="1" kern="1200" dirty="0">
                <a:solidFill>
                  <a:srgbClr val="4F81BD">
                    <a:lumMod val="75000"/>
                  </a:srgbClr>
                </a:solidFill>
                <a:latin typeface="+mn-lt"/>
                <a:ea typeface="+mn-ea"/>
                <a:cs typeface="+mn-cs"/>
              </a:rPr>
              <a:t>Во исполнение Национальной стратегии принятие национальных планов противодействия коррупции на каждые два года</a:t>
            </a:r>
          </a:p>
        </p:txBody>
      </p:sp>
      <p:sp>
        <p:nvSpPr>
          <p:cNvPr id="8" name="Скругленный прямоугольник 17">
            <a:extLst>
              <a:ext uri="{FF2B5EF4-FFF2-40B4-BE49-F238E27FC236}">
                <a16:creationId xmlns:a16="http://schemas.microsoft.com/office/drawing/2014/main" id="{4B5C33E5-4133-4430-A6FA-60B69611614A}"/>
              </a:ext>
            </a:extLst>
          </p:cNvPr>
          <p:cNvSpPr/>
          <p:nvPr/>
        </p:nvSpPr>
        <p:spPr>
          <a:xfrm>
            <a:off x="3764634" y="2876312"/>
            <a:ext cx="16862771" cy="1223070"/>
          </a:xfrm>
          <a:prstGeom prst="roundRect">
            <a:avLst>
              <a:gd name="adj" fmla="val 21351"/>
            </a:avLst>
          </a:prstGeom>
          <a:solidFill>
            <a:schemeClr val="accent1">
              <a:lumMod val="20000"/>
              <a:lumOff val="80000"/>
            </a:schemeClr>
          </a:solidFill>
          <a:ln>
            <a:solidFill>
              <a:schemeClr val="bg1"/>
            </a:solidFill>
          </a:ln>
          <a:effectLst/>
        </p:spPr>
        <p:txBody>
          <a:bodyPr wrap="square">
            <a:spAutoFit/>
          </a:bodyPr>
          <a:lstStyle/>
          <a:p>
            <a:pPr marL="685800" indent="-685800" algn="l" defTabSz="1828800" hangingPunct="1">
              <a:buFont typeface="Wingdings" panose="05000000000000000000" pitchFamily="2" charset="2"/>
              <a:buChar char="v"/>
            </a:pPr>
            <a:r>
              <a:rPr lang="ru-RU" sz="3200" b="1" kern="1200" dirty="0">
                <a:solidFill>
                  <a:srgbClr val="4F81BD">
                    <a:lumMod val="75000"/>
                  </a:srgbClr>
                </a:solidFill>
                <a:latin typeface="+mn-lt"/>
                <a:ea typeface="+mn-ea"/>
                <a:cs typeface="+mn-cs"/>
              </a:rPr>
              <a:t>Национальная стратегия противодействия коррупции утверждена </a:t>
            </a:r>
          </a:p>
          <a:p>
            <a:pPr algn="l" defTabSz="1828800" hangingPunct="1"/>
            <a:r>
              <a:rPr lang="ru-RU" sz="3200" b="1" kern="1200" dirty="0">
                <a:solidFill>
                  <a:srgbClr val="4F81BD">
                    <a:lumMod val="75000"/>
                  </a:srgbClr>
                </a:solidFill>
                <a:latin typeface="+mn-lt"/>
                <a:ea typeface="+mn-ea"/>
                <a:cs typeface="+mn-cs"/>
              </a:rPr>
              <a:t>Указом Президента РФ от 13.04.2010 № 460</a:t>
            </a:r>
          </a:p>
        </p:txBody>
      </p:sp>
    </p:spTree>
    <p:extLst>
      <p:ext uri="{BB962C8B-B14F-4D97-AF65-F5344CB8AC3E}">
        <p14:creationId xmlns:p14="http://schemas.microsoft.com/office/powerpoint/2010/main" val="230956691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3479032" y="902706"/>
            <a:ext cx="18379372" cy="9889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Национальный план противодействия коррупции </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7" name="Прямоугольник 6">
            <a:extLst>
              <a:ext uri="{FF2B5EF4-FFF2-40B4-BE49-F238E27FC236}">
                <a16:creationId xmlns:a16="http://schemas.microsoft.com/office/drawing/2014/main" id="{345F1438-3A81-48EB-AFB2-2AA605812D7B}"/>
              </a:ext>
            </a:extLst>
          </p:cNvPr>
          <p:cNvSpPr/>
          <p:nvPr/>
        </p:nvSpPr>
        <p:spPr>
          <a:xfrm>
            <a:off x="3486896" y="4072881"/>
            <a:ext cx="18935941" cy="8710077"/>
          </a:xfrm>
          <a:prstGeom prst="rect">
            <a:avLst/>
          </a:prstGeom>
          <a:solidFill>
            <a:schemeClr val="bg1">
              <a:lumMod val="95000"/>
            </a:schemeClr>
          </a:solidFill>
          <a:ln>
            <a:solidFill>
              <a:schemeClr val="bg1"/>
            </a:solidFill>
          </a:ln>
          <a:effectLst/>
        </p:spPr>
        <p:txBody>
          <a:bodyPr wrap="square">
            <a:spAutoFit/>
          </a:bodyPr>
          <a:lstStyle/>
          <a:p>
            <a:pPr marL="457200" indent="-457200" algn="l">
              <a:buFont typeface="Wingdings" panose="05000000000000000000" pitchFamily="2" charset="2"/>
              <a:buChar char="v"/>
            </a:pPr>
            <a:r>
              <a:rPr lang="ru-RU" sz="2800" b="1" dirty="0">
                <a:solidFill>
                  <a:schemeClr val="accent1">
                    <a:lumMod val="75000"/>
                  </a:schemeClr>
                </a:solidFill>
                <a:latin typeface="+mn-lt"/>
              </a:rPr>
              <a:t>Мероприятия, предусмотренные настоящим Национальным планом, направлены на решение следующих основных задач:</a:t>
            </a:r>
          </a:p>
          <a:p>
            <a:pPr marL="457200" indent="-457200" algn="l">
              <a:buFont typeface="Wingdings" panose="05000000000000000000" pitchFamily="2" charset="2"/>
              <a:buChar char="Ø"/>
            </a:pPr>
            <a:r>
              <a:rPr lang="ru-RU" sz="2800" dirty="0">
                <a:solidFill>
                  <a:schemeClr val="accent1">
                    <a:lumMod val="75000"/>
                  </a:schemeClr>
                </a:solidFill>
                <a:latin typeface="+mn-lt"/>
              </a:rPr>
              <a:t>совершенствование системы запретов, ограничений и требований, установленных в целях противодействия коррупции;</a:t>
            </a:r>
          </a:p>
          <a:p>
            <a:pPr marL="457200" indent="-457200" algn="l">
              <a:buFont typeface="Wingdings" panose="05000000000000000000" pitchFamily="2" charset="2"/>
              <a:buChar char="Ø"/>
            </a:pPr>
            <a:r>
              <a:rPr lang="ru-RU" sz="2800" dirty="0">
                <a:solidFill>
                  <a:schemeClr val="accent1">
                    <a:lumMod val="75000"/>
                  </a:schemeClr>
                </a:solidFill>
                <a:latin typeface="+mn-lt"/>
              </a:rPr>
              <a:t>обеспечение единообразного применения законодательства Российской Федерации о противодействии коррупции в целях повышения эффективности механизмов предотвращения и урегулирования конфликта интересов;</a:t>
            </a:r>
          </a:p>
          <a:p>
            <a:pPr marL="457200" indent="-457200" algn="l">
              <a:buFont typeface="Wingdings" panose="05000000000000000000" pitchFamily="2" charset="2"/>
              <a:buChar char="Ø"/>
            </a:pPr>
            <a:r>
              <a:rPr lang="ru-RU" sz="2800" dirty="0">
                <a:solidFill>
                  <a:schemeClr val="accent1">
                    <a:lumMod val="75000"/>
                  </a:schemeClr>
                </a:solidFill>
                <a:latin typeface="+mn-lt"/>
              </a:rPr>
              <a:t>совершенствование мер по противодействию коррупции в сфере закупок товаров, работ, услуг для обеспечения государственных или муниципальных нужд и в сфере закупок товаров, работ, услуг отдельными видами юридических лиц;</a:t>
            </a:r>
          </a:p>
          <a:p>
            <a:pPr marL="457200" indent="-457200" algn="l">
              <a:buFont typeface="Wingdings" panose="05000000000000000000" pitchFamily="2" charset="2"/>
              <a:buChar char="Ø"/>
            </a:pPr>
            <a:r>
              <a:rPr lang="ru-RU" sz="2800" dirty="0">
                <a:solidFill>
                  <a:schemeClr val="accent1">
                    <a:lumMod val="75000"/>
                  </a:schemeClr>
                </a:solidFill>
                <a:latin typeface="+mn-lt"/>
              </a:rPr>
              <a:t>совершенствование предусмотренных Федеральным законом от 3 декабря 2012 г. № 230-ФЗ "О контроле за соответствием расходов лиц, замещающих государственные должности, и иных лиц их доходам" порядка осуществления контроля за расходами и механизма обращения в доход Российской Федерации имущества, в отношении которого не представлено сведений, подтверждающих его приобретение на законные доходы; обеспечение полноты и прозрачности представляемых сведений о доходах, расходах, об имуществе и обязательствах имущественного характера;</a:t>
            </a:r>
          </a:p>
          <a:p>
            <a:pPr marL="457200" indent="-457200" algn="l">
              <a:buFont typeface="Wingdings" panose="05000000000000000000" pitchFamily="2" charset="2"/>
              <a:buChar char="Ø"/>
            </a:pPr>
            <a:r>
              <a:rPr lang="ru-RU" sz="2800" dirty="0">
                <a:solidFill>
                  <a:schemeClr val="accent1">
                    <a:lumMod val="75000"/>
                  </a:schemeClr>
                </a:solidFill>
                <a:latin typeface="+mn-lt"/>
              </a:rPr>
              <a:t>повышение эффективности просветительских, образовательных и иных мероприятий, направленных на формирование антикоррупционного поведения государственных и муниципальных служащих, популяризацию в обществе антикоррупционных стандартов и развитие общественного правосознания;</a:t>
            </a:r>
          </a:p>
          <a:p>
            <a:pPr marL="457200" indent="-457200" algn="l">
              <a:buFont typeface="Wingdings" panose="05000000000000000000" pitchFamily="2" charset="2"/>
              <a:buChar char="Ø"/>
            </a:pPr>
            <a:r>
              <a:rPr lang="ru-RU" sz="2800" dirty="0">
                <a:solidFill>
                  <a:schemeClr val="accent1">
                    <a:lumMod val="75000"/>
                  </a:schemeClr>
                </a:solidFill>
                <a:latin typeface="+mn-lt"/>
              </a:rPr>
              <a:t>совершенствование мер по противодействию коррупции в сфере бизнеса, в том числе по защите субъектов предпринимательской деятельности от злоупотреблений служебным положением со стороны должностных лиц;</a:t>
            </a:r>
          </a:p>
          <a:p>
            <a:pPr marL="457200" indent="-457200" algn="l">
              <a:buFont typeface="Wingdings" panose="05000000000000000000" pitchFamily="2" charset="2"/>
              <a:buChar char="Ø"/>
            </a:pPr>
            <a:r>
              <a:rPr lang="ru-RU" sz="2800" dirty="0">
                <a:solidFill>
                  <a:schemeClr val="accent1">
                    <a:lumMod val="75000"/>
                  </a:schemeClr>
                </a:solidFill>
                <a:latin typeface="+mn-lt"/>
              </a:rPr>
              <a:t>систематизация и актуализация нормативно-правовой базы по вопросам противодействия коррупции, устранение пробелов и противоречий в правовом регулировании в области противодействия коррупции;</a:t>
            </a:r>
          </a:p>
          <a:p>
            <a:pPr marL="457200" indent="-457200" algn="l">
              <a:buFont typeface="Wingdings" panose="05000000000000000000" pitchFamily="2" charset="2"/>
              <a:buChar char="Ø"/>
            </a:pPr>
            <a:r>
              <a:rPr lang="ru-RU" sz="2800" dirty="0">
                <a:solidFill>
                  <a:schemeClr val="accent1">
                    <a:lumMod val="75000"/>
                  </a:schemeClr>
                </a:solidFill>
                <a:latin typeface="+mn-lt"/>
              </a:rPr>
              <a:t>повышение эффективности международного сотрудничества Российской Федерации в области противодействия коррупции, укрепление международного авторитета России</a:t>
            </a:r>
          </a:p>
        </p:txBody>
      </p:sp>
      <p:sp>
        <p:nvSpPr>
          <p:cNvPr id="8" name="Скругленный прямоугольник 17">
            <a:extLst>
              <a:ext uri="{FF2B5EF4-FFF2-40B4-BE49-F238E27FC236}">
                <a16:creationId xmlns:a16="http://schemas.microsoft.com/office/drawing/2014/main" id="{4B5C33E5-4133-4430-A6FA-60B69611614A}"/>
              </a:ext>
            </a:extLst>
          </p:cNvPr>
          <p:cNvSpPr/>
          <p:nvPr/>
        </p:nvSpPr>
        <p:spPr>
          <a:xfrm>
            <a:off x="3479032" y="2397954"/>
            <a:ext cx="18935941" cy="1223070"/>
          </a:xfrm>
          <a:prstGeom prst="roundRect">
            <a:avLst>
              <a:gd name="adj" fmla="val 21351"/>
            </a:avLst>
          </a:prstGeom>
          <a:solidFill>
            <a:schemeClr val="accent1">
              <a:lumMod val="20000"/>
              <a:lumOff val="80000"/>
            </a:schemeClr>
          </a:solidFill>
          <a:ln>
            <a:solidFill>
              <a:schemeClr val="bg1"/>
            </a:solidFill>
          </a:ln>
          <a:effectLst/>
        </p:spPr>
        <p:txBody>
          <a:bodyPr wrap="square">
            <a:spAutoFit/>
          </a:bodyPr>
          <a:lstStyle/>
          <a:p>
            <a:pPr marL="685800" indent="-685800" algn="l" defTabSz="1828800" hangingPunct="1">
              <a:buFont typeface="Wingdings" panose="05000000000000000000" pitchFamily="2" charset="2"/>
              <a:buChar char="v"/>
            </a:pPr>
            <a:r>
              <a:rPr lang="ru-RU" sz="3200" b="1" kern="1200" dirty="0">
                <a:solidFill>
                  <a:srgbClr val="4F81BD">
                    <a:lumMod val="75000"/>
                  </a:srgbClr>
                </a:solidFill>
                <a:latin typeface="+mn-lt"/>
                <a:ea typeface="+mn-ea"/>
                <a:cs typeface="+mn-cs"/>
              </a:rPr>
              <a:t>Очередной Национальный план противодействия коррупции на 2018-2020 годы утвержден Указом Президента РФ от 29 июня 2018 г. № 378</a:t>
            </a:r>
          </a:p>
        </p:txBody>
      </p:sp>
    </p:spTree>
    <p:extLst>
      <p:ext uri="{BB962C8B-B14F-4D97-AF65-F5344CB8AC3E}">
        <p14:creationId xmlns:p14="http://schemas.microsoft.com/office/powerpoint/2010/main" val="194359449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3839072" y="776495"/>
            <a:ext cx="21506373" cy="8189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Текущие результаты антикоррупционной политики</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9" name="Прямоугольник 3">
            <a:extLst>
              <a:ext uri="{FF2B5EF4-FFF2-40B4-BE49-F238E27FC236}">
                <a16:creationId xmlns:a16="http://schemas.microsoft.com/office/drawing/2014/main" id="{F3099B4F-0489-4F3A-9374-AEE4E43CAEA0}"/>
              </a:ext>
            </a:extLst>
          </p:cNvPr>
          <p:cNvSpPr>
            <a:spLocks noChangeArrowheads="1"/>
          </p:cNvSpPr>
          <p:nvPr/>
        </p:nvSpPr>
        <p:spPr bwMode="auto">
          <a:xfrm>
            <a:off x="4006374" y="3113585"/>
            <a:ext cx="15976600" cy="9140964"/>
          </a:xfrm>
          <a:prstGeom prst="rect">
            <a:avLst/>
          </a:prstGeom>
          <a:solidFill>
            <a:schemeClr val="bg1">
              <a:lumMod val="95000"/>
            </a:schemeClr>
          </a:solidFill>
          <a:ln>
            <a:solidFill>
              <a:schemeClr val="bg1"/>
            </a:solidFill>
          </a:ln>
          <a:effectLst/>
        </p:spPr>
        <p:txBody>
          <a:bodyPr wrap="square">
            <a:spAutoFit/>
          </a:bodyPr>
          <a:lstStyle>
            <a:lvl1pPr marL="342900" indent="-342900" eaLnBrk="0" hangingPunct="0">
              <a:defRPr>
                <a:solidFill>
                  <a:schemeClr val="tx1"/>
                </a:solidFill>
                <a:latin typeface="Arial" charset="0"/>
                <a:cs typeface="Arial" charset="0"/>
              </a:defRPr>
            </a:lvl1pPr>
            <a:lvl2pPr marL="2857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l" defTabSz="1828800">
              <a:buFont typeface="Wingdings" panose="05000000000000000000" pitchFamily="2" charset="2"/>
              <a:buChar char="Ø"/>
            </a:pPr>
            <a:r>
              <a:rPr lang="ru-RU" sz="4200" kern="1200" dirty="0">
                <a:solidFill>
                  <a:srgbClr val="4F81BD">
                    <a:lumMod val="75000"/>
                  </a:srgbClr>
                </a:solidFill>
                <a:latin typeface="+mn-lt"/>
                <a:ea typeface="+mn-ea"/>
              </a:rPr>
              <a:t>Внедрена антикоррупционная экспертиза проектов нормативных актов</a:t>
            </a:r>
          </a:p>
          <a:p>
            <a:pPr lvl="1" algn="l" defTabSz="1828800">
              <a:buFont typeface="Wingdings" panose="05000000000000000000" pitchFamily="2" charset="2"/>
              <a:buChar char="Ø"/>
            </a:pPr>
            <a:r>
              <a:rPr lang="ru-RU" sz="4200" kern="1200" dirty="0">
                <a:solidFill>
                  <a:srgbClr val="4F81BD">
                    <a:lumMod val="75000"/>
                  </a:srgbClr>
                </a:solidFill>
                <a:latin typeface="+mn-lt"/>
                <a:ea typeface="+mn-ea"/>
              </a:rPr>
              <a:t>в уголовном законодательстве в качестве одной из мер ответственности за коррупционные преступления предусмотрена конфискация имущества</a:t>
            </a:r>
          </a:p>
          <a:p>
            <a:pPr lvl="1" algn="l" defTabSz="1828800">
              <a:buFont typeface="Wingdings" panose="05000000000000000000" pitchFamily="2" charset="2"/>
              <a:buChar char="Ø"/>
            </a:pPr>
            <a:r>
              <a:rPr lang="ru-RU" sz="4200" kern="1200" dirty="0">
                <a:solidFill>
                  <a:srgbClr val="4F81BD">
                    <a:lumMod val="75000"/>
                  </a:srgbClr>
                </a:solidFill>
                <a:latin typeface="+mn-lt"/>
                <a:ea typeface="+mn-ea"/>
              </a:rPr>
              <a:t>при федеральных органах исполнительной власти, иных государственных органах созданы комиссии по соблюдению требований к служебному поведению государственных служащих и урегулированию конфликта интересов</a:t>
            </a:r>
          </a:p>
          <a:p>
            <a:pPr lvl="1" algn="l" defTabSz="1828800">
              <a:buFont typeface="Wingdings" panose="05000000000000000000" pitchFamily="2" charset="2"/>
              <a:buChar char="Ø"/>
            </a:pPr>
            <a:r>
              <a:rPr lang="ru-RU" sz="4200" kern="1200" dirty="0">
                <a:solidFill>
                  <a:srgbClr val="4F81BD">
                    <a:lumMod val="75000"/>
                  </a:srgbClr>
                </a:solidFill>
                <a:latin typeface="+mn-lt"/>
                <a:ea typeface="+mn-ea"/>
              </a:rPr>
              <a:t>созданы механизмы декларирования государственными и гражданскими служащими своих доходов</a:t>
            </a:r>
          </a:p>
          <a:p>
            <a:pPr lvl="1" algn="l" defTabSz="1828800">
              <a:buFont typeface="Wingdings" panose="05000000000000000000" pitchFamily="2" charset="2"/>
              <a:buChar char="Ø"/>
            </a:pPr>
            <a:r>
              <a:rPr lang="ru-RU" sz="4200" kern="1200" dirty="0">
                <a:solidFill>
                  <a:srgbClr val="4F81BD">
                    <a:lumMod val="75000"/>
                  </a:srgbClr>
                </a:solidFill>
                <a:latin typeface="+mn-lt"/>
                <a:ea typeface="+mn-ea"/>
              </a:rPr>
              <a:t>введена процедура оценки регулирующего воздействия</a:t>
            </a:r>
          </a:p>
          <a:p>
            <a:pPr lvl="1" algn="l" defTabSz="1828800">
              <a:buFont typeface="Wingdings" panose="05000000000000000000" pitchFamily="2" charset="2"/>
              <a:buChar char="Ø"/>
            </a:pPr>
            <a:r>
              <a:rPr lang="ru-RU" sz="4200" kern="1200" dirty="0">
                <a:solidFill>
                  <a:srgbClr val="4F81BD">
                    <a:lumMod val="75000"/>
                  </a:srgbClr>
                </a:solidFill>
                <a:latin typeface="+mn-lt"/>
                <a:ea typeface="+mn-ea"/>
              </a:rPr>
              <a:t>усовершенствована система государственного контроля (надзора) в сфере предпринимательства в соответствии с ФЗ-294</a:t>
            </a:r>
          </a:p>
          <a:p>
            <a:pPr lvl="1" algn="l" defTabSz="1828800">
              <a:buFont typeface="Wingdings" panose="05000000000000000000" pitchFamily="2" charset="2"/>
              <a:buChar char="Ø"/>
            </a:pPr>
            <a:r>
              <a:rPr lang="en-GB" sz="4200" kern="1200" dirty="0">
                <a:solidFill>
                  <a:srgbClr val="4F81BD">
                    <a:lumMod val="75000"/>
                  </a:srgbClr>
                </a:solidFill>
                <a:latin typeface="+mn-lt"/>
                <a:ea typeface="+mn-ea"/>
              </a:rPr>
              <a:t>ограничены по частоте проведения плановые проверки</a:t>
            </a:r>
            <a:r>
              <a:rPr lang="ru-RU" sz="4200" kern="1200" dirty="0">
                <a:solidFill>
                  <a:srgbClr val="4F81BD">
                    <a:lumMod val="75000"/>
                  </a:srgbClr>
                </a:solidFill>
                <a:latin typeface="+mn-lt"/>
                <a:ea typeface="+mn-ea"/>
              </a:rPr>
              <a:t> (ФЗ-294)</a:t>
            </a:r>
          </a:p>
          <a:p>
            <a:pPr lvl="1" algn="l" defTabSz="1828800">
              <a:buFont typeface="Wingdings" panose="05000000000000000000" pitchFamily="2" charset="2"/>
              <a:buChar char="Ø"/>
            </a:pPr>
            <a:r>
              <a:rPr lang="en-GB" sz="4200" kern="1200" dirty="0">
                <a:solidFill>
                  <a:srgbClr val="4F81BD">
                    <a:lumMod val="75000"/>
                  </a:srgbClr>
                </a:solidFill>
                <a:latin typeface="+mn-lt"/>
                <a:ea typeface="+mn-ea"/>
              </a:rPr>
              <a:t>введен уведомительный порядок начала </a:t>
            </a:r>
            <a:r>
              <a:rPr lang="ru-RU" sz="4200" kern="1200" dirty="0">
                <a:solidFill>
                  <a:srgbClr val="4F81BD">
                    <a:lumMod val="75000"/>
                  </a:srgbClr>
                </a:solidFill>
                <a:latin typeface="+mn-lt"/>
                <a:ea typeface="+mn-ea"/>
              </a:rPr>
              <a:t> отдельных видов </a:t>
            </a:r>
            <a:r>
              <a:rPr lang="en-GB" sz="4200" kern="1200" dirty="0">
                <a:solidFill>
                  <a:srgbClr val="4F81BD">
                    <a:lumMod val="75000"/>
                  </a:srgbClr>
                </a:solidFill>
                <a:latin typeface="+mn-lt"/>
                <a:ea typeface="+mn-ea"/>
              </a:rPr>
              <a:t>деятельности</a:t>
            </a:r>
            <a:endParaRPr lang="ru-RU" sz="4200" kern="1200" dirty="0">
              <a:solidFill>
                <a:srgbClr val="4F81BD">
                  <a:lumMod val="75000"/>
                </a:srgbClr>
              </a:solidFill>
              <a:latin typeface="+mn-lt"/>
              <a:ea typeface="+mn-ea"/>
            </a:endParaRPr>
          </a:p>
        </p:txBody>
      </p:sp>
    </p:spTree>
    <p:extLst>
      <p:ext uri="{BB962C8B-B14F-4D97-AF65-F5344CB8AC3E}">
        <p14:creationId xmlns:p14="http://schemas.microsoft.com/office/powerpoint/2010/main" val="756150354"/>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2614936" y="531194"/>
            <a:ext cx="21171487" cy="11995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000" b="1" cap="all" dirty="0">
                <a:solidFill>
                  <a:schemeClr val="accent1">
                    <a:lumMod val="50000"/>
                  </a:schemeClr>
                </a:solidFill>
                <a:sym typeface="Arial Narrow"/>
              </a:rPr>
              <a:t>Федеральный закон от 17 июля 2009 г. N 172-ФЗ "Об антикоррупционной экспертизе нормативных правовых актов и проектов нормативных правовых актов"</a:t>
            </a:r>
            <a:endParaRPr lang="ru-RU" sz="4000" dirty="0">
              <a:solidFill>
                <a:schemeClr val="accent1">
                  <a:lumMod val="50000"/>
                </a:schemeClr>
              </a:solidFill>
            </a:endParaRP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 name="Прямоугольник 3">
            <a:extLst>
              <a:ext uri="{FF2B5EF4-FFF2-40B4-BE49-F238E27FC236}">
                <a16:creationId xmlns:a16="http://schemas.microsoft.com/office/drawing/2014/main" id="{F3099B4F-0489-4F3A-9374-AEE4E43CAEA0}"/>
              </a:ext>
            </a:extLst>
          </p:cNvPr>
          <p:cNvSpPr>
            <a:spLocks noChangeArrowheads="1"/>
          </p:cNvSpPr>
          <p:nvPr/>
        </p:nvSpPr>
        <p:spPr bwMode="auto">
          <a:xfrm>
            <a:off x="2426185" y="2694879"/>
            <a:ext cx="20281253" cy="10618291"/>
          </a:xfrm>
          <a:prstGeom prst="rect">
            <a:avLst/>
          </a:prstGeom>
          <a:solidFill>
            <a:schemeClr val="bg1">
              <a:lumMod val="95000"/>
            </a:schemeClr>
          </a:solidFill>
          <a:ln>
            <a:solidFill>
              <a:schemeClr val="bg1"/>
            </a:solidFill>
          </a:ln>
          <a:effectLst/>
        </p:spPr>
        <p:txBody>
          <a:bodyPr wrap="square">
            <a:spAutoFit/>
          </a:bodyPr>
          <a:lstStyle>
            <a:lvl1pPr marL="342900" indent="-342900" eaLnBrk="0" hangingPunct="0">
              <a:defRPr>
                <a:solidFill>
                  <a:schemeClr val="tx1"/>
                </a:solidFill>
                <a:latin typeface="Arial" charset="0"/>
                <a:cs typeface="Arial" charset="0"/>
              </a:defRPr>
            </a:lvl1pPr>
            <a:lvl2pPr marL="2857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71500" indent="-571500" algn="l">
              <a:buFont typeface="Wingdings" panose="05000000000000000000" pitchFamily="2" charset="2"/>
              <a:buChar char="v"/>
            </a:pPr>
            <a:r>
              <a:rPr lang="ru-RU" sz="3600" b="1" kern="1200" dirty="0">
                <a:solidFill>
                  <a:schemeClr val="accent1">
                    <a:lumMod val="75000"/>
                  </a:schemeClr>
                </a:solidFill>
                <a:latin typeface="+mn-lt"/>
                <a:ea typeface="+mn-ea"/>
              </a:rPr>
              <a:t>Закон об АКЭ устанавливает </a:t>
            </a:r>
          </a:p>
          <a:p>
            <a:pPr marL="571500" indent="-571500" algn="l">
              <a:buFont typeface="Wingdings" panose="05000000000000000000" pitchFamily="2" charset="2"/>
              <a:buChar char="q"/>
            </a:pPr>
            <a:r>
              <a:rPr lang="ru-RU" sz="3600" kern="1200" dirty="0">
                <a:solidFill>
                  <a:schemeClr val="accent1">
                    <a:lumMod val="75000"/>
                  </a:schemeClr>
                </a:solidFill>
                <a:latin typeface="+mn-lt"/>
                <a:ea typeface="+mn-ea"/>
              </a:rPr>
              <a:t>Правовые и организационные основы АКЭ в целях выявления в них коррупциогенных факторов - положений НПА и их проектов, устанавливающих для правоприменителя:</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 </a:t>
            </a:r>
            <a:r>
              <a:rPr lang="ru-RU" sz="3600" kern="1200" dirty="0">
                <a:solidFill>
                  <a:schemeClr val="accent1">
                    <a:lumMod val="75000"/>
                  </a:schemeClr>
                </a:solidFill>
                <a:latin typeface="+mn-lt"/>
                <a:ea typeface="+mn-ea"/>
                <a:hlinkClick r:id="rId3">
                  <a:extLst>
                    <a:ext uri="{A12FA001-AC4F-418D-AE19-62706E023703}">
                      <ahyp:hlinkClr xmlns:ahyp="http://schemas.microsoft.com/office/drawing/2018/hyperlinkcolor" val="tx"/>
                    </a:ext>
                  </a:extLst>
                </a:hlinkClick>
              </a:rPr>
              <a:t>необоснованно широкие пределы</a:t>
            </a:r>
            <a:r>
              <a:rPr lang="ru-RU" sz="3600" kern="1200" dirty="0">
                <a:solidFill>
                  <a:schemeClr val="accent1">
                    <a:lumMod val="75000"/>
                  </a:schemeClr>
                </a:solidFill>
                <a:latin typeface="+mn-lt"/>
                <a:ea typeface="+mn-ea"/>
              </a:rPr>
              <a:t> усмотрения </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возможность необоснованного применения исключений из общих правил</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положения, содержащие </a:t>
            </a:r>
            <a:r>
              <a:rPr lang="ru-RU" sz="3600" kern="1200" dirty="0">
                <a:solidFill>
                  <a:schemeClr val="accent1">
                    <a:lumMod val="75000"/>
                  </a:schemeClr>
                </a:solidFill>
                <a:latin typeface="+mn-lt"/>
                <a:ea typeface="+mn-ea"/>
                <a:hlinkClick r:id="rId4">
                  <a:extLst>
                    <a:ext uri="{A12FA001-AC4F-418D-AE19-62706E023703}">
                      <ahyp:hlinkClr xmlns:ahyp="http://schemas.microsoft.com/office/drawing/2018/hyperlinkcolor" val="tx"/>
                    </a:ext>
                  </a:extLst>
                </a:hlinkClick>
              </a:rPr>
              <a:t>неопределенные, трудновыполнимые и (или) обременительные требования</a:t>
            </a:r>
            <a:r>
              <a:rPr lang="ru-RU" sz="3600" kern="1200" dirty="0">
                <a:solidFill>
                  <a:schemeClr val="accent1">
                    <a:lumMod val="75000"/>
                  </a:schemeClr>
                </a:solidFill>
                <a:latin typeface="+mn-lt"/>
                <a:ea typeface="+mn-ea"/>
              </a:rPr>
              <a:t> к гражданам и организациям и тем самым создающие условия для проявления коррупции</a:t>
            </a:r>
          </a:p>
          <a:p>
            <a:pPr marL="571500" indent="-571500" algn="l">
              <a:buFont typeface="Wingdings" panose="05000000000000000000" pitchFamily="2" charset="2"/>
              <a:buChar char="q"/>
            </a:pPr>
            <a:r>
              <a:rPr lang="ru-RU" sz="3600" kern="1200" dirty="0">
                <a:solidFill>
                  <a:schemeClr val="accent1">
                    <a:lumMod val="75000"/>
                  </a:schemeClr>
                </a:solidFill>
                <a:latin typeface="+mn-lt"/>
                <a:ea typeface="+mn-ea"/>
              </a:rPr>
              <a:t>Основные принципами проведения АКЭ:</a:t>
            </a:r>
          </a:p>
          <a:p>
            <a:pPr marL="685800" indent="-685800" algn="l">
              <a:buFont typeface="Wingdings" panose="05000000000000000000" pitchFamily="2" charset="2"/>
              <a:buChar char="Ø"/>
            </a:pPr>
            <a:r>
              <a:rPr lang="ru-RU" sz="3600" dirty="0"/>
              <a:t> </a:t>
            </a:r>
            <a:r>
              <a:rPr lang="ru-RU" sz="3600" kern="1200" dirty="0">
                <a:solidFill>
                  <a:schemeClr val="accent1">
                    <a:lumMod val="75000"/>
                  </a:schemeClr>
                </a:solidFill>
                <a:latin typeface="+mn-lt"/>
                <a:ea typeface="+mn-ea"/>
              </a:rPr>
              <a:t>обязательность проведения </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 оценка НПА во взаимосвязи с другими НПА</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 обоснованность, объективность и проверяемость результатов АКЭ </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 компетентность лиц, проводящих АКЭ</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 сотрудничество органов власти с институтами гражданского общества при проведении АКЭ</a:t>
            </a:r>
          </a:p>
          <a:p>
            <a:pPr marL="571500" indent="-571500" algn="l">
              <a:buFont typeface="Wingdings" panose="05000000000000000000" pitchFamily="2" charset="2"/>
              <a:buChar char="q"/>
            </a:pPr>
            <a:r>
              <a:rPr lang="ru-RU" sz="3600" kern="1200" dirty="0">
                <a:solidFill>
                  <a:schemeClr val="accent1">
                    <a:lumMod val="75000"/>
                  </a:schemeClr>
                </a:solidFill>
                <a:latin typeface="+mn-lt"/>
                <a:ea typeface="+mn-ea"/>
              </a:rPr>
              <a:t>АКЭ проводится </a:t>
            </a:r>
            <a:r>
              <a:rPr lang="ru-RU" sz="3600" kern="1200" dirty="0">
                <a:solidFill>
                  <a:schemeClr val="accent1">
                    <a:lumMod val="75000"/>
                  </a:schemeClr>
                </a:solidFill>
                <a:latin typeface="+mn-lt"/>
                <a:ea typeface="+mn-ea"/>
                <a:hlinkClick r:id="rId5">
                  <a:extLst>
                    <a:ext uri="{A12FA001-AC4F-418D-AE19-62706E023703}">
                      <ahyp:hlinkClr xmlns:ahyp="http://schemas.microsoft.com/office/drawing/2018/hyperlinkcolor" val="tx"/>
                    </a:ext>
                  </a:extLst>
                </a:hlinkClick>
              </a:rPr>
              <a:t>методике</a:t>
            </a:r>
            <a:r>
              <a:rPr lang="ru-RU" sz="3600" kern="1200" dirty="0">
                <a:solidFill>
                  <a:schemeClr val="accent1">
                    <a:lumMod val="75000"/>
                  </a:schemeClr>
                </a:solidFill>
                <a:latin typeface="+mn-lt"/>
                <a:ea typeface="+mn-ea"/>
              </a:rPr>
              <a:t>, утвержденной Правительством РФ, </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прокуратурой Российской Федерации  </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hlinkClick r:id="rId6">
                  <a:extLst>
                    <a:ext uri="{A12FA001-AC4F-418D-AE19-62706E023703}">
                      <ahyp:hlinkClr xmlns:ahyp="http://schemas.microsoft.com/office/drawing/2018/hyperlinkcolor" val="tx"/>
                    </a:ext>
                  </a:extLst>
                </a:hlinkClick>
              </a:rPr>
              <a:t>федеральным органом исполнительной власти в области юстиции</a:t>
            </a:r>
            <a:r>
              <a:rPr lang="ru-RU" sz="3600" kern="1200" dirty="0">
                <a:solidFill>
                  <a:schemeClr val="accent1">
                    <a:lumMod val="75000"/>
                  </a:schemeClr>
                </a:solidFill>
                <a:latin typeface="+mn-lt"/>
                <a:ea typeface="+mn-ea"/>
              </a:rPr>
              <a:t> (Минюст) </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органами, организациями, их должностными лицами</a:t>
            </a:r>
          </a:p>
          <a:p>
            <a:pPr marL="571500" indent="-571500" algn="l">
              <a:buFont typeface="Wingdings" panose="05000000000000000000" pitchFamily="2" charset="2"/>
              <a:buChar char="Ø"/>
            </a:pPr>
            <a:r>
              <a:rPr lang="ru-RU" sz="3600" kern="1200" dirty="0">
                <a:solidFill>
                  <a:schemeClr val="accent1">
                    <a:lumMod val="75000"/>
                  </a:schemeClr>
                </a:solidFill>
                <a:latin typeface="+mn-lt"/>
                <a:ea typeface="+mn-ea"/>
              </a:rPr>
              <a:t> институты гражданского общества и граждане РФ за счет собственных средств проводить независимую АКЭ на основе своей аккредитации в Минюсте</a:t>
            </a:r>
          </a:p>
        </p:txBody>
      </p:sp>
    </p:spTree>
    <p:extLst>
      <p:ext uri="{BB962C8B-B14F-4D97-AF65-F5344CB8AC3E}">
        <p14:creationId xmlns:p14="http://schemas.microsoft.com/office/powerpoint/2010/main" val="2471986862"/>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2830960" y="586180"/>
            <a:ext cx="16489832" cy="1360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Методика проведения Антикоррупционной экспертизы нормативных правовых актов и их проектов</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342153"/>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 name="Прямоугольник 3">
            <a:extLst>
              <a:ext uri="{FF2B5EF4-FFF2-40B4-BE49-F238E27FC236}">
                <a16:creationId xmlns:a16="http://schemas.microsoft.com/office/drawing/2014/main" id="{F3099B4F-0489-4F3A-9374-AEE4E43CAEA0}"/>
              </a:ext>
            </a:extLst>
          </p:cNvPr>
          <p:cNvSpPr>
            <a:spLocks noChangeArrowheads="1"/>
          </p:cNvSpPr>
          <p:nvPr/>
        </p:nvSpPr>
        <p:spPr bwMode="auto">
          <a:xfrm>
            <a:off x="3407024" y="2502662"/>
            <a:ext cx="16417824" cy="2062103"/>
          </a:xfrm>
          <a:prstGeom prst="rect">
            <a:avLst/>
          </a:prstGeom>
          <a:solidFill>
            <a:schemeClr val="bg1">
              <a:lumMod val="95000"/>
            </a:schemeClr>
          </a:solidFill>
          <a:ln>
            <a:solidFill>
              <a:schemeClr val="bg1"/>
            </a:solidFill>
          </a:ln>
          <a:effectLst/>
        </p:spPr>
        <p:txBody>
          <a:bodyPr wrap="square">
            <a:spAutoFit/>
          </a:bodyPr>
          <a:lstStyle>
            <a:lvl1pPr marL="342900" indent="-342900" eaLnBrk="0" hangingPunct="0">
              <a:defRPr>
                <a:solidFill>
                  <a:schemeClr val="tx1"/>
                </a:solidFill>
                <a:latin typeface="Arial" charset="0"/>
                <a:cs typeface="Arial" charset="0"/>
              </a:defRPr>
            </a:lvl1pPr>
            <a:lvl2pPr marL="2857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71500" lvl="1" indent="-571500" algn="l" defTabSz="1828800">
              <a:buFont typeface="Wingdings" panose="05000000000000000000" pitchFamily="2" charset="2"/>
              <a:buChar char="v"/>
            </a:pPr>
            <a:r>
              <a:rPr lang="ru-RU" sz="3200" b="1" dirty="0">
                <a:solidFill>
                  <a:schemeClr val="accent1">
                    <a:lumMod val="75000"/>
                  </a:schemeClr>
                </a:solidFill>
                <a:latin typeface="+mn-lt"/>
              </a:rPr>
              <a:t>Методика </a:t>
            </a:r>
            <a:r>
              <a:rPr lang="ru-RU" sz="3200" dirty="0">
                <a:solidFill>
                  <a:schemeClr val="accent1">
                    <a:lumMod val="75000"/>
                  </a:schemeClr>
                </a:solidFill>
                <a:latin typeface="+mn-lt"/>
              </a:rPr>
              <a:t>проведения антикоррупционной экспертизы нормативных правовых актов и проектов нормативных правовых актов (утв. </a:t>
            </a:r>
            <a:r>
              <a:rPr lang="ru-RU" sz="3200" dirty="0">
                <a:solidFill>
                  <a:schemeClr val="accent1">
                    <a:lumMod val="75000"/>
                  </a:schemeClr>
                </a:solidFill>
                <a:latin typeface="+mn-lt"/>
                <a:hlinkClick r:id="rId3">
                  <a:extLst>
                    <a:ext uri="{A12FA001-AC4F-418D-AE19-62706E023703}">
                      <ahyp:hlinkClr xmlns:ahyp="http://schemas.microsoft.com/office/drawing/2018/hyperlinkcolor" val="tx"/>
                    </a:ext>
                  </a:extLst>
                </a:hlinkClick>
              </a:rPr>
              <a:t>постановлением</a:t>
            </a:r>
            <a:r>
              <a:rPr lang="ru-RU" sz="3200" dirty="0">
                <a:solidFill>
                  <a:schemeClr val="accent1">
                    <a:lumMod val="75000"/>
                  </a:schemeClr>
                </a:solidFill>
                <a:latin typeface="+mn-lt"/>
              </a:rPr>
              <a:t> Правительства РФ от 26 февраля 2010 г. N 96)</a:t>
            </a:r>
            <a:r>
              <a:rPr lang="ru-RU" sz="3200" kern="1200" dirty="0">
                <a:solidFill>
                  <a:schemeClr val="accent1">
                    <a:lumMod val="75000"/>
                  </a:schemeClr>
                </a:solidFill>
                <a:latin typeface="+mn-lt"/>
                <a:ea typeface="+mn-ea"/>
              </a:rPr>
              <a:t> - необходимо проводить экспертизу каждой нормы нормативного правового акта или положения проекта нормативного правового акта на предмет наличия коррупциогенных факторов</a:t>
            </a:r>
          </a:p>
        </p:txBody>
      </p:sp>
      <p:sp>
        <p:nvSpPr>
          <p:cNvPr id="7" name="Прямоугольник 3">
            <a:extLst>
              <a:ext uri="{FF2B5EF4-FFF2-40B4-BE49-F238E27FC236}">
                <a16:creationId xmlns:a16="http://schemas.microsoft.com/office/drawing/2014/main" id="{D3CF74FC-A572-47D6-AAEA-9884B5FFA29A}"/>
              </a:ext>
            </a:extLst>
          </p:cNvPr>
          <p:cNvSpPr>
            <a:spLocks noChangeArrowheads="1"/>
          </p:cNvSpPr>
          <p:nvPr/>
        </p:nvSpPr>
        <p:spPr bwMode="auto">
          <a:xfrm>
            <a:off x="3412495" y="5129808"/>
            <a:ext cx="16417824" cy="7478970"/>
          </a:xfrm>
          <a:prstGeom prst="rect">
            <a:avLst/>
          </a:prstGeom>
          <a:solidFill>
            <a:schemeClr val="bg1">
              <a:lumMod val="95000"/>
            </a:schemeClr>
          </a:solidFill>
          <a:ln>
            <a:solidFill>
              <a:schemeClr val="bg1"/>
            </a:solidFill>
          </a:ln>
          <a:effectLst/>
        </p:spPr>
        <p:txBody>
          <a:bodyPr wrap="square">
            <a:spAutoFit/>
          </a:bodyPr>
          <a:lstStyle>
            <a:lvl1pPr marL="342900" indent="-342900" eaLnBrk="0" hangingPunct="0">
              <a:defRPr>
                <a:solidFill>
                  <a:schemeClr val="tx1"/>
                </a:solidFill>
                <a:latin typeface="Arial" charset="0"/>
                <a:cs typeface="Arial" charset="0"/>
              </a:defRPr>
            </a:lvl1pPr>
            <a:lvl2pPr marL="2857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algn="l">
              <a:buFont typeface="Wingdings" panose="05000000000000000000" pitchFamily="2" charset="2"/>
              <a:buChar char="v"/>
            </a:pPr>
            <a:r>
              <a:rPr lang="ru-RU" sz="3200" b="1" kern="1200" dirty="0">
                <a:solidFill>
                  <a:schemeClr val="accent1">
                    <a:lumMod val="75000"/>
                  </a:schemeClr>
                </a:solidFill>
                <a:latin typeface="+mn-lt"/>
                <a:ea typeface="+mn-ea"/>
              </a:rPr>
              <a:t>Коррупциогенными факторами, устанавливающими для правоприменителя необоснованно широкие пределы усмотрения или возможность необоснованного применения исключений из общих правил, являются:</a:t>
            </a:r>
          </a:p>
          <a:p>
            <a:pPr lvl="1" algn="l" defTabSz="1828800">
              <a:buFontTx/>
              <a:buAutoNum type="arabicPeriod"/>
            </a:pPr>
            <a:r>
              <a:rPr lang="ru-RU" sz="3200" kern="1200" dirty="0">
                <a:solidFill>
                  <a:schemeClr val="accent1">
                    <a:lumMod val="75000"/>
                  </a:schemeClr>
                </a:solidFill>
                <a:latin typeface="+mn-lt"/>
                <a:ea typeface="+mn-ea"/>
              </a:rPr>
              <a:t> Чрезмерная широта полномочий</a:t>
            </a:r>
          </a:p>
          <a:p>
            <a:pPr lvl="1" algn="l" defTabSz="1828800">
              <a:buFontTx/>
              <a:buAutoNum type="arabicPeriod"/>
            </a:pPr>
            <a:r>
              <a:rPr lang="ru-RU" sz="3200" kern="1200" dirty="0">
                <a:solidFill>
                  <a:schemeClr val="accent1">
                    <a:lumMod val="75000"/>
                  </a:schemeClr>
                </a:solidFill>
                <a:latin typeface="+mn-lt"/>
                <a:ea typeface="+mn-ea"/>
              </a:rPr>
              <a:t> Принятие решений по усмотрению</a:t>
            </a:r>
          </a:p>
          <a:p>
            <a:pPr lvl="1" algn="l" defTabSz="1828800">
              <a:buFontTx/>
              <a:buAutoNum type="arabicPeriod"/>
            </a:pPr>
            <a:r>
              <a:rPr lang="ru-RU" sz="3200" kern="1200" dirty="0">
                <a:solidFill>
                  <a:schemeClr val="accent1">
                    <a:lumMod val="75000"/>
                  </a:schemeClr>
                </a:solidFill>
                <a:latin typeface="+mn-lt"/>
                <a:ea typeface="+mn-ea"/>
              </a:rPr>
              <a:t> Выборочное правоприменение</a:t>
            </a:r>
          </a:p>
          <a:p>
            <a:pPr lvl="1" algn="l" defTabSz="1828800">
              <a:buFontTx/>
              <a:buAutoNum type="arabicPeriod"/>
            </a:pPr>
            <a:r>
              <a:rPr lang="ru-RU" sz="3200" kern="1200" dirty="0">
                <a:solidFill>
                  <a:schemeClr val="accent1">
                    <a:lumMod val="75000"/>
                  </a:schemeClr>
                </a:solidFill>
                <a:latin typeface="+mn-lt"/>
                <a:ea typeface="+mn-ea"/>
              </a:rPr>
              <a:t> Чрезмерное подзаконное нормотворчество</a:t>
            </a:r>
          </a:p>
          <a:p>
            <a:pPr lvl="1" algn="l" defTabSz="1828800">
              <a:buFontTx/>
              <a:buAutoNum type="arabicPeriod"/>
            </a:pPr>
            <a:r>
              <a:rPr lang="ru-RU" sz="3200" kern="1200" dirty="0">
                <a:solidFill>
                  <a:schemeClr val="accent1">
                    <a:lumMod val="75000"/>
                  </a:schemeClr>
                </a:solidFill>
                <a:latin typeface="+mn-lt"/>
                <a:ea typeface="+mn-ea"/>
              </a:rPr>
              <a:t> Принятие актов за пределами компетенции</a:t>
            </a:r>
          </a:p>
          <a:p>
            <a:pPr lvl="1" algn="l" defTabSz="1828800">
              <a:buFontTx/>
              <a:buAutoNum type="arabicPeriod"/>
            </a:pPr>
            <a:r>
              <a:rPr lang="ru-RU" sz="3200" kern="1200" dirty="0">
                <a:solidFill>
                  <a:schemeClr val="accent1">
                    <a:lumMod val="75000"/>
                  </a:schemeClr>
                </a:solidFill>
                <a:latin typeface="+mn-lt"/>
                <a:ea typeface="+mn-ea"/>
              </a:rPr>
              <a:t> Заполнение пробелов в законах подзаконными актами</a:t>
            </a:r>
          </a:p>
          <a:p>
            <a:pPr lvl="1" algn="l" defTabSz="1828800">
              <a:buFontTx/>
              <a:buAutoNum type="arabicPeriod"/>
            </a:pPr>
            <a:r>
              <a:rPr lang="ru-RU" sz="3200" kern="1200" dirty="0">
                <a:solidFill>
                  <a:schemeClr val="accent1">
                    <a:lumMod val="75000"/>
                  </a:schemeClr>
                </a:solidFill>
                <a:latin typeface="+mn-lt"/>
                <a:ea typeface="+mn-ea"/>
              </a:rPr>
              <a:t> Нормативные коллизии</a:t>
            </a:r>
          </a:p>
          <a:p>
            <a:pPr lvl="1" algn="l" defTabSz="1828800">
              <a:buFontTx/>
              <a:buAutoNum type="arabicPeriod"/>
            </a:pPr>
            <a:r>
              <a:rPr lang="ru-RU" sz="3200" kern="1200" dirty="0">
                <a:solidFill>
                  <a:schemeClr val="accent1">
                    <a:lumMod val="75000"/>
                  </a:schemeClr>
                </a:solidFill>
                <a:latin typeface="+mn-lt"/>
                <a:ea typeface="+mn-ea"/>
              </a:rPr>
              <a:t> Завышенные требования</a:t>
            </a:r>
          </a:p>
          <a:p>
            <a:pPr lvl="1" algn="l" defTabSz="1828800">
              <a:buFontTx/>
              <a:buAutoNum type="arabicPeriod"/>
            </a:pPr>
            <a:r>
              <a:rPr lang="ru-RU" sz="3200" kern="1200" dirty="0">
                <a:solidFill>
                  <a:schemeClr val="accent1">
                    <a:lumMod val="75000"/>
                  </a:schemeClr>
                </a:solidFill>
                <a:latin typeface="+mn-lt"/>
                <a:ea typeface="+mn-ea"/>
              </a:rPr>
              <a:t> Отказ от конкурсных процедур</a:t>
            </a:r>
          </a:p>
          <a:p>
            <a:pPr lvl="1" algn="l" defTabSz="1828800">
              <a:buFontTx/>
              <a:buAutoNum type="arabicPeriod"/>
            </a:pPr>
            <a:r>
              <a:rPr lang="ru-RU" sz="3200" kern="1200" dirty="0">
                <a:solidFill>
                  <a:schemeClr val="accent1">
                    <a:lumMod val="75000"/>
                  </a:schemeClr>
                </a:solidFill>
                <a:latin typeface="+mn-lt"/>
                <a:ea typeface="+mn-ea"/>
              </a:rPr>
              <a:t> Неполнота административных процедур</a:t>
            </a:r>
          </a:p>
          <a:p>
            <a:pPr lvl="1" algn="l" defTabSz="1828800">
              <a:buFontTx/>
              <a:buAutoNum type="arabicPeriod"/>
            </a:pPr>
            <a:r>
              <a:rPr lang="ru-RU" sz="3200" kern="1200" dirty="0">
                <a:solidFill>
                  <a:schemeClr val="accent1">
                    <a:lumMod val="75000"/>
                  </a:schemeClr>
                </a:solidFill>
                <a:latin typeface="+mn-lt"/>
                <a:ea typeface="+mn-ea"/>
              </a:rPr>
              <a:t> Использование двусмысленных терминов</a:t>
            </a:r>
          </a:p>
          <a:p>
            <a:pPr lvl="1" algn="l" defTabSz="1828800">
              <a:buFontTx/>
              <a:buAutoNum type="arabicPeriod"/>
            </a:pPr>
            <a:r>
              <a:rPr lang="ru-RU" sz="3200" kern="1200" dirty="0">
                <a:solidFill>
                  <a:schemeClr val="accent1">
                    <a:lumMod val="75000"/>
                  </a:schemeClr>
                </a:solidFill>
                <a:latin typeface="+mn-lt"/>
                <a:ea typeface="+mn-ea"/>
              </a:rPr>
              <a:t> Злоупотребление правом заявителя</a:t>
            </a:r>
          </a:p>
        </p:txBody>
      </p:sp>
    </p:spTree>
    <p:extLst>
      <p:ext uri="{BB962C8B-B14F-4D97-AF65-F5344CB8AC3E}">
        <p14:creationId xmlns:p14="http://schemas.microsoft.com/office/powerpoint/2010/main" val="3286295383"/>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3335016" y="586180"/>
            <a:ext cx="18938104" cy="1352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Результаты антикоррупционной политики РФ – международные оценки</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 name="Rectangle 15">
            <a:extLst>
              <a:ext uri="{FF2B5EF4-FFF2-40B4-BE49-F238E27FC236}">
                <a16:creationId xmlns:a16="http://schemas.microsoft.com/office/drawing/2014/main" id="{C74CE71C-78E7-43B9-A16E-6E4E9525C4B8}"/>
              </a:ext>
            </a:extLst>
          </p:cNvPr>
          <p:cNvSpPr>
            <a:spLocks noChangeArrowheads="1"/>
          </p:cNvSpPr>
          <p:nvPr/>
        </p:nvSpPr>
        <p:spPr bwMode="auto">
          <a:xfrm>
            <a:off x="3529720" y="5813756"/>
            <a:ext cx="17375248" cy="6732874"/>
          </a:xfrm>
          <a:prstGeom prst="rect">
            <a:avLst/>
          </a:prstGeom>
          <a:solidFill>
            <a:schemeClr val="bg1">
              <a:lumMod val="95000"/>
            </a:schemeClr>
          </a:solidFill>
          <a:ln w="9525">
            <a:solidFill>
              <a:schemeClr val="bg1"/>
            </a:solidFill>
          </a:ln>
          <a:effectLst>
            <a:outerShdw dist="35921" dir="2700000" algn="ctr" rotWithShape="0">
              <a:srgbClr val="808080"/>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lvl1pPr marL="39688">
              <a:tabLst>
                <a:tab pos="3009900" algn="ctr"/>
              </a:tabLst>
              <a:defRPr>
                <a:solidFill>
                  <a:schemeClr val="tx1"/>
                </a:solidFill>
                <a:latin typeface="Arial" panose="020B0604020202020204" pitchFamily="34" charset="0"/>
                <a:cs typeface="Arial" panose="020B0604020202020204" pitchFamily="34" charset="0"/>
              </a:defRPr>
            </a:lvl1pPr>
            <a:lvl2pPr marL="742950" indent="-285750">
              <a:tabLst>
                <a:tab pos="3009900" algn="ctr"/>
              </a:tabLst>
              <a:defRPr>
                <a:solidFill>
                  <a:schemeClr val="tx1"/>
                </a:solidFill>
                <a:latin typeface="Arial" panose="020B0604020202020204" pitchFamily="34" charset="0"/>
                <a:cs typeface="Arial" panose="020B0604020202020204" pitchFamily="34" charset="0"/>
              </a:defRPr>
            </a:lvl2pPr>
            <a:lvl3pPr marL="1143000" indent="-228600">
              <a:tabLst>
                <a:tab pos="3009900" algn="ctr"/>
              </a:tabLst>
              <a:defRPr>
                <a:solidFill>
                  <a:schemeClr val="tx1"/>
                </a:solidFill>
                <a:latin typeface="Arial" panose="020B0604020202020204" pitchFamily="34" charset="0"/>
                <a:cs typeface="Arial" panose="020B0604020202020204" pitchFamily="34" charset="0"/>
              </a:defRPr>
            </a:lvl3pPr>
            <a:lvl4pPr marL="1600200" indent="-228600">
              <a:tabLst>
                <a:tab pos="3009900" algn="ctr"/>
              </a:tabLst>
              <a:defRPr>
                <a:solidFill>
                  <a:schemeClr val="tx1"/>
                </a:solidFill>
                <a:latin typeface="Arial" panose="020B0604020202020204" pitchFamily="34" charset="0"/>
                <a:cs typeface="Arial" panose="020B0604020202020204" pitchFamily="34" charset="0"/>
              </a:defRPr>
            </a:lvl4pPr>
            <a:lvl5pPr marL="2057400" indent="-228600">
              <a:tabLst>
                <a:tab pos="3009900" algn="ctr"/>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9pPr>
          </a:lstStyle>
          <a:p>
            <a:pPr marL="685800" indent="-685800" algn="l" defTabSz="1828800" hangingPunct="1">
              <a:buFont typeface="Wingdings" panose="05000000000000000000" pitchFamily="2" charset="2"/>
              <a:buChar char="v"/>
            </a:pPr>
            <a:r>
              <a:rPr lang="ru-RU" sz="3600" b="1" kern="1200" dirty="0">
                <a:solidFill>
                  <a:schemeClr val="accent1">
                    <a:lumMod val="75000"/>
                  </a:schemeClr>
                </a:solidFill>
                <a:latin typeface="+mn-lt"/>
              </a:rPr>
              <a:t>Выводы ОЭСР – положительно оценено:</a:t>
            </a:r>
          </a:p>
          <a:p>
            <a:pPr marL="685800" indent="-685800" algn="l" defTabSz="1828800" hangingPunct="1">
              <a:buFont typeface="Wingdings" pitchFamily="2" charset="2"/>
              <a:buChar char="Ø"/>
            </a:pPr>
            <a:r>
              <a:rPr lang="ru-RU" sz="3600" kern="1200" dirty="0">
                <a:solidFill>
                  <a:schemeClr val="accent1">
                    <a:lumMod val="75000"/>
                  </a:schemeClr>
                </a:solidFill>
                <a:latin typeface="+mn-lt"/>
              </a:rPr>
              <a:t>Указ Президента об утверждении перечня должностей государственной службы связанных с коррупционными рисками</a:t>
            </a:r>
            <a:endParaRPr lang="en-US" altLang="ru-RU" sz="3600" b="1" kern="1200" dirty="0">
              <a:solidFill>
                <a:schemeClr val="accent1">
                  <a:lumMod val="75000"/>
                </a:schemeClr>
              </a:solidFill>
              <a:latin typeface="+mn-lt"/>
              <a:sym typeface="Arial" panose="020B0604020202020204" pitchFamily="34" charset="0"/>
            </a:endParaRPr>
          </a:p>
          <a:p>
            <a:pPr marL="685800" indent="-685800" algn="l" defTabSz="1828800" hangingPunct="1">
              <a:buFont typeface="Wingdings" pitchFamily="2" charset="2"/>
              <a:buChar char="Ø"/>
            </a:pPr>
            <a:r>
              <a:rPr lang="ru-RU" sz="3600" kern="1200" dirty="0">
                <a:solidFill>
                  <a:schemeClr val="accent1">
                    <a:lumMod val="75000"/>
                  </a:schemeClr>
                </a:solidFill>
                <a:latin typeface="+mn-lt"/>
              </a:rPr>
              <a:t>обязательное предоставления сведений о доходах, расходах, недвижимости и другом имуществе государственных должностных лиц, их супругов и несовершеннолетних детей</a:t>
            </a:r>
          </a:p>
          <a:p>
            <a:pPr marL="685800" indent="-685800" algn="l" defTabSz="1828800" hangingPunct="1">
              <a:buFont typeface="Wingdings" pitchFamily="2" charset="2"/>
              <a:buChar char="Ø"/>
            </a:pPr>
            <a:r>
              <a:rPr lang="ru-RU" sz="3600" kern="1200" dirty="0">
                <a:solidFill>
                  <a:schemeClr val="accent1">
                    <a:lumMod val="75000"/>
                  </a:schemeClr>
                </a:solidFill>
                <a:latin typeface="+mn-lt"/>
              </a:rPr>
              <a:t>комиссии по рассмотрению случаев нарушения положений Кодекса этики и конфликта интересов в госсекторе</a:t>
            </a:r>
          </a:p>
          <a:p>
            <a:pPr marL="685800" indent="-685800" algn="l" defTabSz="1828800" hangingPunct="1">
              <a:buFont typeface="Wingdings" pitchFamily="2" charset="2"/>
              <a:buChar char="Ø"/>
            </a:pPr>
            <a:r>
              <a:rPr lang="ru-RU" sz="3600" kern="1200" dirty="0">
                <a:solidFill>
                  <a:schemeClr val="accent1">
                    <a:lumMod val="75000"/>
                  </a:schemeClr>
                </a:solidFill>
                <a:latin typeface="+mn-lt"/>
              </a:rPr>
              <a:t>принятие нового закона о государственных закупках, направленного на повышение прозрачности и открытости</a:t>
            </a:r>
          </a:p>
          <a:p>
            <a:pPr marL="685800" indent="-685800" algn="l" defTabSz="1828800" hangingPunct="1">
              <a:buFont typeface="Wingdings" pitchFamily="2" charset="2"/>
              <a:buChar char="Ø"/>
            </a:pPr>
            <a:r>
              <a:rPr lang="ru-RU" sz="3600" kern="1200" dirty="0">
                <a:solidFill>
                  <a:schemeClr val="accent1">
                    <a:lumMod val="75000"/>
                  </a:schemeClr>
                </a:solidFill>
                <a:latin typeface="+mn-lt"/>
              </a:rPr>
              <a:t>присоединение к Конвенции ОЭСР по  борьбе с подкупом должностных лиц</a:t>
            </a:r>
          </a:p>
          <a:p>
            <a:pPr marL="685800" indent="-685800" algn="l" defTabSz="1828800" hangingPunct="1">
              <a:buFont typeface="Wingdings" pitchFamily="2" charset="2"/>
              <a:buChar char="Ø"/>
            </a:pPr>
            <a:r>
              <a:rPr lang="ru-RU" sz="3600" kern="1200" dirty="0">
                <a:solidFill>
                  <a:schemeClr val="accent1">
                    <a:lumMod val="75000"/>
                  </a:schemeClr>
                </a:solidFill>
                <a:latin typeface="+mn-lt"/>
              </a:rPr>
              <a:t>антикоррупционные меры в сфере бизнеса и инвестиций, ведущие к реализации Антикоррупционной хартии</a:t>
            </a:r>
          </a:p>
        </p:txBody>
      </p:sp>
      <p:sp>
        <p:nvSpPr>
          <p:cNvPr id="7" name="Прямоугольник 6">
            <a:extLst>
              <a:ext uri="{FF2B5EF4-FFF2-40B4-BE49-F238E27FC236}">
                <a16:creationId xmlns:a16="http://schemas.microsoft.com/office/drawing/2014/main" id="{0CBA5EAA-28E2-40B0-BE77-E674A24FB9E3}"/>
              </a:ext>
            </a:extLst>
          </p:cNvPr>
          <p:cNvSpPr/>
          <p:nvPr/>
        </p:nvSpPr>
        <p:spPr>
          <a:xfrm>
            <a:off x="3529720" y="2582998"/>
            <a:ext cx="17407551" cy="2862322"/>
          </a:xfrm>
          <a:prstGeom prst="rect">
            <a:avLst/>
          </a:prstGeom>
          <a:solidFill>
            <a:schemeClr val="bg1">
              <a:lumMod val="95000"/>
            </a:schemeClr>
          </a:solidFill>
          <a:ln>
            <a:solidFill>
              <a:schemeClr val="bg1"/>
            </a:solidFill>
          </a:ln>
          <a:effectLst/>
        </p:spPr>
        <p:txBody>
          <a:bodyPr wrap="square">
            <a:spAutoFit/>
          </a:bodyPr>
          <a:lstStyle/>
          <a:p>
            <a:pPr marL="685800" indent="-685800" algn="l" defTabSz="1828800" hangingPunct="1">
              <a:buFont typeface="Wingdings" panose="05000000000000000000" pitchFamily="2" charset="2"/>
              <a:buChar char="v"/>
            </a:pPr>
            <a:r>
              <a:rPr lang="ru-RU" sz="3600" b="1" kern="1200" dirty="0">
                <a:solidFill>
                  <a:schemeClr val="accent1">
                    <a:lumMod val="75000"/>
                  </a:schemeClr>
                </a:solidFill>
                <a:latin typeface="+mn-lt"/>
                <a:ea typeface="+mn-ea"/>
                <a:cs typeface="+mn-cs"/>
              </a:rPr>
              <a:t>Выводы GRECO:</a:t>
            </a:r>
          </a:p>
          <a:p>
            <a:pPr algn="l" defTabSz="1828800" hangingPunct="1"/>
            <a:r>
              <a:rPr lang="ru-RU" sz="3600" kern="1200" dirty="0">
                <a:solidFill>
                  <a:schemeClr val="accent1">
                    <a:lumMod val="75000"/>
                  </a:schemeClr>
                </a:solidFill>
                <a:latin typeface="+mn-lt"/>
                <a:ea typeface="+mn-ea"/>
                <a:cs typeface="+mn-cs"/>
              </a:rPr>
              <a:t>Россия полностью реализовала 12 из 21 рекомендаций организации, а 11 реализованы частично, положительно оценено создание Рабочей группы при Совете по противодействию коррупции по взимодействию представителей государственной власти и бизнес сообщества  по вопросам борьбы с коррупцией (результаты 3 раунда оценки, 4-ый только начат)</a:t>
            </a:r>
            <a:endParaRPr lang="ru-RU" sz="3600" b="1" kern="1200" dirty="0">
              <a:solidFill>
                <a:schemeClr val="accent1">
                  <a:lumMod val="75000"/>
                </a:schemeClr>
              </a:solidFill>
              <a:latin typeface="+mn-lt"/>
              <a:ea typeface="+mn-ea"/>
              <a:cs typeface="+mn-cs"/>
            </a:endParaRPr>
          </a:p>
        </p:txBody>
      </p:sp>
    </p:spTree>
    <p:extLst>
      <p:ext uri="{BB962C8B-B14F-4D97-AF65-F5344CB8AC3E}">
        <p14:creationId xmlns:p14="http://schemas.microsoft.com/office/powerpoint/2010/main" val="56186286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Очень крутой заголовок…"/>
          <p:cNvSpPr txBox="1"/>
          <p:nvPr/>
        </p:nvSpPr>
        <p:spPr>
          <a:xfrm>
            <a:off x="3735152" y="726389"/>
            <a:ext cx="6440624" cy="8750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800" dirty="0"/>
              <a:t>Интегрити</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5"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 name="Rectangle 15">
            <a:extLst>
              <a:ext uri="{FF2B5EF4-FFF2-40B4-BE49-F238E27FC236}">
                <a16:creationId xmlns:a16="http://schemas.microsoft.com/office/drawing/2014/main" id="{C74CE71C-78E7-43B9-A16E-6E4E9525C4B8}"/>
              </a:ext>
            </a:extLst>
          </p:cNvPr>
          <p:cNvSpPr>
            <a:spLocks noChangeArrowheads="1"/>
          </p:cNvSpPr>
          <p:nvPr/>
        </p:nvSpPr>
        <p:spPr bwMode="auto">
          <a:xfrm>
            <a:off x="3707634" y="5373414"/>
            <a:ext cx="18972286" cy="7109639"/>
          </a:xfrm>
          <a:prstGeom prst="rect">
            <a:avLst/>
          </a:prstGeom>
          <a:solidFill>
            <a:schemeClr val="bg1">
              <a:lumMod val="95000"/>
            </a:schemeClr>
          </a:solidFill>
          <a:ln>
            <a:solidFill>
              <a:schemeClr val="bg1"/>
            </a:solidFill>
          </a:ln>
          <a:effectLst/>
        </p:spPr>
        <p:txBody>
          <a:bodyPr wrap="square">
            <a:spAutoFit/>
          </a:bodyPr>
          <a:lstStyle>
            <a:lvl1pPr marL="39688">
              <a:tabLst>
                <a:tab pos="3009900" algn="ctr"/>
              </a:tabLst>
              <a:defRPr>
                <a:solidFill>
                  <a:schemeClr val="tx1"/>
                </a:solidFill>
                <a:latin typeface="Arial" panose="020B0604020202020204" pitchFamily="34" charset="0"/>
                <a:cs typeface="Arial" panose="020B0604020202020204" pitchFamily="34" charset="0"/>
              </a:defRPr>
            </a:lvl1pPr>
            <a:lvl2pPr marL="742950" indent="-285750">
              <a:tabLst>
                <a:tab pos="3009900" algn="ctr"/>
              </a:tabLst>
              <a:defRPr>
                <a:solidFill>
                  <a:schemeClr val="tx1"/>
                </a:solidFill>
                <a:latin typeface="Arial" panose="020B0604020202020204" pitchFamily="34" charset="0"/>
                <a:cs typeface="Arial" panose="020B0604020202020204" pitchFamily="34" charset="0"/>
              </a:defRPr>
            </a:lvl2pPr>
            <a:lvl3pPr marL="1143000" indent="-228600">
              <a:tabLst>
                <a:tab pos="3009900" algn="ctr"/>
              </a:tabLst>
              <a:defRPr>
                <a:solidFill>
                  <a:schemeClr val="tx1"/>
                </a:solidFill>
                <a:latin typeface="Arial" panose="020B0604020202020204" pitchFamily="34" charset="0"/>
                <a:cs typeface="Arial" panose="020B0604020202020204" pitchFamily="34" charset="0"/>
              </a:defRPr>
            </a:lvl3pPr>
            <a:lvl4pPr marL="1600200" indent="-228600">
              <a:tabLst>
                <a:tab pos="3009900" algn="ctr"/>
              </a:tabLst>
              <a:defRPr>
                <a:solidFill>
                  <a:schemeClr val="tx1"/>
                </a:solidFill>
                <a:latin typeface="Arial" panose="020B0604020202020204" pitchFamily="34" charset="0"/>
                <a:cs typeface="Arial" panose="020B0604020202020204" pitchFamily="34" charset="0"/>
              </a:defRPr>
            </a:lvl4pPr>
            <a:lvl5pPr marL="2057400" indent="-228600">
              <a:tabLst>
                <a:tab pos="3009900" algn="ctr"/>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009900" algn="ctr"/>
              </a:tabLst>
              <a:defRPr>
                <a:solidFill>
                  <a:schemeClr val="tx1"/>
                </a:solidFill>
                <a:latin typeface="Arial" panose="020B0604020202020204" pitchFamily="34" charset="0"/>
                <a:cs typeface="Arial" panose="020B0604020202020204" pitchFamily="34" charset="0"/>
              </a:defRPr>
            </a:lvl9pPr>
          </a:lstStyle>
          <a:p>
            <a:pPr marL="342900" indent="-342900" algn="l" defTabSz="1828800" eaLnBrk="0">
              <a:buFont typeface="Wingdings" panose="05000000000000000000" pitchFamily="2" charset="2"/>
              <a:buChar char="Ø"/>
            </a:pPr>
            <a:r>
              <a:rPr lang="ru-RU" sz="3800" kern="1200" dirty="0">
                <a:solidFill>
                  <a:srgbClr val="4F81BD">
                    <a:lumMod val="75000"/>
                  </a:srgbClr>
                </a:solidFill>
                <a:latin typeface="+mn-lt"/>
                <a:cs typeface="Arial" charset="0"/>
              </a:rPr>
              <a:t>Пять составных частей (признаков) состояния Интегрити:</a:t>
            </a:r>
          </a:p>
          <a:p>
            <a:pPr marL="342900" indent="-342900" algn="l" defTabSz="1828800" eaLnBrk="0">
              <a:buFont typeface="Wingdings" panose="05000000000000000000" pitchFamily="2" charset="2"/>
              <a:buChar char="Ø"/>
            </a:pPr>
            <a:r>
              <a:rPr lang="ru-RU" sz="3800" kern="1200" dirty="0">
                <a:solidFill>
                  <a:srgbClr val="4F81BD">
                    <a:lumMod val="75000"/>
                  </a:srgbClr>
                </a:solidFill>
                <a:latin typeface="+mn-lt"/>
                <a:cs typeface="Arial" charset="0"/>
              </a:rPr>
              <a:t>открытость власти, прозрачность бизнеса, - т.е. способность любого члена общества получать необходимую информацию о деятельности органов власти, подотчетность  бизнеса;</a:t>
            </a:r>
          </a:p>
          <a:p>
            <a:pPr marL="342900" indent="-342900" algn="l" defTabSz="1828800" eaLnBrk="0">
              <a:buFont typeface="Wingdings" panose="05000000000000000000" pitchFamily="2" charset="2"/>
              <a:buChar char="Ø"/>
            </a:pPr>
            <a:r>
              <a:rPr lang="ru-RU" sz="3800" kern="1200" dirty="0">
                <a:solidFill>
                  <a:srgbClr val="4F81BD">
                    <a:lumMod val="75000"/>
                  </a:srgbClr>
                </a:solidFill>
                <a:latin typeface="+mn-lt"/>
                <a:cs typeface="Arial" charset="0"/>
              </a:rPr>
              <a:t>ответственность должностных лиц, характеризующееся наличием механизмов, стимулирующих  их добросовестно исполнять свои обязанности (кодексы этики, кадровые комиссии, комиссии по конфликту интересов); </a:t>
            </a:r>
          </a:p>
          <a:p>
            <a:pPr marL="342900" indent="-342900" algn="l" defTabSz="1828800" eaLnBrk="0">
              <a:buFont typeface="Wingdings" panose="05000000000000000000" pitchFamily="2" charset="2"/>
              <a:buChar char="Ø"/>
            </a:pPr>
            <a:r>
              <a:rPr lang="ru-RU" sz="3800" kern="1200" dirty="0">
                <a:solidFill>
                  <a:srgbClr val="4F81BD">
                    <a:lumMod val="75000"/>
                  </a:srgbClr>
                </a:solidFill>
                <a:latin typeface="+mn-lt"/>
                <a:cs typeface="Arial" charset="0"/>
              </a:rPr>
              <a:t>принцип разделения властей, и прежде всего, в самой структуре организаций (регламентация процедур, разделение зон ответственности, механизмы внутреннего контроля);</a:t>
            </a:r>
          </a:p>
          <a:p>
            <a:pPr marL="342900" indent="-342900" algn="l" defTabSz="1828800" eaLnBrk="0">
              <a:buFont typeface="Wingdings" panose="05000000000000000000" pitchFamily="2" charset="2"/>
              <a:buChar char="Ø"/>
            </a:pPr>
            <a:r>
              <a:rPr lang="ru-RU" sz="3800" kern="1200" dirty="0">
                <a:solidFill>
                  <a:srgbClr val="4F81BD">
                    <a:lumMod val="75000"/>
                  </a:srgbClr>
                </a:solidFill>
                <a:latin typeface="+mn-lt"/>
                <a:cs typeface="Arial" charset="0"/>
              </a:rPr>
              <a:t>наличие действенных инструментов принуждения, стимулирующих надлежащее правоприменение (декларирование доходов, антикоррупционные процедуры в организациях);</a:t>
            </a:r>
          </a:p>
          <a:p>
            <a:pPr marL="342900" indent="-342900" algn="l" defTabSz="1828800" eaLnBrk="0">
              <a:buFont typeface="Wingdings" panose="05000000000000000000" pitchFamily="2" charset="2"/>
              <a:buChar char="Ø"/>
            </a:pPr>
            <a:r>
              <a:rPr lang="ru-RU" sz="3800" kern="1200" dirty="0">
                <a:solidFill>
                  <a:srgbClr val="4F81BD">
                    <a:lumMod val="75000"/>
                  </a:srgbClr>
                </a:solidFill>
                <a:latin typeface="+mn-lt"/>
                <a:cs typeface="Arial" charset="0"/>
              </a:rPr>
              <a:t>образование и пропаганда, которые воспитывают в должностных лицах и гражданах стандарты этического поведения и ценностей добросовестности</a:t>
            </a:r>
            <a:endParaRPr lang="en-US" altLang="ru-RU" sz="3800" kern="1200" dirty="0">
              <a:solidFill>
                <a:srgbClr val="4F81BD">
                  <a:lumMod val="75000"/>
                </a:srgbClr>
              </a:solidFill>
              <a:latin typeface="+mn-lt"/>
              <a:cs typeface="Arial" charset="0"/>
              <a:sym typeface="Arial" panose="020B0604020202020204" pitchFamily="34" charset="0"/>
            </a:endParaRPr>
          </a:p>
        </p:txBody>
      </p:sp>
      <p:sp>
        <p:nvSpPr>
          <p:cNvPr id="7" name="Прямоугольник 6">
            <a:extLst>
              <a:ext uri="{FF2B5EF4-FFF2-40B4-BE49-F238E27FC236}">
                <a16:creationId xmlns:a16="http://schemas.microsoft.com/office/drawing/2014/main" id="{0CBA5EAA-28E2-40B0-BE77-E674A24FB9E3}"/>
              </a:ext>
            </a:extLst>
          </p:cNvPr>
          <p:cNvSpPr/>
          <p:nvPr/>
        </p:nvSpPr>
        <p:spPr>
          <a:xfrm>
            <a:off x="3735152" y="2487130"/>
            <a:ext cx="18972286" cy="2554545"/>
          </a:xfrm>
          <a:prstGeom prst="rect">
            <a:avLst/>
          </a:prstGeom>
          <a:solidFill>
            <a:schemeClr val="bg1">
              <a:lumMod val="95000"/>
            </a:schemeClr>
          </a:solidFill>
          <a:ln>
            <a:solidFill>
              <a:schemeClr val="bg1"/>
            </a:solidFill>
          </a:ln>
          <a:effectLst/>
        </p:spPr>
        <p:txBody>
          <a:bodyPr wrap="square">
            <a:spAutoFit/>
          </a:bodyPr>
          <a:lstStyle/>
          <a:p>
            <a:pPr marL="571500" lvl="1" indent="-571500" algn="l">
              <a:buFont typeface="Wingdings" panose="05000000000000000000" pitchFamily="2" charset="2"/>
              <a:buChar char="v"/>
            </a:pPr>
            <a:r>
              <a:rPr lang="ru-RU" sz="4000" b="1" dirty="0">
                <a:solidFill>
                  <a:schemeClr val="accent1">
                    <a:lumMod val="75000"/>
                  </a:schemeClr>
                </a:solidFill>
                <a:latin typeface="+mn-lt"/>
              </a:rPr>
              <a:t>Интегрити</a:t>
            </a:r>
            <a:r>
              <a:rPr lang="ru-RU" sz="4000" dirty="0">
                <a:solidFill>
                  <a:schemeClr val="accent1">
                    <a:lumMod val="75000"/>
                  </a:schemeClr>
                </a:solidFill>
                <a:latin typeface="+mn-lt"/>
              </a:rPr>
              <a:t> - состояние институтов, существующих в соответствии с моральными ценностями, нормами и правилами, при которых использование властных полномочий осуществляется в соответствии с официально установленными и публично декларируемыми целями</a:t>
            </a:r>
          </a:p>
        </p:txBody>
      </p:sp>
    </p:spTree>
    <p:extLst>
      <p:ext uri="{BB962C8B-B14F-4D97-AF65-F5344CB8AC3E}">
        <p14:creationId xmlns:p14="http://schemas.microsoft.com/office/powerpoint/2010/main" val="391144338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 name="Изображение" descr="Изображение"/>
          <p:cNvPicPr>
            <a:picLocks noChangeAspect="1"/>
          </p:cNvPicPr>
          <p:nvPr/>
        </p:nvPicPr>
        <p:blipFill>
          <a:blip r:embed="rId2"/>
          <a:stretch>
            <a:fillRect/>
          </a:stretch>
        </p:blipFill>
        <p:spPr>
          <a:xfrm>
            <a:off x="10522638" y="7866112"/>
            <a:ext cx="3195850" cy="3090059"/>
          </a:xfrm>
          <a:prstGeom prst="rect">
            <a:avLst/>
          </a:prstGeom>
          <a:ln w="12700">
            <a:miter lim="400000"/>
          </a:ln>
        </p:spPr>
      </p:pic>
      <p:sp>
        <p:nvSpPr>
          <p:cNvPr id="6" name="Очень крутой заголовок…"/>
          <p:cNvSpPr txBox="1"/>
          <p:nvPr/>
        </p:nvSpPr>
        <p:spPr>
          <a:xfrm>
            <a:off x="7223448" y="6209928"/>
            <a:ext cx="22791863"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a:solidFill>
                  <a:schemeClr val="bg1"/>
                </a:solidFill>
              </a:rPr>
              <a:t>Спасибо за внимание</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80889" y="2510016"/>
            <a:ext cx="22022222" cy="9264494"/>
          </a:xfrm>
          <a:prstGeom prst="rect">
            <a:avLst/>
          </a:prstGeom>
          <a:solidFill>
            <a:schemeClr val="bg1">
              <a:lumMod val="95000"/>
            </a:schemeClr>
          </a:solidFill>
          <a:ln w="12700">
            <a:solidFill>
              <a:schemeClr val="bg1"/>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571500" indent="-571500" algn="l">
              <a:buFont typeface="Wingdings" panose="05000000000000000000" pitchFamily="2" charset="2"/>
              <a:buChar char="v"/>
              <a:defRPr sz="4200" b="1">
                <a:solidFill>
                  <a:schemeClr val="accent1">
                    <a:lumMod val="75000"/>
                  </a:schemeClr>
                </a:solidFill>
                <a:latin typeface="+mn-lt"/>
                <a:ea typeface="+mn-ea"/>
                <a:cs typeface="+mn-cs"/>
              </a:defRPr>
            </a:lvl1pPr>
          </a:lstStyle>
          <a:p>
            <a:r>
              <a:rPr lang="ru-RU" b="0" dirty="0"/>
              <a:t>Коррупция это  поведение публичного лица, которое отклоняется от формальных обязанностей служения общественным интересам, в частных интересах (личных, близких родственников, клики)  - в целях получения денежных доходов и статуса (Джозеф </a:t>
            </a:r>
            <a:r>
              <a:rPr lang="ru-RU" b="0" dirty="0" err="1"/>
              <a:t>Най</a:t>
            </a:r>
            <a:r>
              <a:rPr lang="ru-RU" b="0" dirty="0"/>
              <a:t>, 1967)</a:t>
            </a:r>
          </a:p>
          <a:p>
            <a:pPr marL="0" indent="0">
              <a:buNone/>
            </a:pPr>
            <a:endParaRPr lang="ru-RU" b="0" dirty="0"/>
          </a:p>
          <a:p>
            <a:r>
              <a:rPr lang="en-US" sz="4200" b="0" dirty="0">
                <a:solidFill>
                  <a:schemeClr val="accent1">
                    <a:lumMod val="75000"/>
                  </a:schemeClr>
                </a:solidFill>
                <a:latin typeface="+mn-lt"/>
                <a:ea typeface="+mn-ea"/>
                <a:cs typeface="+mn-cs"/>
              </a:rPr>
              <a:t>Corruption - behavior  which  deviates from  the formal  duties  of a public  role  because  of private-regarding  (personal,  close family,  private  clique)  pecuniary or status gains; or violates  rules against  the exercise  of certain  types  of private-regarding  influence (Joseph Nye, 1967)</a:t>
            </a:r>
            <a:endParaRPr lang="ru-RU" sz="4200" b="0" dirty="0">
              <a:solidFill>
                <a:schemeClr val="accent1">
                  <a:lumMod val="75000"/>
                </a:schemeClr>
              </a:solidFill>
              <a:latin typeface="+mn-lt"/>
              <a:ea typeface="+mn-ea"/>
              <a:cs typeface="+mn-cs"/>
            </a:endParaRPr>
          </a:p>
          <a:p>
            <a:pPr lvl="5"/>
            <a:endParaRPr lang="en-US" dirty="0">
              <a:latin typeface="+mn-lt"/>
            </a:endParaRPr>
          </a:p>
          <a:p>
            <a:r>
              <a:rPr lang="ru-RU" b="0" dirty="0"/>
              <a:t>Коррупция - это злоупотребление государственной властью для получения выгоды в личных целях (Справочный документ ООН о международной борьбе с коррупцией)</a:t>
            </a:r>
          </a:p>
          <a:p>
            <a:endParaRPr lang="ru-RU" b="0" dirty="0"/>
          </a:p>
          <a:p>
            <a:r>
              <a:rPr lang="ru-RU" b="0" dirty="0"/>
              <a:t>Злоупотребление доверенной властью ради личной выгоды. (</a:t>
            </a:r>
            <a:r>
              <a:rPr lang="en-US" b="0" dirty="0"/>
              <a:t>Transparency International)</a:t>
            </a:r>
            <a:endParaRPr lang="ru-RU" b="0" dirty="0"/>
          </a:p>
          <a:p>
            <a:endParaRPr lang="en-US" b="0" dirty="0"/>
          </a:p>
          <a:p>
            <a:r>
              <a:rPr lang="en-US" b="0" dirty="0"/>
              <a:t>The abuse of entrusted power for private gain. (Transparency International</a:t>
            </a:r>
            <a:r>
              <a:rPr lang="ru-RU" b="0" dirty="0"/>
              <a:t>)</a:t>
            </a:r>
            <a:endParaRPr b="0" dirty="0"/>
          </a:p>
        </p:txBody>
      </p:sp>
      <p:sp>
        <p:nvSpPr>
          <p:cNvPr id="61" name="Заголовок основного текста"/>
          <p:cNvSpPr txBox="1"/>
          <p:nvPr/>
        </p:nvSpPr>
        <p:spPr>
          <a:xfrm>
            <a:off x="1226607" y="12179369"/>
            <a:ext cx="21976504" cy="950451"/>
          </a:xfrm>
          <a:prstGeom prst="rect">
            <a:avLst/>
          </a:prstGeom>
          <a:solidFill>
            <a:schemeClr val="bg1">
              <a:lumMod val="95000"/>
            </a:schemeClr>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marL="685800" indent="-685800">
              <a:buFont typeface="Wingdings" panose="05000000000000000000" pitchFamily="2" charset="2"/>
              <a:buChar char="Ø"/>
            </a:pPr>
            <a:r>
              <a:rPr lang="ru-RU" sz="5400" dirty="0">
                <a:solidFill>
                  <a:schemeClr val="accent1">
                    <a:lumMod val="75000"/>
                  </a:schemeClr>
                </a:solidFill>
              </a:rPr>
              <a:t>Природа коррупции напрямую связана с природой власти </a:t>
            </a: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2" name="Прямоугольник 1"/>
          <p:cNvSpPr/>
          <p:nvPr/>
        </p:nvSpPr>
        <p:spPr>
          <a:xfrm>
            <a:off x="2758952" y="912674"/>
            <a:ext cx="6763390" cy="769441"/>
          </a:xfrm>
          <a:prstGeom prst="rect">
            <a:avLst/>
          </a:prstGeom>
        </p:spPr>
        <p:txBody>
          <a:bodyPr wrap="none">
            <a:spAutoFit/>
          </a:bodyPr>
          <a:lstStyle/>
          <a:p>
            <a:pPr algn="l">
              <a:defRPr sz="7000" b="1" cap="all">
                <a:solidFill>
                  <a:srgbClr val="253957"/>
                </a:solidFill>
                <a:latin typeface="+mn-lt"/>
                <a:ea typeface="+mn-ea"/>
                <a:cs typeface="+mn-cs"/>
                <a:sym typeface="Arial Narrow"/>
              </a:defRPr>
            </a:pPr>
            <a:r>
              <a:rPr lang="ru-RU" sz="4400" b="1" cap="all" dirty="0">
                <a:solidFill>
                  <a:srgbClr val="253957"/>
                </a:solidFill>
                <a:latin typeface="+mn-lt"/>
                <a:ea typeface="+mn-ea"/>
                <a:cs typeface="+mn-cs"/>
                <a:sym typeface="Arial Narrow"/>
              </a:rPr>
              <a:t>Определение коррупции</a:t>
            </a:r>
          </a:p>
        </p:txBody>
      </p:sp>
    </p:spTree>
  </p:cSld>
  <p:clrMapOvr>
    <a:overrideClrMapping bg1="lt1" tx1="dk1" bg2="lt2" tx2="dk2" accent1="accent1" accent2="accent2" accent3="accent3" accent4="accent4" accent5="accent5" accent6="accent6" hlink="hlink" folHlink="folHlink"/>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26606" y="2193445"/>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2614937" y="515963"/>
            <a:ext cx="16619939" cy="14695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b="1" dirty="0">
                <a:solidFill>
                  <a:srgbClr val="253957"/>
                </a:solidFill>
                <a:latin typeface="+mn-lt"/>
                <a:ea typeface="+mn-ea"/>
                <a:cs typeface="+mn-cs"/>
                <a:sym typeface="Arial Narrow"/>
              </a:rPr>
              <a:t>Власть в живой природе – эффективность как условие эволюции </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8" name="TextBox 7"/>
          <p:cNvSpPr txBox="1"/>
          <p:nvPr/>
        </p:nvSpPr>
        <p:spPr>
          <a:xfrm>
            <a:off x="4039943" y="5844437"/>
            <a:ext cx="3792327" cy="1626590"/>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endParaRPr lang="ru-RU" sz="2800" b="1" kern="1200" dirty="0">
              <a:solidFill>
                <a:srgbClr val="0052AC"/>
              </a:solidFill>
              <a:latin typeface="Arial" pitchFamily="34" charset="0"/>
              <a:cs typeface="Arial" pitchFamily="34" charset="0"/>
            </a:endParaRPr>
          </a:p>
          <a:p>
            <a:pPr defTabSz="1828800" hangingPunct="1"/>
            <a:r>
              <a:rPr lang="ru-RU" sz="2800" b="1" kern="1200" dirty="0">
                <a:solidFill>
                  <a:srgbClr val="0052AC"/>
                </a:solidFill>
                <a:latin typeface="Arial" pitchFamily="34" charset="0"/>
                <a:cs typeface="Arial" pitchFamily="34" charset="0"/>
              </a:rPr>
              <a:t>Безопасность, выживаемость,</a:t>
            </a:r>
          </a:p>
          <a:p>
            <a:pPr defTabSz="1828800" hangingPunct="1"/>
            <a:r>
              <a:rPr lang="ru-RU" sz="2800" b="1" kern="1200" dirty="0">
                <a:solidFill>
                  <a:srgbClr val="0052AC"/>
                </a:solidFill>
                <a:latin typeface="Arial" pitchFamily="34" charset="0"/>
                <a:cs typeface="Arial" pitchFamily="34" charset="0"/>
              </a:rPr>
              <a:t>пропитание</a:t>
            </a:r>
          </a:p>
          <a:p>
            <a:pPr defTabSz="1828800" hangingPunct="1"/>
            <a:endParaRPr lang="ru-RU" sz="3600" b="1" kern="1200" dirty="0">
              <a:solidFill>
                <a:srgbClr val="0052AC"/>
              </a:solidFill>
              <a:latin typeface="Arial" pitchFamily="34" charset="0"/>
              <a:cs typeface="Arial" pitchFamily="34" charset="0"/>
            </a:endParaRPr>
          </a:p>
        </p:txBody>
      </p:sp>
      <p:sp>
        <p:nvSpPr>
          <p:cNvPr id="9" name="TextBox 8"/>
          <p:cNvSpPr txBox="1"/>
          <p:nvPr/>
        </p:nvSpPr>
        <p:spPr>
          <a:xfrm>
            <a:off x="4072773" y="3058418"/>
            <a:ext cx="16566544" cy="998060"/>
          </a:xfrm>
          <a:prstGeom prst="rect">
            <a:avLst/>
          </a:prstGeom>
          <a:solidFill>
            <a:schemeClr val="bg1">
              <a:lumMod val="85000"/>
            </a:schemeClr>
          </a:solidFill>
          <a:ln w="9525">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4000" b="1" kern="1200" dirty="0">
                <a:solidFill>
                  <a:srgbClr val="0052AC"/>
                </a:solidFill>
              </a:rPr>
              <a:t>Что движет высокоразвитыми животными в природе</a:t>
            </a:r>
          </a:p>
        </p:txBody>
      </p:sp>
      <p:sp>
        <p:nvSpPr>
          <p:cNvPr id="10" name="TextBox 9"/>
          <p:cNvSpPr txBox="1"/>
          <p:nvPr/>
        </p:nvSpPr>
        <p:spPr>
          <a:xfrm>
            <a:off x="16498035" y="6012140"/>
            <a:ext cx="4149292" cy="1568404"/>
          </a:xfrm>
          <a:prstGeom prst="rect">
            <a:avLst/>
          </a:prstGeom>
          <a:solidFill>
            <a:schemeClr val="tx2">
              <a:lumMod val="20000"/>
              <a:lumOff val="80000"/>
            </a:schemeClr>
          </a:solidFill>
          <a:ln w="9525">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2800" b="1" kern="1200" dirty="0">
                <a:solidFill>
                  <a:srgbClr val="0052AC"/>
                </a:solidFill>
                <a:latin typeface="Arial" pitchFamily="34" charset="0"/>
                <a:cs typeface="Arial" pitchFamily="34" charset="0"/>
              </a:rPr>
              <a:t>Продолжение рода </a:t>
            </a:r>
          </a:p>
        </p:txBody>
      </p:sp>
      <p:sp>
        <p:nvSpPr>
          <p:cNvPr id="11" name="Стрелка вниз 10"/>
          <p:cNvSpPr/>
          <p:nvPr/>
        </p:nvSpPr>
        <p:spPr>
          <a:xfrm rot="5400000">
            <a:off x="8761267" y="5660475"/>
            <a:ext cx="421622" cy="1908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2" name="Стрелка вниз 12">
            <a:extLst>
              <a:ext uri="{FF2B5EF4-FFF2-40B4-BE49-F238E27FC236}">
                <a16:creationId xmlns:a16="http://schemas.microsoft.com/office/drawing/2014/main" id="{BAA218FC-1645-4688-8E66-31C6099FF1AD}"/>
              </a:ext>
            </a:extLst>
          </p:cNvPr>
          <p:cNvSpPr/>
          <p:nvPr/>
        </p:nvSpPr>
        <p:spPr>
          <a:xfrm rot="16200000">
            <a:off x="9047767" y="5974093"/>
            <a:ext cx="421622" cy="1908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3" name="Стрелка вниз 12">
            <a:extLst>
              <a:ext uri="{FF2B5EF4-FFF2-40B4-BE49-F238E27FC236}">
                <a16:creationId xmlns:a16="http://schemas.microsoft.com/office/drawing/2014/main" id="{0FBFF413-BB69-4215-903A-3EA36E3B2093}"/>
              </a:ext>
            </a:extLst>
          </p:cNvPr>
          <p:cNvSpPr/>
          <p:nvPr/>
        </p:nvSpPr>
        <p:spPr>
          <a:xfrm>
            <a:off x="11562127" y="8001532"/>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4" name="Овал 13">
            <a:extLst>
              <a:ext uri="{FF2B5EF4-FFF2-40B4-BE49-F238E27FC236}">
                <a16:creationId xmlns:a16="http://schemas.microsoft.com/office/drawing/2014/main" id="{CC808B3E-2C13-4B70-B60C-2FA5A66A9843}"/>
              </a:ext>
            </a:extLst>
          </p:cNvPr>
          <p:cNvSpPr/>
          <p:nvPr/>
        </p:nvSpPr>
        <p:spPr>
          <a:xfrm>
            <a:off x="10280117" y="5754309"/>
            <a:ext cx="3840560" cy="1884254"/>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r>
              <a:rPr lang="ru-RU" sz="2400" b="1" kern="1200" dirty="0">
                <a:solidFill>
                  <a:srgbClr val="0052AC"/>
                </a:solidFill>
                <a:latin typeface="Arial" pitchFamily="34" charset="0"/>
                <a:cs typeface="Arial" pitchFamily="34" charset="0"/>
              </a:rPr>
              <a:t>Сохранение вида – улучшающий отбор</a:t>
            </a:r>
          </a:p>
        </p:txBody>
      </p:sp>
      <p:sp>
        <p:nvSpPr>
          <p:cNvPr id="17" name="TextBox 16"/>
          <p:cNvSpPr txBox="1"/>
          <p:nvPr/>
        </p:nvSpPr>
        <p:spPr>
          <a:xfrm>
            <a:off x="9965347" y="11491017"/>
            <a:ext cx="4227578" cy="1626590"/>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2400" b="1" kern="1200" dirty="0">
                <a:solidFill>
                  <a:srgbClr val="0052AC"/>
                </a:solidFill>
                <a:latin typeface="Arial" pitchFamily="34" charset="0"/>
                <a:cs typeface="Arial" pitchFamily="34" charset="0"/>
              </a:rPr>
              <a:t>Вожак в животных сообществах – </a:t>
            </a:r>
          </a:p>
          <a:p>
            <a:pPr defTabSz="1828800" hangingPunct="1"/>
            <a:r>
              <a:rPr lang="ru-RU" sz="2400" b="1" kern="1200" dirty="0">
                <a:solidFill>
                  <a:srgbClr val="0052AC"/>
                </a:solidFill>
                <a:latin typeface="Arial" pitchFamily="34" charset="0"/>
                <a:cs typeface="Arial" pitchFamily="34" charset="0"/>
              </a:rPr>
              <a:t>Власть, ответственность, эффективность</a:t>
            </a:r>
          </a:p>
        </p:txBody>
      </p:sp>
      <p:sp>
        <p:nvSpPr>
          <p:cNvPr id="18" name="Овал 17">
            <a:extLst>
              <a:ext uri="{FF2B5EF4-FFF2-40B4-BE49-F238E27FC236}">
                <a16:creationId xmlns:a16="http://schemas.microsoft.com/office/drawing/2014/main" id="{CC808B3E-2C13-4B70-B60C-2FA5A66A9843}"/>
              </a:ext>
            </a:extLst>
          </p:cNvPr>
          <p:cNvSpPr/>
          <p:nvPr/>
        </p:nvSpPr>
        <p:spPr>
          <a:xfrm>
            <a:off x="3985873" y="11335839"/>
            <a:ext cx="3840560" cy="1884254"/>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r>
              <a:rPr lang="ru-RU" sz="2400" b="1" kern="1200" dirty="0">
                <a:solidFill>
                  <a:srgbClr val="0052AC"/>
                </a:solidFill>
                <a:latin typeface="Arial" pitchFamily="34" charset="0"/>
                <a:cs typeface="Arial" pitchFamily="34" charset="0"/>
              </a:rPr>
              <a:t>Сила, уверенность, быстрота и точность реакции</a:t>
            </a:r>
          </a:p>
        </p:txBody>
      </p:sp>
      <p:sp>
        <p:nvSpPr>
          <p:cNvPr id="19" name="Овал 18">
            <a:extLst>
              <a:ext uri="{FF2B5EF4-FFF2-40B4-BE49-F238E27FC236}">
                <a16:creationId xmlns:a16="http://schemas.microsoft.com/office/drawing/2014/main" id="{CC808B3E-2C13-4B70-B60C-2FA5A66A9843}"/>
              </a:ext>
            </a:extLst>
          </p:cNvPr>
          <p:cNvSpPr/>
          <p:nvPr/>
        </p:nvSpPr>
        <p:spPr>
          <a:xfrm>
            <a:off x="16319239" y="11244745"/>
            <a:ext cx="4052512" cy="2019096"/>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r>
              <a:rPr lang="ru-RU" sz="2400" b="1" kern="1200" dirty="0">
                <a:solidFill>
                  <a:srgbClr val="0052AC"/>
                </a:solidFill>
                <a:latin typeface="Arial" pitchFamily="34" charset="0"/>
                <a:cs typeface="Arial" pitchFamily="34" charset="0"/>
              </a:rPr>
              <a:t>Преференции в размножении выкармливании потомства</a:t>
            </a:r>
          </a:p>
        </p:txBody>
      </p:sp>
      <p:sp>
        <p:nvSpPr>
          <p:cNvPr id="20" name="Стрелка вниз 12">
            <a:extLst>
              <a:ext uri="{FF2B5EF4-FFF2-40B4-BE49-F238E27FC236}">
                <a16:creationId xmlns:a16="http://schemas.microsoft.com/office/drawing/2014/main" id="{0FBFF413-BB69-4215-903A-3EA36E3B2093}"/>
              </a:ext>
            </a:extLst>
          </p:cNvPr>
          <p:cNvSpPr/>
          <p:nvPr/>
        </p:nvSpPr>
        <p:spPr>
          <a:xfrm rot="5400000">
            <a:off x="8124527" y="12038054"/>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1" name="Стрелка вниз 12">
            <a:extLst>
              <a:ext uri="{FF2B5EF4-FFF2-40B4-BE49-F238E27FC236}">
                <a16:creationId xmlns:a16="http://schemas.microsoft.com/office/drawing/2014/main" id="{0FBFF413-BB69-4215-903A-3EA36E3B2093}"/>
              </a:ext>
            </a:extLst>
          </p:cNvPr>
          <p:cNvSpPr/>
          <p:nvPr/>
        </p:nvSpPr>
        <p:spPr>
          <a:xfrm>
            <a:off x="17604370" y="10422676"/>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2" name="Стрелка вниз 12">
            <a:extLst>
              <a:ext uri="{FF2B5EF4-FFF2-40B4-BE49-F238E27FC236}">
                <a16:creationId xmlns:a16="http://schemas.microsoft.com/office/drawing/2014/main" id="{0FBFF413-BB69-4215-903A-3EA36E3B2093}"/>
              </a:ext>
            </a:extLst>
          </p:cNvPr>
          <p:cNvSpPr/>
          <p:nvPr/>
        </p:nvSpPr>
        <p:spPr>
          <a:xfrm rot="16200000">
            <a:off x="14515930" y="11964448"/>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3" name="Стрелка вниз 12">
            <a:extLst>
              <a:ext uri="{FF2B5EF4-FFF2-40B4-BE49-F238E27FC236}">
                <a16:creationId xmlns:a16="http://schemas.microsoft.com/office/drawing/2014/main" id="{0FBFF413-BB69-4215-903A-3EA36E3B2093}"/>
              </a:ext>
            </a:extLst>
          </p:cNvPr>
          <p:cNvSpPr/>
          <p:nvPr/>
        </p:nvSpPr>
        <p:spPr>
          <a:xfrm>
            <a:off x="17761428" y="8039752"/>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4" name="Стрелка вниз 12">
            <a:extLst>
              <a:ext uri="{FF2B5EF4-FFF2-40B4-BE49-F238E27FC236}">
                <a16:creationId xmlns:a16="http://schemas.microsoft.com/office/drawing/2014/main" id="{0FBFF413-BB69-4215-903A-3EA36E3B2093}"/>
              </a:ext>
            </a:extLst>
          </p:cNvPr>
          <p:cNvSpPr/>
          <p:nvPr/>
        </p:nvSpPr>
        <p:spPr>
          <a:xfrm>
            <a:off x="5299326" y="10497710"/>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5" name="TextBox 24"/>
          <p:cNvSpPr txBox="1"/>
          <p:nvPr/>
        </p:nvSpPr>
        <p:spPr>
          <a:xfrm>
            <a:off x="3985873" y="8912799"/>
            <a:ext cx="16661454" cy="1147846"/>
          </a:xfrm>
          <a:prstGeom prst="rect">
            <a:avLst/>
          </a:prstGeom>
          <a:solidFill>
            <a:schemeClr val="bg1">
              <a:lumMod val="85000"/>
            </a:schemeClr>
          </a:solidFill>
          <a:ln w="9525">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3400" b="1" kern="1200" dirty="0">
                <a:solidFill>
                  <a:srgbClr val="0052AC"/>
                </a:solidFill>
              </a:rPr>
              <a:t>Природа лидерства в сообществах животных - обеспечение  сохранения вида через ЭФФЕКТИВНОСТЬ </a:t>
            </a:r>
          </a:p>
        </p:txBody>
      </p:sp>
      <p:sp>
        <p:nvSpPr>
          <p:cNvPr id="26" name="Стрелка вниз 12">
            <a:extLst>
              <a:ext uri="{FF2B5EF4-FFF2-40B4-BE49-F238E27FC236}">
                <a16:creationId xmlns:a16="http://schemas.microsoft.com/office/drawing/2014/main" id="{0FBFF413-BB69-4215-903A-3EA36E3B2093}"/>
              </a:ext>
            </a:extLst>
          </p:cNvPr>
          <p:cNvSpPr/>
          <p:nvPr/>
        </p:nvSpPr>
        <p:spPr>
          <a:xfrm>
            <a:off x="5299326" y="4705329"/>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7" name="Стрелка вниз 12">
            <a:extLst>
              <a:ext uri="{FF2B5EF4-FFF2-40B4-BE49-F238E27FC236}">
                <a16:creationId xmlns:a16="http://schemas.microsoft.com/office/drawing/2014/main" id="{0FBFF413-BB69-4215-903A-3EA36E3B2093}"/>
              </a:ext>
            </a:extLst>
          </p:cNvPr>
          <p:cNvSpPr/>
          <p:nvPr/>
        </p:nvSpPr>
        <p:spPr>
          <a:xfrm>
            <a:off x="17761428" y="4819324"/>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8" name="Стрелка вниз 12">
            <a:extLst>
              <a:ext uri="{FF2B5EF4-FFF2-40B4-BE49-F238E27FC236}">
                <a16:creationId xmlns:a16="http://schemas.microsoft.com/office/drawing/2014/main" id="{0FBFF413-BB69-4215-903A-3EA36E3B2093}"/>
              </a:ext>
            </a:extLst>
          </p:cNvPr>
          <p:cNvSpPr/>
          <p:nvPr/>
        </p:nvSpPr>
        <p:spPr>
          <a:xfrm>
            <a:off x="11530377" y="4728810"/>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9" name="Стрелка вниз 12">
            <a:extLst>
              <a:ext uri="{FF2B5EF4-FFF2-40B4-BE49-F238E27FC236}">
                <a16:creationId xmlns:a16="http://schemas.microsoft.com/office/drawing/2014/main" id="{0FBFF413-BB69-4215-903A-3EA36E3B2093}"/>
              </a:ext>
            </a:extLst>
          </p:cNvPr>
          <p:cNvSpPr/>
          <p:nvPr/>
        </p:nvSpPr>
        <p:spPr>
          <a:xfrm>
            <a:off x="11451848" y="10497710"/>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30" name="Стрелка вниз 12">
            <a:extLst>
              <a:ext uri="{FF2B5EF4-FFF2-40B4-BE49-F238E27FC236}">
                <a16:creationId xmlns:a16="http://schemas.microsoft.com/office/drawing/2014/main" id="{0FBFF413-BB69-4215-903A-3EA36E3B2093}"/>
              </a:ext>
            </a:extLst>
          </p:cNvPr>
          <p:cNvSpPr/>
          <p:nvPr/>
        </p:nvSpPr>
        <p:spPr>
          <a:xfrm>
            <a:off x="5288200" y="8009003"/>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31" name="Стрелка вниз 12">
            <a:extLst>
              <a:ext uri="{FF2B5EF4-FFF2-40B4-BE49-F238E27FC236}">
                <a16:creationId xmlns:a16="http://schemas.microsoft.com/office/drawing/2014/main" id="{22CE13B2-C222-4C35-92EE-AE8F8B81E803}"/>
              </a:ext>
            </a:extLst>
          </p:cNvPr>
          <p:cNvSpPr/>
          <p:nvPr/>
        </p:nvSpPr>
        <p:spPr>
          <a:xfrm rot="16200000">
            <a:off x="15198405" y="6011979"/>
            <a:ext cx="421622" cy="1908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32" name="Стрелка вниз 10">
            <a:extLst>
              <a:ext uri="{FF2B5EF4-FFF2-40B4-BE49-F238E27FC236}">
                <a16:creationId xmlns:a16="http://schemas.microsoft.com/office/drawing/2014/main" id="{61969509-AF3F-4FF5-BF8A-6F07FCE870AF}"/>
              </a:ext>
            </a:extLst>
          </p:cNvPr>
          <p:cNvSpPr/>
          <p:nvPr/>
        </p:nvSpPr>
        <p:spPr>
          <a:xfrm rot="5400000">
            <a:off x="14922264" y="5660475"/>
            <a:ext cx="421622" cy="1908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Tree>
    <p:extLst>
      <p:ext uri="{BB962C8B-B14F-4D97-AF65-F5344CB8AC3E}">
        <p14:creationId xmlns:p14="http://schemas.microsoft.com/office/powerpoint/2010/main" val="124748062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2753004" y="586349"/>
            <a:ext cx="19954434" cy="15701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b="1" cap="all" dirty="0">
                <a:solidFill>
                  <a:srgbClr val="253957"/>
                </a:solidFill>
                <a:latin typeface="+mn-lt"/>
                <a:ea typeface="+mn-ea"/>
                <a:cs typeface="+mn-cs"/>
              </a:rPr>
              <a:t>Власть в человеческом обществе и коррупция – </a:t>
            </a:r>
          </a:p>
          <a:p>
            <a:pPr algn="l">
              <a:defRPr sz="7000" b="1" cap="all">
                <a:solidFill>
                  <a:srgbClr val="253957"/>
                </a:solidFill>
                <a:latin typeface="+mn-lt"/>
                <a:ea typeface="+mn-ea"/>
                <a:cs typeface="+mn-cs"/>
                <a:sym typeface="Arial Narrow"/>
              </a:defRPr>
            </a:pPr>
            <a:r>
              <a:rPr lang="ru-RU" sz="4400" b="1" cap="all" dirty="0">
                <a:solidFill>
                  <a:srgbClr val="253957"/>
                </a:solidFill>
                <a:latin typeface="+mn-lt"/>
                <a:ea typeface="+mn-ea"/>
                <a:cs typeface="+mn-cs"/>
              </a:rPr>
              <a:t>от власти как эффективности к привилегиям и благам </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31" name="TextBox 30"/>
          <p:cNvSpPr txBox="1"/>
          <p:nvPr/>
        </p:nvSpPr>
        <p:spPr>
          <a:xfrm>
            <a:off x="3869963" y="2739291"/>
            <a:ext cx="4001558" cy="1626590"/>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endParaRPr lang="ru-RU" sz="2800" b="1" kern="1200" dirty="0">
              <a:solidFill>
                <a:srgbClr val="0052AC"/>
              </a:solidFill>
              <a:latin typeface="Arial" pitchFamily="34" charset="0"/>
              <a:cs typeface="Arial" pitchFamily="34" charset="0"/>
            </a:endParaRPr>
          </a:p>
          <a:p>
            <a:pPr defTabSz="1828800" hangingPunct="1"/>
            <a:r>
              <a:rPr lang="ru-RU" sz="2800" b="1" kern="1200" dirty="0">
                <a:solidFill>
                  <a:srgbClr val="0052AC"/>
                </a:solidFill>
                <a:latin typeface="Arial" pitchFamily="34" charset="0"/>
                <a:cs typeface="Arial" pitchFamily="34" charset="0"/>
              </a:rPr>
              <a:t>Безопасность, выживаемость,</a:t>
            </a:r>
          </a:p>
          <a:p>
            <a:pPr defTabSz="1828800" hangingPunct="1"/>
            <a:r>
              <a:rPr lang="ru-RU" sz="2800" b="1" kern="1200" dirty="0">
                <a:solidFill>
                  <a:srgbClr val="0052AC"/>
                </a:solidFill>
                <a:latin typeface="Arial" pitchFamily="34" charset="0"/>
                <a:cs typeface="Arial" pitchFamily="34" charset="0"/>
              </a:rPr>
              <a:t>пропитание</a:t>
            </a:r>
          </a:p>
          <a:p>
            <a:pPr defTabSz="1828800" hangingPunct="1"/>
            <a:endParaRPr lang="ru-RU" sz="3600" b="1" kern="1200" dirty="0">
              <a:solidFill>
                <a:srgbClr val="0052AC"/>
              </a:solidFill>
              <a:latin typeface="Arial" pitchFamily="34" charset="0"/>
              <a:cs typeface="Arial" pitchFamily="34" charset="0"/>
            </a:endParaRPr>
          </a:p>
        </p:txBody>
      </p:sp>
      <p:sp>
        <p:nvSpPr>
          <p:cNvPr id="32" name="TextBox 31"/>
          <p:cNvSpPr txBox="1"/>
          <p:nvPr/>
        </p:nvSpPr>
        <p:spPr>
          <a:xfrm>
            <a:off x="16570336" y="2685010"/>
            <a:ext cx="4149292" cy="1568404"/>
          </a:xfrm>
          <a:prstGeom prst="rect">
            <a:avLst/>
          </a:prstGeom>
          <a:solidFill>
            <a:schemeClr val="tx2">
              <a:lumMod val="20000"/>
              <a:lumOff val="80000"/>
            </a:schemeClr>
          </a:solidFill>
          <a:ln w="9525">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2800" b="1" kern="1200" dirty="0">
                <a:solidFill>
                  <a:srgbClr val="0052AC"/>
                </a:solidFill>
                <a:latin typeface="Arial" pitchFamily="34" charset="0"/>
                <a:cs typeface="Arial" pitchFamily="34" charset="0"/>
              </a:rPr>
              <a:t>Продолжение рода и влечение разделены </a:t>
            </a:r>
          </a:p>
        </p:txBody>
      </p:sp>
      <p:sp>
        <p:nvSpPr>
          <p:cNvPr id="33" name="Стрелка вниз 32"/>
          <p:cNvSpPr/>
          <p:nvPr/>
        </p:nvSpPr>
        <p:spPr>
          <a:xfrm rot="5400000">
            <a:off x="8395540" y="2807468"/>
            <a:ext cx="398824" cy="1299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34" name="Стрелка вниз 12">
            <a:extLst>
              <a:ext uri="{FF2B5EF4-FFF2-40B4-BE49-F238E27FC236}">
                <a16:creationId xmlns:a16="http://schemas.microsoft.com/office/drawing/2014/main" id="{BAA218FC-1645-4688-8E66-31C6099FF1AD}"/>
              </a:ext>
            </a:extLst>
          </p:cNvPr>
          <p:cNvSpPr/>
          <p:nvPr/>
        </p:nvSpPr>
        <p:spPr>
          <a:xfrm rot="16200000">
            <a:off x="8721225" y="3060609"/>
            <a:ext cx="381250" cy="1365194"/>
          </a:xfrm>
          <a:prstGeom prst="downArrow">
            <a:avLst>
              <a:gd name="adj1" fmla="val 4493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35" name="Стрелка вниз 12">
            <a:extLst>
              <a:ext uri="{FF2B5EF4-FFF2-40B4-BE49-F238E27FC236}">
                <a16:creationId xmlns:a16="http://schemas.microsoft.com/office/drawing/2014/main" id="{0FBFF413-BB69-4215-903A-3EA36E3B2093}"/>
              </a:ext>
            </a:extLst>
          </p:cNvPr>
          <p:cNvSpPr/>
          <p:nvPr/>
        </p:nvSpPr>
        <p:spPr>
          <a:xfrm>
            <a:off x="11535142" y="4729879"/>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36" name="Овал 35">
            <a:extLst>
              <a:ext uri="{FF2B5EF4-FFF2-40B4-BE49-F238E27FC236}">
                <a16:creationId xmlns:a16="http://schemas.microsoft.com/office/drawing/2014/main" id="{CC808B3E-2C13-4B70-B60C-2FA5A66A9843}"/>
              </a:ext>
            </a:extLst>
          </p:cNvPr>
          <p:cNvSpPr/>
          <p:nvPr/>
        </p:nvSpPr>
        <p:spPr>
          <a:xfrm>
            <a:off x="10130049" y="2495143"/>
            <a:ext cx="4290490" cy="1884254"/>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r>
              <a:rPr lang="ru-RU" sz="2400" b="1" kern="1200" dirty="0">
                <a:solidFill>
                  <a:srgbClr val="0052AC"/>
                </a:solidFill>
                <a:latin typeface="Arial" pitchFamily="34" charset="0"/>
                <a:cs typeface="Arial" pitchFamily="34" charset="0"/>
              </a:rPr>
              <a:t>Сохранение национального сообщества, территории</a:t>
            </a:r>
          </a:p>
        </p:txBody>
      </p:sp>
      <p:sp>
        <p:nvSpPr>
          <p:cNvPr id="37" name="TextBox 36"/>
          <p:cNvSpPr txBox="1"/>
          <p:nvPr/>
        </p:nvSpPr>
        <p:spPr>
          <a:xfrm>
            <a:off x="16543243" y="5525855"/>
            <a:ext cx="4025338" cy="2037566"/>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2400" b="1" kern="1200" dirty="0">
                <a:solidFill>
                  <a:srgbClr val="0052AC"/>
                </a:solidFill>
                <a:latin typeface="Arial" pitchFamily="34" charset="0"/>
                <a:cs typeface="Arial" pitchFamily="34" charset="0"/>
              </a:rPr>
              <a:t>Социальные факторы: власть, происхождение, деньги - влияют на достижение успеха при влечении</a:t>
            </a:r>
          </a:p>
        </p:txBody>
      </p:sp>
      <p:sp>
        <p:nvSpPr>
          <p:cNvPr id="38" name="Овал 37">
            <a:extLst>
              <a:ext uri="{FF2B5EF4-FFF2-40B4-BE49-F238E27FC236}">
                <a16:creationId xmlns:a16="http://schemas.microsoft.com/office/drawing/2014/main" id="{CC808B3E-2C13-4B70-B60C-2FA5A66A9843}"/>
              </a:ext>
            </a:extLst>
          </p:cNvPr>
          <p:cNvSpPr/>
          <p:nvPr/>
        </p:nvSpPr>
        <p:spPr>
          <a:xfrm>
            <a:off x="10081917" y="5653223"/>
            <a:ext cx="4250926" cy="1884254"/>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r>
              <a:rPr lang="ru-RU" sz="2200" b="1" kern="1200" dirty="0">
                <a:solidFill>
                  <a:srgbClr val="0052AC"/>
                </a:solidFill>
                <a:latin typeface="Arial" pitchFamily="34" charset="0"/>
                <a:cs typeface="Arial" pitchFamily="34" charset="0"/>
              </a:rPr>
              <a:t>В человеческом обществе власть – это особые права и привилегии</a:t>
            </a:r>
          </a:p>
        </p:txBody>
      </p:sp>
      <p:sp>
        <p:nvSpPr>
          <p:cNvPr id="39" name="Овал 38">
            <a:extLst>
              <a:ext uri="{FF2B5EF4-FFF2-40B4-BE49-F238E27FC236}">
                <a16:creationId xmlns:a16="http://schemas.microsoft.com/office/drawing/2014/main" id="{CC808B3E-2C13-4B70-B60C-2FA5A66A9843}"/>
              </a:ext>
            </a:extLst>
          </p:cNvPr>
          <p:cNvSpPr/>
          <p:nvPr/>
        </p:nvSpPr>
        <p:spPr>
          <a:xfrm>
            <a:off x="10127349" y="8949912"/>
            <a:ext cx="4295894" cy="2019096"/>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defTabSz="1828800" hangingPunct="1"/>
            <a:r>
              <a:rPr lang="ru-RU" sz="2200" b="1" kern="1200" dirty="0">
                <a:solidFill>
                  <a:srgbClr val="0052AC"/>
                </a:solidFill>
                <a:latin typeface="Arial" pitchFamily="34" charset="0"/>
                <a:cs typeface="Arial" pitchFamily="34" charset="0"/>
              </a:rPr>
              <a:t>Власть отделена от эффективности </a:t>
            </a:r>
          </a:p>
          <a:p>
            <a:pPr algn="l" defTabSz="1828800" hangingPunct="1"/>
            <a:r>
              <a:rPr lang="ru-RU" sz="2200" b="1" kern="1200" dirty="0">
                <a:solidFill>
                  <a:srgbClr val="0052AC"/>
                </a:solidFill>
                <a:latin typeface="Arial" pitchFamily="34" charset="0"/>
                <a:cs typeface="Arial" pitchFamily="34" charset="0"/>
              </a:rPr>
              <a:t>и ответственности</a:t>
            </a:r>
          </a:p>
        </p:txBody>
      </p:sp>
      <p:sp>
        <p:nvSpPr>
          <p:cNvPr id="40" name="Стрелка вниз 12">
            <a:extLst>
              <a:ext uri="{FF2B5EF4-FFF2-40B4-BE49-F238E27FC236}">
                <a16:creationId xmlns:a16="http://schemas.microsoft.com/office/drawing/2014/main" id="{0FBFF413-BB69-4215-903A-3EA36E3B2093}"/>
              </a:ext>
            </a:extLst>
          </p:cNvPr>
          <p:cNvSpPr/>
          <p:nvPr/>
        </p:nvSpPr>
        <p:spPr>
          <a:xfrm>
            <a:off x="11535142" y="7922993"/>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41" name="Стрелка вниз 12">
            <a:extLst>
              <a:ext uri="{FF2B5EF4-FFF2-40B4-BE49-F238E27FC236}">
                <a16:creationId xmlns:a16="http://schemas.microsoft.com/office/drawing/2014/main" id="{0FBFF413-BB69-4215-903A-3EA36E3B2093}"/>
              </a:ext>
            </a:extLst>
          </p:cNvPr>
          <p:cNvSpPr/>
          <p:nvPr/>
        </p:nvSpPr>
        <p:spPr>
          <a:xfrm>
            <a:off x="17803868" y="4661019"/>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42" name="Стрелка вниз 12">
            <a:extLst>
              <a:ext uri="{FF2B5EF4-FFF2-40B4-BE49-F238E27FC236}">
                <a16:creationId xmlns:a16="http://schemas.microsoft.com/office/drawing/2014/main" id="{0FBFF413-BB69-4215-903A-3EA36E3B2093}"/>
              </a:ext>
            </a:extLst>
          </p:cNvPr>
          <p:cNvSpPr/>
          <p:nvPr/>
        </p:nvSpPr>
        <p:spPr>
          <a:xfrm>
            <a:off x="5168010" y="4728939"/>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43" name="TextBox 42"/>
          <p:cNvSpPr txBox="1"/>
          <p:nvPr/>
        </p:nvSpPr>
        <p:spPr>
          <a:xfrm>
            <a:off x="3830993" y="9145745"/>
            <a:ext cx="4025338" cy="1840774"/>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2400" b="1" kern="1200" dirty="0">
                <a:solidFill>
                  <a:srgbClr val="0052AC"/>
                </a:solidFill>
                <a:latin typeface="Arial" pitchFamily="34" charset="0"/>
                <a:cs typeface="Arial" pitchFamily="34" charset="0"/>
              </a:rPr>
              <a:t>Стремление к власти как к привилегиям и благам</a:t>
            </a:r>
          </a:p>
        </p:txBody>
      </p:sp>
      <p:sp>
        <p:nvSpPr>
          <p:cNvPr id="44" name="TextBox 43"/>
          <p:cNvSpPr txBox="1"/>
          <p:nvPr/>
        </p:nvSpPr>
        <p:spPr>
          <a:xfrm>
            <a:off x="3830992" y="5564155"/>
            <a:ext cx="4040524" cy="2037566"/>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2400" b="1" kern="1200" dirty="0">
                <a:solidFill>
                  <a:srgbClr val="0052AC"/>
                </a:solidFill>
                <a:latin typeface="Arial" pitchFamily="34" charset="0"/>
                <a:cs typeface="Arial" pitchFamily="34" charset="0"/>
              </a:rPr>
              <a:t>Факторы  получения власти: эффективность,</a:t>
            </a:r>
          </a:p>
          <a:p>
            <a:pPr defTabSz="1828800" hangingPunct="1"/>
            <a:r>
              <a:rPr lang="ru-RU" sz="2400" b="1" kern="1200" dirty="0">
                <a:solidFill>
                  <a:srgbClr val="0052AC"/>
                </a:solidFill>
                <a:latin typeface="Arial" pitchFamily="34" charset="0"/>
                <a:cs typeface="Arial" pitchFamily="34" charset="0"/>
              </a:rPr>
              <a:t>  происхождение, деньги, связи</a:t>
            </a:r>
          </a:p>
        </p:txBody>
      </p:sp>
      <p:sp>
        <p:nvSpPr>
          <p:cNvPr id="45" name="Стрелка вниз 12">
            <a:extLst>
              <a:ext uri="{FF2B5EF4-FFF2-40B4-BE49-F238E27FC236}">
                <a16:creationId xmlns:a16="http://schemas.microsoft.com/office/drawing/2014/main" id="{BAA218FC-1645-4688-8E66-31C6099FF1AD}"/>
              </a:ext>
            </a:extLst>
          </p:cNvPr>
          <p:cNvSpPr/>
          <p:nvPr/>
        </p:nvSpPr>
        <p:spPr>
          <a:xfrm rot="16200000">
            <a:off x="15338107" y="2957255"/>
            <a:ext cx="525268" cy="1365194"/>
          </a:xfrm>
          <a:prstGeom prst="downArrow">
            <a:avLst>
              <a:gd name="adj1" fmla="val 4493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46" name="Стрелка вниз 12">
            <a:extLst>
              <a:ext uri="{FF2B5EF4-FFF2-40B4-BE49-F238E27FC236}">
                <a16:creationId xmlns:a16="http://schemas.microsoft.com/office/drawing/2014/main" id="{BAA218FC-1645-4688-8E66-31C6099FF1AD}"/>
              </a:ext>
            </a:extLst>
          </p:cNvPr>
          <p:cNvSpPr/>
          <p:nvPr/>
        </p:nvSpPr>
        <p:spPr>
          <a:xfrm rot="16200000">
            <a:off x="8746271" y="6052719"/>
            <a:ext cx="445706" cy="1365194"/>
          </a:xfrm>
          <a:prstGeom prst="downArrow">
            <a:avLst>
              <a:gd name="adj1" fmla="val 4493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47" name="Стрелка вниз 46"/>
          <p:cNvSpPr/>
          <p:nvPr/>
        </p:nvSpPr>
        <p:spPr>
          <a:xfrm rot="5400000">
            <a:off x="8495772" y="5772408"/>
            <a:ext cx="398824" cy="1299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48" name="Стрелка вниз 47"/>
          <p:cNvSpPr/>
          <p:nvPr/>
        </p:nvSpPr>
        <p:spPr>
          <a:xfrm rot="5400000">
            <a:off x="15105604" y="2626771"/>
            <a:ext cx="398824" cy="1299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49" name="Стрелка вниз 12">
            <a:extLst>
              <a:ext uri="{FF2B5EF4-FFF2-40B4-BE49-F238E27FC236}">
                <a16:creationId xmlns:a16="http://schemas.microsoft.com/office/drawing/2014/main" id="{0FBFF413-BB69-4215-903A-3EA36E3B2093}"/>
              </a:ext>
            </a:extLst>
          </p:cNvPr>
          <p:cNvSpPr/>
          <p:nvPr/>
        </p:nvSpPr>
        <p:spPr>
          <a:xfrm>
            <a:off x="17803868" y="8055621"/>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50" name="Стрелка вниз 12">
            <a:extLst>
              <a:ext uri="{FF2B5EF4-FFF2-40B4-BE49-F238E27FC236}">
                <a16:creationId xmlns:a16="http://schemas.microsoft.com/office/drawing/2014/main" id="{0FBFF413-BB69-4215-903A-3EA36E3B2093}"/>
              </a:ext>
            </a:extLst>
          </p:cNvPr>
          <p:cNvSpPr/>
          <p:nvPr/>
        </p:nvSpPr>
        <p:spPr>
          <a:xfrm>
            <a:off x="5099676" y="8119303"/>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51" name="TextBox 50"/>
          <p:cNvSpPr txBox="1"/>
          <p:nvPr/>
        </p:nvSpPr>
        <p:spPr>
          <a:xfrm>
            <a:off x="16543243" y="9099845"/>
            <a:ext cx="4025338" cy="1922754"/>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2400" b="1" kern="1200" dirty="0">
                <a:solidFill>
                  <a:srgbClr val="0052AC"/>
                </a:solidFill>
                <a:latin typeface="Arial" pitchFamily="34" charset="0"/>
                <a:cs typeface="Arial" pitchFamily="34" charset="0"/>
              </a:rPr>
              <a:t>Возможность использования властных полномочий для сексуальных домогательств</a:t>
            </a:r>
          </a:p>
        </p:txBody>
      </p:sp>
      <p:sp>
        <p:nvSpPr>
          <p:cNvPr id="52" name="TextBox 51"/>
          <p:cNvSpPr txBox="1"/>
          <p:nvPr/>
        </p:nvSpPr>
        <p:spPr>
          <a:xfrm>
            <a:off x="3822271" y="12232474"/>
            <a:ext cx="16674840" cy="1100444"/>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2800" b="1" kern="1200" dirty="0">
                <a:solidFill>
                  <a:srgbClr val="0052AC"/>
                </a:solidFill>
                <a:latin typeface="Arial" pitchFamily="34" charset="0"/>
                <a:cs typeface="Arial" pitchFamily="34" charset="0"/>
              </a:rPr>
              <a:t>Стремление к получению власти для достижения личных или групповых выгод, т.е. к КОРРУПЦИИ</a:t>
            </a:r>
          </a:p>
        </p:txBody>
      </p:sp>
      <p:sp>
        <p:nvSpPr>
          <p:cNvPr id="53" name="Стрелка вниз 12">
            <a:extLst>
              <a:ext uri="{FF2B5EF4-FFF2-40B4-BE49-F238E27FC236}">
                <a16:creationId xmlns:a16="http://schemas.microsoft.com/office/drawing/2014/main" id="{0FBFF413-BB69-4215-903A-3EA36E3B2093}"/>
              </a:ext>
            </a:extLst>
          </p:cNvPr>
          <p:cNvSpPr/>
          <p:nvPr/>
        </p:nvSpPr>
        <p:spPr>
          <a:xfrm>
            <a:off x="17803868" y="11319172"/>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54" name="Стрелка вниз 12">
            <a:extLst>
              <a:ext uri="{FF2B5EF4-FFF2-40B4-BE49-F238E27FC236}">
                <a16:creationId xmlns:a16="http://schemas.microsoft.com/office/drawing/2014/main" id="{0FBFF413-BB69-4215-903A-3EA36E3B2093}"/>
              </a:ext>
            </a:extLst>
          </p:cNvPr>
          <p:cNvSpPr/>
          <p:nvPr/>
        </p:nvSpPr>
        <p:spPr>
          <a:xfrm>
            <a:off x="11535142" y="11282395"/>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55" name="Стрелка вниз 12">
            <a:extLst>
              <a:ext uri="{FF2B5EF4-FFF2-40B4-BE49-F238E27FC236}">
                <a16:creationId xmlns:a16="http://schemas.microsoft.com/office/drawing/2014/main" id="{0FBFF413-BB69-4215-903A-3EA36E3B2093}"/>
              </a:ext>
            </a:extLst>
          </p:cNvPr>
          <p:cNvSpPr/>
          <p:nvPr/>
        </p:nvSpPr>
        <p:spPr>
          <a:xfrm>
            <a:off x="4847184" y="11287284"/>
            <a:ext cx="1480304" cy="556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56" name="Стрелка вниз 55"/>
          <p:cNvSpPr/>
          <p:nvPr/>
        </p:nvSpPr>
        <p:spPr>
          <a:xfrm rot="5400000">
            <a:off x="14971732" y="5621793"/>
            <a:ext cx="398824" cy="1299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57" name="Стрелка вниз 56"/>
          <p:cNvSpPr/>
          <p:nvPr/>
        </p:nvSpPr>
        <p:spPr>
          <a:xfrm rot="5400000">
            <a:off x="15105604" y="8948756"/>
            <a:ext cx="398824" cy="1299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60" name="Стрелка вниз 59"/>
          <p:cNvSpPr/>
          <p:nvPr/>
        </p:nvSpPr>
        <p:spPr>
          <a:xfrm rot="5400000">
            <a:off x="8518496" y="9188508"/>
            <a:ext cx="398824" cy="1299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61" name="Стрелка вниз 12">
            <a:extLst>
              <a:ext uri="{FF2B5EF4-FFF2-40B4-BE49-F238E27FC236}">
                <a16:creationId xmlns:a16="http://schemas.microsoft.com/office/drawing/2014/main" id="{BAA218FC-1645-4688-8E66-31C6099FF1AD}"/>
              </a:ext>
            </a:extLst>
          </p:cNvPr>
          <p:cNvSpPr/>
          <p:nvPr/>
        </p:nvSpPr>
        <p:spPr>
          <a:xfrm rot="16200000">
            <a:off x="8796529" y="9449597"/>
            <a:ext cx="430618" cy="1365194"/>
          </a:xfrm>
          <a:prstGeom prst="downArrow">
            <a:avLst>
              <a:gd name="adj1" fmla="val 4493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62" name="Стрелка вниз 12">
            <a:extLst>
              <a:ext uri="{FF2B5EF4-FFF2-40B4-BE49-F238E27FC236}">
                <a16:creationId xmlns:a16="http://schemas.microsoft.com/office/drawing/2014/main" id="{BAA218FC-1645-4688-8E66-31C6099FF1AD}"/>
              </a:ext>
            </a:extLst>
          </p:cNvPr>
          <p:cNvSpPr/>
          <p:nvPr/>
        </p:nvSpPr>
        <p:spPr>
          <a:xfrm rot="16200000">
            <a:off x="15368552" y="9201867"/>
            <a:ext cx="447348" cy="1365194"/>
          </a:xfrm>
          <a:prstGeom prst="downArrow">
            <a:avLst>
              <a:gd name="adj1" fmla="val 4493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64" name="Стрелка вниз 12">
            <a:extLst>
              <a:ext uri="{FF2B5EF4-FFF2-40B4-BE49-F238E27FC236}">
                <a16:creationId xmlns:a16="http://schemas.microsoft.com/office/drawing/2014/main" id="{BAA218FC-1645-4688-8E66-31C6099FF1AD}"/>
              </a:ext>
            </a:extLst>
          </p:cNvPr>
          <p:cNvSpPr/>
          <p:nvPr/>
        </p:nvSpPr>
        <p:spPr>
          <a:xfrm rot="16200000">
            <a:off x="15307797" y="5892483"/>
            <a:ext cx="478146" cy="1365194"/>
          </a:xfrm>
          <a:prstGeom prst="downArrow">
            <a:avLst>
              <a:gd name="adj1" fmla="val 4493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Tree>
    <p:extLst>
      <p:ext uri="{BB962C8B-B14F-4D97-AF65-F5344CB8AC3E}">
        <p14:creationId xmlns:p14="http://schemas.microsoft.com/office/powerpoint/2010/main" val="126510665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2686944" y="792696"/>
            <a:ext cx="18938104" cy="808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Мультидисциплинарность категории коррупции</a:t>
            </a: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2161163" y="2511529"/>
            <a:ext cx="20546275" cy="10064294"/>
          </a:xfrm>
          <a:prstGeom prst="rect">
            <a:avLst/>
          </a:prstGeom>
          <a:solidFill>
            <a:schemeClr val="bg1">
              <a:lumMod val="95000"/>
            </a:schemeClr>
          </a:solidFill>
          <a:ln>
            <a:solidFill>
              <a:schemeClr val="bg1"/>
            </a:solid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571500" indent="-571500" algn="just" defTabSz="1828800" hangingPunct="1">
              <a:buFont typeface="Wingdings" panose="05000000000000000000" pitchFamily="2" charset="2"/>
              <a:buChar char="q"/>
              <a:tabLst>
                <a:tab pos="6019800" algn="ctr"/>
                <a:tab pos="11938000" algn="r"/>
              </a:tabLst>
              <a:defRPr sz="2800" b="1" kern="1200">
                <a:solidFill>
                  <a:srgbClr val="0052AC"/>
                </a:solidFill>
                <a:latin typeface="Arial" pitchFamily="34" charset="0"/>
                <a:ea typeface="+mn-ea"/>
                <a:cs typeface="Arial" pitchFamily="34" charset="0"/>
              </a:defRPr>
            </a:lvl1pPr>
          </a:lstStyle>
          <a:p>
            <a:r>
              <a:rPr lang="ru-RU" sz="3600" b="0" dirty="0">
                <a:latin typeface="+mn-lt"/>
              </a:rPr>
              <a:t>Коррупция (политолог.) – это </a:t>
            </a:r>
            <a:r>
              <a:rPr lang="ru-RU" sz="3600" dirty="0">
                <a:solidFill>
                  <a:schemeClr val="accent1">
                    <a:lumMod val="75000"/>
                  </a:schemeClr>
                </a:solidFill>
                <a:latin typeface="+mn-lt"/>
              </a:rPr>
              <a:t>деструктивная форма власти</a:t>
            </a:r>
            <a:r>
              <a:rPr lang="ru-RU" sz="3600" b="0" dirty="0">
                <a:latin typeface="+mn-lt"/>
              </a:rPr>
              <a:t>, выражающаяся в использовании власти для получения личных выгод в  ущерб реализации общественных интересов</a:t>
            </a:r>
          </a:p>
          <a:p>
            <a:r>
              <a:rPr lang="ru-RU" sz="3600" b="0" dirty="0">
                <a:latin typeface="+mn-lt"/>
              </a:rPr>
              <a:t>Коррупция (социолог.) – это социальная болезнь, с которой можно бороться, но невозможно победить до конца вследствие </a:t>
            </a:r>
            <a:r>
              <a:rPr lang="ru-RU" sz="3600" dirty="0">
                <a:solidFill>
                  <a:schemeClr val="accent1">
                    <a:lumMod val="75000"/>
                  </a:schemeClr>
                </a:solidFill>
                <a:latin typeface="+mn-lt"/>
              </a:rPr>
              <a:t>высокой латентности</a:t>
            </a:r>
            <a:r>
              <a:rPr lang="ru-RU" sz="3600" b="0" dirty="0">
                <a:latin typeface="+mn-lt"/>
              </a:rPr>
              <a:t>, незаинтересованности сторон в разглашении факта вовлеченности в коррупционные отношения</a:t>
            </a:r>
          </a:p>
          <a:p>
            <a:r>
              <a:rPr lang="ru-RU" sz="3600" b="0" dirty="0">
                <a:latin typeface="+mn-lt"/>
              </a:rPr>
              <a:t>Коррупция (</a:t>
            </a:r>
            <a:r>
              <a:rPr lang="ru-RU" sz="3600" b="0" dirty="0" err="1">
                <a:latin typeface="+mn-lt"/>
              </a:rPr>
              <a:t>экономич</a:t>
            </a:r>
            <a:r>
              <a:rPr lang="ru-RU" sz="3600" b="0" dirty="0">
                <a:latin typeface="+mn-lt"/>
              </a:rPr>
              <a:t>.) – это использование государственных полномочий с целью получения выгод акторами власти, негативно влияющее на экономику и рыночную конкуренцию с точки зрения </a:t>
            </a:r>
            <a:r>
              <a:rPr lang="ru-RU" sz="3600" dirty="0">
                <a:solidFill>
                  <a:schemeClr val="accent1">
                    <a:lumMod val="75000"/>
                  </a:schemeClr>
                </a:solidFill>
                <a:latin typeface="+mn-lt"/>
              </a:rPr>
              <a:t>неправомерного перераспределения транзакционных издержек </a:t>
            </a:r>
            <a:r>
              <a:rPr lang="ru-RU" sz="3600" b="0" dirty="0">
                <a:latin typeface="+mn-lt"/>
              </a:rPr>
              <a:t>экономических субъектов и повышения роли теневой экономической деятельности </a:t>
            </a:r>
          </a:p>
          <a:p>
            <a:r>
              <a:rPr lang="ru-RU" sz="3600" b="0" dirty="0">
                <a:latin typeface="+mn-lt"/>
              </a:rPr>
              <a:t>Коррупция как квази-бизнес (бизнес-управление) это </a:t>
            </a:r>
            <a:r>
              <a:rPr lang="ru-RU" sz="3600" dirty="0">
                <a:solidFill>
                  <a:schemeClr val="accent1">
                    <a:lumMod val="75000"/>
                  </a:schemeClr>
                </a:solidFill>
                <a:latin typeface="+mn-lt"/>
              </a:rPr>
              <a:t>создание рынка коррупционных услуг:</a:t>
            </a:r>
          </a:p>
          <a:p>
            <a:pPr>
              <a:buFont typeface="Wingdings" panose="05000000000000000000" pitchFamily="2" charset="2"/>
              <a:buChar char="Ø"/>
            </a:pPr>
            <a:r>
              <a:rPr lang="ru-RU" sz="3600" b="0" dirty="0">
                <a:latin typeface="+mn-lt"/>
              </a:rPr>
              <a:t>подменяются цели  деятельности (публичная 	 власть  воспринимается ее акторами  как способ систематического извлечения прибыли)</a:t>
            </a:r>
          </a:p>
          <a:p>
            <a:pPr>
              <a:buFont typeface="Wingdings" panose="05000000000000000000" pitchFamily="2" charset="2"/>
              <a:buChar char="Ø"/>
            </a:pPr>
            <a:r>
              <a:rPr lang="ru-RU" sz="3600" b="0" dirty="0">
                <a:latin typeface="+mn-lt"/>
              </a:rPr>
              <a:t>	используются общественные ресурсы, которые де-факто «приватизируются»</a:t>
            </a:r>
          </a:p>
          <a:p>
            <a:pPr>
              <a:buFont typeface="Wingdings" panose="05000000000000000000" pitchFamily="2" charset="2"/>
              <a:buChar char="Ø"/>
            </a:pPr>
            <a:r>
              <a:rPr lang="ru-RU" sz="3600" b="0" dirty="0">
                <a:latin typeface="+mn-lt"/>
              </a:rPr>
              <a:t>	минимальные предпринимательские риски (эксклюзивность услуг)</a:t>
            </a:r>
          </a:p>
          <a:p>
            <a:pPr>
              <a:buFont typeface="Wingdings" panose="05000000000000000000" pitchFamily="2" charset="2"/>
              <a:buChar char="Ø"/>
            </a:pPr>
            <a:r>
              <a:rPr lang="ru-RU" sz="3600" b="0" dirty="0">
                <a:latin typeface="+mn-lt"/>
              </a:rPr>
              <a:t>	не создается добавочная стоимость, транзакционные издержки</a:t>
            </a:r>
          </a:p>
          <a:p>
            <a:r>
              <a:rPr lang="ru-RU" sz="3600" b="0" dirty="0">
                <a:latin typeface="+mn-lt"/>
              </a:rPr>
              <a:t>Коррупция (</a:t>
            </a:r>
            <a:r>
              <a:rPr lang="ru-RU" sz="3600" b="0" dirty="0" err="1">
                <a:latin typeface="+mn-lt"/>
              </a:rPr>
              <a:t>неоинституционал</a:t>
            </a:r>
            <a:r>
              <a:rPr lang="ru-RU" sz="3600" b="0" dirty="0">
                <a:latin typeface="+mn-lt"/>
              </a:rPr>
              <a:t>.) - это разновидность оппортунистического поведения наделенного властью лица, возникающая вследствие высокого уровня асимметрии информации между ним и гражданами и  затрудненного контроля деятельности власти со стороны граждан</a:t>
            </a:r>
          </a:p>
        </p:txBody>
      </p:sp>
      <p:sp>
        <p:nvSpPr>
          <p:cNvPr id="61" name="Заголовок основного текста"/>
          <p:cNvSpPr txBox="1"/>
          <p:nvPr/>
        </p:nvSpPr>
        <p:spPr>
          <a:xfrm>
            <a:off x="1290591" y="4129399"/>
            <a:ext cx="16073438"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dirty="0"/>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Tree>
    <p:extLst>
      <p:ext uri="{BB962C8B-B14F-4D97-AF65-F5344CB8AC3E}">
        <p14:creationId xmlns:p14="http://schemas.microsoft.com/office/powerpoint/2010/main" val="248603871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3660390" y="806225"/>
            <a:ext cx="17063220" cy="9236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Коррупция и теория институциональных изменений</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7" name="Прямоугольник 6">
            <a:extLst>
              <a:ext uri="{FF2B5EF4-FFF2-40B4-BE49-F238E27FC236}">
                <a16:creationId xmlns:a16="http://schemas.microsoft.com/office/drawing/2014/main" id="{345F1438-3A81-48EB-AFB2-2AA605812D7B}"/>
              </a:ext>
            </a:extLst>
          </p:cNvPr>
          <p:cNvSpPr/>
          <p:nvPr/>
        </p:nvSpPr>
        <p:spPr>
          <a:xfrm>
            <a:off x="3844363" y="4318843"/>
            <a:ext cx="17063220" cy="5078313"/>
          </a:xfrm>
          <a:prstGeom prst="rect">
            <a:avLst/>
          </a:prstGeom>
          <a:solidFill>
            <a:schemeClr val="bg1">
              <a:lumMod val="95000"/>
            </a:schemeClr>
          </a:solidFill>
          <a:ln>
            <a:solidFill>
              <a:schemeClr val="bg1"/>
            </a:solidFill>
          </a:ln>
          <a:effectLst/>
        </p:spPr>
        <p:txBody>
          <a:bodyPr wrap="square">
            <a:spAutoFit/>
          </a:bodyPr>
          <a:lstStyle/>
          <a:p>
            <a:pPr marL="571500" indent="-571500" algn="just" defTabSz="1828800" hangingPunct="1">
              <a:buFont typeface="Wingdings" panose="05000000000000000000" pitchFamily="2" charset="2"/>
              <a:buChar char="q"/>
              <a:tabLst>
                <a:tab pos="6019800" algn="ctr"/>
                <a:tab pos="11938000" algn="r"/>
              </a:tabLst>
            </a:pPr>
            <a:r>
              <a:rPr lang="en-US" altLang="ru-RU" sz="3600" kern="1200" dirty="0">
                <a:solidFill>
                  <a:srgbClr val="0052AC"/>
                </a:solidFill>
                <a:latin typeface="+mn-lt"/>
                <a:ea typeface="+mn-ea"/>
                <a:cs typeface="Arial" pitchFamily="34" charset="0"/>
                <a:sym typeface="Arial" panose="020B0604020202020204" pitchFamily="34" charset="0"/>
              </a:rPr>
              <a:t>Выделяются формальные институты (законы, конституции), неформальные (договоры, обычаи и добровольно принятые кодексы поведения), процедуры соответствий и ограничений</a:t>
            </a:r>
          </a:p>
          <a:p>
            <a:pPr marL="571500" indent="-571500" algn="just" defTabSz="1828800" hangingPunct="1">
              <a:buFont typeface="Wingdings" panose="05000000000000000000" pitchFamily="2" charset="2"/>
              <a:buChar char="q"/>
              <a:tabLst>
                <a:tab pos="6019800" algn="ctr"/>
                <a:tab pos="11938000" algn="r"/>
              </a:tabLst>
            </a:pPr>
            <a:r>
              <a:rPr lang="en-US" altLang="ru-RU" sz="3600" kern="1200" dirty="0">
                <a:solidFill>
                  <a:srgbClr val="0052AC"/>
                </a:solidFill>
                <a:latin typeface="+mn-lt"/>
                <a:ea typeface="+mn-ea"/>
                <a:cs typeface="Arial" pitchFamily="34" charset="0"/>
                <a:sym typeface="Arial Bold" charset="0"/>
              </a:rPr>
              <a:t>Изменение правил поведения в обществе (институтов) требует совместного использования организационных и  технических факторов, подкреплённых ограничениями, санкциями и их неотвратимостью для всех агентов</a:t>
            </a:r>
            <a:endParaRPr lang="ru-RU" altLang="ru-RU" sz="3600" kern="1200" dirty="0">
              <a:solidFill>
                <a:srgbClr val="0052AC"/>
              </a:solidFill>
              <a:latin typeface="+mn-lt"/>
              <a:ea typeface="+mn-ea"/>
              <a:cs typeface="Arial" pitchFamily="34" charset="0"/>
              <a:sym typeface="Arial Bold" charset="0"/>
            </a:endParaRPr>
          </a:p>
          <a:p>
            <a:pPr marL="571500" indent="-571500" algn="just" defTabSz="1828800" hangingPunct="1">
              <a:buFont typeface="Wingdings" panose="05000000000000000000" pitchFamily="2" charset="2"/>
              <a:buChar char="q"/>
              <a:tabLst>
                <a:tab pos="6019800" algn="ctr"/>
                <a:tab pos="11938000" algn="r"/>
              </a:tabLst>
            </a:pPr>
            <a:r>
              <a:rPr lang="en-US" altLang="ru-RU" sz="3600" kern="1200" dirty="0">
                <a:solidFill>
                  <a:srgbClr val="0052AC"/>
                </a:solidFill>
                <a:latin typeface="+mn-lt"/>
                <a:ea typeface="+mn-ea"/>
                <a:cs typeface="Arial" pitchFamily="34" charset="0"/>
                <a:sym typeface="Arial" panose="020B0604020202020204" pitchFamily="34" charset="0"/>
              </a:rPr>
              <a:t>Функционирование институтов </a:t>
            </a:r>
            <a:r>
              <a:rPr lang="en-US" altLang="ru-RU" sz="3600" b="1" kern="1200" dirty="0">
                <a:solidFill>
                  <a:srgbClr val="0052AC"/>
                </a:solidFill>
                <a:latin typeface="+mn-lt"/>
                <a:ea typeface="+mn-ea"/>
                <a:cs typeface="Arial" pitchFamily="34" charset="0"/>
                <a:sym typeface="Arial" panose="020B0604020202020204" pitchFamily="34" charset="0"/>
              </a:rPr>
              <a:t>невозможно </a:t>
            </a:r>
            <a:r>
              <a:rPr lang="en-US" altLang="ru-RU" sz="3600" kern="1200" dirty="0">
                <a:solidFill>
                  <a:srgbClr val="0052AC"/>
                </a:solidFill>
                <a:latin typeface="+mn-lt"/>
                <a:ea typeface="+mn-ea"/>
                <a:cs typeface="Arial" pitchFamily="34" charset="0"/>
                <a:sym typeface="Arial" panose="020B0604020202020204" pitchFamily="34" charset="0"/>
              </a:rPr>
              <a:t>без факторов принуждения, по причине того, что поведение индивидуумов ориентировано на максимизацию дохода, в том числе путем оппортунистического поведения</a:t>
            </a:r>
            <a:endParaRPr lang="ru-RU" altLang="ru-RU" sz="3600" kern="1200" dirty="0">
              <a:solidFill>
                <a:srgbClr val="0052AC"/>
              </a:solidFill>
              <a:latin typeface="+mn-lt"/>
              <a:ea typeface="+mn-ea"/>
              <a:cs typeface="Arial" pitchFamily="34" charset="0"/>
              <a:sym typeface="Arial" panose="020B0604020202020204" pitchFamily="34" charset="0"/>
            </a:endParaRPr>
          </a:p>
        </p:txBody>
      </p:sp>
      <p:sp>
        <p:nvSpPr>
          <p:cNvPr id="8" name="Овал 7">
            <a:extLst>
              <a:ext uri="{FF2B5EF4-FFF2-40B4-BE49-F238E27FC236}">
                <a16:creationId xmlns:a16="http://schemas.microsoft.com/office/drawing/2014/main" id="{CAEF32FA-F4ED-483A-A3A0-B0C3303600D6}"/>
              </a:ext>
            </a:extLst>
          </p:cNvPr>
          <p:cNvSpPr/>
          <p:nvPr/>
        </p:nvSpPr>
        <p:spPr>
          <a:xfrm>
            <a:off x="4305786" y="9737601"/>
            <a:ext cx="16417824" cy="3172174"/>
          </a:xfrm>
          <a:prstGeom prst="ellipse">
            <a:avLst/>
          </a:prstGeom>
          <a:solidFill>
            <a:schemeClr val="accent4">
              <a:lumMod val="40000"/>
              <a:lumOff val="60000"/>
            </a:schemeClr>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lvl="1" indent="0" defTabSz="1828800" hangingPunct="1">
              <a:spcAft>
                <a:spcPts val="600"/>
              </a:spcAft>
              <a:buClr>
                <a:srgbClr val="00448E"/>
              </a:buClr>
              <a:defRPr/>
            </a:pPr>
            <a:r>
              <a:rPr lang="ru-RU" altLang="ru-RU" sz="3300" kern="1200" dirty="0">
                <a:solidFill>
                  <a:srgbClr val="1F497D"/>
                </a:solidFill>
                <a:sym typeface="Arial" charset="0"/>
              </a:rPr>
              <a:t>Коррупция – это неформальный институт, «правил игры»</a:t>
            </a:r>
          </a:p>
          <a:p>
            <a:pPr marL="914400" lvl="1" indent="0" defTabSz="1828800" hangingPunct="1">
              <a:spcAft>
                <a:spcPts val="600"/>
              </a:spcAft>
              <a:buClr>
                <a:srgbClr val="00448E"/>
              </a:buClr>
              <a:defRPr/>
            </a:pPr>
            <a:r>
              <a:rPr lang="ru-RU" altLang="ru-RU" sz="3300" b="1" kern="1200" dirty="0">
                <a:solidFill>
                  <a:srgbClr val="1F497D"/>
                </a:solidFill>
                <a:sym typeface="Arial" charset="0"/>
              </a:rPr>
              <a:t>Преодоление</a:t>
            </a:r>
            <a:r>
              <a:rPr lang="ru-RU" altLang="ru-RU" sz="3300" kern="1200" dirty="0">
                <a:solidFill>
                  <a:srgbClr val="1F497D"/>
                </a:solidFill>
                <a:sym typeface="Arial" charset="0"/>
              </a:rPr>
              <a:t> коррупции посредством изменения системы отношений носителей власти и членов общества невозможно без ужесточения факторов принуждения и реальных угроз неотвратимости наказания </a:t>
            </a:r>
          </a:p>
        </p:txBody>
      </p:sp>
      <p:sp>
        <p:nvSpPr>
          <p:cNvPr id="9" name="TextBox 8">
            <a:extLst>
              <a:ext uri="{FF2B5EF4-FFF2-40B4-BE49-F238E27FC236}">
                <a16:creationId xmlns:a16="http://schemas.microsoft.com/office/drawing/2014/main" id="{32330E7F-8CED-4682-A34E-522142F4A0FE}"/>
              </a:ext>
            </a:extLst>
          </p:cNvPr>
          <p:cNvSpPr txBox="1"/>
          <p:nvPr/>
        </p:nvSpPr>
        <p:spPr>
          <a:xfrm>
            <a:off x="3839072" y="2695206"/>
            <a:ext cx="17063220" cy="1405710"/>
          </a:xfrm>
          <a:prstGeom prst="rect">
            <a:avLst/>
          </a:prstGeom>
          <a:solidFill>
            <a:schemeClr val="accent1">
              <a:lumMod val="20000"/>
              <a:lumOff val="80000"/>
            </a:schemeClr>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marL="571500" indent="-571500" algn="just" defTabSz="1828800" hangingPunct="1">
              <a:buFont typeface="Wingdings" panose="05000000000000000000" pitchFamily="2" charset="2"/>
              <a:buChar char="v"/>
              <a:tabLst>
                <a:tab pos="6019800" algn="ctr"/>
                <a:tab pos="11938000" algn="r"/>
              </a:tabLst>
            </a:pPr>
            <a:r>
              <a:rPr lang="en-US" altLang="ru-RU" sz="4000" b="1" kern="1200" dirty="0">
                <a:solidFill>
                  <a:srgbClr val="0052AC"/>
                </a:solidFill>
                <a:cs typeface="Arial" pitchFamily="34" charset="0"/>
                <a:sym typeface="Arial" panose="020B0604020202020204" pitchFamily="34" charset="0"/>
              </a:rPr>
              <a:t>Институты</a:t>
            </a:r>
            <a:r>
              <a:rPr lang="en-US" altLang="ru-RU" sz="4000" kern="1200" dirty="0">
                <a:solidFill>
                  <a:srgbClr val="0052AC"/>
                </a:solidFill>
                <a:cs typeface="Arial" pitchFamily="34" charset="0"/>
                <a:sym typeface="Arial" panose="020B0604020202020204" pitchFamily="34" charset="0"/>
              </a:rPr>
              <a:t> - разработанные людьми наборы правил, структурирующие их взаимодействие (Д. Норт)</a:t>
            </a:r>
            <a:endParaRPr lang="ru-RU" altLang="ru-RU" sz="4000" kern="1200" dirty="0">
              <a:solidFill>
                <a:srgbClr val="0052AC"/>
              </a:solidFill>
              <a:cs typeface="Arial" pitchFamily="34" charset="0"/>
              <a:sym typeface="Arial" panose="020B0604020202020204" pitchFamily="34" charset="0"/>
            </a:endParaRPr>
          </a:p>
        </p:txBody>
      </p:sp>
    </p:spTree>
    <p:extLst>
      <p:ext uri="{BB962C8B-B14F-4D97-AF65-F5344CB8AC3E}">
        <p14:creationId xmlns:p14="http://schemas.microsoft.com/office/powerpoint/2010/main" val="46648267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3289909" y="948501"/>
            <a:ext cx="17426442" cy="6998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Теория отношений «Принципал - Агент –Клиент» и коррупция</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10" name="Rectangle 16">
            <a:extLst>
              <a:ext uri="{FF2B5EF4-FFF2-40B4-BE49-F238E27FC236}">
                <a16:creationId xmlns:a16="http://schemas.microsoft.com/office/drawing/2014/main" id="{90D70EB7-4E35-47E8-90D5-808EADEC7844}"/>
              </a:ext>
            </a:extLst>
          </p:cNvPr>
          <p:cNvSpPr>
            <a:spLocks/>
          </p:cNvSpPr>
          <p:nvPr/>
        </p:nvSpPr>
        <p:spPr bwMode="auto">
          <a:xfrm>
            <a:off x="12732993" y="10234789"/>
            <a:ext cx="7983358" cy="2285320"/>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lvl1pPr marL="39688"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1pPr>
            <a:lvl2pPr marL="742950" indent="-28575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2pPr>
            <a:lvl3pPr marL="1143000" indent="-22860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3pPr>
            <a:lvl4pPr marL="1600200" indent="-22860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4pPr>
            <a:lvl5pPr marL="2057400" indent="-22860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5pPr>
            <a:lvl6pPr marL="25146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6pPr>
            <a:lvl7pPr marL="29718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7pPr>
            <a:lvl8pPr marL="34290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8pPr>
            <a:lvl9pPr marL="38862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9pPr>
          </a:lstStyle>
          <a:p>
            <a:pPr marL="650876" indent="-571500" algn="l" defTabSz="1828800">
              <a:buFont typeface="Wingdings" panose="05000000000000000000" pitchFamily="2" charset="2"/>
              <a:buChar char="v"/>
            </a:pPr>
            <a:r>
              <a:rPr lang="en-US" altLang="ru-RU" sz="2900" kern="1200" dirty="0">
                <a:solidFill>
                  <a:srgbClr val="0052AC"/>
                </a:solidFill>
                <a:latin typeface="+mn-lt"/>
                <a:cs typeface="Arial" pitchFamily="34" charset="0"/>
                <a:sym typeface="Arial" panose="020B0604020202020204" pitchFamily="34" charset="0"/>
              </a:rPr>
              <a:t>Существу</a:t>
            </a:r>
            <a:r>
              <a:rPr lang="ru-RU" altLang="ru-RU" sz="2900" kern="1200" dirty="0">
                <a:solidFill>
                  <a:srgbClr val="0052AC"/>
                </a:solidFill>
                <a:latin typeface="+mn-lt"/>
                <a:cs typeface="Arial" pitchFamily="34" charset="0"/>
                <a:sym typeface="Arial" panose="020B0604020202020204" pitchFamily="34" charset="0"/>
              </a:rPr>
              <a:t>ю</a:t>
            </a:r>
            <a:r>
              <a:rPr lang="en-US" altLang="ru-RU" sz="2900" kern="1200" dirty="0">
                <a:solidFill>
                  <a:srgbClr val="0052AC"/>
                </a:solidFill>
                <a:latin typeface="+mn-lt"/>
                <a:cs typeface="Arial" pitchFamily="34" charset="0"/>
                <a:sym typeface="Arial" panose="020B0604020202020204" pitchFamily="34" charset="0"/>
              </a:rPr>
              <a:t>т конфликт</a:t>
            </a:r>
            <a:r>
              <a:rPr lang="ru-RU" altLang="ru-RU" sz="2900" kern="1200" dirty="0">
                <a:solidFill>
                  <a:srgbClr val="0052AC"/>
                </a:solidFill>
                <a:latin typeface="+mn-lt"/>
                <a:cs typeface="Arial" pitchFamily="34" charset="0"/>
                <a:sym typeface="Arial" panose="020B0604020202020204" pitchFamily="34" charset="0"/>
              </a:rPr>
              <a:t>ы</a:t>
            </a:r>
            <a:r>
              <a:rPr lang="en-US" altLang="ru-RU" sz="2900" kern="1200" dirty="0">
                <a:solidFill>
                  <a:srgbClr val="0052AC"/>
                </a:solidFill>
                <a:latin typeface="+mn-lt"/>
                <a:cs typeface="Arial" pitchFamily="34" charset="0"/>
                <a:sym typeface="Arial" panose="020B0604020202020204" pitchFamily="34" charset="0"/>
              </a:rPr>
              <a:t> интересов</a:t>
            </a:r>
            <a:r>
              <a:rPr lang="ru-RU" altLang="ru-RU" sz="2900" kern="1200" dirty="0">
                <a:solidFill>
                  <a:srgbClr val="0052AC"/>
                </a:solidFill>
                <a:latin typeface="+mn-lt"/>
                <a:cs typeface="Arial" pitchFamily="34" charset="0"/>
                <a:sym typeface="Arial" panose="020B0604020202020204" pitchFamily="34" charset="0"/>
              </a:rPr>
              <a:t>:</a:t>
            </a:r>
          </a:p>
          <a:p>
            <a:pPr marL="650876" indent="-571500" algn="l" defTabSz="1828800">
              <a:buFont typeface="Wingdings" panose="05000000000000000000" pitchFamily="2" charset="2"/>
              <a:buChar char="Ø"/>
            </a:pPr>
            <a:r>
              <a:rPr lang="ru-RU" altLang="ru-RU" sz="2900" kern="1200" dirty="0">
                <a:solidFill>
                  <a:srgbClr val="0052AC"/>
                </a:solidFill>
                <a:latin typeface="+mn-lt"/>
                <a:cs typeface="Arial" pitchFamily="34" charset="0"/>
                <a:sym typeface="Arial" panose="020B0604020202020204" pitchFamily="34" charset="0"/>
              </a:rPr>
              <a:t>С</a:t>
            </a:r>
            <a:r>
              <a:rPr lang="en-US" altLang="ru-RU" sz="2900" kern="1200" dirty="0">
                <a:solidFill>
                  <a:srgbClr val="0052AC"/>
                </a:solidFill>
                <a:latin typeface="+mn-lt"/>
                <a:cs typeface="Arial" pitchFamily="34" charset="0"/>
                <a:sym typeface="Arial" panose="020B0604020202020204" pitchFamily="34" charset="0"/>
              </a:rPr>
              <a:t>обственника (</a:t>
            </a:r>
            <a:r>
              <a:rPr lang="ru-RU" altLang="ru-RU" sz="2900" kern="1200" dirty="0">
                <a:solidFill>
                  <a:srgbClr val="0052AC"/>
                </a:solidFill>
                <a:latin typeface="+mn-lt"/>
                <a:cs typeface="Arial" pitchFamily="34" charset="0"/>
                <a:sym typeface="Arial" panose="020B0604020202020204" pitchFamily="34" charset="0"/>
              </a:rPr>
              <a:t>П</a:t>
            </a:r>
            <a:r>
              <a:rPr lang="en-US" altLang="ru-RU" sz="2900" kern="1200" dirty="0">
                <a:solidFill>
                  <a:srgbClr val="0052AC"/>
                </a:solidFill>
                <a:latin typeface="+mn-lt"/>
                <a:cs typeface="Arial" pitchFamily="34" charset="0"/>
                <a:sym typeface="Arial" panose="020B0604020202020204" pitchFamily="34" charset="0"/>
              </a:rPr>
              <a:t>ринципала)</a:t>
            </a:r>
            <a:r>
              <a:rPr lang="ru-RU" altLang="ru-RU" sz="2900" kern="1200" dirty="0">
                <a:solidFill>
                  <a:srgbClr val="0052AC"/>
                </a:solidFill>
                <a:latin typeface="+mn-lt"/>
                <a:cs typeface="Arial" pitchFamily="34" charset="0"/>
                <a:sym typeface="Arial" panose="020B0604020202020204" pitchFamily="34" charset="0"/>
              </a:rPr>
              <a:t> и</a:t>
            </a:r>
            <a:r>
              <a:rPr lang="en-US" altLang="ru-RU" sz="2900" kern="1200" dirty="0">
                <a:solidFill>
                  <a:srgbClr val="0052AC"/>
                </a:solidFill>
                <a:latin typeface="+mn-lt"/>
                <a:cs typeface="Arial" pitchFamily="34" charset="0"/>
                <a:sym typeface="Arial" panose="020B0604020202020204" pitchFamily="34" charset="0"/>
              </a:rPr>
              <a:t> менеджера-управленца (</a:t>
            </a:r>
            <a:r>
              <a:rPr lang="ru-RU" altLang="ru-RU" sz="2900" kern="1200" dirty="0">
                <a:solidFill>
                  <a:srgbClr val="0052AC"/>
                </a:solidFill>
                <a:latin typeface="+mn-lt"/>
                <a:cs typeface="Arial" pitchFamily="34" charset="0"/>
                <a:sym typeface="Arial" panose="020B0604020202020204" pitchFamily="34" charset="0"/>
              </a:rPr>
              <a:t>А</a:t>
            </a:r>
            <a:r>
              <a:rPr lang="en-US" altLang="ru-RU" sz="2900" kern="1200" dirty="0">
                <a:solidFill>
                  <a:srgbClr val="0052AC"/>
                </a:solidFill>
                <a:latin typeface="+mn-lt"/>
                <a:cs typeface="Arial" pitchFamily="34" charset="0"/>
                <a:sym typeface="Arial" panose="020B0604020202020204" pitchFamily="34" charset="0"/>
              </a:rPr>
              <a:t>гента) </a:t>
            </a:r>
            <a:endParaRPr lang="ru-RU" altLang="ru-RU" sz="2900" kern="1200" dirty="0">
              <a:solidFill>
                <a:srgbClr val="0052AC"/>
              </a:solidFill>
              <a:latin typeface="+mn-lt"/>
              <a:cs typeface="Arial" pitchFamily="34" charset="0"/>
              <a:sym typeface="Arial" panose="020B0604020202020204" pitchFamily="34" charset="0"/>
            </a:endParaRPr>
          </a:p>
          <a:p>
            <a:pPr marL="650876" indent="-571500" algn="l" defTabSz="1828800">
              <a:buFont typeface="Wingdings" panose="05000000000000000000" pitchFamily="2" charset="2"/>
              <a:buChar char="Ø"/>
            </a:pPr>
            <a:r>
              <a:rPr lang="ru-RU" altLang="ru-RU" sz="2900" kern="1200" dirty="0">
                <a:solidFill>
                  <a:srgbClr val="0052AC"/>
                </a:solidFill>
                <a:latin typeface="+mn-lt"/>
                <a:cs typeface="Arial" pitchFamily="34" charset="0"/>
                <a:sym typeface="Arial" panose="020B0604020202020204" pitchFamily="34" charset="0"/>
              </a:rPr>
              <a:t>Различных клиентов, обращающихся к Агенту,</a:t>
            </a:r>
            <a:r>
              <a:rPr lang="en-US" altLang="ru-RU" sz="2900" kern="1200" dirty="0">
                <a:solidFill>
                  <a:srgbClr val="0052AC"/>
                </a:solidFill>
                <a:latin typeface="+mn-lt"/>
                <a:cs typeface="Arial" pitchFamily="34" charset="0"/>
                <a:sym typeface="Arial" panose="020B0604020202020204" pitchFamily="34" charset="0"/>
              </a:rPr>
              <a:t> в отношении целей друг друга</a:t>
            </a:r>
            <a:endParaRPr lang="ru-RU" altLang="ru-RU" sz="2900" kern="1200" dirty="0">
              <a:solidFill>
                <a:srgbClr val="0052AC"/>
              </a:solidFill>
              <a:latin typeface="+mn-lt"/>
              <a:cs typeface="Arial" pitchFamily="34" charset="0"/>
              <a:sym typeface="Arial" panose="020B0604020202020204" pitchFamily="34" charset="0"/>
            </a:endParaRPr>
          </a:p>
        </p:txBody>
      </p:sp>
      <p:sp>
        <p:nvSpPr>
          <p:cNvPr id="11" name="Rectangle 17">
            <a:extLst>
              <a:ext uri="{FF2B5EF4-FFF2-40B4-BE49-F238E27FC236}">
                <a16:creationId xmlns:a16="http://schemas.microsoft.com/office/drawing/2014/main" id="{E2E992D2-0E53-4550-9EF1-3117098B98AC}"/>
              </a:ext>
            </a:extLst>
          </p:cNvPr>
          <p:cNvSpPr>
            <a:spLocks/>
          </p:cNvSpPr>
          <p:nvPr/>
        </p:nvSpPr>
        <p:spPr bwMode="auto">
          <a:xfrm>
            <a:off x="7480001" y="5799769"/>
            <a:ext cx="13236350" cy="4123476"/>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lvl1pPr marL="39688"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1pPr>
            <a:lvl2pPr marL="742950" indent="-28575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2pPr>
            <a:lvl3pPr marL="1143000" indent="-22860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3pPr>
            <a:lvl4pPr marL="1600200" indent="-22860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4pPr>
            <a:lvl5pPr marL="2057400" indent="-22860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5pPr>
            <a:lvl6pPr marL="25146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6pPr>
            <a:lvl7pPr marL="29718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7pPr>
            <a:lvl8pPr marL="34290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8pPr>
            <a:lvl9pPr marL="38862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9pPr>
          </a:lstStyle>
          <a:p>
            <a:pPr marL="650876" indent="-571500" algn="l" defTabSz="1828800">
              <a:buFont typeface="Wingdings" panose="05000000000000000000" pitchFamily="2" charset="2"/>
              <a:buChar char="v"/>
            </a:pPr>
            <a:r>
              <a:rPr lang="en-US" altLang="ru-RU" sz="2900" kern="1200" dirty="0">
                <a:solidFill>
                  <a:srgbClr val="0052AC"/>
                </a:solidFill>
                <a:latin typeface="+mn-lt"/>
                <a:cs typeface="Arial" pitchFamily="34" charset="0"/>
                <a:sym typeface="Arial" panose="020B0604020202020204" pitchFamily="34" charset="0"/>
              </a:rPr>
              <a:t>Цели  </a:t>
            </a:r>
            <a:r>
              <a:rPr lang="ru-RU" altLang="ru-RU" sz="2900" kern="1200" dirty="0">
                <a:solidFill>
                  <a:srgbClr val="0052AC"/>
                </a:solidFill>
                <a:latin typeface="+mn-lt"/>
                <a:cs typeface="Arial" pitchFamily="34" charset="0"/>
                <a:sym typeface="Arial" panose="020B0604020202020204" pitchFamily="34" charset="0"/>
              </a:rPr>
              <a:t>П</a:t>
            </a:r>
            <a:r>
              <a:rPr lang="en-US" altLang="ru-RU" sz="2900" kern="1200" dirty="0">
                <a:solidFill>
                  <a:srgbClr val="0052AC"/>
                </a:solidFill>
                <a:latin typeface="+mn-lt"/>
                <a:cs typeface="Arial" pitchFamily="34" charset="0"/>
                <a:sym typeface="Arial" panose="020B0604020202020204" pitchFamily="34" charset="0"/>
              </a:rPr>
              <a:t>ринципала - общественные, это цели народа, общества</a:t>
            </a:r>
          </a:p>
          <a:p>
            <a:pPr marL="650876" indent="-571500" algn="l" defTabSz="1828800">
              <a:buFont typeface="Wingdings" panose="05000000000000000000" pitchFamily="2" charset="2"/>
              <a:buChar char="v"/>
            </a:pPr>
            <a:r>
              <a:rPr lang="ru-RU" altLang="ru-RU" sz="2900" kern="1200" dirty="0">
                <a:solidFill>
                  <a:srgbClr val="0052AC"/>
                </a:solidFill>
                <a:latin typeface="+mn-lt"/>
                <a:cs typeface="Arial" pitchFamily="34" charset="0"/>
                <a:sym typeface="Arial" panose="020B0604020202020204" pitchFamily="34" charset="0"/>
              </a:rPr>
              <a:t>Задачи</a:t>
            </a:r>
            <a:r>
              <a:rPr lang="en-US" altLang="ru-RU" sz="2900" kern="1200" dirty="0">
                <a:solidFill>
                  <a:srgbClr val="0052AC"/>
                </a:solidFill>
                <a:latin typeface="+mn-lt"/>
                <a:cs typeface="Arial" pitchFamily="34" charset="0"/>
                <a:sym typeface="Arial" panose="020B0604020202020204" pitchFamily="34" charset="0"/>
              </a:rPr>
              <a:t> </a:t>
            </a:r>
            <a:r>
              <a:rPr lang="ru-RU" altLang="ru-RU" sz="2900" kern="1200" dirty="0">
                <a:solidFill>
                  <a:srgbClr val="0052AC"/>
                </a:solidFill>
                <a:latin typeface="+mn-lt"/>
                <a:cs typeface="Arial" pitchFamily="34" charset="0"/>
                <a:sym typeface="Arial" panose="020B0604020202020204" pitchFamily="34" charset="0"/>
              </a:rPr>
              <a:t>А</a:t>
            </a:r>
            <a:r>
              <a:rPr lang="en-US" altLang="ru-RU" sz="2900" kern="1200" dirty="0">
                <a:solidFill>
                  <a:srgbClr val="0052AC"/>
                </a:solidFill>
                <a:latin typeface="+mn-lt"/>
                <a:cs typeface="Arial" pitchFamily="34" charset="0"/>
                <a:sym typeface="Arial" panose="020B0604020202020204" pitchFamily="34" charset="0"/>
              </a:rPr>
              <a:t>гента - реализация целей принципала </a:t>
            </a:r>
          </a:p>
          <a:p>
            <a:pPr marL="650876" indent="-571500" algn="l" defTabSz="1828800">
              <a:buFont typeface="Wingdings" panose="05000000000000000000" pitchFamily="2" charset="2"/>
              <a:buChar char="v"/>
            </a:pPr>
            <a:r>
              <a:rPr lang="ru-RU" altLang="ru-RU" sz="2900" kern="1200" dirty="0">
                <a:solidFill>
                  <a:srgbClr val="0052AC"/>
                </a:solidFill>
                <a:latin typeface="+mn-lt"/>
                <a:cs typeface="Arial" pitchFamily="34" charset="0"/>
                <a:sym typeface="Arial" panose="020B0604020202020204" pitchFamily="34" charset="0"/>
              </a:rPr>
              <a:t>Собственные ц</a:t>
            </a:r>
            <a:r>
              <a:rPr lang="en-US" altLang="ru-RU" sz="2900" kern="1200" dirty="0">
                <a:solidFill>
                  <a:srgbClr val="0052AC"/>
                </a:solidFill>
                <a:latin typeface="+mn-lt"/>
                <a:cs typeface="Arial" pitchFamily="34" charset="0"/>
                <a:sym typeface="Arial" panose="020B0604020202020204" pitchFamily="34" charset="0"/>
              </a:rPr>
              <a:t>ели </a:t>
            </a:r>
            <a:r>
              <a:rPr lang="ru-RU" altLang="ru-RU" sz="2900" kern="1200" dirty="0">
                <a:solidFill>
                  <a:srgbClr val="0052AC"/>
                </a:solidFill>
                <a:latin typeface="+mn-lt"/>
                <a:cs typeface="Arial" pitchFamily="34" charset="0"/>
                <a:sym typeface="Arial" panose="020B0604020202020204" pitchFamily="34" charset="0"/>
              </a:rPr>
              <a:t>А</a:t>
            </a:r>
            <a:r>
              <a:rPr lang="en-US" altLang="ru-RU" sz="2900" kern="1200" dirty="0">
                <a:solidFill>
                  <a:srgbClr val="0052AC"/>
                </a:solidFill>
                <a:latin typeface="+mn-lt"/>
                <a:cs typeface="Arial" pitchFamily="34" charset="0"/>
                <a:sym typeface="Arial" panose="020B0604020202020204" pitchFamily="34" charset="0"/>
              </a:rPr>
              <a:t>гента могут вступать в конфликт </a:t>
            </a:r>
            <a:r>
              <a:rPr lang="ru-RU" altLang="ru-RU" sz="2900" kern="1200" dirty="0">
                <a:solidFill>
                  <a:srgbClr val="0052AC"/>
                </a:solidFill>
                <a:latin typeface="+mn-lt"/>
                <a:cs typeface="Arial" pitchFamily="34" charset="0"/>
                <a:sym typeface="Arial" panose="020B0604020202020204" pitchFamily="34" charset="0"/>
              </a:rPr>
              <a:t>с потавленными перед ним и</a:t>
            </a:r>
            <a:r>
              <a:rPr lang="en-US" altLang="ru-RU" sz="2900" kern="1200" dirty="0">
                <a:solidFill>
                  <a:srgbClr val="0052AC"/>
                </a:solidFill>
                <a:latin typeface="+mn-lt"/>
                <a:cs typeface="Arial" pitchFamily="34" charset="0"/>
                <a:sym typeface="Arial" panose="020B0604020202020204" pitchFamily="34" charset="0"/>
              </a:rPr>
              <a:t> целями </a:t>
            </a:r>
            <a:r>
              <a:rPr lang="ru-RU" altLang="ru-RU" sz="2900" kern="1200" dirty="0">
                <a:solidFill>
                  <a:srgbClr val="0052AC"/>
                </a:solidFill>
                <a:latin typeface="+mn-lt"/>
                <a:cs typeface="Arial" pitchFamily="34" charset="0"/>
                <a:sym typeface="Arial" panose="020B0604020202020204" pitchFamily="34" charset="0"/>
              </a:rPr>
              <a:t>П</a:t>
            </a:r>
            <a:r>
              <a:rPr lang="en-US" altLang="ru-RU" sz="2900" kern="1200" dirty="0">
                <a:solidFill>
                  <a:srgbClr val="0052AC"/>
                </a:solidFill>
                <a:latin typeface="+mn-lt"/>
                <a:cs typeface="Arial" pitchFamily="34" charset="0"/>
                <a:sym typeface="Arial" panose="020B0604020202020204" pitchFamily="34" charset="0"/>
              </a:rPr>
              <a:t>ринципала</a:t>
            </a:r>
          </a:p>
          <a:p>
            <a:pPr marL="650876" indent="-571500" algn="l" defTabSz="1828800">
              <a:buFont typeface="Wingdings" panose="05000000000000000000" pitchFamily="2" charset="2"/>
              <a:buChar char="v"/>
            </a:pPr>
            <a:r>
              <a:rPr lang="ru-RU" altLang="ru-RU" sz="2900" kern="1200" dirty="0">
                <a:solidFill>
                  <a:srgbClr val="0052AC"/>
                </a:solidFill>
                <a:latin typeface="+mn-lt"/>
                <a:cs typeface="Arial" pitchFamily="34" charset="0"/>
                <a:sym typeface="Arial" panose="020B0604020202020204" pitchFamily="34" charset="0"/>
              </a:rPr>
              <a:t>У</a:t>
            </a:r>
            <a:r>
              <a:rPr lang="en-US" altLang="ru-RU" sz="2900" kern="1200" dirty="0">
                <a:solidFill>
                  <a:srgbClr val="0052AC"/>
                </a:solidFill>
                <a:latin typeface="+mn-lt"/>
                <a:cs typeface="Arial" pitchFamily="34" charset="0"/>
                <a:sym typeface="Arial" panose="020B0604020202020204" pitchFamily="34" charset="0"/>
              </a:rPr>
              <a:t> </a:t>
            </a:r>
            <a:r>
              <a:rPr lang="ru-RU" altLang="ru-RU" sz="2900" kern="1200" dirty="0">
                <a:solidFill>
                  <a:srgbClr val="0052AC"/>
                </a:solidFill>
                <a:latin typeface="+mn-lt"/>
                <a:cs typeface="Arial" pitchFamily="34" charset="0"/>
                <a:sym typeface="Arial" panose="020B0604020202020204" pitchFamily="34" charset="0"/>
              </a:rPr>
              <a:t>А</a:t>
            </a:r>
            <a:r>
              <a:rPr lang="en-US" altLang="ru-RU" sz="2900" kern="1200" dirty="0">
                <a:solidFill>
                  <a:srgbClr val="0052AC"/>
                </a:solidFill>
                <a:latin typeface="+mn-lt"/>
                <a:cs typeface="Arial" pitchFamily="34" charset="0"/>
                <a:sym typeface="Arial" panose="020B0604020202020204" pitchFamily="34" charset="0"/>
              </a:rPr>
              <a:t>гента может возникнуть соблазн использовать ресурсы </a:t>
            </a:r>
            <a:r>
              <a:rPr lang="ru-RU" altLang="ru-RU" sz="2900" kern="1200" dirty="0">
                <a:solidFill>
                  <a:srgbClr val="0052AC"/>
                </a:solidFill>
                <a:latin typeface="+mn-lt"/>
                <a:cs typeface="Arial" pitchFamily="34" charset="0"/>
                <a:sym typeface="Arial" panose="020B0604020202020204" pitchFamily="34" charset="0"/>
              </a:rPr>
              <a:t>П</a:t>
            </a:r>
            <a:r>
              <a:rPr lang="en-US" altLang="ru-RU" sz="2900" kern="1200" dirty="0">
                <a:solidFill>
                  <a:srgbClr val="0052AC"/>
                </a:solidFill>
                <a:latin typeface="+mn-lt"/>
                <a:cs typeface="Arial" pitchFamily="34" charset="0"/>
                <a:sym typeface="Arial" panose="020B0604020202020204" pitchFamily="34" charset="0"/>
              </a:rPr>
              <a:t>ринципала для достижения своих</a:t>
            </a:r>
            <a:r>
              <a:rPr lang="ru-RU" altLang="ru-RU" sz="2900" kern="1200" dirty="0">
                <a:solidFill>
                  <a:srgbClr val="0052AC"/>
                </a:solidFill>
                <a:latin typeface="+mn-lt"/>
                <a:cs typeface="Arial" pitchFamily="34" charset="0"/>
                <a:sym typeface="Arial" panose="020B0604020202020204" pitchFamily="34" charset="0"/>
              </a:rPr>
              <a:t> собственных</a:t>
            </a:r>
            <a:r>
              <a:rPr lang="en-US" altLang="ru-RU" sz="2900" kern="1200" dirty="0">
                <a:solidFill>
                  <a:srgbClr val="0052AC"/>
                </a:solidFill>
                <a:latin typeface="+mn-lt"/>
                <a:cs typeface="Arial" pitchFamily="34" charset="0"/>
                <a:sym typeface="Arial" panose="020B0604020202020204" pitchFamily="34" charset="0"/>
              </a:rPr>
              <a:t> целей </a:t>
            </a:r>
          </a:p>
          <a:p>
            <a:pPr marL="650876" indent="-571500" algn="l" defTabSz="1828800">
              <a:buFont typeface="Wingdings" panose="05000000000000000000" pitchFamily="2" charset="2"/>
              <a:buChar char="v"/>
            </a:pPr>
            <a:r>
              <a:rPr lang="en-US" altLang="ru-RU" sz="2900" kern="1200" dirty="0">
                <a:solidFill>
                  <a:srgbClr val="0052AC"/>
                </a:solidFill>
                <a:latin typeface="+mn-lt"/>
                <a:cs typeface="Arial" pitchFamily="34" charset="0"/>
                <a:sym typeface="Arial" panose="020B0604020202020204" pitchFamily="34" charset="0"/>
              </a:rPr>
              <a:t>Цели </a:t>
            </a:r>
            <a:r>
              <a:rPr lang="ru-RU" altLang="ru-RU" sz="2900" kern="1200" dirty="0">
                <a:solidFill>
                  <a:srgbClr val="0052AC"/>
                </a:solidFill>
                <a:latin typeface="+mn-lt"/>
                <a:cs typeface="Arial" pitchFamily="34" charset="0"/>
                <a:sym typeface="Arial" panose="020B0604020202020204" pitchFamily="34" charset="0"/>
              </a:rPr>
              <a:t>К</a:t>
            </a:r>
            <a:r>
              <a:rPr lang="en-US" altLang="ru-RU" sz="2900" kern="1200" dirty="0">
                <a:solidFill>
                  <a:srgbClr val="0052AC"/>
                </a:solidFill>
                <a:latin typeface="+mn-lt"/>
                <a:cs typeface="Arial" pitchFamily="34" charset="0"/>
                <a:sym typeface="Arial" panose="020B0604020202020204" pitchFamily="34" charset="0"/>
              </a:rPr>
              <a:t>лиента - это собственные цели гражданина, организации </a:t>
            </a:r>
          </a:p>
          <a:p>
            <a:pPr marL="650876" indent="-571500" algn="l" defTabSz="1828800">
              <a:buFont typeface="Wingdings" panose="05000000000000000000" pitchFamily="2" charset="2"/>
              <a:buChar char="v"/>
            </a:pPr>
            <a:r>
              <a:rPr lang="en-US" altLang="ru-RU" sz="2900" kern="1200" dirty="0">
                <a:solidFill>
                  <a:srgbClr val="0052AC"/>
                </a:solidFill>
                <a:latin typeface="+mn-lt"/>
                <a:cs typeface="Arial" pitchFamily="34" charset="0"/>
                <a:sym typeface="Arial" panose="020B0604020202020204" pitchFamily="34" charset="0"/>
              </a:rPr>
              <a:t>Цели </a:t>
            </a:r>
            <a:r>
              <a:rPr lang="ru-RU" altLang="ru-RU" sz="2900" kern="1200" dirty="0">
                <a:solidFill>
                  <a:srgbClr val="0052AC"/>
                </a:solidFill>
                <a:latin typeface="+mn-lt"/>
                <a:cs typeface="Arial" pitchFamily="34" charset="0"/>
                <a:sym typeface="Arial" panose="020B0604020202020204" pitchFamily="34" charset="0"/>
              </a:rPr>
              <a:t>К</a:t>
            </a:r>
            <a:r>
              <a:rPr lang="en-US" altLang="ru-RU" sz="2900" kern="1200" dirty="0">
                <a:solidFill>
                  <a:srgbClr val="0052AC"/>
                </a:solidFill>
                <a:latin typeface="+mn-lt"/>
                <a:cs typeface="Arial" pitchFamily="34" charset="0"/>
                <a:sym typeface="Arial" panose="020B0604020202020204" pitchFamily="34" charset="0"/>
              </a:rPr>
              <a:t>лиента могут вступать в конфликт с целями других </a:t>
            </a:r>
            <a:r>
              <a:rPr lang="ru-RU" altLang="ru-RU" sz="2900" kern="1200" dirty="0">
                <a:solidFill>
                  <a:srgbClr val="0052AC"/>
                </a:solidFill>
                <a:latin typeface="+mn-lt"/>
                <a:cs typeface="Arial" pitchFamily="34" charset="0"/>
                <a:sym typeface="Arial" panose="020B0604020202020204" pitchFamily="34" charset="0"/>
              </a:rPr>
              <a:t>К</a:t>
            </a:r>
            <a:r>
              <a:rPr lang="en-US" altLang="ru-RU" sz="2900" kern="1200" dirty="0">
                <a:solidFill>
                  <a:srgbClr val="0052AC"/>
                </a:solidFill>
                <a:latin typeface="+mn-lt"/>
                <a:cs typeface="Arial" pitchFamily="34" charset="0"/>
                <a:sym typeface="Arial" panose="020B0604020202020204" pitchFamily="34" charset="0"/>
              </a:rPr>
              <a:t>лиентов</a:t>
            </a:r>
            <a:endParaRPr lang="ru-RU" altLang="ru-RU" sz="2900" kern="1200" dirty="0">
              <a:solidFill>
                <a:srgbClr val="0052AC"/>
              </a:solidFill>
              <a:latin typeface="+mn-lt"/>
              <a:cs typeface="Arial" pitchFamily="34" charset="0"/>
              <a:sym typeface="Arial" panose="020B0604020202020204" pitchFamily="34" charset="0"/>
            </a:endParaRPr>
          </a:p>
          <a:p>
            <a:pPr marL="650876" indent="-571500" algn="l" defTabSz="1828800">
              <a:buFont typeface="Wingdings" panose="05000000000000000000" pitchFamily="2" charset="2"/>
              <a:buChar char="v"/>
            </a:pPr>
            <a:r>
              <a:rPr lang="ru-RU" altLang="ru-RU" sz="2900" kern="1200" dirty="0">
                <a:solidFill>
                  <a:srgbClr val="0052AC"/>
                </a:solidFill>
                <a:latin typeface="+mn-lt"/>
                <a:cs typeface="Arial" pitchFamily="34" charset="0"/>
                <a:sym typeface="Arial" panose="020B0604020202020204" pitchFamily="34" charset="0"/>
              </a:rPr>
              <a:t>Источник Коррупции – деятельность Агента в собственных целях</a:t>
            </a:r>
          </a:p>
        </p:txBody>
      </p:sp>
      <p:sp>
        <p:nvSpPr>
          <p:cNvPr id="12" name="Rectangle 17">
            <a:extLst>
              <a:ext uri="{FF2B5EF4-FFF2-40B4-BE49-F238E27FC236}">
                <a16:creationId xmlns:a16="http://schemas.microsoft.com/office/drawing/2014/main" id="{0796278A-325D-42C9-9298-7FB202A0F8AD}"/>
              </a:ext>
            </a:extLst>
          </p:cNvPr>
          <p:cNvSpPr>
            <a:spLocks/>
          </p:cNvSpPr>
          <p:nvPr/>
        </p:nvSpPr>
        <p:spPr bwMode="auto">
          <a:xfrm>
            <a:off x="3598104" y="2537520"/>
            <a:ext cx="17182468" cy="2950706"/>
          </a:xfrm>
          <a:prstGeom prst="rect">
            <a:avLst/>
          </a:prstGeom>
          <a:solidFill>
            <a:schemeClr val="bg1">
              <a:lumMod val="85000"/>
            </a:schemeClr>
          </a:solidFill>
          <a:ln w="9525">
            <a:solidFill>
              <a:srgbClr val="0052A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lvl1pPr marL="39688"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1pPr>
            <a:lvl2pPr marL="742950" indent="-28575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2pPr>
            <a:lvl3pPr marL="1143000" indent="-22860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3pPr>
            <a:lvl4pPr marL="1600200" indent="-22860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4pPr>
            <a:lvl5pPr marL="2057400" indent="-228600" eaLnBrk="0" hangingPunct="0">
              <a:defRPr sz="1200">
                <a:solidFill>
                  <a:srgbClr val="FFFFFF"/>
                </a:solidFill>
                <a:latin typeface="Tahoma" panose="020B0604030504040204" pitchFamily="34" charset="0"/>
                <a:cs typeface="ヒラギノ角ゴ ProN W3" charset="0"/>
                <a:sym typeface="Tahoma" panose="020B0604030504040204" pitchFamily="34" charset="0"/>
              </a:defRPr>
            </a:lvl5pPr>
            <a:lvl6pPr marL="25146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6pPr>
            <a:lvl7pPr marL="29718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7pPr>
            <a:lvl8pPr marL="34290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8pPr>
            <a:lvl9pPr marL="3886200" indent="-228600" eaLnBrk="0" fontAlgn="base" hangingPunct="0">
              <a:spcBef>
                <a:spcPct val="0"/>
              </a:spcBef>
              <a:spcAft>
                <a:spcPct val="0"/>
              </a:spcAft>
              <a:defRPr sz="1200">
                <a:solidFill>
                  <a:srgbClr val="FFFFFF"/>
                </a:solidFill>
                <a:latin typeface="Tahoma" panose="020B0604030504040204" pitchFamily="34" charset="0"/>
                <a:cs typeface="ヒラギノ角ゴ ProN W3" charset="0"/>
                <a:sym typeface="Tahoma" panose="020B0604030504040204" pitchFamily="34" charset="0"/>
              </a:defRPr>
            </a:lvl9pPr>
          </a:lstStyle>
          <a:p>
            <a:pPr marL="650876" indent="-571500" algn="l" defTabSz="1828800">
              <a:buFont typeface="Wingdings" panose="05000000000000000000" pitchFamily="2" charset="2"/>
              <a:buChar char="v"/>
            </a:pPr>
            <a:endParaRPr lang="ru-RU" altLang="ru-RU" sz="2800" b="1" kern="1200" dirty="0">
              <a:solidFill>
                <a:srgbClr val="0052AC"/>
              </a:solidFill>
              <a:latin typeface="Arial" pitchFamily="34" charset="0"/>
              <a:cs typeface="Arial" pitchFamily="34" charset="0"/>
              <a:sym typeface="Arial" panose="020B0604020202020204" pitchFamily="34" charset="0"/>
            </a:endParaRPr>
          </a:p>
          <a:p>
            <a:pPr marL="650876" indent="-571500" algn="l" defTabSz="1828800">
              <a:buFont typeface="Wingdings" panose="05000000000000000000" pitchFamily="2" charset="2"/>
              <a:buChar char="v"/>
            </a:pPr>
            <a:r>
              <a:rPr lang="ru-RU" altLang="ru-RU" sz="2900" kern="1200" dirty="0">
                <a:solidFill>
                  <a:srgbClr val="0052AC"/>
                </a:solidFill>
                <a:latin typeface="+mn-lt"/>
                <a:cs typeface="Arial" pitchFamily="34" charset="0"/>
                <a:sym typeface="Arial" panose="020B0604020202020204" pitchFamily="34" charset="0"/>
              </a:rPr>
              <a:t>Принципал – носитель власти, ее главный бенефициар</a:t>
            </a:r>
          </a:p>
          <a:p>
            <a:pPr marL="650876" indent="-571500" algn="l" defTabSz="1828800">
              <a:buFont typeface="Wingdings" panose="05000000000000000000" pitchFamily="2" charset="2"/>
              <a:buChar char="v"/>
            </a:pPr>
            <a:r>
              <a:rPr lang="ru-RU" altLang="ru-RU" sz="2900" kern="1200" dirty="0">
                <a:solidFill>
                  <a:srgbClr val="0052AC"/>
                </a:solidFill>
                <a:latin typeface="+mn-lt"/>
                <a:cs typeface="Arial" pitchFamily="34" charset="0"/>
                <a:sym typeface="Arial" panose="020B0604020202020204" pitchFamily="34" charset="0"/>
              </a:rPr>
              <a:t>Агент – структура или лицо, которому делегированы определенные властные полномочия</a:t>
            </a:r>
          </a:p>
          <a:p>
            <a:pPr marL="650876" indent="-571500" algn="l" defTabSz="1828800">
              <a:buFont typeface="Wingdings" panose="05000000000000000000" pitchFamily="2" charset="2"/>
              <a:buChar char="v"/>
            </a:pPr>
            <a:r>
              <a:rPr lang="ru-RU" altLang="ru-RU" sz="2900" kern="1200" dirty="0">
                <a:solidFill>
                  <a:srgbClr val="0052AC"/>
                </a:solidFill>
                <a:latin typeface="+mn-lt"/>
                <a:cs typeface="Arial" pitchFamily="34" charset="0"/>
                <a:sym typeface="Arial" panose="020B0604020202020204" pitchFamily="34" charset="0"/>
              </a:rPr>
              <a:t>Клиент – получатель результатов деятельности Принципала через деятельность Агента</a:t>
            </a:r>
          </a:p>
          <a:p>
            <a:pPr marL="650876" indent="-571500" algn="l" defTabSz="1828800">
              <a:buFont typeface="Wingdings" panose="05000000000000000000" pitchFamily="2" charset="2"/>
              <a:buChar char="v"/>
            </a:pPr>
            <a:r>
              <a:rPr lang="ru-RU" altLang="ru-RU" sz="2900" kern="1200" dirty="0">
                <a:solidFill>
                  <a:srgbClr val="0052AC"/>
                </a:solidFill>
                <a:latin typeface="+mn-lt"/>
                <a:cs typeface="Arial" pitchFamily="34" charset="0"/>
                <a:sym typeface="Arial" panose="020B0604020202020204" pitchFamily="34" charset="0"/>
              </a:rPr>
              <a:t>В бизнесе Принципал – собственник бизнеса, Агент – наемный директор, правление</a:t>
            </a:r>
          </a:p>
          <a:p>
            <a:pPr marL="650876" indent="-571500" algn="l" defTabSz="1828800">
              <a:buFont typeface="Wingdings" panose="05000000000000000000" pitchFamily="2" charset="2"/>
              <a:buChar char="v"/>
            </a:pPr>
            <a:r>
              <a:rPr lang="ru-RU" altLang="ru-RU" sz="2900" kern="1200" dirty="0">
                <a:solidFill>
                  <a:srgbClr val="0052AC"/>
                </a:solidFill>
                <a:latin typeface="+mn-lt"/>
                <a:cs typeface="Arial" pitchFamily="34" charset="0"/>
                <a:sym typeface="Arial" panose="020B0604020202020204" pitchFamily="34" charset="0"/>
              </a:rPr>
              <a:t>В государстве П</a:t>
            </a:r>
            <a:r>
              <a:rPr lang="en-US" altLang="ru-RU" sz="2900" kern="1200" dirty="0">
                <a:solidFill>
                  <a:srgbClr val="0052AC"/>
                </a:solidFill>
                <a:latin typeface="+mn-lt"/>
                <a:cs typeface="Arial" pitchFamily="34" charset="0"/>
                <a:sym typeface="Arial" panose="020B0604020202020204" pitchFamily="34" charset="0"/>
              </a:rPr>
              <a:t>ринципал - народ </a:t>
            </a:r>
            <a:r>
              <a:rPr lang="ru-RU" altLang="ru-RU" sz="2900" kern="1200" dirty="0">
                <a:solidFill>
                  <a:srgbClr val="0052AC"/>
                </a:solidFill>
                <a:latin typeface="+mn-lt"/>
                <a:cs typeface="Arial" pitchFamily="34" charset="0"/>
                <a:sym typeface="Arial" panose="020B0604020202020204" pitchFamily="34" charset="0"/>
              </a:rPr>
              <a:t>(</a:t>
            </a:r>
            <a:r>
              <a:rPr lang="en-US" altLang="ru-RU" sz="2900" kern="1200" dirty="0">
                <a:solidFill>
                  <a:srgbClr val="0052AC"/>
                </a:solidFill>
                <a:latin typeface="+mn-lt"/>
                <a:cs typeface="Arial" pitchFamily="34" charset="0"/>
                <a:sym typeface="Arial" panose="020B0604020202020204" pitchFamily="34" charset="0"/>
              </a:rPr>
              <a:t>обществ</a:t>
            </a:r>
            <a:r>
              <a:rPr lang="ru-RU" altLang="ru-RU" sz="2900" kern="1200" dirty="0">
                <a:solidFill>
                  <a:srgbClr val="0052AC"/>
                </a:solidFill>
                <a:latin typeface="+mn-lt"/>
                <a:cs typeface="Arial" pitchFamily="34" charset="0"/>
                <a:sym typeface="Arial" panose="020B0604020202020204" pitchFamily="34" charset="0"/>
              </a:rPr>
              <a:t>о), который через систему выборов делегирует властные полномочия Агенту (или Агентам) и вне выборов выступает Клиентом</a:t>
            </a:r>
          </a:p>
          <a:p>
            <a:pPr defTabSz="1828800"/>
            <a:endParaRPr lang="ru-RU" altLang="ru-RU" sz="2800" b="1" kern="1200" dirty="0">
              <a:solidFill>
                <a:srgbClr val="0052AC"/>
              </a:solidFill>
              <a:latin typeface="Arial" pitchFamily="34" charset="0"/>
              <a:cs typeface="Arial" pitchFamily="34" charset="0"/>
              <a:sym typeface="Arial" panose="020B0604020202020204" pitchFamily="34" charset="0"/>
            </a:endParaRPr>
          </a:p>
        </p:txBody>
      </p:sp>
      <p:sp>
        <p:nvSpPr>
          <p:cNvPr id="13" name="Овал 12">
            <a:extLst>
              <a:ext uri="{FF2B5EF4-FFF2-40B4-BE49-F238E27FC236}">
                <a16:creationId xmlns:a16="http://schemas.microsoft.com/office/drawing/2014/main" id="{0E51A20D-F37A-44A9-B46E-7BF547F42D67}"/>
              </a:ext>
            </a:extLst>
          </p:cNvPr>
          <p:cNvSpPr/>
          <p:nvPr/>
        </p:nvSpPr>
        <p:spPr>
          <a:xfrm>
            <a:off x="3754233" y="5799769"/>
            <a:ext cx="3321678" cy="2285320"/>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r>
              <a:rPr lang="ru-RU" sz="2400" b="1" kern="1200" dirty="0">
                <a:solidFill>
                  <a:srgbClr val="0052AC"/>
                </a:solidFill>
                <a:latin typeface="Arial" pitchFamily="34" charset="0"/>
                <a:cs typeface="Arial" pitchFamily="34" charset="0"/>
              </a:rPr>
              <a:t>ПРИНЦИПАЛ</a:t>
            </a:r>
          </a:p>
        </p:txBody>
      </p:sp>
      <p:sp>
        <p:nvSpPr>
          <p:cNvPr id="14" name="Овал 13">
            <a:extLst>
              <a:ext uri="{FF2B5EF4-FFF2-40B4-BE49-F238E27FC236}">
                <a16:creationId xmlns:a16="http://schemas.microsoft.com/office/drawing/2014/main" id="{E2246761-9EC9-4E88-B848-B968262EEF51}"/>
              </a:ext>
            </a:extLst>
          </p:cNvPr>
          <p:cNvSpPr/>
          <p:nvPr/>
        </p:nvSpPr>
        <p:spPr>
          <a:xfrm>
            <a:off x="3632578" y="10234789"/>
            <a:ext cx="3321676" cy="2285320"/>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r>
              <a:rPr lang="ru-RU" sz="2400" b="1" kern="1200" dirty="0">
                <a:solidFill>
                  <a:srgbClr val="0052AC"/>
                </a:solidFill>
                <a:latin typeface="Arial" pitchFamily="34" charset="0"/>
                <a:cs typeface="Arial" pitchFamily="34" charset="0"/>
              </a:rPr>
              <a:t>АГЕНТ</a:t>
            </a:r>
          </a:p>
        </p:txBody>
      </p:sp>
      <p:sp>
        <p:nvSpPr>
          <p:cNvPr id="15" name="Овал 14">
            <a:extLst>
              <a:ext uri="{FF2B5EF4-FFF2-40B4-BE49-F238E27FC236}">
                <a16:creationId xmlns:a16="http://schemas.microsoft.com/office/drawing/2014/main" id="{8FF18543-1507-4F5B-ADD4-A60B11B2DFA6}"/>
              </a:ext>
            </a:extLst>
          </p:cNvPr>
          <p:cNvSpPr/>
          <p:nvPr/>
        </p:nvSpPr>
        <p:spPr>
          <a:xfrm>
            <a:off x="8910928" y="10299527"/>
            <a:ext cx="3321676" cy="2285320"/>
          </a:xfrm>
          <a:prstGeom prst="ellipse">
            <a:avLst/>
          </a:prstGeom>
          <a:solidFill>
            <a:schemeClr val="accent4">
              <a:lumMod val="40000"/>
              <a:lumOff val="60000"/>
            </a:schemeClr>
          </a:solidFill>
          <a:effectLst>
            <a:glow rad="63500">
              <a:schemeClr val="accent4">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r>
              <a:rPr lang="ru-RU" sz="2400" b="1" kern="1200" dirty="0">
                <a:solidFill>
                  <a:srgbClr val="0052AC"/>
                </a:solidFill>
                <a:latin typeface="Arial" pitchFamily="34" charset="0"/>
                <a:cs typeface="Arial" pitchFamily="34" charset="0"/>
              </a:rPr>
              <a:t>КЛИЕНТ</a:t>
            </a:r>
          </a:p>
        </p:txBody>
      </p:sp>
      <p:sp>
        <p:nvSpPr>
          <p:cNvPr id="16" name="Стрелка вниз 39">
            <a:extLst>
              <a:ext uri="{FF2B5EF4-FFF2-40B4-BE49-F238E27FC236}">
                <a16:creationId xmlns:a16="http://schemas.microsoft.com/office/drawing/2014/main" id="{EDE5E2C7-DDB5-49BE-A14B-A96634B7AF27}"/>
              </a:ext>
            </a:extLst>
          </p:cNvPr>
          <p:cNvSpPr/>
          <p:nvPr/>
        </p:nvSpPr>
        <p:spPr>
          <a:xfrm rot="5400000">
            <a:off x="7543813" y="10974287"/>
            <a:ext cx="398826" cy="1334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7" name="Стрелка вниз 39">
            <a:extLst>
              <a:ext uri="{FF2B5EF4-FFF2-40B4-BE49-F238E27FC236}">
                <a16:creationId xmlns:a16="http://schemas.microsoft.com/office/drawing/2014/main" id="{540AE48E-75C2-4AC8-B1FC-6BA59C3F8185}"/>
              </a:ext>
            </a:extLst>
          </p:cNvPr>
          <p:cNvSpPr/>
          <p:nvPr/>
        </p:nvSpPr>
        <p:spPr>
          <a:xfrm rot="16200000">
            <a:off x="7876895" y="10681124"/>
            <a:ext cx="398826" cy="13125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8" name="Стрелка вниз 39">
            <a:extLst>
              <a:ext uri="{FF2B5EF4-FFF2-40B4-BE49-F238E27FC236}">
                <a16:creationId xmlns:a16="http://schemas.microsoft.com/office/drawing/2014/main" id="{11185979-670D-485F-8D2E-FAAABA44D600}"/>
              </a:ext>
            </a:extLst>
          </p:cNvPr>
          <p:cNvSpPr/>
          <p:nvPr/>
        </p:nvSpPr>
        <p:spPr>
          <a:xfrm>
            <a:off x="5094004" y="8567107"/>
            <a:ext cx="398824" cy="1299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19" name="Стрелка вниз 39">
            <a:extLst>
              <a:ext uri="{FF2B5EF4-FFF2-40B4-BE49-F238E27FC236}">
                <a16:creationId xmlns:a16="http://schemas.microsoft.com/office/drawing/2014/main" id="{D895307A-990B-42CD-9D5B-B87C697087DE}"/>
              </a:ext>
            </a:extLst>
          </p:cNvPr>
          <p:cNvSpPr/>
          <p:nvPr/>
        </p:nvSpPr>
        <p:spPr>
          <a:xfrm rot="10800000">
            <a:off x="5415070" y="8252725"/>
            <a:ext cx="398824" cy="1299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828800" hangingPunct="1"/>
            <a:endParaRPr lang="ru-RU" sz="3600" kern="1200" dirty="0">
              <a:solidFill>
                <a:prstClr val="white"/>
              </a:solidFill>
            </a:endParaRPr>
          </a:p>
        </p:txBody>
      </p:sp>
      <p:sp>
        <p:nvSpPr>
          <p:cNvPr id="20" name="TextBox 19">
            <a:extLst>
              <a:ext uri="{FF2B5EF4-FFF2-40B4-BE49-F238E27FC236}">
                <a16:creationId xmlns:a16="http://schemas.microsoft.com/office/drawing/2014/main" id="{CC6145C7-2F72-418C-A82D-CBFB6D5E4873}"/>
              </a:ext>
            </a:extLst>
          </p:cNvPr>
          <p:cNvSpPr txBox="1"/>
          <p:nvPr/>
        </p:nvSpPr>
        <p:spPr>
          <a:xfrm>
            <a:off x="3533884" y="12824316"/>
            <a:ext cx="17182467" cy="624490"/>
          </a:xfrm>
          <a:prstGeom prst="rect">
            <a:avLst/>
          </a:prstGeom>
          <a:solidFill>
            <a:schemeClr val="bg1">
              <a:lumMod val="85000"/>
            </a:schemeClr>
          </a:solidFill>
          <a:ln w="9525">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144000" bIns="144000" rtlCol="0" anchor="ctr"/>
          <a:lstStyle>
            <a:defPPr>
              <a:defRPr lang="ru-RU"/>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defTabSz="1828800" hangingPunct="1"/>
            <a:r>
              <a:rPr lang="ru-RU" sz="3200" kern="1200" dirty="0">
                <a:solidFill>
                  <a:srgbClr val="0052AC"/>
                </a:solidFill>
              </a:rPr>
              <a:t>Когда Агент действует в собственных интересах, становясь бенефициаром, - это коррупция  </a:t>
            </a:r>
          </a:p>
        </p:txBody>
      </p:sp>
    </p:spTree>
    <p:extLst>
      <p:ext uri="{BB962C8B-B14F-4D97-AF65-F5344CB8AC3E}">
        <p14:creationId xmlns:p14="http://schemas.microsoft.com/office/powerpoint/2010/main" val="418040730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3983088" y="586180"/>
            <a:ext cx="18724350" cy="18219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sz="4400" dirty="0"/>
              <a:t>Положения теории институциональных изменений применительно теории «Принципал - Агент –Клиент»</a:t>
            </a:r>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1" name="Прямоугольник 20">
            <a:extLst>
              <a:ext uri="{FF2B5EF4-FFF2-40B4-BE49-F238E27FC236}">
                <a16:creationId xmlns:a16="http://schemas.microsoft.com/office/drawing/2014/main" id="{345F1438-3A81-48EB-AFB2-2AA605812D7B}"/>
              </a:ext>
            </a:extLst>
          </p:cNvPr>
          <p:cNvSpPr/>
          <p:nvPr/>
        </p:nvSpPr>
        <p:spPr>
          <a:xfrm>
            <a:off x="3983088" y="3041576"/>
            <a:ext cx="17063220" cy="5016758"/>
          </a:xfrm>
          <a:prstGeom prst="rect">
            <a:avLst/>
          </a:prstGeom>
          <a:solidFill>
            <a:schemeClr val="bg1">
              <a:lumMod val="95000"/>
            </a:schemeClr>
          </a:solidFill>
          <a:ln>
            <a:solidFill>
              <a:schemeClr val="bg1"/>
            </a:solidFill>
          </a:ln>
          <a:effectLst/>
        </p:spPr>
        <p:txBody>
          <a:bodyPr wrap="square">
            <a:spAutoFit/>
          </a:bodyPr>
          <a:lstStyle/>
          <a:p>
            <a:pPr marL="79376" algn="l" defTabSz="1828800" hangingPunct="1"/>
            <a:r>
              <a:rPr lang="en-US" altLang="ru-RU" sz="4000" kern="1200" dirty="0">
                <a:solidFill>
                  <a:srgbClr val="0052AC"/>
                </a:solidFill>
                <a:latin typeface="+mn-lt"/>
                <a:ea typeface="+mn-ea"/>
                <a:cs typeface="Arial" pitchFamily="34" charset="0"/>
                <a:sym typeface="Arial" panose="020B0604020202020204" pitchFamily="34" charset="0"/>
              </a:rPr>
              <a:t>Институциональный подход говорит фактически о трех возможностях решения конфликта интересов между агентами и принципалами:</a:t>
            </a:r>
            <a:endParaRPr lang="ru-RU" altLang="ru-RU" sz="4000" kern="1200" dirty="0">
              <a:solidFill>
                <a:srgbClr val="0052AC"/>
              </a:solidFill>
              <a:latin typeface="+mn-lt"/>
              <a:ea typeface="+mn-ea"/>
              <a:cs typeface="Arial" pitchFamily="34" charset="0"/>
              <a:sym typeface="Arial" panose="020B0604020202020204" pitchFamily="34" charset="0"/>
            </a:endParaRPr>
          </a:p>
          <a:p>
            <a:pPr marL="1450976" lvl="1" indent="-571500" algn="l" defTabSz="1828800" hangingPunct="1">
              <a:buFont typeface="Wingdings" panose="05000000000000000000" pitchFamily="2" charset="2"/>
              <a:buChar char="Ø"/>
            </a:pPr>
            <a:r>
              <a:rPr lang="en-US" altLang="ru-RU" sz="4000" kern="1200" dirty="0">
                <a:solidFill>
                  <a:srgbClr val="0052AC"/>
                </a:solidFill>
                <a:latin typeface="+mn-lt"/>
                <a:ea typeface="+mn-ea"/>
                <a:cs typeface="Arial" pitchFamily="34" charset="0"/>
                <a:sym typeface="Arial" panose="020B0604020202020204" pitchFamily="34" charset="0"/>
              </a:rPr>
              <a:t>ужесточение контроля за деятельностью </a:t>
            </a:r>
            <a:r>
              <a:rPr lang="ru-RU" altLang="ru-RU" sz="4000" kern="1200" dirty="0">
                <a:solidFill>
                  <a:srgbClr val="0052AC"/>
                </a:solidFill>
                <a:latin typeface="+mn-lt"/>
                <a:ea typeface="+mn-ea"/>
                <a:cs typeface="Arial" pitchFamily="34" charset="0"/>
                <a:sym typeface="Arial" panose="020B0604020202020204" pitchFamily="34" charset="0"/>
              </a:rPr>
              <a:t>А</a:t>
            </a:r>
            <a:r>
              <a:rPr lang="en-US" altLang="ru-RU" sz="4000" kern="1200" dirty="0">
                <a:solidFill>
                  <a:srgbClr val="0052AC"/>
                </a:solidFill>
                <a:latin typeface="+mn-lt"/>
                <a:ea typeface="+mn-ea"/>
                <a:cs typeface="Arial" pitchFamily="34" charset="0"/>
                <a:sym typeface="Arial" panose="020B0604020202020204" pitchFamily="34" charset="0"/>
              </a:rPr>
              <a:t>гента</a:t>
            </a:r>
          </a:p>
          <a:p>
            <a:pPr marL="1450976" lvl="1" indent="-571500" algn="l" defTabSz="1828800" hangingPunct="1">
              <a:buFont typeface="Wingdings" panose="05000000000000000000" pitchFamily="2" charset="2"/>
              <a:buChar char="Ø"/>
            </a:pPr>
            <a:r>
              <a:rPr lang="en-US" altLang="ru-RU" sz="4000" kern="1200" dirty="0">
                <a:solidFill>
                  <a:srgbClr val="0052AC"/>
                </a:solidFill>
                <a:latin typeface="+mn-lt"/>
                <a:ea typeface="+mn-ea"/>
                <a:cs typeface="Arial" pitchFamily="34" charset="0"/>
                <a:sym typeface="Arial" panose="020B0604020202020204" pitchFamily="34" charset="0"/>
              </a:rPr>
              <a:t>ужесточение санкций</a:t>
            </a:r>
            <a:r>
              <a:rPr lang="ru-RU" altLang="ru-RU" sz="4000" kern="1200" dirty="0">
                <a:solidFill>
                  <a:srgbClr val="0052AC"/>
                </a:solidFill>
                <a:latin typeface="+mn-lt"/>
                <a:ea typeface="+mn-ea"/>
                <a:cs typeface="Arial" pitchFamily="34" charset="0"/>
                <a:sym typeface="Arial" panose="020B0604020202020204" pitchFamily="34" charset="0"/>
              </a:rPr>
              <a:t> в отношении Агента</a:t>
            </a:r>
            <a:r>
              <a:rPr lang="en-US" altLang="ru-RU" sz="4000" kern="1200" dirty="0">
                <a:solidFill>
                  <a:srgbClr val="0052AC"/>
                </a:solidFill>
                <a:latin typeface="+mn-lt"/>
                <a:ea typeface="+mn-ea"/>
                <a:cs typeface="Arial" pitchFamily="34" charset="0"/>
                <a:sym typeface="Arial" panose="020B0604020202020204" pitchFamily="34" charset="0"/>
              </a:rPr>
              <a:t>, в том числе, путем повышения ответственности и обеспечения неотвратимости наказания</a:t>
            </a:r>
          </a:p>
          <a:p>
            <a:pPr marL="1450976" lvl="1" indent="-571500" algn="l" defTabSz="1828800" hangingPunct="1">
              <a:buFont typeface="Wingdings" panose="05000000000000000000" pitchFamily="2" charset="2"/>
              <a:buChar char="Ø"/>
            </a:pPr>
            <a:r>
              <a:rPr lang="en-US" altLang="ru-RU" sz="4000" kern="1200" dirty="0">
                <a:solidFill>
                  <a:srgbClr val="0052AC"/>
                </a:solidFill>
                <a:latin typeface="+mn-lt"/>
                <a:ea typeface="+mn-ea"/>
                <a:cs typeface="Arial" pitchFamily="34" charset="0"/>
                <a:sym typeface="Arial" panose="020B0604020202020204" pitchFamily="34" charset="0"/>
              </a:rPr>
              <a:t>введение такой схемы стимулирования, которая минимизировала бы отклонения интересов </a:t>
            </a:r>
            <a:r>
              <a:rPr lang="ru-RU" altLang="ru-RU" sz="4000" kern="1200" dirty="0">
                <a:solidFill>
                  <a:srgbClr val="0052AC"/>
                </a:solidFill>
                <a:latin typeface="+mn-lt"/>
                <a:ea typeface="+mn-ea"/>
                <a:cs typeface="Arial" pitchFamily="34" charset="0"/>
                <a:sym typeface="Arial" panose="020B0604020202020204" pitchFamily="34" charset="0"/>
              </a:rPr>
              <a:t>А</a:t>
            </a:r>
            <a:r>
              <a:rPr lang="en-US" altLang="ru-RU" sz="4000" kern="1200" dirty="0">
                <a:solidFill>
                  <a:srgbClr val="0052AC"/>
                </a:solidFill>
                <a:latin typeface="+mn-lt"/>
                <a:ea typeface="+mn-ea"/>
                <a:cs typeface="Arial" pitchFamily="34" charset="0"/>
                <a:sym typeface="Arial" panose="020B0604020202020204" pitchFamily="34" charset="0"/>
              </a:rPr>
              <a:t>гента от интересов </a:t>
            </a:r>
            <a:r>
              <a:rPr lang="ru-RU" altLang="ru-RU" sz="4000" kern="1200" dirty="0">
                <a:solidFill>
                  <a:srgbClr val="0052AC"/>
                </a:solidFill>
                <a:latin typeface="+mn-lt"/>
                <a:ea typeface="+mn-ea"/>
                <a:cs typeface="Arial" pitchFamily="34" charset="0"/>
                <a:sym typeface="Arial" panose="020B0604020202020204" pitchFamily="34" charset="0"/>
              </a:rPr>
              <a:t>П</a:t>
            </a:r>
            <a:r>
              <a:rPr lang="en-US" altLang="ru-RU" sz="4000" kern="1200" dirty="0">
                <a:solidFill>
                  <a:srgbClr val="0052AC"/>
                </a:solidFill>
                <a:latin typeface="+mn-lt"/>
                <a:ea typeface="+mn-ea"/>
                <a:cs typeface="Arial" pitchFamily="34" charset="0"/>
                <a:sym typeface="Arial" panose="020B0604020202020204" pitchFamily="34" charset="0"/>
              </a:rPr>
              <a:t>ринципала (мотивирование агента) </a:t>
            </a:r>
          </a:p>
        </p:txBody>
      </p:sp>
      <p:sp>
        <p:nvSpPr>
          <p:cNvPr id="22" name="Овал 21">
            <a:extLst>
              <a:ext uri="{FF2B5EF4-FFF2-40B4-BE49-F238E27FC236}">
                <a16:creationId xmlns:a16="http://schemas.microsoft.com/office/drawing/2014/main" id="{35C465BD-9D58-4F2A-840B-3E7576CA3E42}"/>
              </a:ext>
            </a:extLst>
          </p:cNvPr>
          <p:cNvSpPr/>
          <p:nvPr/>
        </p:nvSpPr>
        <p:spPr>
          <a:xfrm>
            <a:off x="3983088" y="8691748"/>
            <a:ext cx="16417824" cy="4269250"/>
          </a:xfrm>
          <a:prstGeom prst="ellipse">
            <a:avLst/>
          </a:prstGeom>
          <a:solidFill>
            <a:schemeClr val="accent4">
              <a:lumMod val="40000"/>
              <a:lumOff val="60000"/>
            </a:schemeClr>
          </a:solidFill>
          <a:ln>
            <a:solidFill>
              <a:schemeClr val="bg1"/>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defTabSz="1828800" hangingPunct="1">
              <a:defRPr/>
            </a:pPr>
            <a:r>
              <a:rPr lang="ru-RU" sz="3600" kern="1200" dirty="0">
                <a:solidFill>
                  <a:srgbClr val="4F81BD">
                    <a:lumMod val="75000"/>
                  </a:srgbClr>
                </a:solidFill>
              </a:rPr>
              <a:t>Институциональная коррупция  часто не является обоюдовыгодной сделкой, и ее основным бенефициаром, как правило, является сторона носителя властных полномочий</a:t>
            </a:r>
            <a:r>
              <a:rPr lang="ru-RU" sz="3600" kern="1200" dirty="0">
                <a:solidFill>
                  <a:prstClr val="black"/>
                </a:solidFill>
              </a:rPr>
              <a:t>. </a:t>
            </a:r>
          </a:p>
          <a:p>
            <a:pPr algn="l" defTabSz="1828800" hangingPunct="1">
              <a:defRPr/>
            </a:pPr>
            <a:r>
              <a:rPr lang="ru-RU" sz="3600" kern="1200" dirty="0">
                <a:solidFill>
                  <a:srgbClr val="4F81BD">
                    <a:lumMod val="75000"/>
                  </a:srgbClr>
                </a:solidFill>
              </a:rPr>
              <a:t>Для второй стороны коррупционные отношения не создают дополнительных преимуществ, влекут издержки и риски</a:t>
            </a:r>
            <a:endParaRPr lang="ru-RU" sz="3600" kern="1200" dirty="0">
              <a:solidFill>
                <a:srgbClr val="0052AC"/>
              </a:solidFill>
              <a:latin typeface="Arial" pitchFamily="34" charset="0"/>
              <a:cs typeface="Arial" pitchFamily="34" charset="0"/>
            </a:endParaRPr>
          </a:p>
        </p:txBody>
      </p:sp>
    </p:spTree>
    <p:extLst>
      <p:ext uri="{BB962C8B-B14F-4D97-AF65-F5344CB8AC3E}">
        <p14:creationId xmlns:p14="http://schemas.microsoft.com/office/powerpoint/2010/main" val="2861169851"/>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themeOverride>
</file>

<file path=docProps/app.xml><?xml version="1.0" encoding="utf-8"?>
<Properties xmlns="http://schemas.openxmlformats.org/officeDocument/2006/extended-properties" xmlns:vt="http://schemas.openxmlformats.org/officeDocument/2006/docPropsVTypes">
  <Template/>
  <TotalTime>681</TotalTime>
  <Words>2634</Words>
  <Application>Microsoft Office PowerPoint</Application>
  <PresentationFormat>Произвольный</PresentationFormat>
  <Paragraphs>335</Paragraphs>
  <Slides>27</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27</vt:i4>
      </vt:variant>
    </vt:vector>
  </HeadingPairs>
  <TitlesOfParts>
    <vt:vector size="35" baseType="lpstr">
      <vt:lpstr>Arial</vt:lpstr>
      <vt:lpstr>Arial Narrow</vt:lpstr>
      <vt:lpstr>Courier New</vt:lpstr>
      <vt:lpstr>Helvetica</vt:lpstr>
      <vt:lpstr>Helvetica Light</vt:lpstr>
      <vt:lpstr>Helvetica Neue</vt:lpstr>
      <vt:lpstr>Wingdings</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DINA KRYLOVA</dc:creator>
  <cp:lastModifiedBy>DINA KRYLOVA</cp:lastModifiedBy>
  <cp:revision>70</cp:revision>
  <dcterms:modified xsi:type="dcterms:W3CDTF">2019-06-30T17:40:36Z</dcterms:modified>
</cp:coreProperties>
</file>