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64" r:id="rId6"/>
    <p:sldId id="267" r:id="rId7"/>
    <p:sldId id="268" r:id="rId8"/>
    <p:sldId id="276" r:id="rId9"/>
    <p:sldId id="269" r:id="rId10"/>
    <p:sldId id="270" r:id="rId11"/>
    <p:sldId id="278" r:id="rId12"/>
    <p:sldId id="273" r:id="rId13"/>
    <p:sldId id="274" r:id="rId14"/>
    <p:sldId id="275" r:id="rId15"/>
    <p:sldId id="277" r:id="rId16"/>
    <p:sldId id="263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8791" autoAdjust="0"/>
  </p:normalViewPr>
  <p:slideViewPr>
    <p:cSldViewPr snapToGrid="0">
      <p:cViewPr varScale="1">
        <p:scale>
          <a:sx n="43" d="100"/>
          <a:sy n="43" d="100"/>
        </p:scale>
        <p:origin x="562" y="7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0522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6914" y="3934663"/>
            <a:ext cx="12193062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DEA for the Assessment of Regions Ability to Cope with Disasters</a:t>
            </a: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F. </a:t>
            </a:r>
            <a:r>
              <a:rPr lang="en-US" dirty="0" err="1"/>
              <a:t>Aleskerov</a:t>
            </a:r>
            <a:r>
              <a:rPr lang="en-US" dirty="0"/>
              <a:t>, S. Demin</a:t>
            </a: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16915" y="1847447"/>
            <a:ext cx="13490952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International Laboratory of Decision Choice and Analysis, HSE</a:t>
            </a:r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Kalamata, 201</a:t>
            </a:r>
            <a:r>
              <a:rPr lang="ru-RU" dirty="0"/>
              <a:t>9</a:t>
            </a:r>
            <a:endParaRPr lang="en-US" dirty="0"/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55" y="1330739"/>
            <a:ext cx="2166348" cy="2792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sdem\Dropbox\DEA\Картинки для презентации\Pareto 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4129400"/>
            <a:ext cx="12482779" cy="9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Pareto DEA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Заголовок основного текста"/>
          <p:cNvSpPr txBox="1"/>
          <p:nvPr/>
        </p:nvSpPr>
        <p:spPr>
          <a:xfrm>
            <a:off x="11935814" y="5096934"/>
            <a:ext cx="11584585" cy="4944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dirty="0"/>
              <a:t>First step – elimination of Pareto-optimal DMUs</a:t>
            </a:r>
          </a:p>
          <a:p>
            <a:pPr>
              <a:lnSpc>
                <a:spcPct val="150000"/>
              </a:lnSpc>
            </a:pP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dirty="0"/>
              <a:t>Second step – basic DEA (might be applied DEA modification with exclusion of elements)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60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Application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8" name="Заголовок основного текста">
            <a:extLst>
              <a:ext uri="{FF2B5EF4-FFF2-40B4-BE49-F238E27FC236}">
                <a16:creationId xmlns:a16="http://schemas.microsoft.com/office/drawing/2014/main" id="{F9B4CAA5-3F7F-4D78-94DD-BEA483757495}"/>
              </a:ext>
            </a:extLst>
          </p:cNvPr>
          <p:cNvSpPr txBox="1"/>
          <p:nvPr/>
        </p:nvSpPr>
        <p:spPr>
          <a:xfrm>
            <a:off x="1192134" y="5258891"/>
            <a:ext cx="10990936" cy="441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/>
              <a:t>Inputs: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Expenditures</a:t>
            </a:r>
            <a:r>
              <a:rPr lang="ru-RU" sz="4800" dirty="0"/>
              <a:t> </a:t>
            </a:r>
            <a:r>
              <a:rPr lang="en-US" sz="4800" dirty="0"/>
              <a:t>for the new technologies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Expenditures for the security provision</a:t>
            </a:r>
          </a:p>
        </p:txBody>
      </p:sp>
      <p:sp>
        <p:nvSpPr>
          <p:cNvPr id="10" name="Заголовок основного текста">
            <a:extLst>
              <a:ext uri="{FF2B5EF4-FFF2-40B4-BE49-F238E27FC236}">
                <a16:creationId xmlns:a16="http://schemas.microsoft.com/office/drawing/2014/main" id="{351993A4-0192-4DE9-AE62-F8A9521A579E}"/>
              </a:ext>
            </a:extLst>
          </p:cNvPr>
          <p:cNvSpPr txBox="1"/>
          <p:nvPr/>
        </p:nvSpPr>
        <p:spPr>
          <a:xfrm>
            <a:off x="12183070" y="5286013"/>
            <a:ext cx="10990936" cy="557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/>
              <a:t>Outputs: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Number of wildfires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Area covered with wildfires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Number of accidents on plants</a:t>
            </a:r>
          </a:p>
        </p:txBody>
      </p:sp>
    </p:spTree>
    <p:extLst>
      <p:ext uri="{BB962C8B-B14F-4D97-AF65-F5344CB8AC3E}">
        <p14:creationId xmlns:p14="http://schemas.microsoft.com/office/powerpoint/2010/main" val="14103266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Application (no exclusion)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D0AF9-C1E0-435E-AE5A-A38EFB104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91" y="4359229"/>
            <a:ext cx="16324817" cy="86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61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Application (with exclusion)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6" name="Рисунок 5" descr="Изображение выглядит как небо&#10;&#10;Автоматически созданное описание">
            <a:extLst>
              <a:ext uri="{FF2B5EF4-FFF2-40B4-BE49-F238E27FC236}">
                <a16:creationId xmlns:a16="http://schemas.microsoft.com/office/drawing/2014/main" id="{E876393B-AFF8-44A2-AF53-54635B5CB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69" y="4325656"/>
            <a:ext cx="16821802" cy="86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193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Application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10E846-CC02-4EFD-9FD3-1BA1D6695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12" y="4164308"/>
            <a:ext cx="16789116" cy="88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50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Conclusion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8" name="Заголовок основного текста">
            <a:extLst>
              <a:ext uri="{FF2B5EF4-FFF2-40B4-BE49-F238E27FC236}">
                <a16:creationId xmlns:a16="http://schemas.microsoft.com/office/drawing/2014/main" id="{F9B4CAA5-3F7F-4D78-94DD-BEA483757495}"/>
              </a:ext>
            </a:extLst>
          </p:cNvPr>
          <p:cNvSpPr txBox="1"/>
          <p:nvPr/>
        </p:nvSpPr>
        <p:spPr>
          <a:xfrm>
            <a:off x="1201064" y="4500282"/>
            <a:ext cx="21504095" cy="733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Proposed interval modifications of DEA help to assess the efficiency of the decision-making units (DMUs) in case of uncertainties in the data.</a:t>
            </a:r>
            <a:endParaRPr lang="ru-RU" sz="48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Proposed methods pay more attention to the distribution of the data (DMUs’ features). As a result, the efficiency assessment is more “polite”.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Increasing the uncertainty in the data leads to improvement of the efficiency assessment according to the proposed interval methods.</a:t>
            </a:r>
          </a:p>
        </p:txBody>
      </p:sp>
    </p:spTree>
    <p:extLst>
      <p:ext uri="{BB962C8B-B14F-4D97-AF65-F5344CB8AC3E}">
        <p14:creationId xmlns:p14="http://schemas.microsoft.com/office/powerpoint/2010/main" val="4513131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www.text"/>
          <p:cNvSpPr txBox="1"/>
          <p:nvPr/>
        </p:nvSpPr>
        <p:spPr>
          <a:xfrm>
            <a:off x="1845734" y="11371560"/>
            <a:ext cx="6959600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4000" dirty="0"/>
              <a:t>www.hse.ru/DeCAn/</a:t>
            </a:r>
            <a:endParaRPr sz="4000" dirty="0"/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811" y="1676952"/>
            <a:ext cx="3582378" cy="461831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www.text">
            <a:extLst>
              <a:ext uri="{FF2B5EF4-FFF2-40B4-BE49-F238E27FC236}">
                <a16:creationId xmlns:a16="http://schemas.microsoft.com/office/drawing/2014/main" id="{F4C93887-6805-4856-A8E7-688B180F02AA}"/>
              </a:ext>
            </a:extLst>
          </p:cNvPr>
          <p:cNvSpPr txBox="1"/>
          <p:nvPr/>
        </p:nvSpPr>
        <p:spPr>
          <a:xfrm>
            <a:off x="7719557" y="6858000"/>
            <a:ext cx="8944885" cy="260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en-US" sz="8000" dirty="0"/>
              <a:t>Thank you</a:t>
            </a:r>
          </a:p>
          <a:p>
            <a:pPr algn="ctr"/>
            <a:r>
              <a:rPr lang="en-US" sz="8000" dirty="0"/>
              <a:t>for your attention!</a:t>
            </a:r>
            <a:endParaRPr sz="80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Structure</a:t>
            </a:r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5" y="4500292"/>
            <a:ext cx="16073438" cy="827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Motivation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Problem statement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Models: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Basic DEA model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DEA model with exclusion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Best tube DEA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Pareto DEA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Application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Conclusion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Motivation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B818FA2-9F44-4C0D-8799-21571308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70" y="2593675"/>
            <a:ext cx="18288000" cy="104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89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Problem statement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6" name="Рисунок 5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2D4411F4-70E3-4ACF-A94B-510F8B92E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79" y="4497118"/>
            <a:ext cx="17678642" cy="6407387"/>
          </a:xfrm>
          <a:prstGeom prst="rect">
            <a:avLst/>
          </a:prstGeom>
        </p:spPr>
      </p:pic>
      <p:sp>
        <p:nvSpPr>
          <p:cNvPr id="12" name="Заголовок основного текста">
            <a:extLst>
              <a:ext uri="{FF2B5EF4-FFF2-40B4-BE49-F238E27FC236}">
                <a16:creationId xmlns:a16="http://schemas.microsoft.com/office/drawing/2014/main" id="{9DC7A440-D870-4AD8-9F40-2FBADA6EAA0F}"/>
              </a:ext>
            </a:extLst>
          </p:cNvPr>
          <p:cNvSpPr txBox="1"/>
          <p:nvPr/>
        </p:nvSpPr>
        <p:spPr>
          <a:xfrm>
            <a:off x="1201065" y="4500292"/>
            <a:ext cx="21973486" cy="827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1">
              <a:lnSpc>
                <a:spcPct val="150000"/>
              </a:lnSpc>
            </a:pPr>
            <a:r>
              <a:rPr lang="en-US" sz="6600" dirty="0"/>
              <a:t>Efficiency?</a:t>
            </a:r>
          </a:p>
        </p:txBody>
      </p:sp>
    </p:spTree>
    <p:extLst>
      <p:ext uri="{BB962C8B-B14F-4D97-AF65-F5344CB8AC3E}">
        <p14:creationId xmlns:p14="http://schemas.microsoft.com/office/powerpoint/2010/main" val="9719683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Basic DEA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Заголовок основного текста"/>
              <p:cNvSpPr txBox="1"/>
              <p:nvPr/>
            </p:nvSpPr>
            <p:spPr>
              <a:xfrm>
                <a:off x="1201064" y="4538133"/>
                <a:ext cx="22319335" cy="81618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71437" tIns="71437" rIns="71437" bIns="71437" anchor="b"/>
              <a:lstStyle>
                <a:lvl1pPr algn="l">
                  <a:defRPr sz="4200" b="1">
                    <a:solidFill>
                      <a:srgbClr val="253957"/>
                    </a:solidFill>
                    <a:latin typeface="+mn-lt"/>
                    <a:ea typeface="+mn-ea"/>
                    <a:cs typeface="+mn-cs"/>
                    <a:sym typeface="Arial Narrow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≤1, 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000" dirty="0"/>
                  <a:t> – efficiency of k-</a:t>
                </a:r>
                <a:r>
                  <a:rPr lang="en-US" sz="4000" dirty="0" err="1"/>
                  <a:t>th</a:t>
                </a:r>
                <a:r>
                  <a:rPr lang="en-US" sz="4000" dirty="0"/>
                  <a:t> decision making unit (DMU)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4000" dirty="0"/>
                  <a:t> – weight coefficients, that illustrate the importance of appropriate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4000" dirty="0"/>
                  <a:t> – output parameters, which show achieved results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sz="4000" dirty="0"/>
                  <a:t> – input parameters, which show spent resources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000" dirty="0"/>
                  <a:t> – number of output parameters;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000" dirty="0"/>
                  <a:t> – number of input parameters;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000" dirty="0"/>
                  <a:t> – number of DMUs</a:t>
                </a:r>
              </a:p>
            </p:txBody>
          </p:sp>
        </mc:Choice>
        <mc:Fallback xmlns="">
          <p:sp>
            <p:nvSpPr>
              <p:cNvPr id="61" name="Заголовок основного текста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64" y="4538133"/>
                <a:ext cx="22319335" cy="8161867"/>
              </a:xfrm>
              <a:prstGeom prst="rect">
                <a:avLst/>
              </a:prstGeom>
              <a:blipFill>
                <a:blip r:embed="rId2"/>
                <a:stretch>
                  <a:fillRect b="-291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66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dem\Dropbox\DEA\Картинки для презентации\basic 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15" y="3775075"/>
            <a:ext cx="13358072" cy="97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Basic DEA model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41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dem\Dropbox\DEA\Картинки для презентации\exclusion 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4129399"/>
            <a:ext cx="12482779" cy="9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DEA model with exclusion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основного текста"/>
              <p:cNvSpPr txBox="1"/>
              <p:nvPr/>
            </p:nvSpPr>
            <p:spPr>
              <a:xfrm>
                <a:off x="12430327" y="5096934"/>
                <a:ext cx="11090072" cy="59097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71437" tIns="71437" rIns="71437" bIns="71437" anchor="b"/>
              <a:lstStyle>
                <a:lvl1pPr algn="l">
                  <a:defRPr sz="4200" b="1">
                    <a:solidFill>
                      <a:srgbClr val="253957"/>
                    </a:solidFill>
                    <a:latin typeface="+mn-lt"/>
                    <a:ea typeface="+mn-ea"/>
                    <a:cs typeface="+mn-cs"/>
                    <a:sym typeface="Arial Narrow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400" dirty="0"/>
                  <a:t>Each iteration of assessment consists of 3 steps: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/>
                  <a:t>Finding the barycenter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/>
                  <a:t>Choosing the new efficiency frontier (NEF)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>
                          <a:latin typeface="Cambria Math" panose="02040503050406030204" pitchFamily="18" charset="0"/>
                        </a:rPr>
                        <m:t>𝑁𝐸𝐹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=µ∗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𝐵𝑎𝑟𝑦𝑐𝑒𝑛𝑡𝑒𝑟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</m:d>
                      <m:r>
                        <a:rPr lang="en-US" sz="4000" b="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𝐸𝐹</m:t>
                      </m:r>
                    </m:oMath>
                  </m:oMathPara>
                </a14:m>
                <a:endParaRPr lang="en-US" sz="4000" dirty="0"/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/>
                  <a:t>Calculating efficiency</a:t>
                </a:r>
              </a:p>
            </p:txBody>
          </p:sp>
        </mc:Choice>
        <mc:Fallback xmlns="">
          <p:sp>
            <p:nvSpPr>
              <p:cNvPr id="8" name="Заголовок основного текста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327" y="5096934"/>
                <a:ext cx="11090072" cy="5909733"/>
              </a:xfrm>
              <a:prstGeom prst="rect">
                <a:avLst/>
              </a:prstGeom>
              <a:blipFill>
                <a:blip r:embed="rId4"/>
                <a:stretch>
                  <a:fillRect l="-2419" r="-660" b="-44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4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Uncertainty in data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4" name="Рисунок 3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1DD803C-7FC8-45EF-93CE-9BDF6C750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45" y="6044236"/>
            <a:ext cx="17630710" cy="49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56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sdem\Dropbox\DEA\Картинки для презентации\best tube 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4129400"/>
            <a:ext cx="12482779" cy="9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Best tube DEA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International Laboratory of Decision Choice and Analysis, HSE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Заголовок основного текста"/>
          <p:cNvSpPr txBox="1"/>
          <p:nvPr/>
        </p:nvSpPr>
        <p:spPr>
          <a:xfrm>
            <a:off x="11743765" y="5096933"/>
            <a:ext cx="11776634" cy="5164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dirty="0"/>
              <a:t>First step – elimination of best and incompatible with them DMUs</a:t>
            </a:r>
          </a:p>
          <a:p>
            <a:pPr>
              <a:lnSpc>
                <a:spcPct val="150000"/>
              </a:lnSpc>
            </a:pP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dirty="0"/>
              <a:t>Second step – basic DEA (might be applied DEA modification with exclusion of elements)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604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485</Words>
  <Application>Microsoft Office PowerPoint</Application>
  <PresentationFormat>Произвольный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Cambria Math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Кремлёв</dc:creator>
  <cp:lastModifiedBy>Демин Алексей Станиславович</cp:lastModifiedBy>
  <cp:revision>30</cp:revision>
  <dcterms:modified xsi:type="dcterms:W3CDTF">2019-07-10T14:58:23Z</dcterms:modified>
</cp:coreProperties>
</file>