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60" r:id="rId3"/>
    <p:sldId id="257" r:id="rId4"/>
    <p:sldId id="258" r:id="rId5"/>
    <p:sldId id="259" r:id="rId6"/>
    <p:sldId id="261" r:id="rId7"/>
    <p:sldId id="262" r:id="rId8"/>
    <p:sldId id="264" r:id="rId9"/>
    <p:sldId id="265" r:id="rId10"/>
    <p:sldId id="266" r:id="rId11"/>
    <p:sldId id="268" r:id="rId12"/>
    <p:sldId id="267" r:id="rId13"/>
    <p:sldId id="263" r:id="rId1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5"/>
  </p:normalViewPr>
  <p:slideViewPr>
    <p:cSldViewPr snapToGrid="0">
      <p:cViewPr varScale="1">
        <p:scale>
          <a:sx n="34" d="100"/>
          <a:sy n="34" d="100"/>
        </p:scale>
        <p:origin x="834" y="84"/>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09805227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16915" y="3494323"/>
            <a:ext cx="17267085" cy="41560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p>
            <a:pPr algn="l">
              <a:defRPr sz="7000" b="1" cap="all">
                <a:solidFill>
                  <a:srgbClr val="253957"/>
                </a:solidFill>
                <a:latin typeface="+mn-lt"/>
                <a:ea typeface="+mn-ea"/>
                <a:cs typeface="+mn-cs"/>
                <a:sym typeface="Arial Narrow"/>
              </a:defRPr>
            </a:pPr>
            <a:r>
              <a:rPr lang="ru-RU" dirty="0"/>
              <a:t>ПОЗИЦИОНИРОВАНИЕ И ПРОДВИЖЕНИЕ АНГЛОЯЗЫЧНЫХ ПРОГРАММ:</a:t>
            </a:r>
          </a:p>
          <a:p>
            <a:pPr algn="l">
              <a:defRPr sz="7000" b="1" cap="all">
                <a:solidFill>
                  <a:srgbClr val="253957"/>
                </a:solidFill>
                <a:latin typeface="+mn-lt"/>
                <a:ea typeface="+mn-ea"/>
                <a:cs typeface="+mn-cs"/>
                <a:sym typeface="Arial Narrow"/>
              </a:defRPr>
            </a:pPr>
            <a:r>
              <a:rPr lang="ru-RU" dirty="0"/>
              <a:t>ПОЗИЦИЯ АКАДЕМИЧЕСКОГО РУКОВОДИТЕЛЯ</a:t>
            </a:r>
            <a:endParaRPr lang="en-US" dirty="0"/>
          </a:p>
        </p:txBody>
      </p:sp>
      <p:sp>
        <p:nvSpPr>
          <p:cNvPr id="53" name="Очень крутой подзаголовок презентации"/>
          <p:cNvSpPr txBox="1"/>
          <p:nvPr/>
        </p:nvSpPr>
        <p:spPr>
          <a:xfrm>
            <a:off x="7116914" y="8506691"/>
            <a:ext cx="12085485" cy="31519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ru-RU" dirty="0"/>
              <a:t>Козлов Владимир, доцент</a:t>
            </a:r>
          </a:p>
          <a:p>
            <a:r>
              <a:rPr lang="ru-RU" dirty="0"/>
              <a:t>ФСН, Институт демографии НИУ ВШЭ, </a:t>
            </a:r>
          </a:p>
          <a:p>
            <a:r>
              <a:rPr lang="ru-RU" dirty="0"/>
              <a:t>Академический руководитель программы</a:t>
            </a:r>
          </a:p>
          <a:p>
            <a:r>
              <a:rPr lang="ru-RU" dirty="0"/>
              <a:t>«Население и развитие»</a:t>
            </a:r>
          </a:p>
          <a:p>
            <a:r>
              <a:rPr lang="en-US" dirty="0"/>
              <a:t>vakozlov@hse.ru</a:t>
            </a:r>
          </a:p>
        </p:txBody>
      </p:sp>
      <p:sp>
        <p:nvSpPr>
          <p:cNvPr id="54" name="Название подразделения,  лаборатории, факультета и т.д."/>
          <p:cNvSpPr txBox="1"/>
          <p:nvPr/>
        </p:nvSpPr>
        <p:spPr>
          <a:xfrm>
            <a:off x="7116915" y="1847447"/>
            <a:ext cx="9443423" cy="790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p>
            <a:pPr algn="l">
              <a:defRPr sz="4200">
                <a:solidFill>
                  <a:srgbClr val="253957"/>
                </a:solidFill>
                <a:latin typeface="+mn-lt"/>
                <a:ea typeface="+mn-ea"/>
                <a:cs typeface="+mn-cs"/>
                <a:sym typeface="Arial Narrow"/>
              </a:defRPr>
            </a:pPr>
            <a:r>
              <a:rPr lang="ru-RU" dirty="0"/>
              <a:t>Факультет социальных наук</a:t>
            </a:r>
            <a:endParaRPr lang="en-US" dirty="0"/>
          </a:p>
        </p:txBody>
      </p:sp>
      <p:sp>
        <p:nvSpPr>
          <p:cNvPr id="55" name="Москва, 2017"/>
          <p:cNvSpPr txBox="1"/>
          <p:nvPr/>
        </p:nvSpPr>
        <p:spPr>
          <a:xfrm>
            <a:off x="7116915" y="11892516"/>
            <a:ext cx="9443424" cy="5751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lang="ru-RU" dirty="0"/>
              <a:t>Пермь</a:t>
            </a:r>
            <a:r>
              <a:rPr lang="en-US" dirty="0"/>
              <a:t>, </a:t>
            </a:r>
            <a:r>
              <a:rPr lang="ru-RU" dirty="0"/>
              <a:t>1</a:t>
            </a:r>
            <a:r>
              <a:rPr lang="en-US" dirty="0"/>
              <a:t> </a:t>
            </a:r>
            <a:r>
              <a:rPr lang="ru-RU" dirty="0"/>
              <a:t>ноября</a:t>
            </a:r>
            <a:r>
              <a:rPr lang="en-US" dirty="0"/>
              <a:t>, 2019</a:t>
            </a:r>
          </a:p>
        </p:txBody>
      </p:sp>
      <p:pic>
        <p:nvPicPr>
          <p:cNvPr id="9" name="Изображение" descr="Изображение"/>
          <p:cNvPicPr>
            <a:picLocks noChangeAspect="1"/>
          </p:cNvPicPr>
          <p:nvPr/>
        </p:nvPicPr>
        <p:blipFill>
          <a:blip r:embed="rId2"/>
          <a:stretch>
            <a:fillRect/>
          </a:stretch>
        </p:blipFill>
        <p:spPr>
          <a:xfrm>
            <a:off x="1506855" y="1330739"/>
            <a:ext cx="2166348" cy="2792805"/>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Очень крутой заголовок…"/>
          <p:cNvSpPr txBox="1"/>
          <p:nvPr/>
        </p:nvSpPr>
        <p:spPr>
          <a:xfrm>
            <a:off x="1186003" y="2972786"/>
            <a:ext cx="21489606"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ПРАКТИКА </a:t>
            </a:r>
            <a:endParaRPr lang="en-US" sz="4200" dirty="0">
              <a:latin typeface="Arial Narrow" charset="0"/>
              <a:ea typeface="Arial Narrow" charset="0"/>
              <a:cs typeface="Arial Narrow" charset="0"/>
            </a:endParaRPr>
          </a:p>
        </p:txBody>
      </p:sp>
      <p:sp>
        <p:nvSpPr>
          <p:cNvPr id="95" name="Заголовок основного текста"/>
          <p:cNvSpPr txBox="1"/>
          <p:nvPr/>
        </p:nvSpPr>
        <p:spPr>
          <a:xfrm>
            <a:off x="0" y="4486275"/>
            <a:ext cx="24384000" cy="53720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sz="4800" dirty="0"/>
              <a:t>Крайне сложно устроиться в российские компании, особенно, с соблюдением всех формальностей.</a:t>
            </a:r>
          </a:p>
          <a:p>
            <a:endParaRPr lang="ru-RU" sz="4800" dirty="0"/>
          </a:p>
          <a:p>
            <a:endParaRPr lang="ru-RU" dirty="0"/>
          </a:p>
          <a:p>
            <a:r>
              <a:rPr lang="ru-RU" sz="4400" dirty="0"/>
              <a:t>Останутся:</a:t>
            </a:r>
          </a:p>
          <a:p>
            <a:pPr marL="571500" indent="-571500">
              <a:buFont typeface="Arial" panose="020B0604020202020204" pitchFamily="34" charset="0"/>
              <a:buChar char="•"/>
            </a:pPr>
            <a:r>
              <a:rPr lang="ru-RU" sz="4400" dirty="0"/>
              <a:t>подразделения Вышки (в т.ч. И в других городах), </a:t>
            </a:r>
          </a:p>
          <a:p>
            <a:pPr marL="571500" indent="-571500">
              <a:buFont typeface="Arial" panose="020B0604020202020204" pitchFamily="34" charset="0"/>
              <a:buChar char="•"/>
            </a:pPr>
            <a:r>
              <a:rPr lang="ru-RU" sz="4400" dirty="0"/>
              <a:t>НКО,</a:t>
            </a:r>
          </a:p>
          <a:p>
            <a:pPr marL="571500" indent="-571500">
              <a:buFont typeface="Arial" panose="020B0604020202020204" pitchFamily="34" charset="0"/>
              <a:buChar char="•"/>
            </a:pPr>
            <a:r>
              <a:rPr lang="ru-RU" sz="4400" dirty="0"/>
              <a:t>Международные организации и университеты (исследовательские центры)… проблема стипендий</a:t>
            </a:r>
            <a:endParaRPr lang="en-US" sz="4400" dirty="0"/>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extLst>
      <p:ext uri="{BB962C8B-B14F-4D97-AF65-F5344CB8AC3E}">
        <p14:creationId xmlns:p14="http://schemas.microsoft.com/office/powerpoint/2010/main" val="299013180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Очень крутой заголовок…"/>
          <p:cNvSpPr txBox="1"/>
          <p:nvPr/>
        </p:nvSpPr>
        <p:spPr>
          <a:xfrm>
            <a:off x="1186003" y="2972786"/>
            <a:ext cx="21489606"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ПРОЕКТНЫЕ СЕМИНАРЫ и привлечение экспертов </a:t>
            </a:r>
            <a:endParaRPr lang="en-US" sz="4200" dirty="0">
              <a:latin typeface="Arial Narrow" charset="0"/>
              <a:ea typeface="Arial Narrow" charset="0"/>
              <a:cs typeface="Arial Narrow" charset="0"/>
            </a:endParaRPr>
          </a:p>
        </p:txBody>
      </p:sp>
      <p:sp>
        <p:nvSpPr>
          <p:cNvPr id="95" name="Заголовок основного текста"/>
          <p:cNvSpPr txBox="1"/>
          <p:nvPr/>
        </p:nvSpPr>
        <p:spPr>
          <a:xfrm>
            <a:off x="0" y="4229102"/>
            <a:ext cx="24384000" cy="49720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dirty="0"/>
              <a:t>Полезная практика, но требует подготовительной работы, как со студентами, так и с экспертами</a:t>
            </a:r>
          </a:p>
          <a:p>
            <a:endParaRPr lang="ru-RU" dirty="0"/>
          </a:p>
          <a:p>
            <a:r>
              <a:rPr lang="ru-RU" dirty="0"/>
              <a:t>Люди должны понимать, что от них требуется</a:t>
            </a:r>
          </a:p>
          <a:p>
            <a:endParaRPr lang="ru-RU" dirty="0"/>
          </a:p>
          <a:p>
            <a:r>
              <a:rPr lang="ru-RU" dirty="0"/>
              <a:t>Студенты к встречам должны подходить подготовленные, иначе получается пустая трата времени</a:t>
            </a:r>
          </a:p>
          <a:p>
            <a:endParaRPr lang="ru-RU" dirty="0"/>
          </a:p>
          <a:p>
            <a:r>
              <a:rPr lang="ru-RU" dirty="0"/>
              <a:t>Программа часто может меняться, надо иметь резервных экспертов, резервные даты, резервные темы</a:t>
            </a:r>
            <a:endParaRPr lang="en-US" dirty="0"/>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extLst>
      <p:ext uri="{BB962C8B-B14F-4D97-AF65-F5344CB8AC3E}">
        <p14:creationId xmlns:p14="http://schemas.microsoft.com/office/powerpoint/2010/main" val="22765237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Очень крутой заголовок…"/>
          <p:cNvSpPr txBox="1"/>
          <p:nvPr/>
        </p:nvSpPr>
        <p:spPr>
          <a:xfrm>
            <a:off x="1186003" y="2972786"/>
            <a:ext cx="21489606"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ВМЕСТО ЗАКЛЮЧЕНИЯ: ОБРАТНАЯ СВЯЗЬ</a:t>
            </a:r>
            <a:endParaRPr lang="en-US" sz="4200" dirty="0">
              <a:latin typeface="Arial Narrow" charset="0"/>
              <a:ea typeface="Arial Narrow" charset="0"/>
              <a:cs typeface="Arial Narrow" charset="0"/>
            </a:endParaRPr>
          </a:p>
        </p:txBody>
      </p:sp>
      <p:sp>
        <p:nvSpPr>
          <p:cNvPr id="95" name="Заголовок основного текста"/>
          <p:cNvSpPr txBox="1"/>
          <p:nvPr/>
        </p:nvSpPr>
        <p:spPr>
          <a:xfrm>
            <a:off x="1177619" y="5820994"/>
            <a:ext cx="21506374" cy="51518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sz="4800" dirty="0"/>
              <a:t>ДЛЯ РЕКЛАМЫ:</a:t>
            </a:r>
          </a:p>
          <a:p>
            <a:pPr marL="685800" indent="-685800">
              <a:buFont typeface="Arial" panose="020B0604020202020204" pitchFamily="34" charset="0"/>
              <a:buChar char="•"/>
            </a:pPr>
            <a:r>
              <a:rPr lang="en-US" sz="4800" dirty="0"/>
              <a:t>“</a:t>
            </a:r>
            <a:r>
              <a:rPr lang="ru-RU" sz="4800" dirty="0"/>
              <a:t>Сарафанное радио</a:t>
            </a:r>
            <a:r>
              <a:rPr lang="en-US" sz="4800" dirty="0"/>
              <a:t>” </a:t>
            </a:r>
            <a:r>
              <a:rPr lang="ru-RU" sz="4800" dirty="0"/>
              <a:t>прекрасно работает. </a:t>
            </a:r>
          </a:p>
          <a:p>
            <a:pPr marL="685800" indent="-685800">
              <a:buFont typeface="Arial" panose="020B0604020202020204" pitchFamily="34" charset="0"/>
              <a:buChar char="•"/>
            </a:pPr>
            <a:r>
              <a:rPr lang="ru-RU" sz="4800" dirty="0"/>
              <a:t>Необходимы интервью со студентами и выпускниками, краткие видео-ролики с ними</a:t>
            </a:r>
          </a:p>
          <a:p>
            <a:pPr marL="685800" indent="-685800">
              <a:buFont typeface="Arial" panose="020B0604020202020204" pitchFamily="34" charset="0"/>
              <a:buChar char="•"/>
            </a:pPr>
            <a:r>
              <a:rPr lang="ru-RU" sz="4800" dirty="0"/>
              <a:t>Рассказы об успехах выпускников и интересных событиях с их участием</a:t>
            </a:r>
          </a:p>
          <a:p>
            <a:pPr marL="685800" indent="-685800">
              <a:buFont typeface="Arial" panose="020B0604020202020204" pitchFamily="34" charset="0"/>
              <a:buChar char="•"/>
            </a:pPr>
            <a:r>
              <a:rPr lang="ru-RU" sz="4800" dirty="0"/>
              <a:t>Страничка со студентами и выпускниками</a:t>
            </a:r>
          </a:p>
          <a:p>
            <a:r>
              <a:rPr lang="ru-RU" sz="4800" dirty="0"/>
              <a:t>ДЛЯ УЛУЧШЕНИЯ КАЧЕСТВА ПРОГРАММЫ:</a:t>
            </a:r>
          </a:p>
          <a:p>
            <a:pPr marL="685800" indent="-685800">
              <a:buFont typeface="Arial" panose="020B0604020202020204" pitchFamily="34" charset="0"/>
              <a:buChar char="•"/>
            </a:pPr>
            <a:r>
              <a:rPr lang="ru-RU" sz="4800" dirty="0"/>
              <a:t>Регулярный мониторинг </a:t>
            </a:r>
          </a:p>
          <a:p>
            <a:pPr marL="685800" indent="-685800">
              <a:buFont typeface="Arial" panose="020B0604020202020204" pitchFamily="34" charset="0"/>
              <a:buChar char="•"/>
            </a:pPr>
            <a:r>
              <a:rPr lang="ru-RU" sz="4800" dirty="0"/>
              <a:t>Неформальные разговоры или круглые столы</a:t>
            </a:r>
            <a:endParaRPr lang="en-US" sz="4800" dirty="0"/>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extLst>
      <p:ext uri="{BB962C8B-B14F-4D97-AF65-F5344CB8AC3E}">
        <p14:creationId xmlns:p14="http://schemas.microsoft.com/office/powerpoint/2010/main" val="419401861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Телефон.: +Х (ХХХ) ХХХ ХХХХ"/>
          <p:cNvSpPr txBox="1"/>
          <p:nvPr/>
        </p:nvSpPr>
        <p:spPr>
          <a:xfrm>
            <a:off x="801172" y="11141586"/>
            <a:ext cx="12693153" cy="18062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lvl1pPr algn="l" defTabSz="642937">
              <a:defRPr sz="2400">
                <a:solidFill>
                  <a:srgbClr val="FFFFFF"/>
                </a:solidFill>
                <a:latin typeface="+mn-lt"/>
                <a:ea typeface="+mn-ea"/>
                <a:cs typeface="+mn-cs"/>
                <a:sym typeface="Arial Narrow"/>
              </a:defRPr>
            </a:lvl1pPr>
          </a:lstStyle>
          <a:p>
            <a:r>
              <a:rPr lang="en-US" sz="5400" dirty="0"/>
              <a:t>Phone</a:t>
            </a:r>
            <a:r>
              <a:rPr sz="5400" dirty="0"/>
              <a:t>.: +</a:t>
            </a:r>
            <a:r>
              <a:rPr lang="en-US" sz="5400" dirty="0"/>
              <a:t>7 </a:t>
            </a:r>
            <a:r>
              <a:rPr lang="ru-RU" sz="5400" dirty="0"/>
              <a:t>916 130 45 80</a:t>
            </a:r>
            <a:endParaRPr lang="en-US" sz="5400" dirty="0"/>
          </a:p>
          <a:p>
            <a:r>
              <a:rPr lang="en-US" sz="5400" dirty="0"/>
              <a:t>vakozlov@hse.ru</a:t>
            </a:r>
            <a:endParaRPr sz="5400" dirty="0"/>
          </a:p>
        </p:txBody>
      </p:sp>
      <p:pic>
        <p:nvPicPr>
          <p:cNvPr id="7" name="Изображение" descr="Изображение"/>
          <p:cNvPicPr>
            <a:picLocks noChangeAspect="1"/>
          </p:cNvPicPr>
          <p:nvPr/>
        </p:nvPicPr>
        <p:blipFill>
          <a:blip r:embed="rId2"/>
          <a:stretch>
            <a:fillRect/>
          </a:stretch>
        </p:blipFill>
        <p:spPr>
          <a:xfrm>
            <a:off x="1423188" y="1401009"/>
            <a:ext cx="2252097" cy="2903349"/>
          </a:xfrm>
          <a:prstGeom prst="rect">
            <a:avLst/>
          </a:prstGeom>
          <a:ln w="12700">
            <a:miter lim="400000"/>
          </a:ln>
        </p:spPr>
      </p:pic>
      <p:sp>
        <p:nvSpPr>
          <p:cNvPr id="3" name="TextBox 2"/>
          <p:cNvSpPr txBox="1"/>
          <p:nvPr/>
        </p:nvSpPr>
        <p:spPr>
          <a:xfrm>
            <a:off x="3987719" y="6136466"/>
            <a:ext cx="15325517" cy="14984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8800" dirty="0">
                <a:solidFill>
                  <a:schemeClr val="bg1"/>
                </a:solidFill>
              </a:rPr>
              <a:t>СПАСИБО ЗА ВНИМАНИЕ</a:t>
            </a:r>
            <a:r>
              <a:rPr kumimoji="0" lang="en-US" sz="8800" b="0" i="0" u="none" strike="noStrike" cap="none" spc="0" normalizeH="0" dirty="0">
                <a:ln>
                  <a:noFill/>
                </a:ln>
                <a:solidFill>
                  <a:schemeClr val="bg1"/>
                </a:solidFill>
                <a:effectLst/>
                <a:uFillTx/>
                <a:latin typeface="+mj-lt"/>
                <a:ea typeface="+mj-ea"/>
                <a:cs typeface="+mj-cs"/>
                <a:sym typeface="Helvetica Light"/>
              </a:rPr>
              <a:t>! </a:t>
            </a:r>
            <a:endParaRPr kumimoji="0" lang="ru-RU" sz="8800" b="0" i="0" u="none" strike="noStrike" cap="none" spc="0" normalizeH="0" baseline="0" dirty="0">
              <a:ln>
                <a:noFill/>
              </a:ln>
              <a:solidFill>
                <a:schemeClr val="bg1"/>
              </a:solidFill>
              <a:effectLst/>
              <a:uFillTx/>
              <a:latin typeface="+mj-lt"/>
              <a:ea typeface="+mj-ea"/>
              <a:cs typeface="+mj-cs"/>
              <a:sym typeface="Helvetica Light"/>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201065" y="2459865"/>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ВАЖНЫЕ ЭЛЕМЕНТЫ</a:t>
            </a:r>
            <a:endParaRPr lang="en-US" sz="7000" b="1" dirty="0">
              <a:latin typeface="Arial Narrow" charset="0"/>
              <a:ea typeface="Arial Narrow" charset="0"/>
              <a:cs typeface="Arial Narrow" charset="0"/>
            </a:endParaRPr>
          </a:p>
        </p:txBody>
      </p:sp>
      <p:sp>
        <p:nvSpPr>
          <p:cNvPr id="81" name="Заголовок основного текста"/>
          <p:cNvSpPr txBox="1"/>
          <p:nvPr/>
        </p:nvSpPr>
        <p:spPr>
          <a:xfrm>
            <a:off x="1525514" y="10838966"/>
            <a:ext cx="16073439"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marL="742950" indent="-742950">
              <a:buAutoNum type="arabicPeriod"/>
            </a:pPr>
            <a:endParaRPr lang="ru-RU" sz="4800" dirty="0"/>
          </a:p>
          <a:p>
            <a:pPr marL="742950" indent="-742950">
              <a:buAutoNum type="arabicPeriod"/>
            </a:pPr>
            <a:endParaRPr lang="ru-RU" sz="4800" dirty="0"/>
          </a:p>
          <a:p>
            <a:pPr marL="742950" indent="-742950">
              <a:buAutoNum type="arabicPeriod"/>
            </a:pPr>
            <a:endParaRPr lang="ru-RU" sz="4800" dirty="0"/>
          </a:p>
          <a:p>
            <a:pPr marL="742950" indent="-742950">
              <a:buAutoNum type="arabicPeriod"/>
            </a:pPr>
            <a:endParaRPr lang="ru-RU" sz="4800" dirty="0"/>
          </a:p>
          <a:p>
            <a:pPr marL="742950" indent="-742950">
              <a:buAutoNum type="arabicPeriod"/>
            </a:pPr>
            <a:endParaRPr lang="ru-RU" sz="4800" dirty="0"/>
          </a:p>
          <a:p>
            <a:pPr marL="742950" indent="-742950">
              <a:buAutoNum type="arabicPeriod"/>
            </a:pPr>
            <a:endParaRPr lang="ru-RU" sz="4800" dirty="0"/>
          </a:p>
          <a:p>
            <a:pPr marL="742950" indent="-742950">
              <a:buAutoNum type="arabicPeriod"/>
            </a:pPr>
            <a:r>
              <a:rPr lang="ru-RU" sz="4800" dirty="0"/>
              <a:t>Подбор дисциплин и преподавателей</a:t>
            </a:r>
          </a:p>
          <a:p>
            <a:pPr marL="742950" indent="-742950">
              <a:buAutoNum type="arabicPeriod"/>
            </a:pPr>
            <a:r>
              <a:rPr lang="ru-RU" sz="4800" dirty="0"/>
              <a:t>Конструирование учебных планов</a:t>
            </a:r>
            <a:endParaRPr lang="en-US" sz="4800" dirty="0"/>
          </a:p>
          <a:p>
            <a:pPr marL="742950" indent="-742950">
              <a:buAutoNum type="arabicPeriod"/>
            </a:pPr>
            <a:r>
              <a:rPr lang="ru-RU" sz="4800" dirty="0"/>
              <a:t>Процедура продвижения программы</a:t>
            </a:r>
            <a:r>
              <a:rPr lang="en-US" sz="4800" dirty="0"/>
              <a:t> </a:t>
            </a:r>
            <a:endParaRPr lang="ru-RU" sz="4800" dirty="0"/>
          </a:p>
          <a:p>
            <a:pPr marL="742950" indent="-742950">
              <a:buAutoNum type="arabicPeriod"/>
            </a:pPr>
            <a:r>
              <a:rPr lang="ru-RU" sz="4800" dirty="0"/>
              <a:t>Процедура отбора студентов</a:t>
            </a:r>
            <a:endParaRPr lang="en-US" sz="4800" dirty="0"/>
          </a:p>
          <a:p>
            <a:pPr marL="742950" indent="-742950">
              <a:buAutoNum type="arabicPeriod"/>
            </a:pPr>
            <a:r>
              <a:rPr lang="ru-RU" sz="4800" dirty="0"/>
              <a:t>Общение в межкультурной среде</a:t>
            </a:r>
            <a:endParaRPr lang="en-US" sz="4800" dirty="0"/>
          </a:p>
          <a:p>
            <a:pPr marL="742950" indent="-742950">
              <a:buAutoNum type="arabicPeriod"/>
            </a:pPr>
            <a:r>
              <a:rPr lang="ru-RU" sz="4800" dirty="0"/>
              <a:t>Практика и проектные семинары</a:t>
            </a:r>
          </a:p>
          <a:p>
            <a:pPr marL="742950" indent="-742950">
              <a:buAutoNum type="arabicPeriod"/>
            </a:pPr>
            <a:r>
              <a:rPr lang="ru-RU" sz="4800" dirty="0"/>
              <a:t>Обратная связь</a:t>
            </a:r>
            <a:endParaRPr lang="en-US" sz="4800" dirty="0"/>
          </a:p>
          <a:p>
            <a:pPr marL="742950" indent="-742950">
              <a:buAutoNum type="arabicPeriod"/>
            </a:pPr>
            <a:endParaRPr lang="en-US" dirty="0"/>
          </a:p>
          <a:p>
            <a:pPr marL="742950" indent="-742950">
              <a:buAutoNum type="arabicPeriod"/>
            </a:pPr>
            <a:endParaRPr lang="en-US" dirty="0"/>
          </a:p>
          <a:p>
            <a:pPr marL="742950" indent="-742950">
              <a:buAutoNum type="arabicPeriod"/>
            </a:pPr>
            <a:endParaRPr lang="en-US" dirty="0"/>
          </a:p>
          <a:p>
            <a:pPr marL="742950" indent="-742950">
              <a:buAutoNum type="arabicPeriod"/>
            </a:pPr>
            <a:endParaRPr lang="en-US" dirty="0"/>
          </a:p>
          <a:p>
            <a:pPr marL="742950" indent="-742950">
              <a:buAutoNum type="arabicPeriod"/>
            </a:pPr>
            <a:endParaRPr lang="en-US" dirty="0"/>
          </a:p>
        </p:txBody>
      </p:sp>
      <p:sp>
        <p:nvSpPr>
          <p:cNvPr id="82"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8" y="2972786"/>
            <a:ext cx="21497989"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ИНОСТРАННЫЕ СТУДЕНТЫ ОТЛИЧАЮТСЯ ОТ РОССИЙСКИХ</a:t>
            </a:r>
            <a:r>
              <a:rPr lang="en-US" sz="7000" b="1" dirty="0">
                <a:latin typeface="Arial Narrow" charset="0"/>
                <a:ea typeface="Arial Narrow" charset="0"/>
                <a:cs typeface="Arial Narrow" charset="0"/>
              </a:rPr>
              <a:t>?</a:t>
            </a:r>
          </a:p>
          <a:p>
            <a:pPr algn="l">
              <a:defRPr sz="5000" b="1" cap="all">
                <a:solidFill>
                  <a:srgbClr val="253957"/>
                </a:solidFill>
                <a:latin typeface="+mn-lt"/>
                <a:ea typeface="+mn-ea"/>
                <a:cs typeface="+mn-cs"/>
                <a:sym typeface="Arial Narrow"/>
              </a:defRPr>
            </a:pPr>
            <a:endParaRPr lang="en-US" sz="7000" b="1" dirty="0">
              <a:latin typeface="Arial Narrow" charset="0"/>
              <a:ea typeface="Arial Narrow" charset="0"/>
              <a:cs typeface="Arial Narrow" charset="0"/>
            </a:endParaRPr>
          </a:p>
          <a:p>
            <a:pPr algn="l">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В ЧЕМ ОСНОВНЫЕ РАЗЛИЧИЯ?</a:t>
            </a:r>
            <a:endParaRPr lang="en-US" sz="7000" b="1" dirty="0">
              <a:latin typeface="Arial Narrow" charset="0"/>
              <a:ea typeface="Arial Narrow" charset="0"/>
              <a:cs typeface="Arial Narrow" charset="0"/>
            </a:endParaRPr>
          </a:p>
          <a:p>
            <a:pPr algn="l">
              <a:defRPr sz="3000">
                <a:solidFill>
                  <a:srgbClr val="253957"/>
                </a:solidFill>
                <a:latin typeface="+mn-lt"/>
                <a:ea typeface="+mn-ea"/>
                <a:cs typeface="+mn-cs"/>
                <a:sym typeface="Arial Narrow"/>
              </a:defRPr>
            </a:pPr>
            <a:endParaRPr lang="en-US" sz="4200" dirty="0">
              <a:latin typeface="Arial Narrow" charset="0"/>
              <a:ea typeface="Arial Narrow" charset="0"/>
              <a:cs typeface="Arial Narrow" charset="0"/>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ВЫБОР ДИСЦИПЛИН и преподавателей</a:t>
            </a:r>
            <a:endParaRPr lang="en-US" sz="7000" b="1" dirty="0">
              <a:latin typeface="Arial Narrow" charset="0"/>
              <a:ea typeface="Arial Narrow" charset="0"/>
              <a:cs typeface="Arial Narrow" charset="0"/>
            </a:endParaRPr>
          </a:p>
          <a:p>
            <a:pPr algn="l">
              <a:defRPr sz="5000" b="1" cap="all">
                <a:solidFill>
                  <a:srgbClr val="253957"/>
                </a:solidFill>
                <a:latin typeface="+mn-lt"/>
                <a:ea typeface="+mn-ea"/>
                <a:cs typeface="+mn-cs"/>
                <a:sym typeface="Arial Narrow"/>
              </a:defRPr>
            </a:pPr>
            <a:endParaRPr lang="en-US" sz="4200" dirty="0">
              <a:latin typeface="Arial Narrow" charset="0"/>
              <a:ea typeface="Arial Narrow" charset="0"/>
              <a:cs typeface="Arial Narrow" charset="0"/>
            </a:endParaRPr>
          </a:p>
        </p:txBody>
      </p:sp>
      <p:sp>
        <p:nvSpPr>
          <p:cNvPr id="67" name="Заголовок основного текста"/>
          <p:cNvSpPr txBox="1"/>
          <p:nvPr/>
        </p:nvSpPr>
        <p:spPr>
          <a:xfrm>
            <a:off x="0" y="4714880"/>
            <a:ext cx="24384000" cy="82434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sz="4800" dirty="0"/>
              <a:t>Ситуации:</a:t>
            </a:r>
          </a:p>
          <a:p>
            <a:r>
              <a:rPr lang="ru-RU" dirty="0"/>
              <a:t>Есть исследователи иностранцы. Хотят ли они преподавать и могут ли?</a:t>
            </a:r>
          </a:p>
          <a:p>
            <a:r>
              <a:rPr lang="ru-RU" dirty="0"/>
              <a:t>Есть свои преподаватели, которые боятся преподавать</a:t>
            </a:r>
          </a:p>
          <a:p>
            <a:r>
              <a:rPr lang="ru-RU" dirty="0"/>
              <a:t>Есть свои «звезды» в исследованиях, но у них проблемы с преподаванием. Что делать?</a:t>
            </a:r>
          </a:p>
          <a:p>
            <a:r>
              <a:rPr lang="ru-RU" dirty="0"/>
              <a:t>Есть молодые преподаватели: хороший язык, методы, мало опыта преподавания</a:t>
            </a:r>
          </a:p>
          <a:p>
            <a:endParaRPr lang="ru-RU" dirty="0"/>
          </a:p>
          <a:p>
            <a:r>
              <a:rPr lang="ru-RU" sz="4800" dirty="0"/>
              <a:t>Вопросы:</a:t>
            </a:r>
          </a:p>
          <a:p>
            <a:r>
              <a:rPr lang="ru-RU" dirty="0"/>
              <a:t>Можно ли привлекать ассистентов, магистрантов, аспирантов на начальных этапах обучения?</a:t>
            </a:r>
          </a:p>
          <a:p>
            <a:r>
              <a:rPr lang="ru-RU" dirty="0"/>
              <a:t>Ориентировать ли процедуру международного найма на прием преподавателя, а не исследователя? </a:t>
            </a:r>
          </a:p>
          <a:p>
            <a:endParaRPr lang="ru-RU" dirty="0"/>
          </a:p>
          <a:p>
            <a:endParaRPr lang="en-US"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11199" y="4965427"/>
            <a:ext cx="21523142"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304800" indent="-304800" algn="l">
              <a:spcBef>
                <a:spcPts val="2800"/>
              </a:spcBef>
              <a:buSzPct val="100000"/>
              <a:buAutoNum type="arabicPeriod"/>
              <a:defRPr sz="2800">
                <a:solidFill>
                  <a:srgbClr val="253957"/>
                </a:solidFill>
                <a:latin typeface="+mn-lt"/>
                <a:ea typeface="+mn-ea"/>
                <a:cs typeface="+mn-cs"/>
                <a:sym typeface="Arial Narrow"/>
              </a:defRPr>
            </a:pPr>
            <a:r>
              <a:rPr lang="ru-RU" sz="4400" b="1" dirty="0"/>
              <a:t> Задать траекторию, определить ответственных и правила игры и…</a:t>
            </a:r>
          </a:p>
          <a:p>
            <a:pPr marL="304800" indent="-304800" algn="l">
              <a:spcBef>
                <a:spcPts val="2800"/>
              </a:spcBef>
              <a:buSzPct val="100000"/>
              <a:buAutoNum type="arabicPeriod"/>
              <a:defRPr sz="2800">
                <a:solidFill>
                  <a:srgbClr val="253957"/>
                </a:solidFill>
                <a:latin typeface="+mn-lt"/>
                <a:ea typeface="+mn-ea"/>
                <a:cs typeface="+mn-cs"/>
                <a:sym typeface="Arial Narrow"/>
              </a:defRPr>
            </a:pPr>
            <a:endParaRPr lang="ru-RU" sz="4400" b="1" dirty="0"/>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ru-RU" sz="4400" b="1" dirty="0"/>
              <a:t> И быть готовым за все отвечать</a:t>
            </a:r>
          </a:p>
          <a:p>
            <a:pPr marL="304800" indent="-304800" algn="l">
              <a:spcBef>
                <a:spcPts val="2800"/>
              </a:spcBef>
              <a:buSzPct val="100000"/>
              <a:buAutoNum type="arabicPeriod"/>
              <a:defRPr sz="2800">
                <a:solidFill>
                  <a:srgbClr val="253957"/>
                </a:solidFill>
                <a:latin typeface="+mn-lt"/>
                <a:ea typeface="+mn-ea"/>
                <a:cs typeface="+mn-cs"/>
                <a:sym typeface="Arial Narrow"/>
              </a:defRPr>
            </a:pPr>
            <a:endParaRPr lang="ru-RU" sz="4400" b="1" dirty="0"/>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ru-RU" sz="4400" b="1" dirty="0"/>
              <a:t>В координации велика роль учебных офисов</a:t>
            </a:r>
          </a:p>
          <a:p>
            <a:pPr marL="304800" indent="-304800" algn="l">
              <a:spcBef>
                <a:spcPts val="2800"/>
              </a:spcBef>
              <a:buSzPct val="100000"/>
              <a:buAutoNum type="arabicPeriod"/>
              <a:defRPr sz="2800">
                <a:solidFill>
                  <a:srgbClr val="253957"/>
                </a:solidFill>
                <a:latin typeface="+mn-lt"/>
                <a:ea typeface="+mn-ea"/>
                <a:cs typeface="+mn-cs"/>
                <a:sym typeface="Arial Narrow"/>
              </a:defRPr>
            </a:pPr>
            <a:endParaRPr lang="ru-RU" sz="4400" b="1" dirty="0"/>
          </a:p>
          <a:p>
            <a:pPr marL="304800" indent="-304800" algn="l">
              <a:spcBef>
                <a:spcPts val="2800"/>
              </a:spcBef>
              <a:buSzPct val="100000"/>
              <a:buAutoNum type="arabicPeriod"/>
              <a:defRPr sz="2800">
                <a:solidFill>
                  <a:srgbClr val="253957"/>
                </a:solidFill>
                <a:latin typeface="+mn-lt"/>
                <a:ea typeface="+mn-ea"/>
                <a:cs typeface="+mn-cs"/>
                <a:sym typeface="Arial Narrow"/>
              </a:defRPr>
            </a:pPr>
            <a:r>
              <a:rPr lang="ru-RU" sz="4400" b="1" dirty="0"/>
              <a:t>Лучше сразу переходить на последние требования по </a:t>
            </a:r>
            <a:r>
              <a:rPr lang="ru-RU" sz="4400" b="1" dirty="0" err="1"/>
              <a:t>формлению</a:t>
            </a:r>
            <a:r>
              <a:rPr lang="ru-RU" sz="4400" b="1" dirty="0"/>
              <a:t> (переход к ПРО и электронным формам в </a:t>
            </a:r>
            <a:r>
              <a:rPr lang="en-US" sz="4400" b="1" dirty="0" err="1"/>
              <a:t>lms</a:t>
            </a:r>
            <a:r>
              <a:rPr lang="ru-RU" sz="4400" b="1" dirty="0"/>
              <a:t>, например)</a:t>
            </a:r>
          </a:p>
          <a:p>
            <a:pPr marL="304800" indent="-304800" algn="l">
              <a:spcBef>
                <a:spcPts val="2800"/>
              </a:spcBef>
              <a:buSzPct val="100000"/>
              <a:buAutoNum type="arabicPeriod"/>
              <a:defRPr sz="2800">
                <a:solidFill>
                  <a:srgbClr val="253957"/>
                </a:solidFill>
                <a:latin typeface="+mn-lt"/>
                <a:ea typeface="+mn-ea"/>
                <a:cs typeface="+mn-cs"/>
                <a:sym typeface="Arial Narrow"/>
              </a:defRPr>
            </a:pPr>
            <a:endParaRPr lang="ru-RU" sz="4400" b="1" dirty="0"/>
          </a:p>
          <a:p>
            <a:pPr algn="l">
              <a:spcBef>
                <a:spcPts val="2800"/>
              </a:spcBef>
              <a:buSzPct val="100000"/>
              <a:defRPr sz="2800">
                <a:solidFill>
                  <a:srgbClr val="253957"/>
                </a:solidFill>
                <a:latin typeface="+mn-lt"/>
                <a:ea typeface="+mn-ea"/>
                <a:cs typeface="+mn-cs"/>
                <a:sym typeface="Arial Narrow"/>
              </a:defRPr>
            </a:pPr>
            <a:endParaRPr lang="en-US" sz="4400" b="1" dirty="0"/>
          </a:p>
        </p:txBody>
      </p:sp>
      <p:sp>
        <p:nvSpPr>
          <p:cNvPr id="73" name="Очень крутой заголовок…"/>
          <p:cNvSpPr txBox="1"/>
          <p:nvPr/>
        </p:nvSpPr>
        <p:spPr>
          <a:xfrm>
            <a:off x="858489" y="2273087"/>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КОНСТРУИРОВАНИЕ УЧЕБНОГО ПЛАНА</a:t>
            </a:r>
            <a:endParaRPr lang="en-US" sz="4200" dirty="0">
              <a:latin typeface="Arial Narrow" charset="0"/>
              <a:ea typeface="Arial Narrow" charset="0"/>
              <a:cs typeface="Arial Narrow" charset="0"/>
            </a:endParaRPr>
          </a:p>
        </p:txBody>
      </p:sp>
      <p:sp>
        <p:nvSpPr>
          <p:cNvPr id="75"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923974" y="4371975"/>
            <a:ext cx="21506375" cy="55721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304800" indent="-304800" algn="l">
              <a:spcBef>
                <a:spcPts val="2800"/>
              </a:spcBef>
              <a:buSzPct val="100000"/>
              <a:buChar char="•"/>
              <a:defRPr sz="2800">
                <a:solidFill>
                  <a:srgbClr val="253957"/>
                </a:solidFill>
                <a:latin typeface="+mn-lt"/>
                <a:ea typeface="+mn-ea"/>
                <a:cs typeface="+mn-cs"/>
                <a:sym typeface="Arial Narrow"/>
              </a:defRPr>
            </a:pPr>
            <a:r>
              <a:rPr lang="ru-RU" sz="4800" dirty="0"/>
              <a:t>Емкие и информативные </a:t>
            </a:r>
            <a:r>
              <a:rPr lang="ru-RU" sz="4800" dirty="0" err="1"/>
              <a:t>ПУДы</a:t>
            </a:r>
            <a:r>
              <a:rPr lang="ru-RU" sz="4800" dirty="0"/>
              <a:t> (стремимся к совпадению </a:t>
            </a:r>
            <a:r>
              <a:rPr lang="ru-RU" sz="4800" dirty="0" err="1"/>
              <a:t>ПУДа</a:t>
            </a:r>
            <a:r>
              <a:rPr lang="ru-RU" sz="4800" dirty="0"/>
              <a:t> и реальной программы, хотя идеал недостижим)</a:t>
            </a:r>
          </a:p>
          <a:p>
            <a:pPr marL="304800" indent="-304800" algn="l">
              <a:spcBef>
                <a:spcPts val="2800"/>
              </a:spcBef>
              <a:buSzPct val="100000"/>
              <a:buChar char="•"/>
              <a:defRPr sz="2800">
                <a:solidFill>
                  <a:srgbClr val="253957"/>
                </a:solidFill>
                <a:latin typeface="+mn-lt"/>
                <a:ea typeface="+mn-ea"/>
                <a:cs typeface="+mn-cs"/>
                <a:sym typeface="Arial Narrow"/>
              </a:defRPr>
            </a:pPr>
            <a:r>
              <a:rPr lang="ru-RU" sz="4800" dirty="0"/>
              <a:t>Связанные между собой курсы (хотя первые годы может и не получаться)</a:t>
            </a:r>
          </a:p>
          <a:p>
            <a:pPr marL="304800" indent="-304800" algn="l">
              <a:spcBef>
                <a:spcPts val="2800"/>
              </a:spcBef>
              <a:buSzPct val="100000"/>
              <a:buChar char="•"/>
              <a:defRPr sz="2800">
                <a:solidFill>
                  <a:srgbClr val="253957"/>
                </a:solidFill>
                <a:latin typeface="+mn-lt"/>
                <a:ea typeface="+mn-ea"/>
                <a:cs typeface="+mn-cs"/>
                <a:sym typeface="Arial Narrow"/>
              </a:defRPr>
            </a:pPr>
            <a:r>
              <a:rPr lang="ru-RU" sz="4800" dirty="0"/>
              <a:t>Переход от знаний-умений-навыков к ПРО</a:t>
            </a:r>
          </a:p>
          <a:p>
            <a:pPr marL="304800" indent="-304800" algn="l">
              <a:spcBef>
                <a:spcPts val="2800"/>
              </a:spcBef>
              <a:buSzPct val="100000"/>
              <a:buChar char="•"/>
              <a:defRPr sz="2800">
                <a:solidFill>
                  <a:srgbClr val="253957"/>
                </a:solidFill>
                <a:latin typeface="+mn-lt"/>
                <a:ea typeface="+mn-ea"/>
                <a:cs typeface="+mn-cs"/>
                <a:sym typeface="Arial Narrow"/>
              </a:defRPr>
            </a:pPr>
            <a:r>
              <a:rPr lang="ru-RU" sz="4800" dirty="0"/>
              <a:t>Научный и проектный семинар, интегрированный с деятельностью международных лабораторий и (если возможно) практическими занятиями</a:t>
            </a:r>
          </a:p>
          <a:p>
            <a:pPr marL="304800" indent="-304800" algn="l">
              <a:spcBef>
                <a:spcPts val="2800"/>
              </a:spcBef>
              <a:buSzPct val="100000"/>
              <a:buChar char="•"/>
              <a:defRPr sz="2800">
                <a:solidFill>
                  <a:srgbClr val="253957"/>
                </a:solidFill>
                <a:latin typeface="+mn-lt"/>
                <a:ea typeface="+mn-ea"/>
                <a:cs typeface="+mn-cs"/>
                <a:sym typeface="Arial Narrow"/>
              </a:defRPr>
            </a:pPr>
            <a:r>
              <a:rPr lang="ru-RU" sz="4800" b="1" i="1" dirty="0"/>
              <a:t>А на сколько «сложный» получится курс???</a:t>
            </a:r>
          </a:p>
          <a:p>
            <a:pPr marL="304800" indent="-304800" algn="l">
              <a:spcBef>
                <a:spcPts val="2800"/>
              </a:spcBef>
              <a:buSzPct val="100000"/>
              <a:buChar char="•"/>
              <a:defRPr sz="2800">
                <a:solidFill>
                  <a:srgbClr val="253957"/>
                </a:solidFill>
                <a:latin typeface="+mn-lt"/>
                <a:ea typeface="+mn-ea"/>
                <a:cs typeface="+mn-cs"/>
                <a:sym typeface="Arial Narrow"/>
              </a:defRPr>
            </a:pPr>
            <a:endParaRPr lang="ru-RU" sz="4800" dirty="0"/>
          </a:p>
          <a:p>
            <a:pPr marL="304800" indent="-304800" algn="l">
              <a:spcBef>
                <a:spcPts val="2800"/>
              </a:spcBef>
              <a:buSzPct val="100000"/>
              <a:buChar char="•"/>
              <a:defRPr sz="2800">
                <a:solidFill>
                  <a:srgbClr val="253957"/>
                </a:solidFill>
                <a:latin typeface="+mn-lt"/>
                <a:ea typeface="+mn-ea"/>
                <a:cs typeface="+mn-cs"/>
                <a:sym typeface="Arial Narrow"/>
              </a:defRPr>
            </a:pPr>
            <a:endParaRPr lang="en-US" sz="4800" dirty="0"/>
          </a:p>
          <a:p>
            <a:pPr algn="l">
              <a:spcBef>
                <a:spcPts val="2800"/>
              </a:spcBef>
              <a:buSzPct val="100000"/>
              <a:defRPr sz="2800">
                <a:solidFill>
                  <a:srgbClr val="253957"/>
                </a:solidFill>
                <a:latin typeface="+mn-lt"/>
                <a:ea typeface="+mn-ea"/>
                <a:cs typeface="+mn-cs"/>
                <a:sym typeface="Arial Narrow"/>
              </a:defRPr>
            </a:pPr>
            <a:endParaRPr dirty="0"/>
          </a:p>
        </p:txBody>
      </p:sp>
      <p:sp>
        <p:nvSpPr>
          <p:cNvPr id="87" name="Очень крутой заголовок…"/>
          <p:cNvSpPr txBox="1"/>
          <p:nvPr/>
        </p:nvSpPr>
        <p:spPr>
          <a:xfrm>
            <a:off x="1209449" y="2972786"/>
            <a:ext cx="21489608"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КОНСТРУИРОВАНИЕ УЧЕБНОГО ПЛАНА</a:t>
            </a:r>
          </a:p>
        </p:txBody>
      </p:sp>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Очень крутой заголовок…"/>
          <p:cNvSpPr txBox="1"/>
          <p:nvPr/>
        </p:nvSpPr>
        <p:spPr>
          <a:xfrm>
            <a:off x="200025" y="1986940"/>
            <a:ext cx="21489606"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Процедура продвижения программы</a:t>
            </a:r>
            <a:endParaRPr lang="en-US" sz="4200" dirty="0">
              <a:latin typeface="Arial Narrow" charset="0"/>
              <a:ea typeface="Arial Narrow" charset="0"/>
              <a:cs typeface="Arial Narrow" charset="0"/>
            </a:endParaRPr>
          </a:p>
        </p:txBody>
      </p:sp>
      <p:sp>
        <p:nvSpPr>
          <p:cNvPr id="95" name="Заголовок основного текста"/>
          <p:cNvSpPr txBox="1"/>
          <p:nvPr/>
        </p:nvSpPr>
        <p:spPr>
          <a:xfrm>
            <a:off x="200025" y="2971800"/>
            <a:ext cx="24183976" cy="1097279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sz="4800" dirty="0"/>
              <a:t>О нас пока мало знают… Используем все механизмы</a:t>
            </a:r>
          </a:p>
          <a:p>
            <a:r>
              <a:rPr lang="ru-RU" sz="4400" dirty="0"/>
              <a:t>Лучше всего работают:</a:t>
            </a:r>
          </a:p>
          <a:p>
            <a:pPr marL="571500" indent="-571500">
              <a:buFont typeface="Arial" panose="020B0604020202020204" pitchFamily="34" charset="0"/>
              <a:buChar char="•"/>
            </a:pPr>
            <a:r>
              <a:rPr lang="ru-RU" sz="4400" dirty="0"/>
              <a:t>Социальные сети</a:t>
            </a:r>
          </a:p>
          <a:p>
            <a:pPr marL="571500" indent="-571500">
              <a:buFont typeface="Arial" panose="020B0604020202020204" pitchFamily="34" charset="0"/>
              <a:buChar char="•"/>
            </a:pPr>
            <a:r>
              <a:rPr lang="ru-RU" sz="4400" dirty="0"/>
              <a:t>Международные образовательные порталы</a:t>
            </a:r>
          </a:p>
          <a:p>
            <a:endParaRPr lang="ru-RU" sz="4400" dirty="0"/>
          </a:p>
          <a:p>
            <a:r>
              <a:rPr lang="ru-RU" sz="4400" dirty="0"/>
              <a:t>Как обращаться к аудитории:</a:t>
            </a:r>
          </a:p>
          <a:p>
            <a:pPr marL="571500" indent="-571500">
              <a:buFont typeface="Arial" panose="020B0604020202020204" pitchFamily="34" charset="0"/>
              <a:buChar char="•"/>
            </a:pPr>
            <a:r>
              <a:rPr lang="ru-RU" sz="4400" dirty="0"/>
              <a:t>Короткие ролики (неформальные, но информативные)</a:t>
            </a:r>
          </a:p>
          <a:p>
            <a:pPr marL="571500" indent="-571500">
              <a:buFont typeface="Arial" panose="020B0604020202020204" pitchFamily="34" charset="0"/>
              <a:buChar char="•"/>
            </a:pPr>
            <a:r>
              <a:rPr lang="ru-RU" sz="4400" dirty="0"/>
              <a:t>Публичные лекции</a:t>
            </a:r>
          </a:p>
          <a:p>
            <a:endParaRPr lang="ru-RU" sz="4400" dirty="0"/>
          </a:p>
          <a:p>
            <a:r>
              <a:rPr lang="ru-RU" sz="4400" dirty="0"/>
              <a:t>АР дизайнер и специалист по </a:t>
            </a:r>
            <a:r>
              <a:rPr lang="en-US" sz="4400" dirty="0"/>
              <a:t>SMM</a:t>
            </a:r>
            <a:r>
              <a:rPr lang="ru-RU" sz="4400" dirty="0"/>
              <a:t>?</a:t>
            </a:r>
          </a:p>
          <a:p>
            <a:pPr marL="685800" indent="-685800">
              <a:buFont typeface="Arial" panose="020B0604020202020204" pitchFamily="34" charset="0"/>
              <a:buChar char="•"/>
            </a:pPr>
            <a:r>
              <a:rPr lang="ru-RU" sz="4400" dirty="0"/>
              <a:t>Возможно, но лучше делегировать</a:t>
            </a:r>
          </a:p>
          <a:p>
            <a:endParaRPr lang="ru-RU" sz="4400" dirty="0"/>
          </a:p>
          <a:p>
            <a:r>
              <a:rPr lang="ru-RU" sz="4400" dirty="0"/>
              <a:t>Квоты или сразу пытаемся завлечь платных студентов?</a:t>
            </a:r>
          </a:p>
          <a:p>
            <a:pPr marL="685800" indent="-685800">
              <a:buFont typeface="Arial" panose="020B0604020202020204" pitchFamily="34" charset="0"/>
              <a:buChar char="•"/>
            </a:pPr>
            <a:r>
              <a:rPr lang="ru-RU" sz="4400" dirty="0"/>
              <a:t>Каждый решает сам, зависит от последовательности действий при открытии программы</a:t>
            </a:r>
          </a:p>
          <a:p>
            <a:endParaRPr lang="en-US" sz="4800" dirty="0"/>
          </a:p>
        </p:txBody>
      </p:sp>
      <p:sp>
        <p:nvSpPr>
          <p:cNvPr id="96" name="Линия"/>
          <p:cNvSpPr/>
          <p:nvPr/>
        </p:nvSpPr>
        <p:spPr>
          <a:xfrm>
            <a:off x="1438813" y="1531708"/>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Очень крутой заголовок…"/>
          <p:cNvSpPr txBox="1"/>
          <p:nvPr/>
        </p:nvSpPr>
        <p:spPr>
          <a:xfrm>
            <a:off x="1201065" y="2214562"/>
            <a:ext cx="21489606"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ПРОЦЕДУРА ОТБОРА СТУДЕНТОВ</a:t>
            </a:r>
            <a:endParaRPr lang="en-US" sz="4200" dirty="0">
              <a:latin typeface="Arial Narrow" charset="0"/>
              <a:ea typeface="Arial Narrow" charset="0"/>
              <a:cs typeface="Arial Narrow" charset="0"/>
            </a:endParaRPr>
          </a:p>
        </p:txBody>
      </p:sp>
      <p:sp>
        <p:nvSpPr>
          <p:cNvPr id="95" name="Заголовок основного текста"/>
          <p:cNvSpPr txBox="1"/>
          <p:nvPr/>
        </p:nvSpPr>
        <p:spPr>
          <a:xfrm>
            <a:off x="0" y="3657601"/>
            <a:ext cx="24384000" cy="78438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sz="4800" dirty="0"/>
              <a:t>С РОСТОМ ЧИСЛА СТУДЕНТОВ ФУНКЦИЯ ОТБОРА И УДЕРЖАНИЯ ПЕРЕЙДЕТ В УЧЕБНЫЙ ОФИС И К АР:</a:t>
            </a:r>
          </a:p>
          <a:p>
            <a:endParaRPr lang="ru-RU" sz="4800" dirty="0"/>
          </a:p>
          <a:p>
            <a:pPr marL="571500" indent="-571500">
              <a:buFont typeface="Arial" panose="020B0604020202020204" pitchFamily="34" charset="0"/>
              <a:buChar char="•"/>
            </a:pPr>
            <a:r>
              <a:rPr lang="ru-RU" sz="4800" dirty="0"/>
              <a:t>Лучше использовать комиссии для проверки портфолио (можно совещаться)</a:t>
            </a:r>
          </a:p>
          <a:p>
            <a:pPr marL="571500" indent="-571500">
              <a:buFont typeface="Arial" panose="020B0604020202020204" pitchFamily="34" charset="0"/>
              <a:buChar char="•"/>
            </a:pPr>
            <a:r>
              <a:rPr lang="ru-RU" sz="4800" dirty="0"/>
              <a:t>Процедура проведения коллективных интервью… Не так просто</a:t>
            </a:r>
          </a:p>
          <a:p>
            <a:pPr marL="571500" indent="-571500">
              <a:buFont typeface="Arial" panose="020B0604020202020204" pitchFamily="34" charset="0"/>
              <a:buChar char="•"/>
            </a:pPr>
            <a:r>
              <a:rPr lang="ru-RU" sz="4800" dirty="0"/>
              <a:t>Хорошие кандидаты часто приходят к самому концу</a:t>
            </a:r>
          </a:p>
          <a:p>
            <a:pPr marL="571500" indent="-571500">
              <a:buFont typeface="Arial" panose="020B0604020202020204" pitchFamily="34" charset="0"/>
              <a:buChar char="•"/>
            </a:pPr>
            <a:r>
              <a:rPr lang="ru-RU" sz="4800" dirty="0"/>
              <a:t>Всегда должен быть резерв</a:t>
            </a:r>
          </a:p>
          <a:p>
            <a:pPr marL="571500" indent="-571500">
              <a:buFont typeface="Arial" panose="020B0604020202020204" pitchFamily="34" charset="0"/>
              <a:buChar char="•"/>
            </a:pPr>
            <a:r>
              <a:rPr lang="ru-RU" sz="4800" dirty="0"/>
              <a:t>Основной проблемой является даже не отбор, а удержание до получения визы</a:t>
            </a:r>
          </a:p>
          <a:p>
            <a:pPr marL="571500" indent="-571500">
              <a:buFont typeface="Arial" panose="020B0604020202020204" pitchFamily="34" charset="0"/>
              <a:buChar char="•"/>
            </a:pPr>
            <a:endParaRPr lang="ru-RU" dirty="0"/>
          </a:p>
          <a:p>
            <a:pPr marL="571500" indent="-571500">
              <a:buFont typeface="Arial" panose="020B0604020202020204" pitchFamily="34" charset="0"/>
              <a:buChar char="•"/>
            </a:pPr>
            <a:endParaRPr lang="ru-RU" dirty="0"/>
          </a:p>
          <a:p>
            <a:endParaRPr lang="en-US" dirty="0"/>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extLst>
      <p:ext uri="{BB962C8B-B14F-4D97-AF65-F5344CB8AC3E}">
        <p14:creationId xmlns:p14="http://schemas.microsoft.com/office/powerpoint/2010/main" val="333813685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Очень крутой заголовок…"/>
          <p:cNvSpPr txBox="1"/>
          <p:nvPr/>
        </p:nvSpPr>
        <p:spPr>
          <a:xfrm>
            <a:off x="985978" y="2214562"/>
            <a:ext cx="21489606"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5000" b="1" cap="all">
                <a:solidFill>
                  <a:srgbClr val="253957"/>
                </a:solidFill>
                <a:latin typeface="+mn-lt"/>
                <a:ea typeface="+mn-ea"/>
                <a:cs typeface="+mn-cs"/>
                <a:sym typeface="Arial Narrow"/>
              </a:defRPr>
            </a:pPr>
            <a:r>
              <a:rPr lang="ru-RU" sz="7000" b="1" dirty="0">
                <a:latin typeface="Arial Narrow" charset="0"/>
                <a:ea typeface="Arial Narrow" charset="0"/>
                <a:cs typeface="Arial Narrow" charset="0"/>
              </a:rPr>
              <a:t>ОБЩЕНИЕ в МЕЖКУЛЬТУРНОЙ СРЕДЕ</a:t>
            </a:r>
            <a:endParaRPr lang="en-US" sz="4200" dirty="0">
              <a:latin typeface="Arial Narrow" charset="0"/>
              <a:ea typeface="Arial Narrow" charset="0"/>
              <a:cs typeface="Arial Narrow" charset="0"/>
            </a:endParaRPr>
          </a:p>
        </p:txBody>
      </p:sp>
      <p:sp>
        <p:nvSpPr>
          <p:cNvPr id="95" name="Заголовок основного текста"/>
          <p:cNvSpPr txBox="1"/>
          <p:nvPr/>
        </p:nvSpPr>
        <p:spPr>
          <a:xfrm>
            <a:off x="0" y="3543306"/>
            <a:ext cx="24383999" cy="95522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lang="ru-RU" dirty="0"/>
          </a:p>
          <a:p>
            <a:pPr algn="ctr"/>
            <a:r>
              <a:rPr lang="ru-RU" u="sng" dirty="0"/>
              <a:t>В большинстве случаев проблем не возникает!!</a:t>
            </a:r>
          </a:p>
          <a:p>
            <a:r>
              <a:rPr lang="ru-RU" dirty="0"/>
              <a:t>Что формирует особенности:</a:t>
            </a:r>
          </a:p>
          <a:p>
            <a:pPr marL="571500" indent="-571500">
              <a:buFont typeface="Arial" panose="020B0604020202020204" pitchFamily="34" charset="0"/>
              <a:buChar char="•"/>
            </a:pPr>
            <a:r>
              <a:rPr lang="ru-RU" dirty="0"/>
              <a:t>Особенности проживания и расселения иностранных студентов</a:t>
            </a:r>
          </a:p>
          <a:p>
            <a:pPr marL="571500" indent="-571500">
              <a:buFont typeface="Arial" panose="020B0604020202020204" pitchFamily="34" charset="0"/>
              <a:buChar char="•"/>
            </a:pPr>
            <a:r>
              <a:rPr lang="ru-RU" dirty="0"/>
              <a:t>Соотношение россиян и иностранцев в классе</a:t>
            </a:r>
          </a:p>
          <a:p>
            <a:pPr marL="571500" indent="-571500">
              <a:buFont typeface="Arial" panose="020B0604020202020204" pitchFamily="34" charset="0"/>
              <a:buChar char="•"/>
            </a:pPr>
            <a:r>
              <a:rPr lang="ru-RU" dirty="0"/>
              <a:t>Есть ли представители стран и религий с конфликтами (обычно все в порядке, но бывают неожиданные комбинации)</a:t>
            </a:r>
          </a:p>
          <a:p>
            <a:pPr marL="571500" indent="-571500">
              <a:buFont typeface="Arial" panose="020B0604020202020204" pitchFamily="34" charset="0"/>
              <a:buChar char="•"/>
            </a:pPr>
            <a:r>
              <a:rPr lang="ru-RU" dirty="0"/>
              <a:t>Помощь диаспоры и подработка</a:t>
            </a:r>
            <a:r>
              <a:rPr lang="en-US" dirty="0"/>
              <a:t> </a:t>
            </a:r>
            <a:r>
              <a:rPr lang="ru-RU" dirty="0"/>
              <a:t>(обмен теплой одеждой; советы, где с экономить; уезжающие студенты рекомендуют работодателям своих младших товарищей) </a:t>
            </a:r>
          </a:p>
          <a:p>
            <a:pPr marL="571500" indent="-571500">
              <a:buFont typeface="Arial" panose="020B0604020202020204" pitchFamily="34" charset="0"/>
              <a:buChar char="•"/>
            </a:pPr>
            <a:r>
              <a:rPr lang="ru-RU" dirty="0"/>
              <a:t>Интегрирование в жизнь университета (как хорошо работают </a:t>
            </a:r>
            <a:r>
              <a:rPr lang="en-US" dirty="0"/>
              <a:t>buddy)</a:t>
            </a:r>
            <a:endParaRPr lang="ru-RU" dirty="0"/>
          </a:p>
          <a:p>
            <a:endParaRPr lang="ru-RU" dirty="0"/>
          </a:p>
          <a:p>
            <a:endParaRPr lang="ru-RU" dirty="0"/>
          </a:p>
          <a:p>
            <a:r>
              <a:rPr lang="ru-RU" i="1" dirty="0"/>
              <a:t>Всегда будут очень неожиданные привычки</a:t>
            </a:r>
          </a:p>
          <a:p>
            <a:r>
              <a:rPr lang="ru-RU" i="1" dirty="0"/>
              <a:t>Некоторые темы надо упоминать с осторожностью</a:t>
            </a:r>
          </a:p>
          <a:p>
            <a:endParaRPr lang="en-US" dirty="0"/>
          </a:p>
        </p:txBody>
      </p:sp>
      <p:sp>
        <p:nvSpPr>
          <p:cNvPr id="96"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9" name="Изображение" descr="Изображение"/>
          <p:cNvPicPr>
            <a:picLocks noChangeAspect="1"/>
          </p:cNvPicPr>
          <p:nvPr/>
        </p:nvPicPr>
        <p:blipFill>
          <a:blip r:embed="rId2"/>
          <a:stretch>
            <a:fillRect/>
          </a:stretch>
        </p:blipFill>
        <p:spPr>
          <a:xfrm>
            <a:off x="1211199" y="620465"/>
            <a:ext cx="1214985" cy="1214985"/>
          </a:xfrm>
          <a:prstGeom prst="rect">
            <a:avLst/>
          </a:prstGeom>
          <a:ln w="12700">
            <a:miter lim="400000"/>
          </a:ln>
        </p:spPr>
      </p:pic>
    </p:spTree>
    <p:extLst>
      <p:ext uri="{BB962C8B-B14F-4D97-AF65-F5344CB8AC3E}">
        <p14:creationId xmlns:p14="http://schemas.microsoft.com/office/powerpoint/2010/main" val="1484133792"/>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115</TotalTime>
  <Words>657</Words>
  <Application>Microsoft Office PowerPoint</Application>
  <PresentationFormat>Произвольный</PresentationFormat>
  <Paragraphs>119</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Arial Narrow</vt:lpstr>
      <vt:lpstr>Helvetica</vt:lpstr>
      <vt:lpstr>Helvetica Light</vt:lpstr>
      <vt:lpstr>Helvetica Neue</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Владимир Кремлёв</dc:creator>
  <cp:lastModifiedBy>Владимир</cp:lastModifiedBy>
  <cp:revision>18</cp:revision>
  <dcterms:modified xsi:type="dcterms:W3CDTF">2019-10-22T06:07:52Z</dcterms:modified>
</cp:coreProperties>
</file>