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60" r:id="rId3"/>
    <p:sldId id="257" r:id="rId4"/>
    <p:sldId id="258" r:id="rId5"/>
    <p:sldId id="259" r:id="rId6"/>
    <p:sldId id="261" r:id="rId7"/>
    <p:sldId id="262" r:id="rId8"/>
    <p:sldId id="264" r:id="rId9"/>
    <p:sldId id="263"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5"/>
  </p:normalViewPr>
  <p:slideViewPr>
    <p:cSldViewPr snapToGrid="0">
      <p:cViewPr varScale="1">
        <p:scale>
          <a:sx n="35" d="100"/>
          <a:sy n="35" d="100"/>
        </p:scale>
        <p:origin x="756" y="6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9805227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m.tt/1352743346?t=AxmApEzNE3" TargetMode="Externa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3" y="2992840"/>
            <a:ext cx="9443425" cy="4156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en-US" dirty="0"/>
              <a:t>Teaching Life Hacks (from ICELT Cambridge Approach)</a:t>
            </a:r>
          </a:p>
        </p:txBody>
      </p:sp>
      <p:sp>
        <p:nvSpPr>
          <p:cNvPr id="53" name="Очень крутой подзаголовок презентации"/>
          <p:cNvSpPr txBox="1"/>
          <p:nvPr/>
        </p:nvSpPr>
        <p:spPr>
          <a:xfrm>
            <a:off x="7116915" y="8929563"/>
            <a:ext cx="9443424" cy="1173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lvl1pPr algn="l">
              <a:defRPr sz="4200">
                <a:solidFill>
                  <a:srgbClr val="253957"/>
                </a:solidFill>
                <a:latin typeface="+mn-lt"/>
                <a:ea typeface="+mn-ea"/>
                <a:cs typeface="+mn-cs"/>
                <a:sym typeface="Arial Narrow"/>
              </a:defRPr>
            </a:lvl1pPr>
          </a:lstStyle>
          <a:p>
            <a:endParaRPr lang="en-US" dirty="0"/>
          </a:p>
        </p:txBody>
      </p:sp>
      <p:sp>
        <p:nvSpPr>
          <p:cNvPr id="54" name="Название подразделения,  лаборатории, факультета и т.д."/>
          <p:cNvSpPr txBox="1"/>
          <p:nvPr/>
        </p:nvSpPr>
        <p:spPr>
          <a:xfrm>
            <a:off x="7116915" y="1847447"/>
            <a:ext cx="9443423" cy="790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4200">
                <a:solidFill>
                  <a:srgbClr val="253957"/>
                </a:solidFill>
                <a:latin typeface="+mn-lt"/>
                <a:ea typeface="+mn-ea"/>
                <a:cs typeface="+mn-cs"/>
                <a:sym typeface="Arial Narrow"/>
              </a:defRPr>
            </a:pPr>
            <a:r>
              <a:rPr lang="en-US" dirty="0" smtClean="0"/>
              <a:t>Department of Foreign Languages</a:t>
            </a:r>
            <a:endParaRPr lang="en-US" dirty="0"/>
          </a:p>
        </p:txBody>
      </p:sp>
      <p:sp>
        <p:nvSpPr>
          <p:cNvPr id="55" name="Москва, 2017"/>
          <p:cNvSpPr txBox="1"/>
          <p:nvPr/>
        </p:nvSpPr>
        <p:spPr>
          <a:xfrm>
            <a:off x="7116915" y="11892516"/>
            <a:ext cx="9443424" cy="575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lang="en-US" dirty="0" smtClean="0"/>
              <a:t>Perm, 2 November, 2019</a:t>
            </a:r>
            <a:endParaRPr lang="en-US" dirty="0"/>
          </a:p>
        </p:txBody>
      </p:sp>
      <p:pic>
        <p:nvPicPr>
          <p:cNvPr id="9" name="Изображение" descr="Изображение"/>
          <p:cNvPicPr>
            <a:picLocks noChangeAspect="1"/>
          </p:cNvPicPr>
          <p:nvPr/>
        </p:nvPicPr>
        <p:blipFill>
          <a:blip r:embed="rId2">
            <a:extLst/>
          </a:blip>
          <a:stretch>
            <a:fillRect/>
          </a:stretch>
        </p:blipFill>
        <p:spPr>
          <a:xfrm>
            <a:off x="1506855" y="1330739"/>
            <a:ext cx="2166348" cy="2792805"/>
          </a:xfrm>
          <a:prstGeom prst="rect">
            <a:avLst/>
          </a:prstGeom>
          <a:ln w="12700">
            <a:miter lim="400000"/>
          </a:ln>
        </p:spPr>
      </p:pic>
      <p:pic>
        <p:nvPicPr>
          <p:cNvPr id="2" name="Рисунок 1"/>
          <p:cNvPicPr>
            <a:picLocks noChangeAspect="1"/>
          </p:cNvPicPr>
          <p:nvPr/>
        </p:nvPicPr>
        <p:blipFill>
          <a:blip r:embed="rId3"/>
          <a:stretch>
            <a:fillRect/>
          </a:stretch>
        </p:blipFill>
        <p:spPr>
          <a:xfrm>
            <a:off x="6542848" y="8506691"/>
            <a:ext cx="12510821" cy="2886438"/>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smtClean="0">
                <a:latin typeface="Arial Narrow" charset="0"/>
                <a:ea typeface="Arial Narrow" charset="0"/>
                <a:cs typeface="Arial Narrow" charset="0"/>
              </a:rPr>
              <a:t>Plan</a:t>
            </a:r>
            <a:endParaRPr lang="en-US" sz="7000" b="1" dirty="0">
              <a:latin typeface="Arial Narrow" charset="0"/>
              <a:ea typeface="Arial Narrow" charset="0"/>
              <a:cs typeface="Arial Narrow" charset="0"/>
            </a:endParaRPr>
          </a:p>
        </p:txBody>
      </p:sp>
      <p:sp>
        <p:nvSpPr>
          <p:cNvPr id="81" name="Заголовок основного текста"/>
          <p:cNvSpPr txBox="1"/>
          <p:nvPr/>
        </p:nvSpPr>
        <p:spPr>
          <a:xfrm>
            <a:off x="1550625" y="11307394"/>
            <a:ext cx="160734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marL="742950" indent="-742950">
              <a:buAutoNum type="arabicPeriod"/>
            </a:pPr>
            <a:r>
              <a:rPr lang="en-US" dirty="0"/>
              <a:t>Some Teaching Approaches</a:t>
            </a:r>
          </a:p>
          <a:p>
            <a:pPr marL="742950" indent="-742950">
              <a:buAutoNum type="arabicPeriod"/>
            </a:pPr>
            <a:r>
              <a:rPr lang="en-US" dirty="0"/>
              <a:t>Factors Affecting Learning</a:t>
            </a:r>
          </a:p>
          <a:p>
            <a:pPr marL="742950" indent="-742950">
              <a:buAutoNum type="arabicPeriod"/>
            </a:pPr>
            <a:r>
              <a:rPr lang="en-US" dirty="0"/>
              <a:t>What is valuable for a good practical class?</a:t>
            </a:r>
          </a:p>
          <a:p>
            <a:pPr marL="742950" indent="-742950">
              <a:buAutoNum type="arabicPeriod"/>
            </a:pPr>
            <a:r>
              <a:rPr lang="en-US" dirty="0"/>
              <a:t>Soft skills development</a:t>
            </a:r>
          </a:p>
          <a:p>
            <a:pPr marL="742950" indent="-742950">
              <a:buAutoNum type="arabicPeriod"/>
            </a:pPr>
            <a:r>
              <a:rPr lang="en-US" dirty="0" smtClean="0"/>
              <a:t>Note taking </a:t>
            </a:r>
            <a:r>
              <a:rPr lang="en-US" dirty="0" smtClean="0"/>
              <a:t>methods</a:t>
            </a:r>
            <a:endParaRPr lang="en-US" dirty="0"/>
          </a:p>
          <a:p>
            <a:pPr marL="742950" indent="-742950">
              <a:buAutoNum type="arabicPeriod"/>
            </a:pPr>
            <a:r>
              <a:rPr lang="en-US" dirty="0"/>
              <a:t>Questions</a:t>
            </a:r>
          </a:p>
          <a:p>
            <a:pPr marL="742950" indent="-742950">
              <a:buAutoNum type="arabicPeriod"/>
            </a:pPr>
            <a:r>
              <a:rPr lang="en-US" dirty="0"/>
              <a:t>Conclusion</a:t>
            </a:r>
          </a:p>
          <a:p>
            <a:pPr marL="742950" indent="-742950">
              <a:buAutoNum type="arabicPeriod"/>
            </a:pPr>
            <a:endParaRPr lang="en-US" dirty="0"/>
          </a:p>
          <a:p>
            <a:pPr marL="742950" indent="-742950">
              <a:buAutoNum type="arabicPeriod"/>
            </a:pPr>
            <a:endParaRPr lang="en-US" dirty="0" smtClean="0"/>
          </a:p>
          <a:p>
            <a:pPr marL="742950" indent="-742950">
              <a:buAutoNum type="arabicPeriod"/>
            </a:pPr>
            <a:endParaRPr lang="en-US" dirty="0" smtClean="0"/>
          </a:p>
          <a:p>
            <a:pPr marL="742950" indent="-742950">
              <a:buAutoNum type="arabicPeriod"/>
            </a:pPr>
            <a:endParaRPr lang="en-US" dirty="0"/>
          </a:p>
        </p:txBody>
      </p:sp>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smtClean="0"/>
              <a:t>Department of Foreign Languages</a:t>
            </a:r>
            <a:endParaRPr lang="en-US" dirty="0"/>
          </a:p>
        </p:txBody>
      </p:sp>
      <p:pic>
        <p:nvPicPr>
          <p:cNvPr id="9" name="Изображение" descr="Изображение"/>
          <p:cNvPicPr>
            <a:picLocks noChangeAspect="1"/>
          </p:cNvPicPr>
          <p:nvPr/>
        </p:nvPicPr>
        <p:blipFill>
          <a:blip r:embed="rId2">
            <a:extLst/>
          </a:blip>
          <a:stretch>
            <a:fillRect/>
          </a:stretch>
        </p:blipFill>
        <p:spPr>
          <a:xfrm>
            <a:off x="1211199" y="620465"/>
            <a:ext cx="1214985" cy="1214985"/>
          </a:xfrm>
          <a:prstGeom prst="rect">
            <a:avLst/>
          </a:prstGeom>
          <a:ln w="12700">
            <a:miter lim="400000"/>
          </a:ln>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5567" y="3310728"/>
            <a:ext cx="10379557" cy="4420108"/>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1065" y="2861949"/>
            <a:ext cx="16073440"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Some Teaching Approaches</a:t>
            </a:r>
          </a:p>
          <a:p>
            <a:pPr algn="l">
              <a:defRPr sz="3000">
                <a:solidFill>
                  <a:srgbClr val="253957"/>
                </a:solidFill>
                <a:latin typeface="+mn-lt"/>
                <a:ea typeface="+mn-ea"/>
                <a:cs typeface="+mn-cs"/>
                <a:sym typeface="Arial Narrow"/>
              </a:defRPr>
            </a:pPr>
            <a:endParaRPr lang="en-US" sz="4200" dirty="0">
              <a:latin typeface="Arial Narrow" charset="0"/>
              <a:ea typeface="Arial Narrow" charset="0"/>
              <a:cs typeface="Arial Narrow" charset="0"/>
            </a:endParaRPr>
          </a:p>
        </p:txBody>
      </p:sp>
      <p:pic>
        <p:nvPicPr>
          <p:cNvPr id="9" name="Изображение" descr="Изображение"/>
          <p:cNvPicPr>
            <a:picLocks noChangeAspect="1"/>
          </p:cNvPicPr>
          <p:nvPr/>
        </p:nvPicPr>
        <p:blipFill>
          <a:blip r:embed="rId2">
            <a:extLst/>
          </a:blip>
          <a:stretch>
            <a:fillRect/>
          </a:stretch>
        </p:blipFill>
        <p:spPr>
          <a:xfrm>
            <a:off x="1211199" y="620465"/>
            <a:ext cx="1214985" cy="1214985"/>
          </a:xfrm>
          <a:prstGeom prst="rect">
            <a:avLst/>
          </a:prstGeom>
          <a:ln w="12700">
            <a:miter lim="400000"/>
          </a:ln>
        </p:spPr>
      </p:pic>
      <p:sp>
        <p:nvSpPr>
          <p:cNvPr id="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11199" y="4965427"/>
            <a:ext cx="21523142"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304800" indent="-304800" algn="l">
              <a:spcBef>
                <a:spcPts val="2800"/>
              </a:spcBef>
              <a:buSzPct val="100000"/>
              <a:buAutoNum type="arabicPeriod"/>
              <a:defRPr sz="2800">
                <a:solidFill>
                  <a:srgbClr val="253957"/>
                </a:solidFill>
                <a:latin typeface="+mn-lt"/>
                <a:ea typeface="+mn-ea"/>
                <a:cs typeface="+mn-cs"/>
                <a:sym typeface="Arial Narrow"/>
              </a:defRPr>
            </a:pPr>
            <a:r>
              <a:rPr lang="en-US" sz="4800" dirty="0"/>
              <a:t>Teacher Fronted </a:t>
            </a:r>
            <a:r>
              <a:rPr lang="en-US" sz="4800" dirty="0" smtClean="0"/>
              <a:t>Approach</a:t>
            </a:r>
            <a:endParaRPr lang="ru-RU" sz="4800" dirty="0" smtClean="0"/>
          </a:p>
          <a:p>
            <a:pPr marL="304800" indent="-304800" algn="l">
              <a:spcBef>
                <a:spcPts val="2800"/>
              </a:spcBef>
              <a:buSzPct val="100000"/>
              <a:buAutoNum type="arabicPeriod"/>
              <a:defRPr sz="2800">
                <a:solidFill>
                  <a:srgbClr val="253957"/>
                </a:solidFill>
                <a:latin typeface="+mn-lt"/>
                <a:ea typeface="+mn-ea"/>
                <a:cs typeface="+mn-cs"/>
                <a:sym typeface="Arial Narrow"/>
              </a:defRPr>
            </a:pPr>
            <a:endParaRPr lang="en-US" sz="4800" dirty="0"/>
          </a:p>
          <a:p>
            <a:pPr marL="304800" indent="-304800" algn="l">
              <a:spcBef>
                <a:spcPts val="2800"/>
              </a:spcBef>
              <a:buSzPct val="100000"/>
              <a:buAutoNum type="arabicPeriod"/>
              <a:defRPr sz="2800">
                <a:solidFill>
                  <a:srgbClr val="253957"/>
                </a:solidFill>
                <a:latin typeface="+mn-lt"/>
                <a:ea typeface="+mn-ea"/>
                <a:cs typeface="+mn-cs"/>
                <a:sym typeface="Arial Narrow"/>
              </a:defRPr>
            </a:pPr>
            <a:r>
              <a:rPr lang="en-US" sz="4800" dirty="0" smtClean="0"/>
              <a:t>Test-Teach-Test</a:t>
            </a:r>
            <a:endParaRPr lang="ru-RU" sz="4800" dirty="0" smtClean="0"/>
          </a:p>
          <a:p>
            <a:pPr marL="304800" indent="-304800" algn="l">
              <a:spcBef>
                <a:spcPts val="2800"/>
              </a:spcBef>
              <a:buSzPct val="100000"/>
              <a:buAutoNum type="arabicPeriod"/>
              <a:defRPr sz="2800">
                <a:solidFill>
                  <a:srgbClr val="253957"/>
                </a:solidFill>
                <a:latin typeface="+mn-lt"/>
                <a:ea typeface="+mn-ea"/>
                <a:cs typeface="+mn-cs"/>
                <a:sym typeface="Arial Narrow"/>
              </a:defRPr>
            </a:pPr>
            <a:endParaRPr lang="en-US" sz="4800" dirty="0"/>
          </a:p>
          <a:p>
            <a:pPr marL="304800" indent="-304800" algn="l">
              <a:spcBef>
                <a:spcPts val="2800"/>
              </a:spcBef>
              <a:buSzPct val="100000"/>
              <a:buAutoNum type="arabicPeriod"/>
              <a:defRPr sz="2800">
                <a:solidFill>
                  <a:srgbClr val="253957"/>
                </a:solidFill>
                <a:latin typeface="+mn-lt"/>
                <a:ea typeface="+mn-ea"/>
                <a:cs typeface="+mn-cs"/>
                <a:sym typeface="Arial Narrow"/>
              </a:defRPr>
            </a:pPr>
            <a:r>
              <a:rPr lang="en-US" sz="4800" dirty="0"/>
              <a:t>Guided </a:t>
            </a:r>
            <a:r>
              <a:rPr lang="en-US" sz="4800" dirty="0" smtClean="0"/>
              <a:t>discovery</a:t>
            </a:r>
            <a:endParaRPr lang="ru-RU" sz="4800" dirty="0" smtClean="0"/>
          </a:p>
          <a:p>
            <a:pPr algn="l">
              <a:spcBef>
                <a:spcPts val="2800"/>
              </a:spcBef>
              <a:buSzPct val="100000"/>
              <a:defRPr sz="2800">
                <a:solidFill>
                  <a:srgbClr val="253957"/>
                </a:solidFill>
                <a:latin typeface="+mn-lt"/>
                <a:ea typeface="+mn-ea"/>
                <a:cs typeface="+mn-cs"/>
                <a:sym typeface="Arial Narrow"/>
              </a:defRPr>
            </a:pPr>
            <a:endParaRPr lang="en-US" sz="4800" dirty="0"/>
          </a:p>
          <a:p>
            <a:pPr algn="l">
              <a:spcBef>
                <a:spcPts val="2800"/>
              </a:spcBef>
              <a:buSzPct val="100000"/>
              <a:defRPr sz="2800">
                <a:solidFill>
                  <a:srgbClr val="253957"/>
                </a:solidFill>
                <a:latin typeface="+mn-lt"/>
                <a:ea typeface="+mn-ea"/>
                <a:cs typeface="+mn-cs"/>
                <a:sym typeface="Arial Narrow"/>
              </a:defRPr>
            </a:pPr>
            <a:r>
              <a:rPr lang="en-US" sz="4800" dirty="0" smtClean="0"/>
              <a:t>4. </a:t>
            </a:r>
            <a:r>
              <a:rPr lang="en-US" sz="4800" dirty="0" smtClean="0"/>
              <a:t>Skill-oriented </a:t>
            </a:r>
            <a:r>
              <a:rPr lang="en-US" sz="4800" dirty="0"/>
              <a:t>Approach </a:t>
            </a:r>
            <a:endParaRPr lang="ru-RU" sz="4800" dirty="0" smtClean="0"/>
          </a:p>
          <a:p>
            <a:pPr algn="l">
              <a:spcBef>
                <a:spcPts val="2800"/>
              </a:spcBef>
              <a:buSzPct val="100000"/>
              <a:defRPr sz="2800">
                <a:solidFill>
                  <a:srgbClr val="253957"/>
                </a:solidFill>
                <a:latin typeface="+mn-lt"/>
                <a:ea typeface="+mn-ea"/>
                <a:cs typeface="+mn-cs"/>
                <a:sym typeface="Arial Narrow"/>
              </a:defRPr>
            </a:pPr>
            <a:endParaRPr lang="en-US" sz="4800"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058" y="4318041"/>
            <a:ext cx="5498523" cy="2393475"/>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8836" y="6165915"/>
            <a:ext cx="4414982" cy="3129907"/>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35182" y="8167608"/>
            <a:ext cx="4824018" cy="2713510"/>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0936" y="10521394"/>
            <a:ext cx="4941834" cy="278038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Factors Affecting Learning</a:t>
            </a:r>
            <a:endParaRPr lang="en-US" sz="4200" dirty="0">
              <a:latin typeface="Arial Narrow" charset="0"/>
              <a:ea typeface="Arial Narrow" charset="0"/>
              <a:cs typeface="Arial Narrow" charset="0"/>
            </a:endParaRPr>
          </a:p>
        </p:txBody>
      </p:sp>
      <p:sp>
        <p:nvSpPr>
          <p:cNvPr id="67" name="Заголовок основного текста"/>
          <p:cNvSpPr txBox="1"/>
          <p:nvPr/>
        </p:nvSpPr>
        <p:spPr>
          <a:xfrm>
            <a:off x="1201065" y="8785867"/>
            <a:ext cx="160734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Outside Learners (the learning environment, teaching methods, teaching material, other students, the teacher, other factors</a:t>
            </a:r>
            <a:r>
              <a:rPr lang="en-US" dirty="0" smtClean="0"/>
              <a:t>)</a:t>
            </a:r>
            <a:endParaRPr lang="ru-RU" dirty="0" smtClean="0"/>
          </a:p>
          <a:p>
            <a:endParaRPr lang="ru-RU" dirty="0"/>
          </a:p>
          <a:p>
            <a:endParaRPr lang="en-US" dirty="0"/>
          </a:p>
          <a:p>
            <a:r>
              <a:rPr lang="en-US" dirty="0"/>
              <a:t>Inside Learners (reasons for learning/motivation, student’s learning preferences, student’s personality, gender, background, student’s previous experience, student’s attitude to the subject, other factors)</a:t>
            </a: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757698"/>
            <a:ext cx="11366416" cy="882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Department of Foreign Languages</a:t>
            </a:r>
          </a:p>
          <a:p>
            <a:r>
              <a:rPr lang="en-US" dirty="0" smtClean="0"/>
              <a:t>.</a:t>
            </a:r>
            <a:endParaRPr lang="en-US" dirty="0"/>
          </a:p>
        </p:txBody>
      </p:sp>
      <p:pic>
        <p:nvPicPr>
          <p:cNvPr id="9" name="Изображение" descr="Изображение"/>
          <p:cNvPicPr>
            <a:picLocks noChangeAspect="1"/>
          </p:cNvPicPr>
          <p:nvPr/>
        </p:nvPicPr>
        <p:blipFill>
          <a:blip r:embed="rId2">
            <a:extLst/>
          </a:blip>
          <a:stretch>
            <a:fillRect/>
          </a:stretch>
        </p:blipFill>
        <p:spPr>
          <a:xfrm>
            <a:off x="1211199" y="620465"/>
            <a:ext cx="1214985" cy="121498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82018" y="4411245"/>
            <a:ext cx="21523142" cy="90553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304800" indent="-304800" algn="l">
              <a:spcBef>
                <a:spcPts val="2800"/>
              </a:spcBef>
              <a:buSzPct val="100000"/>
              <a:buAutoNum type="arabicPeriod"/>
              <a:defRPr sz="2800">
                <a:solidFill>
                  <a:srgbClr val="253957"/>
                </a:solidFill>
                <a:latin typeface="+mn-lt"/>
                <a:ea typeface="+mn-ea"/>
                <a:cs typeface="+mn-cs"/>
                <a:sym typeface="Arial Narrow"/>
              </a:defRPr>
            </a:pPr>
            <a:r>
              <a:rPr lang="ru-RU" sz="6600" dirty="0"/>
              <a:t> </a:t>
            </a:r>
            <a:r>
              <a:rPr lang="en-US" sz="6600" dirty="0" smtClean="0"/>
              <a:t>Practical (students’ involvement)</a:t>
            </a:r>
            <a:endParaRPr lang="en-US" sz="6600" dirty="0"/>
          </a:p>
          <a:p>
            <a:pPr marL="304800" indent="-304800" algn="l">
              <a:spcBef>
                <a:spcPts val="2800"/>
              </a:spcBef>
              <a:buSzPct val="100000"/>
              <a:buAutoNum type="arabicPeriod"/>
              <a:defRPr sz="2800">
                <a:solidFill>
                  <a:srgbClr val="253957"/>
                </a:solidFill>
                <a:latin typeface="+mn-lt"/>
                <a:ea typeface="+mn-ea"/>
                <a:cs typeface="+mn-cs"/>
                <a:sym typeface="Arial Narrow"/>
              </a:defRPr>
            </a:pPr>
            <a:r>
              <a:rPr lang="en-US" sz="6600" dirty="0"/>
              <a:t>Supported</a:t>
            </a:r>
          </a:p>
          <a:p>
            <a:pPr marL="304800" indent="-304800" algn="l">
              <a:spcBef>
                <a:spcPts val="2800"/>
              </a:spcBef>
              <a:buSzPct val="100000"/>
              <a:buAutoNum type="arabicPeriod"/>
              <a:defRPr sz="2800">
                <a:solidFill>
                  <a:srgbClr val="253957"/>
                </a:solidFill>
                <a:latin typeface="+mn-lt"/>
                <a:ea typeface="+mn-ea"/>
                <a:cs typeface="+mn-cs"/>
                <a:sym typeface="Arial Narrow"/>
              </a:defRPr>
            </a:pPr>
            <a:r>
              <a:rPr lang="en-US" sz="6600" dirty="0"/>
              <a:t>Meaningful</a:t>
            </a:r>
          </a:p>
          <a:p>
            <a:pPr marL="304800" indent="-304800" algn="l">
              <a:spcBef>
                <a:spcPts val="2800"/>
              </a:spcBef>
              <a:buSzPct val="100000"/>
              <a:buAutoNum type="arabicPeriod"/>
              <a:defRPr sz="2800">
                <a:solidFill>
                  <a:srgbClr val="253957"/>
                </a:solidFill>
                <a:latin typeface="+mn-lt"/>
                <a:ea typeface="+mn-ea"/>
                <a:cs typeface="+mn-cs"/>
                <a:sym typeface="Arial Narrow"/>
              </a:defRPr>
            </a:pPr>
            <a:r>
              <a:rPr lang="en-US" sz="6600" dirty="0"/>
              <a:t>Purposeful</a:t>
            </a:r>
          </a:p>
          <a:p>
            <a:pPr marL="304800" indent="-304800" algn="l">
              <a:spcBef>
                <a:spcPts val="2800"/>
              </a:spcBef>
              <a:buSzPct val="100000"/>
              <a:buAutoNum type="arabicPeriod"/>
              <a:defRPr sz="2800">
                <a:solidFill>
                  <a:srgbClr val="253957"/>
                </a:solidFill>
                <a:latin typeface="+mn-lt"/>
                <a:ea typeface="+mn-ea"/>
                <a:cs typeface="+mn-cs"/>
                <a:sym typeface="Arial Narrow"/>
              </a:defRPr>
            </a:pPr>
            <a:r>
              <a:rPr lang="en-US" sz="6600" dirty="0"/>
              <a:t>Enjoyable</a:t>
            </a:r>
          </a:p>
          <a:p>
            <a:pPr marL="304800" indent="-304800" algn="l">
              <a:spcBef>
                <a:spcPts val="2800"/>
              </a:spcBef>
              <a:buSzPct val="100000"/>
              <a:buAutoNum type="arabicPeriod"/>
              <a:defRPr sz="2800">
                <a:solidFill>
                  <a:srgbClr val="253957"/>
                </a:solidFill>
                <a:latin typeface="+mn-lt"/>
                <a:ea typeface="+mn-ea"/>
                <a:cs typeface="+mn-cs"/>
                <a:sym typeface="Arial Narrow"/>
              </a:defRPr>
            </a:pPr>
            <a:r>
              <a:rPr lang="en-US" sz="6600" dirty="0" smtClean="0"/>
              <a:t>Social</a:t>
            </a:r>
            <a:endParaRPr lang="ru-RU" sz="6600" dirty="0" smtClean="0"/>
          </a:p>
          <a:p>
            <a:pPr algn="l">
              <a:spcBef>
                <a:spcPts val="2800"/>
              </a:spcBef>
              <a:buSzPct val="100000"/>
              <a:defRPr sz="2800">
                <a:solidFill>
                  <a:srgbClr val="253957"/>
                </a:solidFill>
                <a:latin typeface="+mn-lt"/>
                <a:ea typeface="+mn-ea"/>
                <a:cs typeface="+mn-cs"/>
                <a:sym typeface="Arial Narrow"/>
              </a:defRPr>
            </a:pPr>
            <a:r>
              <a:rPr lang="en-US" sz="6600" dirty="0">
                <a:hlinkClick r:id="rId2"/>
              </a:rPr>
              <a:t>https://</a:t>
            </a:r>
            <a:r>
              <a:rPr lang="en-US" sz="6600" dirty="0" smtClean="0">
                <a:hlinkClick r:id="rId2"/>
              </a:rPr>
              <a:t>mm.tt/1352743346?t=AxmApEzNE3</a:t>
            </a:r>
            <a:r>
              <a:rPr lang="ru-RU" sz="6600" dirty="0" smtClean="0"/>
              <a:t> </a:t>
            </a:r>
            <a:endParaRPr lang="en-US" sz="6600" dirty="0"/>
          </a:p>
        </p:txBody>
      </p:sp>
      <p:sp>
        <p:nvSpPr>
          <p:cNvPr id="73"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What is valuable for a </a:t>
            </a:r>
            <a:r>
              <a:rPr lang="en-US" sz="7000" b="1" dirty="0" smtClean="0">
                <a:latin typeface="Arial Narrow" charset="0"/>
                <a:ea typeface="Arial Narrow" charset="0"/>
                <a:cs typeface="Arial Narrow" charset="0"/>
              </a:rPr>
              <a:t>good </a:t>
            </a:r>
            <a:r>
              <a:rPr lang="en-US" sz="7000" b="1" dirty="0">
                <a:latin typeface="Arial Narrow" charset="0"/>
                <a:ea typeface="Arial Narrow" charset="0"/>
                <a:cs typeface="Arial Narrow" charset="0"/>
              </a:rPr>
              <a:t>class?</a:t>
            </a:r>
            <a:endParaRPr lang="en-US" sz="4200" dirty="0">
              <a:latin typeface="Arial Narrow" charset="0"/>
              <a:ea typeface="Arial Narrow" charset="0"/>
              <a:cs typeface="Arial Narrow" charset="0"/>
            </a:endParaRPr>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Department of Foreign Languages</a:t>
            </a:r>
          </a:p>
        </p:txBody>
      </p:sp>
      <p:pic>
        <p:nvPicPr>
          <p:cNvPr id="9" name="Изображение" descr="Изображение"/>
          <p:cNvPicPr>
            <a:picLocks noChangeAspect="1"/>
          </p:cNvPicPr>
          <p:nvPr/>
        </p:nvPicPr>
        <p:blipFill>
          <a:blip r:embed="rId3">
            <a:extLst/>
          </a:blip>
          <a:stretch>
            <a:fillRect/>
          </a:stretch>
        </p:blipFill>
        <p:spPr>
          <a:xfrm>
            <a:off x="1211199" y="620465"/>
            <a:ext cx="1214985" cy="1214985"/>
          </a:xfrm>
          <a:prstGeom prst="rect">
            <a:avLst/>
          </a:prstGeom>
          <a:ln w="12700">
            <a:miter lim="400000"/>
          </a:ln>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5674" y="6512104"/>
            <a:ext cx="12661017" cy="5728422"/>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23974" y="5286013"/>
            <a:ext cx="21506375"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304800" indent="-304800" algn="l">
              <a:spcBef>
                <a:spcPts val="2800"/>
              </a:spcBef>
              <a:buSzPct val="100000"/>
              <a:buChar char="•"/>
              <a:defRPr sz="2800">
                <a:solidFill>
                  <a:srgbClr val="253957"/>
                </a:solidFill>
                <a:latin typeface="+mn-lt"/>
                <a:ea typeface="+mn-ea"/>
                <a:cs typeface="+mn-cs"/>
                <a:sym typeface="Arial Narrow"/>
              </a:defRPr>
            </a:pPr>
            <a:r>
              <a:rPr lang="en-US" sz="4400" dirty="0"/>
              <a:t>Engage students (pictures, video, reading, listening, prediction, brainstorming, games, etc.)</a:t>
            </a:r>
          </a:p>
          <a:p>
            <a:pPr marL="304800" indent="-304800" algn="l">
              <a:spcBef>
                <a:spcPts val="2800"/>
              </a:spcBef>
              <a:buSzPct val="100000"/>
              <a:buChar char="•"/>
              <a:defRPr sz="2800">
                <a:solidFill>
                  <a:srgbClr val="253957"/>
                </a:solidFill>
                <a:latin typeface="+mn-lt"/>
                <a:ea typeface="+mn-ea"/>
                <a:cs typeface="+mn-cs"/>
                <a:sym typeface="Arial Narrow"/>
              </a:defRPr>
            </a:pPr>
            <a:r>
              <a:rPr lang="en-US" sz="4400" dirty="0" smtClean="0"/>
              <a:t>Support Students for </a:t>
            </a:r>
            <a:r>
              <a:rPr lang="en-US" sz="4400" dirty="0"/>
              <a:t>generating ideas </a:t>
            </a:r>
          </a:p>
          <a:p>
            <a:pPr marL="304800" indent="-304800" algn="l">
              <a:spcBef>
                <a:spcPts val="2800"/>
              </a:spcBef>
              <a:buSzPct val="100000"/>
              <a:buChar char="•"/>
              <a:defRPr sz="2800">
                <a:solidFill>
                  <a:srgbClr val="253957"/>
                </a:solidFill>
                <a:latin typeface="+mn-lt"/>
                <a:ea typeface="+mn-ea"/>
                <a:cs typeface="+mn-cs"/>
                <a:sym typeface="Arial Narrow"/>
              </a:defRPr>
            </a:pPr>
            <a:r>
              <a:rPr lang="en-US" sz="4400" dirty="0" smtClean="0"/>
              <a:t>Provide feedback </a:t>
            </a:r>
            <a:r>
              <a:rPr lang="en-US" sz="4400" dirty="0"/>
              <a:t>on the achievement of the task</a:t>
            </a:r>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sz="4400" dirty="0"/>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Soft skills development</a:t>
            </a:r>
            <a:endParaRPr lang="en-US" sz="4200" dirty="0">
              <a:latin typeface="Arial Narrow" charset="0"/>
              <a:ea typeface="Arial Narrow" charset="0"/>
              <a:cs typeface="Arial Narrow" charset="0"/>
            </a:endParaRPr>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757698"/>
            <a:ext cx="11366416" cy="882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Department of Foreign Languages</a:t>
            </a:r>
          </a:p>
          <a:p>
            <a:endParaRPr lang="en-US" dirty="0"/>
          </a:p>
        </p:txBody>
      </p:sp>
      <p:pic>
        <p:nvPicPr>
          <p:cNvPr id="9" name="Изображение" descr="Изображение"/>
          <p:cNvPicPr>
            <a:picLocks noChangeAspect="1"/>
          </p:cNvPicPr>
          <p:nvPr/>
        </p:nvPicPr>
        <p:blipFill>
          <a:blip r:embed="rId2">
            <a:extLst/>
          </a:blip>
          <a:stretch>
            <a:fillRect/>
          </a:stretch>
        </p:blipFill>
        <p:spPr>
          <a:xfrm>
            <a:off x="1211199" y="620465"/>
            <a:ext cx="1214985" cy="1214985"/>
          </a:xfrm>
          <a:prstGeom prst="rect">
            <a:avLst/>
          </a:prstGeom>
          <a:ln w="12700">
            <a:miter lim="400000"/>
          </a:ln>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6913" y="6617112"/>
            <a:ext cx="9854840" cy="6583033"/>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Очень крутой заголовок…"/>
          <p:cNvSpPr txBox="1"/>
          <p:nvPr/>
        </p:nvSpPr>
        <p:spPr>
          <a:xfrm>
            <a:off x="1186003" y="2972786"/>
            <a:ext cx="21489606"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smtClean="0">
                <a:latin typeface="Arial Narrow" charset="0"/>
                <a:ea typeface="Arial Narrow" charset="0"/>
                <a:cs typeface="Arial Narrow" charset="0"/>
              </a:rPr>
              <a:t>Note Taking methods</a:t>
            </a:r>
            <a:endParaRPr lang="en-US" sz="4200" dirty="0">
              <a:latin typeface="Arial Narrow" charset="0"/>
              <a:ea typeface="Arial Narrow" charset="0"/>
              <a:cs typeface="Arial Narrow" charset="0"/>
            </a:endParaRPr>
          </a:p>
        </p:txBody>
      </p:sp>
      <p:sp>
        <p:nvSpPr>
          <p:cNvPr id="95" name="Заголовок основного текста"/>
          <p:cNvSpPr txBox="1"/>
          <p:nvPr/>
        </p:nvSpPr>
        <p:spPr>
          <a:xfrm>
            <a:off x="1211199" y="11141141"/>
            <a:ext cx="21506374"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Mind </a:t>
            </a:r>
            <a:r>
              <a:rPr lang="en-US" dirty="0" smtClean="0"/>
              <a:t>map</a:t>
            </a:r>
            <a:endParaRPr lang="ru-RU" dirty="0" smtClean="0"/>
          </a:p>
          <a:p>
            <a:endParaRPr lang="ru-RU" dirty="0"/>
          </a:p>
          <a:p>
            <a:endParaRPr lang="en-US" dirty="0"/>
          </a:p>
          <a:p>
            <a:r>
              <a:rPr lang="en-US" dirty="0"/>
              <a:t>Outlining </a:t>
            </a:r>
            <a:r>
              <a:rPr lang="en-US" dirty="0" smtClean="0"/>
              <a:t>method</a:t>
            </a:r>
            <a:endParaRPr lang="ru-RU" dirty="0" smtClean="0"/>
          </a:p>
          <a:p>
            <a:endParaRPr lang="ru-RU" dirty="0"/>
          </a:p>
          <a:p>
            <a:endParaRPr lang="en-US" dirty="0"/>
          </a:p>
          <a:p>
            <a:r>
              <a:rPr lang="en-US" dirty="0"/>
              <a:t>Cornell </a:t>
            </a:r>
            <a:r>
              <a:rPr lang="en-US" dirty="0" smtClean="0"/>
              <a:t>method</a:t>
            </a:r>
            <a:endParaRPr lang="ru-RU" dirty="0" smtClean="0"/>
          </a:p>
          <a:p>
            <a:endParaRPr lang="ru-RU" dirty="0"/>
          </a:p>
          <a:p>
            <a:endParaRPr lang="en-US" dirty="0" smtClean="0"/>
          </a:p>
          <a:p>
            <a:r>
              <a:rPr lang="en-US" dirty="0" smtClean="0"/>
              <a:t>Charting method</a:t>
            </a:r>
            <a:endParaRPr lang="en-US"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Department of Foreign Languages</a:t>
            </a:r>
          </a:p>
        </p:txBody>
      </p:sp>
      <p:pic>
        <p:nvPicPr>
          <p:cNvPr id="9" name="Изображение" descr="Изображение"/>
          <p:cNvPicPr>
            <a:picLocks noChangeAspect="1"/>
          </p:cNvPicPr>
          <p:nvPr/>
        </p:nvPicPr>
        <p:blipFill>
          <a:blip r:embed="rId2">
            <a:extLst/>
          </a:blip>
          <a:stretch>
            <a:fillRect/>
          </a:stretch>
        </p:blipFill>
        <p:spPr>
          <a:xfrm>
            <a:off x="1211199" y="620465"/>
            <a:ext cx="1214985" cy="1214985"/>
          </a:xfrm>
          <a:prstGeom prst="rect">
            <a:avLst/>
          </a:prstGeom>
          <a:ln w="12700">
            <a:miter lim="400000"/>
          </a:ln>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249" y="4020928"/>
            <a:ext cx="6037495" cy="4027526"/>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8764" y="7483289"/>
            <a:ext cx="5135754" cy="6232711"/>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708" y="8351325"/>
            <a:ext cx="5902036" cy="4947664"/>
          </a:xfrm>
          <a:prstGeom prst="rect">
            <a:avLst/>
          </a:prstGeom>
        </p:spPr>
      </p:pic>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30806" y="2593675"/>
            <a:ext cx="4446877" cy="628209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 calcmode="lin" valueType="num">
                                      <p:cBhvr additive="base">
                                        <p:cTn id="7" dur="500" fill="hold"/>
                                        <p:tgtEl>
                                          <p:spTgt spid="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5">
                                            <p:txEl>
                                              <p:pRg st="3" end="3"/>
                                            </p:txEl>
                                          </p:spTgt>
                                        </p:tgtEl>
                                        <p:attrNameLst>
                                          <p:attrName>style.visibility</p:attrName>
                                        </p:attrNameLst>
                                      </p:cBhvr>
                                      <p:to>
                                        <p:strVal val="visible"/>
                                      </p:to>
                                    </p:set>
                                    <p:anim calcmode="lin" valueType="num">
                                      <p:cBhvr additive="base">
                                        <p:cTn id="19" dur="500" fill="hold"/>
                                        <p:tgtEl>
                                          <p:spTgt spid="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5">
                                            <p:txEl>
                                              <p:pRg st="6" end="6"/>
                                            </p:txEl>
                                          </p:spTgt>
                                        </p:tgtEl>
                                        <p:attrNameLst>
                                          <p:attrName>style.visibility</p:attrName>
                                        </p:attrNameLst>
                                      </p:cBhvr>
                                      <p:to>
                                        <p:strVal val="visible"/>
                                      </p:to>
                                    </p:set>
                                    <p:anim calcmode="lin" valueType="num">
                                      <p:cBhvr additive="base">
                                        <p:cTn id="31" dur="500" fill="hold"/>
                                        <p:tgtEl>
                                          <p:spTgt spid="9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5">
                                            <p:txEl>
                                              <p:pRg st="9" end="9"/>
                                            </p:txEl>
                                          </p:spTgt>
                                        </p:tgtEl>
                                        <p:attrNameLst>
                                          <p:attrName>style.visibility</p:attrName>
                                        </p:attrNameLst>
                                      </p:cBhvr>
                                      <p:to>
                                        <p:strVal val="visible"/>
                                      </p:to>
                                    </p:set>
                                    <p:anim calcmode="lin" valueType="num">
                                      <p:cBhvr additive="base">
                                        <p:cTn id="43" dur="500" fill="hold"/>
                                        <p:tgtEl>
                                          <p:spTgt spid="9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23974" y="5286013"/>
            <a:ext cx="21506375"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304800" lvl="0" indent="-304800" algn="l">
              <a:spcBef>
                <a:spcPts val="2800"/>
              </a:spcBef>
              <a:buSzPct val="100000"/>
              <a:buFontTx/>
              <a:buChar char="•"/>
              <a:defRPr sz="2800">
                <a:solidFill>
                  <a:srgbClr val="253957"/>
                </a:solidFill>
                <a:latin typeface="+mn-lt"/>
                <a:ea typeface="+mn-ea"/>
                <a:cs typeface="+mn-cs"/>
                <a:sym typeface="Arial Narrow"/>
              </a:defRPr>
            </a:pPr>
            <a:r>
              <a:rPr lang="en-US" sz="4400" dirty="0">
                <a:solidFill>
                  <a:srgbClr val="253957"/>
                </a:solidFill>
                <a:latin typeface="+mn-lt"/>
                <a:sym typeface="Arial Narrow"/>
              </a:rPr>
              <a:t>Why is pair/group work important?</a:t>
            </a:r>
          </a:p>
          <a:p>
            <a:pPr marL="304800" lvl="0" indent="-304800" algn="l">
              <a:spcBef>
                <a:spcPts val="2800"/>
              </a:spcBef>
              <a:buSzPct val="100000"/>
              <a:buFontTx/>
              <a:buChar char="•"/>
              <a:defRPr sz="2800">
                <a:solidFill>
                  <a:srgbClr val="253957"/>
                </a:solidFill>
                <a:latin typeface="+mn-lt"/>
                <a:ea typeface="+mn-ea"/>
                <a:cs typeface="+mn-cs"/>
                <a:sym typeface="Arial Narrow"/>
              </a:defRPr>
            </a:pPr>
            <a:r>
              <a:rPr lang="en-US" sz="4400" dirty="0">
                <a:solidFill>
                  <a:srgbClr val="253957"/>
                </a:solidFill>
                <a:latin typeface="+mn-lt"/>
                <a:sym typeface="Arial Narrow"/>
              </a:rPr>
              <a:t>What is important when you give instructions?</a:t>
            </a:r>
          </a:p>
          <a:p>
            <a:pPr marL="304800" lvl="0" indent="-304800" algn="l">
              <a:spcBef>
                <a:spcPts val="2800"/>
              </a:spcBef>
              <a:buSzPct val="100000"/>
              <a:buFontTx/>
              <a:buChar char="•"/>
              <a:defRPr sz="2800">
                <a:solidFill>
                  <a:srgbClr val="253957"/>
                </a:solidFill>
                <a:latin typeface="+mn-lt"/>
                <a:ea typeface="+mn-ea"/>
                <a:cs typeface="+mn-cs"/>
                <a:sym typeface="Arial Narrow"/>
              </a:defRPr>
            </a:pPr>
            <a:r>
              <a:rPr lang="en-US" sz="4400" dirty="0">
                <a:solidFill>
                  <a:srgbClr val="253957"/>
                </a:solidFill>
                <a:latin typeface="+mn-lt"/>
                <a:sym typeface="Arial Narrow"/>
              </a:rPr>
              <a:t>What is eliciting? Why do we do it? (CCQs)</a:t>
            </a:r>
          </a:p>
          <a:p>
            <a:pPr marL="304800" lvl="0" indent="-304800" algn="l">
              <a:spcBef>
                <a:spcPts val="2800"/>
              </a:spcBef>
              <a:buSzPct val="100000"/>
              <a:buFontTx/>
              <a:buChar char="•"/>
              <a:defRPr sz="2800">
                <a:solidFill>
                  <a:srgbClr val="253957"/>
                </a:solidFill>
                <a:latin typeface="+mn-lt"/>
                <a:ea typeface="+mn-ea"/>
                <a:cs typeface="+mn-cs"/>
                <a:sym typeface="Arial Narrow"/>
              </a:defRPr>
            </a:pPr>
            <a:r>
              <a:rPr lang="en-US" sz="4400" dirty="0">
                <a:solidFill>
                  <a:srgbClr val="253957"/>
                </a:solidFill>
                <a:latin typeface="+mn-lt"/>
                <a:sym typeface="Arial Narrow"/>
              </a:rPr>
              <a:t>How do we create a feeling of pace and progression?</a:t>
            </a:r>
          </a:p>
          <a:p>
            <a:pPr marL="304800" lvl="0" indent="-304800" algn="l">
              <a:spcBef>
                <a:spcPts val="2800"/>
              </a:spcBef>
              <a:buSzPct val="100000"/>
              <a:buFontTx/>
              <a:buChar char="•"/>
              <a:defRPr sz="2800">
                <a:solidFill>
                  <a:srgbClr val="253957"/>
                </a:solidFill>
                <a:latin typeface="+mn-lt"/>
                <a:ea typeface="+mn-ea"/>
                <a:cs typeface="+mn-cs"/>
                <a:sym typeface="Arial Narrow"/>
              </a:defRPr>
            </a:pPr>
            <a:endParaRPr lang="en-US" sz="4400" dirty="0">
              <a:solidFill>
                <a:srgbClr val="253957"/>
              </a:solidFill>
              <a:latin typeface="+mn-lt"/>
              <a:sym typeface="Arial Narrow"/>
            </a:endParaRPr>
          </a:p>
          <a:p>
            <a:pPr marL="0" marR="0" lvl="0" indent="0" algn="l" defTabSz="821531" rtl="0" eaLnBrk="1" fontAlgn="auto" latinLnBrk="0" hangingPunct="0">
              <a:lnSpc>
                <a:spcPct val="100000"/>
              </a:lnSpc>
              <a:spcBef>
                <a:spcPts val="2800"/>
              </a:spcBef>
              <a:spcAft>
                <a:spcPts val="0"/>
              </a:spcAft>
              <a:buClrTx/>
              <a:buSzPct val="100000"/>
              <a:buFontTx/>
              <a:buNone/>
              <a:tabLst/>
              <a:defRPr sz="2800">
                <a:solidFill>
                  <a:srgbClr val="253957"/>
                </a:solidFill>
                <a:latin typeface="+mn-lt"/>
                <a:ea typeface="+mn-ea"/>
                <a:cs typeface="+mn-cs"/>
                <a:sym typeface="Arial Narrow"/>
              </a:defRPr>
            </a:pPr>
            <a:endParaRPr kumimoji="0" sz="4400" b="0" i="0" u="none" strike="noStrike" kern="0" cap="none" spc="0" normalizeH="0" baseline="0" noProof="0" dirty="0">
              <a:ln>
                <a:noFill/>
              </a:ln>
              <a:solidFill>
                <a:srgbClr val="253957"/>
              </a:solidFill>
              <a:effectLst/>
              <a:uLnTx/>
              <a:uFillTx/>
              <a:latin typeface="Arial Narrow"/>
              <a:sym typeface="Arial Narrow"/>
            </a:endParaRPr>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lvl="0" algn="l">
              <a:defRPr sz="5000" b="1" cap="all">
                <a:solidFill>
                  <a:srgbClr val="253957"/>
                </a:solidFill>
                <a:latin typeface="+mn-lt"/>
                <a:ea typeface="+mn-ea"/>
                <a:cs typeface="+mn-cs"/>
                <a:sym typeface="Arial Narrow"/>
              </a:defRPr>
            </a:pPr>
            <a:r>
              <a:rPr lang="en-US" sz="7000" b="1" cap="all" dirty="0">
                <a:solidFill>
                  <a:srgbClr val="253957"/>
                </a:solidFill>
                <a:latin typeface="Arial Narrow" charset="0"/>
                <a:ea typeface="Arial Narrow" charset="0"/>
                <a:cs typeface="Arial Narrow" charset="0"/>
                <a:sym typeface="Arial Narrow"/>
              </a:rPr>
              <a:t>Questions</a:t>
            </a:r>
            <a:endParaRPr kumimoji="0" lang="en-US" sz="4200" b="1" i="0" u="none" strike="noStrike" kern="0" cap="all" spc="0" normalizeH="0" baseline="0" noProof="0" dirty="0">
              <a:ln>
                <a:noFill/>
              </a:ln>
              <a:solidFill>
                <a:srgbClr val="253957"/>
              </a:solidFill>
              <a:effectLst/>
              <a:uLnTx/>
              <a:uFillTx/>
              <a:latin typeface="Arial Narrow" charset="0"/>
              <a:ea typeface="Arial Narrow" charset="0"/>
              <a:cs typeface="Arial Narrow" charset="0"/>
              <a:sym typeface="Arial Narrow"/>
            </a:endParaRPr>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marL="0" marR="0" lvl="0" indent="0" algn="ctr" defTabSz="821531"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a:ln>
                <a:noFill/>
              </a:ln>
              <a:solidFill>
                <a:srgbClr val="000000"/>
              </a:solidFill>
              <a:effectLst/>
              <a:uLnTx/>
              <a:uFillTx/>
              <a:latin typeface="Helvetica Light"/>
              <a:sym typeface="Helvetica Light"/>
            </a:endParaRPr>
          </a:p>
        </p:txBody>
      </p:sp>
      <p:sp>
        <p:nvSpPr>
          <p:cNvPr id="8" name="Название подразделения, лаборатории, факультета и т.д."/>
          <p:cNvSpPr txBox="1"/>
          <p:nvPr/>
        </p:nvSpPr>
        <p:spPr>
          <a:xfrm>
            <a:off x="11338744" y="757698"/>
            <a:ext cx="11366416" cy="882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pPr marL="0" marR="0" lvl="0" indent="0" algn="r" defTabSz="821531"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53957"/>
                </a:solidFill>
                <a:effectLst/>
                <a:uLnTx/>
                <a:uFillTx/>
                <a:latin typeface="Arial Narrow"/>
                <a:sym typeface="Arial Narrow"/>
              </a:rPr>
              <a:t>Department of Foreign Languages</a:t>
            </a:r>
          </a:p>
          <a:p>
            <a:pPr marL="0" marR="0" lvl="0" indent="0" algn="r" defTabSz="821531"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53957"/>
              </a:solidFill>
              <a:effectLst/>
              <a:uLnTx/>
              <a:uFillTx/>
              <a:latin typeface="Arial Narrow"/>
              <a:sym typeface="Arial Narrow"/>
            </a:endParaRPr>
          </a:p>
        </p:txBody>
      </p:sp>
      <p:pic>
        <p:nvPicPr>
          <p:cNvPr id="9" name="Изображение" descr="Изображение"/>
          <p:cNvPicPr>
            <a:picLocks noChangeAspect="1"/>
          </p:cNvPicPr>
          <p:nvPr/>
        </p:nvPicPr>
        <p:blipFill>
          <a:blip r:embed="rId2">
            <a:extLst/>
          </a:blip>
          <a:stretch>
            <a:fillRect/>
          </a:stretch>
        </p:blipFill>
        <p:spPr>
          <a:xfrm>
            <a:off x="1211199" y="620465"/>
            <a:ext cx="1214985" cy="1214985"/>
          </a:xfrm>
          <a:prstGeom prst="rect">
            <a:avLst/>
          </a:prstGeom>
          <a:ln w="12700">
            <a:miter lim="400000"/>
          </a:ln>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6093" y="3428835"/>
            <a:ext cx="10184256" cy="5354948"/>
          </a:xfrm>
          <a:prstGeom prst="rect">
            <a:avLst/>
          </a:prstGeom>
        </p:spPr>
      </p:pic>
    </p:spTree>
    <p:extLst>
      <p:ext uri="{BB962C8B-B14F-4D97-AF65-F5344CB8AC3E}">
        <p14:creationId xmlns:p14="http://schemas.microsoft.com/office/powerpoint/2010/main" val="335179948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Телефон.: +Х (ХХХ) ХХХ ХХХХ"/>
          <p:cNvSpPr txBox="1"/>
          <p:nvPr/>
        </p:nvSpPr>
        <p:spPr>
          <a:xfrm>
            <a:off x="801172" y="11141586"/>
            <a:ext cx="12693153" cy="1806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rPr lang="en-US" sz="5400" dirty="0"/>
              <a:t>Phone</a:t>
            </a:r>
            <a:r>
              <a:rPr sz="5400" dirty="0"/>
              <a:t>.: </a:t>
            </a:r>
            <a:r>
              <a:rPr sz="5400" dirty="0" smtClean="0"/>
              <a:t>+</a:t>
            </a:r>
            <a:r>
              <a:rPr lang="en-US" sz="5400" dirty="0" smtClean="0"/>
              <a:t>7 912 313 69 10</a:t>
            </a:r>
          </a:p>
          <a:p>
            <a:r>
              <a:rPr lang="en-US" sz="5400" dirty="0" smtClean="0"/>
              <a:t>okaramalak@hse.ru</a:t>
            </a:r>
            <a:endParaRPr sz="5400" dirty="0"/>
          </a:p>
        </p:txBody>
      </p:sp>
      <p:pic>
        <p:nvPicPr>
          <p:cNvPr id="7" name="Изображение" descr="Изображение"/>
          <p:cNvPicPr>
            <a:picLocks noChangeAspect="1"/>
          </p:cNvPicPr>
          <p:nvPr/>
        </p:nvPicPr>
        <p:blipFill>
          <a:blip r:embed="rId2">
            <a:extLst/>
          </a:blip>
          <a:stretch>
            <a:fillRect/>
          </a:stretch>
        </p:blipFill>
        <p:spPr>
          <a:xfrm>
            <a:off x="1423188" y="1401009"/>
            <a:ext cx="2252097" cy="2903349"/>
          </a:xfrm>
          <a:prstGeom prst="rect">
            <a:avLst/>
          </a:prstGeom>
          <a:ln w="12700">
            <a:miter lim="400000"/>
          </a:ln>
        </p:spPr>
      </p:pic>
      <p:sp>
        <p:nvSpPr>
          <p:cNvPr id="3" name="TextBox 2"/>
          <p:cNvSpPr txBox="1"/>
          <p:nvPr/>
        </p:nvSpPr>
        <p:spPr>
          <a:xfrm>
            <a:off x="3987719" y="6136466"/>
            <a:ext cx="15325517" cy="14984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8800" b="0" i="0" u="none" strike="noStrike" cap="none" spc="0" normalizeH="0" baseline="0" dirty="0" smtClean="0">
                <a:ln>
                  <a:noFill/>
                </a:ln>
                <a:solidFill>
                  <a:schemeClr val="bg1"/>
                </a:solidFill>
                <a:effectLst/>
                <a:uFillTx/>
                <a:latin typeface="+mj-lt"/>
                <a:ea typeface="+mj-ea"/>
                <a:cs typeface="+mj-cs"/>
                <a:sym typeface="Helvetica Light"/>
              </a:rPr>
              <a:t>Thank you</a:t>
            </a:r>
            <a:r>
              <a:rPr kumimoji="0" lang="en-US" sz="8800" b="0" i="0" u="none" strike="noStrike" cap="none" spc="0" normalizeH="0" dirty="0" smtClean="0">
                <a:ln>
                  <a:noFill/>
                </a:ln>
                <a:solidFill>
                  <a:schemeClr val="bg1"/>
                </a:solidFill>
                <a:effectLst/>
                <a:uFillTx/>
                <a:latin typeface="+mj-lt"/>
                <a:ea typeface="+mj-ea"/>
                <a:cs typeface="+mj-cs"/>
                <a:sym typeface="Helvetica Light"/>
              </a:rPr>
              <a:t> for your attention! </a:t>
            </a:r>
            <a:endParaRPr kumimoji="0" lang="ru-RU" sz="8800" b="0" i="0" u="none" strike="noStrike" cap="none" spc="0" normalizeH="0" baseline="0" dirty="0">
              <a:ln>
                <a:noFill/>
              </a:ln>
              <a:solidFill>
                <a:schemeClr val="bg1"/>
              </a:solidFill>
              <a:effectLst/>
              <a:uFillTx/>
              <a:latin typeface="+mj-lt"/>
              <a:ea typeface="+mj-ea"/>
              <a:cs typeface="+mj-cs"/>
              <a:sym typeface="Helvetica Light"/>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119</TotalTime>
  <Words>260</Words>
  <Application>Microsoft Office PowerPoint</Application>
  <PresentationFormat>Произвольный</PresentationFormat>
  <Paragraphs>64</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 Narrow</vt:lpstr>
      <vt:lpstr>Helvetica</vt:lpstr>
      <vt:lpstr>Helvetica Light</vt:lpstr>
      <vt:lpstr>Helvetica Neue</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Владимир Кремлёв</dc:creator>
  <cp:lastModifiedBy>RePack by Diakov</cp:lastModifiedBy>
  <cp:revision>19</cp:revision>
  <dcterms:modified xsi:type="dcterms:W3CDTF">2019-10-31T18:47:30Z</dcterms:modified>
</cp:coreProperties>
</file>