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60" r:id="rId3"/>
    <p:sldId id="257" r:id="rId4"/>
    <p:sldId id="258" r:id="rId5"/>
    <p:sldId id="259"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35" d="100"/>
          <a:sy n="35" d="100"/>
        </p:scale>
        <p:origin x="756" y="6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3" y="2045498"/>
            <a:ext cx="944342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en-US" dirty="0"/>
              <a:t>Syllabus Workshop</a:t>
            </a:r>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endParaRPr lang="en-US"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en-US" dirty="0" smtClean="0"/>
              <a:t>Department of Foreign Languages</a:t>
            </a:r>
            <a:endParaRPr lang="en-US"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en-US" dirty="0" smtClean="0"/>
              <a:t>Perm, 2 November, 2019</a:t>
            </a:r>
            <a:endParaRPr lang="en-US" dirty="0"/>
          </a:p>
        </p:txBody>
      </p:sp>
      <p:pic>
        <p:nvPicPr>
          <p:cNvPr id="9" name="Изображение" descr="Изображение"/>
          <p:cNvPicPr>
            <a:picLocks noChangeAspect="1"/>
          </p:cNvPicPr>
          <p:nvPr/>
        </p:nvPicPr>
        <p:blipFill>
          <a:blip r:embed="rId2">
            <a:extLst/>
          </a:blip>
          <a:stretch>
            <a:fillRect/>
          </a:stretch>
        </p:blipFill>
        <p:spPr>
          <a:xfrm>
            <a:off x="1506855" y="1330739"/>
            <a:ext cx="2166348" cy="2792805"/>
          </a:xfrm>
          <a:prstGeom prst="rect">
            <a:avLst/>
          </a:prstGeom>
          <a:ln w="12700">
            <a:miter lim="400000"/>
          </a:ln>
        </p:spPr>
      </p:pic>
      <p:pic>
        <p:nvPicPr>
          <p:cNvPr id="2" name="Рисунок 1"/>
          <p:cNvPicPr>
            <a:picLocks noChangeAspect="1"/>
          </p:cNvPicPr>
          <p:nvPr/>
        </p:nvPicPr>
        <p:blipFill>
          <a:blip r:embed="rId3"/>
          <a:stretch>
            <a:fillRect/>
          </a:stretch>
        </p:blipFill>
        <p:spPr>
          <a:xfrm>
            <a:off x="6542848" y="8506691"/>
            <a:ext cx="12510821" cy="2886438"/>
          </a:xfrm>
          <a:prstGeom prst="rect">
            <a:avLst/>
          </a:prstGeom>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Plan</a:t>
            </a:r>
            <a:endParaRPr lang="en-US" sz="7000" b="1" dirty="0">
              <a:latin typeface="Arial Narrow" charset="0"/>
              <a:ea typeface="Arial Narrow" charset="0"/>
              <a:cs typeface="Arial Narrow" charset="0"/>
            </a:endParaRPr>
          </a:p>
        </p:txBody>
      </p:sp>
      <p:sp>
        <p:nvSpPr>
          <p:cNvPr id="81" name="Заголовок основного текста"/>
          <p:cNvSpPr txBox="1"/>
          <p:nvPr/>
        </p:nvSpPr>
        <p:spPr>
          <a:xfrm>
            <a:off x="1439789" y="9644849"/>
            <a:ext cx="1607343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742950" indent="-742950">
              <a:buAutoNum type="arabicPeriod"/>
            </a:pPr>
            <a:r>
              <a:rPr lang="en-US" dirty="0" smtClean="0"/>
              <a:t>Introduction</a:t>
            </a:r>
          </a:p>
          <a:p>
            <a:pPr marL="742950" indent="-742950">
              <a:buAutoNum type="arabicPeriod"/>
            </a:pPr>
            <a:r>
              <a:rPr lang="en-US" dirty="0"/>
              <a:t>Important and optional components </a:t>
            </a:r>
            <a:endParaRPr lang="ru-RU" dirty="0" smtClean="0"/>
          </a:p>
          <a:p>
            <a:pPr marL="742950" indent="-742950">
              <a:buAutoNum type="arabicPeriod"/>
            </a:pPr>
            <a:r>
              <a:rPr lang="en-US" dirty="0"/>
              <a:t>What should a good syllabus consist of</a:t>
            </a:r>
            <a:r>
              <a:rPr lang="en-US" dirty="0" smtClean="0"/>
              <a:t>?</a:t>
            </a:r>
          </a:p>
          <a:p>
            <a:pPr marL="742950" indent="-742950">
              <a:buAutoNum type="arabicPeriod"/>
            </a:pPr>
            <a:r>
              <a:rPr lang="en-US" dirty="0"/>
              <a:t>Optional components</a:t>
            </a:r>
          </a:p>
          <a:p>
            <a:pPr marL="742950" indent="-742950">
              <a:buAutoNum type="arabicPeriod"/>
            </a:pPr>
            <a:r>
              <a:rPr lang="en-US" dirty="0" smtClean="0"/>
              <a:t>Conclusion</a:t>
            </a: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smtClean="0"/>
          </a:p>
          <a:p>
            <a:pPr marL="742950" indent="-742950">
              <a:buAutoNum type="arabicPeriod"/>
            </a:pPr>
            <a:endParaRPr lang="en-US" dirty="0" smtClean="0"/>
          </a:p>
          <a:p>
            <a:pPr marL="742950" indent="-742950">
              <a:buAutoNum type="arabicPeriod"/>
            </a:pPr>
            <a:endParaRPr lang="en-US"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smtClean="0"/>
              <a:t>Department of Foreign Languages</a:t>
            </a:r>
            <a:endParaRPr lang="en-US"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02836" y="3117646"/>
            <a:ext cx="8839200" cy="4336733"/>
          </a:xfrm>
          <a:prstGeom prst="rect">
            <a:avLst/>
          </a:prstGeom>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a:latin typeface="Arial Narrow" charset="0"/>
                <a:ea typeface="Arial Narrow" charset="0"/>
                <a:cs typeface="Arial Narrow" charset="0"/>
              </a:rPr>
              <a:t>What is a syllabus and what is a curriculum</a:t>
            </a:r>
            <a:r>
              <a:rPr lang="en-US" sz="7000" b="1" dirty="0" smtClean="0">
                <a:latin typeface="Arial Narrow" charset="0"/>
                <a:ea typeface="Arial Narrow" charset="0"/>
                <a:cs typeface="Arial Narrow" charset="0"/>
              </a:rPr>
              <a:t>?</a:t>
            </a: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What is the difference between Russian Program description and Syllabus? </a:t>
            </a:r>
          </a:p>
          <a:p>
            <a:pPr algn="l">
              <a:defRPr sz="5000" b="1" cap="all">
                <a:solidFill>
                  <a:srgbClr val="253957"/>
                </a:solidFill>
                <a:latin typeface="+mn-lt"/>
                <a:ea typeface="+mn-ea"/>
                <a:cs typeface="+mn-cs"/>
                <a:sym typeface="Arial Narrow"/>
              </a:defRPr>
            </a:pPr>
            <a:endParaRPr lang="en-US" sz="7000" b="1" dirty="0" smtClean="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Syllabus </a:t>
            </a:r>
            <a:r>
              <a:rPr lang="en-US" sz="7000" b="1" dirty="0">
                <a:latin typeface="Arial Narrow" charset="0"/>
                <a:ea typeface="Arial Narrow" charset="0"/>
                <a:cs typeface="Arial Narrow" charset="0"/>
              </a:rPr>
              <a:t>(sing.) </a:t>
            </a:r>
            <a:endParaRPr lang="ru-RU"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syllabi </a:t>
            </a: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7275" y="2859995"/>
            <a:ext cx="8086725" cy="4852035"/>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 calcmode="lin" valueType="num">
                                      <p:cBhvr additive="base">
                                        <p:cTn id="7"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
                                            <p:txEl>
                                              <p:pRg st="2" end="2"/>
                                            </p:txEl>
                                          </p:spTgt>
                                        </p:tgtEl>
                                        <p:attrNameLst>
                                          <p:attrName>style.visibility</p:attrName>
                                        </p:attrNameLst>
                                      </p:cBhvr>
                                      <p:to>
                                        <p:strVal val="visible"/>
                                      </p:to>
                                    </p:set>
                                    <p:anim calcmode="lin" valueType="num">
                                      <p:cBhvr additive="base">
                                        <p:cTn id="13" dur="500" fill="hold"/>
                                        <p:tgtEl>
                                          <p:spTgt spid="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
                                            <p:txEl>
                                              <p:pRg st="4" end="4"/>
                                            </p:txEl>
                                          </p:spTgt>
                                        </p:tgtEl>
                                        <p:attrNameLst>
                                          <p:attrName>style.visibility</p:attrName>
                                        </p:attrNameLst>
                                      </p:cBhvr>
                                      <p:to>
                                        <p:strVal val="visible"/>
                                      </p:to>
                                    </p:set>
                                    <p:anim calcmode="lin" valueType="num">
                                      <p:cBhvr additive="base">
                                        <p:cTn id="19" dur="500" fill="hold"/>
                                        <p:tgtEl>
                                          <p:spTgt spid="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
                                            <p:txEl>
                                              <p:pRg st="5" end="5"/>
                                            </p:txEl>
                                          </p:spTgt>
                                        </p:tgtEl>
                                        <p:attrNameLst>
                                          <p:attrName>style.visibility</p:attrName>
                                        </p:attrNameLst>
                                      </p:cBhvr>
                                      <p:to>
                                        <p:strVal val="visible"/>
                                      </p:to>
                                    </p:set>
                                    <p:anim calcmode="lin" valueType="num">
                                      <p:cBhvr additive="base">
                                        <p:cTn id="25" dur="500" fill="hold"/>
                                        <p:tgtEl>
                                          <p:spTgt spid="5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a:latin typeface="Arial Narrow" charset="0"/>
                <a:ea typeface="Arial Narrow" charset="0"/>
                <a:cs typeface="Arial Narrow" charset="0"/>
              </a:rPr>
              <a:t>Important and optional components </a:t>
            </a:r>
            <a:endParaRPr lang="en-US" sz="7000" b="1" dirty="0" smtClean="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1107280" y="5820994"/>
            <a:ext cx="1607343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What should a good syllabus consist of?</a:t>
            </a:r>
          </a:p>
          <a:p>
            <a:r>
              <a:rPr lang="en-US" dirty="0"/>
              <a:t>What are optional components?</a:t>
            </a: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Department of Foreign Languages</a:t>
            </a:r>
          </a:p>
          <a:p>
            <a:r>
              <a:rPr lang="en-US" dirty="0" smtClean="0"/>
              <a:t>.</a:t>
            </a:r>
            <a:endParaRPr lang="en-US"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54252" y="4078704"/>
            <a:ext cx="7968584" cy="7862806"/>
          </a:xfrm>
          <a:prstGeom prst="rect">
            <a:avLst/>
          </a:prstGeo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11199" y="4965427"/>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Title Of the Course</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Professor’s info (name, location, time, office hours, phone, email</a:t>
            </a:r>
            <a:r>
              <a:rPr lang="en-US" sz="3200" b="1" dirty="0" smtClean="0"/>
              <a:t>)</a:t>
            </a:r>
            <a:endParaRPr lang="ru-RU" sz="3200" b="1" dirty="0" smtClean="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3200" b="1" dirty="0"/>
              <a:t> </a:t>
            </a:r>
            <a:r>
              <a:rPr lang="en-US" sz="3200" b="1" dirty="0" smtClean="0"/>
              <a:t>Current year and </a:t>
            </a:r>
            <a:r>
              <a:rPr lang="en-US" sz="3200" b="1" smtClean="0"/>
              <a:t>updated information</a:t>
            </a:r>
            <a:endParaRPr lang="en-US" sz="3200" b="1"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Course Description</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Learning Objectives and Learning Outcomes</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Course Outline / Plan</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Readings / Textbook Requirements (Course requirement)</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Grading System and Guidelines For Knowledge Assessment</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Methods of Instruction</a:t>
            </a:r>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en-US" sz="3200" b="1" dirty="0"/>
              <a:t>Special Equipment / </a:t>
            </a:r>
            <a:r>
              <a:rPr lang="en-US" sz="3200" b="1" dirty="0" smtClean="0"/>
              <a:t>Software </a:t>
            </a:r>
            <a:r>
              <a:rPr lang="en-US" sz="3200" b="1" dirty="0"/>
              <a:t>Support (Technical requirements)</a:t>
            </a:r>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a:latin typeface="Arial Narrow" charset="0"/>
                <a:ea typeface="Arial Narrow" charset="0"/>
                <a:cs typeface="Arial Narrow" charset="0"/>
              </a:rPr>
              <a:t>What should a good syllabus </a:t>
            </a:r>
            <a:r>
              <a:rPr lang="en-US" sz="7000" b="1" dirty="0" smtClean="0">
                <a:latin typeface="Arial Narrow" charset="0"/>
                <a:ea typeface="Arial Narrow" charset="0"/>
                <a:cs typeface="Arial Narrow" charset="0"/>
              </a:rPr>
              <a:t>consist of?</a:t>
            </a:r>
            <a:endParaRPr lang="en-US" sz="4200" dirty="0">
              <a:latin typeface="Arial Narrow" charset="0"/>
              <a:ea typeface="Arial Narrow" charset="0"/>
              <a:cs typeface="Arial Narrow" charset="0"/>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Department of Foreign Languages</a:t>
            </a: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23974" y="4129399"/>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Connection to the Core Curriculum</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Duration</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Credit hours</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Assignments supporting learning outcomes</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Academic integrity</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Assistance for Students with Documented Disabilities</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Course policies and expectations</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     1) Attendance and Participation</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     2) Assignments and Submission Guidelines  </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     3) Testing Policy</a:t>
            </a:r>
          </a:p>
          <a:p>
            <a:pPr marL="304800" indent="-304800" algn="l">
              <a:spcBef>
                <a:spcPts val="2800"/>
              </a:spcBef>
              <a:buSzPct val="100000"/>
              <a:buChar char="•"/>
              <a:defRPr sz="2800">
                <a:solidFill>
                  <a:srgbClr val="253957"/>
                </a:solidFill>
                <a:latin typeface="+mn-lt"/>
                <a:ea typeface="+mn-ea"/>
                <a:cs typeface="+mn-cs"/>
                <a:sym typeface="Arial Narrow"/>
              </a:defRPr>
            </a:pPr>
            <a:r>
              <a:rPr lang="en-US" sz="3200" b="1" dirty="0"/>
              <a:t>     4) Late and Missing Submission Policy</a:t>
            </a:r>
          </a:p>
          <a:p>
            <a:pPr algn="l">
              <a:spcBef>
                <a:spcPts val="2800"/>
              </a:spcBef>
              <a:buSzPct val="100000"/>
              <a:defRPr sz="2800">
                <a:solidFill>
                  <a:srgbClr val="253957"/>
                </a:solidFill>
                <a:latin typeface="+mn-lt"/>
                <a:ea typeface="+mn-ea"/>
                <a:cs typeface="+mn-cs"/>
                <a:sym typeface="Arial Narrow"/>
              </a:defRPr>
            </a:pPr>
            <a:endParaRPr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a:latin typeface="Arial Narrow" charset="0"/>
                <a:ea typeface="Arial Narrow" charset="0"/>
                <a:cs typeface="Arial Narrow" charset="0"/>
              </a:rPr>
              <a:t>Optional </a:t>
            </a:r>
            <a:r>
              <a:rPr lang="en-US" sz="7000" b="1" dirty="0" smtClean="0">
                <a:latin typeface="Arial Narrow" charset="0"/>
                <a:ea typeface="Arial Narrow" charset="0"/>
                <a:cs typeface="Arial Narrow" charset="0"/>
              </a:rPr>
              <a:t>components</a:t>
            </a:r>
            <a:endParaRPr lang="en-US" sz="4200" dirty="0">
              <a:latin typeface="Arial Narrow" charset="0"/>
              <a:ea typeface="Arial Narrow" charset="0"/>
              <a:cs typeface="Arial Narrow" charset="0"/>
            </a:endParaRP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757698"/>
            <a:ext cx="11366416" cy="8829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Department of Foreign Languages</a:t>
            </a:r>
          </a:p>
          <a:p>
            <a:endParaRPr lang="en-US" dirty="0"/>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en-US" sz="7000" b="1" dirty="0" smtClean="0">
                <a:latin typeface="Arial Narrow" charset="0"/>
                <a:ea typeface="Arial Narrow" charset="0"/>
                <a:cs typeface="Arial Narrow" charset="0"/>
              </a:rPr>
              <a:t>Conclusion</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1177619" y="5820994"/>
            <a:ext cx="21506374"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en-US" dirty="0"/>
              <a:t>Clarity</a:t>
            </a:r>
          </a:p>
          <a:p>
            <a:r>
              <a:rPr lang="en-US" dirty="0"/>
              <a:t>Individuality (you establish the policy of the course)</a:t>
            </a:r>
          </a:p>
          <a:p>
            <a:r>
              <a:rPr lang="en-US" dirty="0"/>
              <a:t>Branding/attractiveness</a:t>
            </a:r>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8"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en-US" dirty="0"/>
              <a:t>Department of Foreign Languages</a:t>
            </a:r>
          </a:p>
        </p:txBody>
      </p:sp>
      <p:pic>
        <p:nvPicPr>
          <p:cNvPr id="9" name="Изображение" descr="Изображение"/>
          <p:cNvPicPr>
            <a:picLocks noChangeAspect="1"/>
          </p:cNvPicPr>
          <p:nvPr/>
        </p:nvPicPr>
        <p:blipFill>
          <a:blip r:embed="rId2">
            <a:extLst/>
          </a:blip>
          <a:stretch>
            <a:fillRect/>
          </a:stretch>
        </p:blipFill>
        <p:spPr>
          <a:xfrm>
            <a:off x="1211199" y="620465"/>
            <a:ext cx="1214985" cy="1214985"/>
          </a:xfrm>
          <a:prstGeom prst="rect">
            <a:avLst/>
          </a:prstGeom>
          <a:ln w="12700">
            <a:miter lim="400000"/>
          </a:ln>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64452" y="4129399"/>
            <a:ext cx="5715000" cy="6667500"/>
          </a:xfrm>
          <a:prstGeom prst="rect">
            <a:avLst/>
          </a:prstGeom>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Телефон.: +Х (ХХХ) ХХХ ХХХХ"/>
          <p:cNvSpPr txBox="1"/>
          <p:nvPr/>
        </p:nvSpPr>
        <p:spPr>
          <a:xfrm>
            <a:off x="801172" y="11141586"/>
            <a:ext cx="12693153" cy="18062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sz="5400" dirty="0"/>
              <a:t>Phone</a:t>
            </a:r>
            <a:r>
              <a:rPr sz="5400" dirty="0"/>
              <a:t>.: </a:t>
            </a:r>
            <a:r>
              <a:rPr sz="5400" dirty="0" smtClean="0"/>
              <a:t>+</a:t>
            </a:r>
            <a:r>
              <a:rPr lang="en-US" sz="5400" dirty="0" smtClean="0"/>
              <a:t>7 912 313 69 10</a:t>
            </a:r>
          </a:p>
          <a:p>
            <a:r>
              <a:rPr lang="en-US" sz="5400" dirty="0" smtClean="0"/>
              <a:t>okaramalak@hse.ru</a:t>
            </a:r>
            <a:endParaRPr sz="5400" dirty="0"/>
          </a:p>
        </p:txBody>
      </p:sp>
      <p:pic>
        <p:nvPicPr>
          <p:cNvPr id="7" name="Изображение" descr="Изображение"/>
          <p:cNvPicPr>
            <a:picLocks noChangeAspect="1"/>
          </p:cNvPicPr>
          <p:nvPr/>
        </p:nvPicPr>
        <p:blipFill>
          <a:blip r:embed="rId2">
            <a:extLst/>
          </a:blip>
          <a:stretch>
            <a:fillRect/>
          </a:stretch>
        </p:blipFill>
        <p:spPr>
          <a:xfrm>
            <a:off x="1423188" y="1401009"/>
            <a:ext cx="2252097" cy="2903349"/>
          </a:xfrm>
          <a:prstGeom prst="rect">
            <a:avLst/>
          </a:prstGeom>
          <a:ln w="12700">
            <a:miter lim="400000"/>
          </a:ln>
        </p:spPr>
      </p:pic>
      <p:sp>
        <p:nvSpPr>
          <p:cNvPr id="3" name="TextBox 2"/>
          <p:cNvSpPr txBox="1"/>
          <p:nvPr/>
        </p:nvSpPr>
        <p:spPr>
          <a:xfrm>
            <a:off x="3987719" y="6136466"/>
            <a:ext cx="15325517"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en-US" sz="8800" b="0" i="0" u="none" strike="noStrike" cap="none" spc="0" normalizeH="0" baseline="0" dirty="0" smtClean="0">
                <a:ln>
                  <a:noFill/>
                </a:ln>
                <a:solidFill>
                  <a:schemeClr val="bg1"/>
                </a:solidFill>
                <a:effectLst/>
                <a:uFillTx/>
                <a:latin typeface="+mj-lt"/>
                <a:ea typeface="+mj-ea"/>
                <a:cs typeface="+mj-cs"/>
                <a:sym typeface="Helvetica Light"/>
              </a:rPr>
              <a:t>Thank you</a:t>
            </a:r>
            <a:r>
              <a:rPr kumimoji="0" lang="en-US" sz="8800" b="0" i="0" u="none" strike="noStrike" cap="none" spc="0" normalizeH="0" dirty="0" smtClean="0">
                <a:ln>
                  <a:noFill/>
                </a:ln>
                <a:solidFill>
                  <a:schemeClr val="bg1"/>
                </a:solidFill>
                <a:effectLst/>
                <a:uFillTx/>
                <a:latin typeface="+mj-lt"/>
                <a:ea typeface="+mj-ea"/>
                <a:cs typeface="+mj-cs"/>
                <a:sym typeface="Helvetica Light"/>
              </a:rPr>
              <a:t> for your attention! </a:t>
            </a:r>
            <a:endParaRPr kumimoji="0" lang="ru-RU" sz="8800" b="0" i="0" u="none" strike="noStrike" cap="none" spc="0" normalizeH="0" baseline="0" dirty="0">
              <a:ln>
                <a:noFill/>
              </a:ln>
              <a:solidFill>
                <a:schemeClr val="bg1"/>
              </a:solidFill>
              <a:effectLst/>
              <a:uFillTx/>
              <a:latin typeface="+mj-lt"/>
              <a:ea typeface="+mj-ea"/>
              <a:cs typeface="+mj-cs"/>
              <a:sym typeface="Helvetica Light"/>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TotalTime>
  <Words>245</Words>
  <Application>Microsoft Office PowerPoint</Application>
  <PresentationFormat>Произвольный</PresentationFormat>
  <Paragraphs>57</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RePack by Diakov</cp:lastModifiedBy>
  <cp:revision>14</cp:revision>
  <dcterms:modified xsi:type="dcterms:W3CDTF">2019-10-31T18:38:12Z</dcterms:modified>
</cp:coreProperties>
</file>