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5007" autoAdjust="0"/>
  </p:normalViewPr>
  <p:slideViewPr>
    <p:cSldViewPr snapToGrid="0">
      <p:cViewPr varScale="1">
        <p:scale>
          <a:sx n="67" d="100"/>
          <a:sy n="67" d="100"/>
        </p:scale>
        <p:origin x="18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5787-9CF3-4E7A-B1E8-2035E01E7E27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0AA27-69C2-4EAB-A7B2-7CE2F0B89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7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Объединение в группы – общее свойство  восприятия. Разделение на группы, в частности, наблюдается и в музыке.</a:t>
            </a:r>
          </a:p>
          <a:p>
            <a:r>
              <a:rPr lang="ru-RU" dirty="0"/>
              <a:t>(Впрочем, группы обсуждаемого типа, в принципе, описываемы и через грамматики зависимостей.)</a:t>
            </a:r>
            <a:endParaRPr lang="en-US" dirty="0"/>
          </a:p>
          <a:p>
            <a:r>
              <a:rPr lang="ru-RU" dirty="0"/>
              <a:t>Для собаки есть ещё прочтение «без хвоста ни в чём»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376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Обратное фрагментации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495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семинаре обсудить: там, такой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58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Почему лучше последнее? Потому что фокус – явное выделение.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237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Как раз тоже плохо описывается через зависимости?</a:t>
            </a:r>
          </a:p>
          <a:p>
            <a:r>
              <a:rPr lang="ru-RU" dirty="0"/>
              <a:t>В английском это не действует. Зависание предлогов, </a:t>
            </a:r>
            <a:r>
              <a:rPr lang="en-US" dirty="0"/>
              <a:t>preposition stranding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11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Есть и обратный тест: </a:t>
            </a:r>
            <a:r>
              <a:rPr lang="en-US" dirty="0"/>
              <a:t>Right node raising</a:t>
            </a:r>
            <a:r>
              <a:rPr lang="ru-RU" dirty="0"/>
              <a:t> – вынесение вправо при сочинении всего остального.</a:t>
            </a:r>
            <a:endParaRPr lang="en-US" dirty="0"/>
          </a:p>
          <a:p>
            <a:r>
              <a:rPr lang="ru-RU" dirty="0"/>
              <a:t>Опять же, нарушение сочинения в конце – из-за информационной структуры.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618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6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15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То же – паузы после артиклей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838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Hagege</a:t>
            </a:r>
            <a:r>
              <a:rPr lang="en-US" dirty="0"/>
              <a:t> 2009: 115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6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AUX </a:t>
            </a:r>
            <a:r>
              <a:rPr lang="ru-RU" dirty="0"/>
              <a:t>вроде вспомогательного глагола</a:t>
            </a:r>
          </a:p>
          <a:p>
            <a:r>
              <a:rPr lang="ru-RU" dirty="0"/>
              <a:t>Так же себя ведёт, например, русское КОНЕЧНО</a:t>
            </a:r>
            <a:endParaRPr lang="en-US" dirty="0"/>
          </a:p>
          <a:p>
            <a:r>
              <a:rPr lang="en-US" dirty="0"/>
              <a:t>Rolle &amp; O’Hagan. Different Kinds of Second-position Clitics in Caquinte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43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 этом интересно, что так не всегда. Иногда согласование по ближайшему конъюнкту.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7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Переходность, даже согласование с подлежащим (</a:t>
            </a:r>
            <a:r>
              <a:rPr lang="ru-RU" dirty="0" err="1"/>
              <a:t>финитность</a:t>
            </a:r>
            <a:r>
              <a:rPr lang="ru-RU" dirty="0"/>
              <a:t>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33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Дело не в стихотворном размере 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345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Но можно и ЛАМПЫ СЕРЕБРЯНЫМ СВЕТОМ (потому что тогда переспрос – не так завязан на синтаксическую структуру)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A0AA27-69C2-4EAB-A7B2-7CE2F0B89B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82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2F72-072E-472F-A651-4688DCDA7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3516E-70D9-4C37-A36B-5549C86574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5EEAB-5589-4BCB-A632-97BC47D17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DA3B1-07C0-49BC-9C6F-226183415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15775-478B-457F-8344-E28CB501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001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5A533-2614-4E02-ADA6-39830965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41D5B-2EAA-4509-8386-A115256C1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B0B1F-817E-48BD-9FF4-211D9140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76E43-4EB5-4CF0-9F19-561A6C9A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E7B52-A3E5-4D0C-BD60-D3564782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0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DEBDA-809E-410D-A12D-073C08F86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EF457F-81B2-4995-850B-E58419FA6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ACBAF-23C2-48A6-BCC8-858F1ACA3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02929-504D-4040-A555-6985ABB8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E54AD-C4D0-4C3D-90DA-612AE692E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01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5ABB-7175-40D7-AA03-4B2443CB0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8C1A3-0AA2-4174-A061-CA8FBDF08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923EF-573F-4AAE-9EB2-0713C3896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2CE65-E9B4-44DE-A4CB-94D5AEAD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9F51E-03D3-40E7-B255-9B91680D6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1388B-789B-4186-8242-F91D5786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34C66-1534-4F51-94CE-C9E57E46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58F3C-B32E-42FE-BA7B-E1A67B83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F8B8C-54F0-4DAE-85F0-7A4C04CC1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32A71-1230-4F49-9FB3-2F6756E8A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1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7421-90C6-4F81-B735-E17927557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07A1C-EEE7-4864-904F-FE5114E97E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B1525-E645-4957-AC0F-4DB92B094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F8A22-D521-40DD-9311-DE053D60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1A479-7DBC-45AB-8F3A-00AC8B33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84D0-1BA2-4909-A9FA-8127235EB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2FF9-49B4-4979-9F29-112850E0F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6B3A5-E554-4DD0-80EB-28E8E16DA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67885-C85D-43BE-9235-409EE8A09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5C386B-9F37-4560-9943-2073B2E5E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04AA9-65C3-4BF6-B0BC-EEC9D51B3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C6AD3-8E04-4D94-B2CE-D4FCA219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5BCB77-5023-4B01-9E41-4682D662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51AB0A-82EB-4906-BE30-C2154E71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1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0D313-7C80-483B-96DC-E7C2911E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3B6C8E-4A27-48D1-9DB5-F1495F43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3717A-747F-4F3D-98C2-3CD95F40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826A2-B86C-438D-BCB9-4F9150968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23EDFE-0460-47CA-8721-B4FC25A8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E98EE-55E2-4F3C-8399-AD269917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DC30F-17D0-4948-B2ED-14EB22EC5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6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953CB-C9C6-4106-A5C4-B1C408BD0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9A906-5D02-4C32-A9D4-E84DC987D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3B471-B28E-4404-9BC4-F41FD1FE0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3D53EF-3D59-45B8-84B6-E80D34F9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2DDFD-4F0B-4B80-9786-27177B8AC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1A8B0-DC68-42C5-A9AD-EB1EEC36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4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79784-3063-495E-A48C-692C723AC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4EC55A-5581-4679-9DE1-A416960B64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4B791-8F0B-4CF4-BF48-DC5F92735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F3C0B-A742-49C3-866C-681EB8ED9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A7DF7-7EEF-4B7C-96EB-118E08435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23C19-8615-460C-8891-093FDBB3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1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D9513-03CD-4CB1-ABA5-5C90A107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1454A-A0DD-47F8-A5D8-256646F83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3872D-705D-40BA-9877-A777C03A2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631D2-C254-4045-9F91-57EE5C461412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2A0AE-F0A2-40C9-A755-7F86F678A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1DB42-730C-4216-9402-8C8CCDAB0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F1268-AE09-4CA2-9F3B-440B46BE3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2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9818-2157-4D98-8419-78A4DC070D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Составляющие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25491-C94E-41AF-8605-4EF48BECFA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67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37-B72B-4CB3-8CFB-E1BD3DF3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выделения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223E3-763C-436B-ACBC-D78DACECE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Фрагментация</a:t>
            </a:r>
            <a:r>
              <a:rPr lang="ru-RU" sz="2500" dirty="0"/>
              <a:t>:</a:t>
            </a:r>
          </a:p>
          <a:p>
            <a:r>
              <a:rPr lang="ru-RU" sz="2500" dirty="0"/>
              <a:t>Если </a:t>
            </a:r>
            <a:r>
              <a:rPr lang="en-US" sz="2500" dirty="0"/>
              <a:t>XY</a:t>
            </a:r>
            <a:r>
              <a:rPr lang="ru-RU" sz="2500" dirty="0"/>
              <a:t> можно оставить наедине друг с другом (например, при ответе на вопрос), это составляющая.</a:t>
            </a:r>
            <a:endParaRPr lang="en-US" sz="2500" dirty="0"/>
          </a:p>
          <a:p>
            <a:endParaRPr lang="en-US" sz="2500" dirty="0"/>
          </a:p>
          <a:p>
            <a:pPr lvl="1">
              <a:buFontTx/>
              <a:buChar char="-"/>
            </a:pPr>
            <a:r>
              <a:rPr lang="ru-RU" sz="2200" i="1" dirty="0"/>
              <a:t>Плачут лампы серебряным светом…</a:t>
            </a:r>
          </a:p>
          <a:p>
            <a:pPr lvl="1">
              <a:buFontTx/>
              <a:buChar char="-"/>
            </a:pPr>
            <a:r>
              <a:rPr lang="ru-RU" sz="2200" i="1" dirty="0"/>
              <a:t>Чего-чего плачут?</a:t>
            </a:r>
          </a:p>
          <a:p>
            <a:pPr lvl="1">
              <a:buFontTx/>
              <a:buChar char="-"/>
            </a:pPr>
            <a:endParaRPr lang="ru-RU" sz="2200" dirty="0"/>
          </a:p>
          <a:p>
            <a:pPr lvl="1">
              <a:buFontTx/>
              <a:buChar char="-"/>
            </a:pPr>
            <a:r>
              <a:rPr lang="ru-RU" sz="2200" dirty="0"/>
              <a:t>*</a:t>
            </a:r>
            <a:r>
              <a:rPr lang="ru-RU" sz="2200" i="1" dirty="0"/>
              <a:t>Лампы серебряным!	*</a:t>
            </a:r>
          </a:p>
          <a:p>
            <a:pPr lvl="1">
              <a:buFontTx/>
              <a:buChar char="-"/>
            </a:pPr>
            <a:r>
              <a:rPr lang="ru-RU" sz="2200" i="1" dirty="0"/>
              <a:t>Серебряным светом!	+</a:t>
            </a:r>
          </a:p>
          <a:p>
            <a:pPr marL="342900" lvl="1" indent="0">
              <a:buNone/>
            </a:pPr>
            <a:endParaRPr lang="ru-RU" sz="2200" dirty="0"/>
          </a:p>
          <a:p>
            <a:endParaRPr lang="ru-RU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184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37-B72B-4CB3-8CFB-E1BD3DF3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выделения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223E3-763C-436B-ACBC-D78DACECE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Опущение</a:t>
            </a:r>
            <a:r>
              <a:rPr lang="ru-RU" sz="2500" dirty="0"/>
              <a:t>:</a:t>
            </a:r>
          </a:p>
          <a:p>
            <a:r>
              <a:rPr lang="ru-RU" sz="2500" dirty="0"/>
              <a:t>Если XY можно изъять из предложения, это составляющая.</a:t>
            </a:r>
          </a:p>
          <a:p>
            <a:pPr lvl="1"/>
            <a:r>
              <a:rPr lang="ru-RU" sz="2200" i="1" dirty="0"/>
              <a:t>Спешу на очень занудную лекцию</a:t>
            </a:r>
            <a:r>
              <a:rPr lang="ru-RU" sz="2200" dirty="0"/>
              <a:t>.</a:t>
            </a:r>
          </a:p>
          <a:p>
            <a:pPr lvl="1"/>
            <a:r>
              <a:rPr lang="ru-RU" sz="2200" dirty="0"/>
              <a:t>*</a:t>
            </a:r>
            <a:r>
              <a:rPr lang="ru-RU" sz="2200" i="1" dirty="0"/>
              <a:t>Спешу </a:t>
            </a:r>
            <a:r>
              <a:rPr lang="ru-RU" sz="2200" i="1" strike="sngStrike" dirty="0"/>
              <a:t>на очень</a:t>
            </a:r>
            <a:r>
              <a:rPr lang="ru-RU" sz="2200" i="1" dirty="0"/>
              <a:t> занудную лекцию</a:t>
            </a:r>
            <a:r>
              <a:rPr lang="ru-RU" sz="2200" dirty="0"/>
              <a:t>.</a:t>
            </a:r>
          </a:p>
          <a:p>
            <a:pPr lvl="1"/>
            <a:r>
              <a:rPr lang="ru-RU" sz="2200" i="1" dirty="0"/>
              <a:t>Спешу на </a:t>
            </a:r>
            <a:r>
              <a:rPr lang="ru-RU" sz="2200" i="1" strike="sngStrike" dirty="0"/>
              <a:t>очень занудную</a:t>
            </a:r>
            <a:r>
              <a:rPr lang="ru-RU" sz="2200" i="1" dirty="0"/>
              <a:t> лекцию</a:t>
            </a:r>
            <a:r>
              <a:rPr lang="ru-RU" sz="2200" dirty="0"/>
              <a:t>.</a:t>
            </a:r>
            <a:endParaRPr lang="en-US" sz="2200" dirty="0"/>
          </a:p>
          <a:p>
            <a:endParaRPr lang="ru-RU" sz="2500" dirty="0"/>
          </a:p>
          <a:p>
            <a:r>
              <a:rPr lang="ru-RU" sz="2500" dirty="0"/>
              <a:t>Выводы:</a:t>
            </a:r>
          </a:p>
          <a:p>
            <a:pPr lvl="1"/>
            <a:r>
              <a:rPr lang="ru-RU" sz="2200" i="1" dirty="0"/>
              <a:t>на очень </a:t>
            </a:r>
            <a:r>
              <a:rPr lang="ru-RU" sz="2200" dirty="0"/>
              <a:t>– не составляющая</a:t>
            </a:r>
          </a:p>
          <a:p>
            <a:pPr lvl="1"/>
            <a:r>
              <a:rPr lang="ru-RU" sz="2200" i="1" dirty="0"/>
              <a:t>очень занудную </a:t>
            </a:r>
            <a:r>
              <a:rPr lang="ru-RU" sz="2200" dirty="0"/>
              <a:t>- составляющая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5542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37-B72B-4CB3-8CFB-E1BD3DF3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выделения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223E3-763C-436B-ACBC-D78DACECE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b="1" dirty="0"/>
              <a:t>Замещение</a:t>
            </a:r>
            <a:r>
              <a:rPr lang="ru-RU" sz="2500" dirty="0"/>
              <a:t>:</a:t>
            </a:r>
          </a:p>
          <a:p>
            <a:r>
              <a:rPr lang="ru-RU" sz="2500" dirty="0"/>
              <a:t>Если </a:t>
            </a:r>
            <a:r>
              <a:rPr lang="en-US" sz="2500" dirty="0"/>
              <a:t>XY </a:t>
            </a:r>
            <a:r>
              <a:rPr lang="ru-RU" sz="2500" dirty="0"/>
              <a:t>можно заместить одним словом, это составляющая. </a:t>
            </a:r>
          </a:p>
          <a:p>
            <a:endParaRPr lang="ru-RU" sz="2500" dirty="0"/>
          </a:p>
          <a:p>
            <a:pPr lvl="1"/>
            <a:r>
              <a:rPr lang="ru-RU" sz="2200" i="1" dirty="0"/>
              <a:t>Явился маленький усталый ишак с надписью краской «Такси» на боку</a:t>
            </a:r>
            <a:r>
              <a:rPr lang="ru-RU" sz="2200" dirty="0"/>
              <a:t>.</a:t>
            </a:r>
            <a:endParaRPr lang="en-US" sz="2200" dirty="0"/>
          </a:p>
          <a:p>
            <a:pPr marL="342900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</a:t>
            </a:r>
          </a:p>
          <a:p>
            <a:pPr lvl="1"/>
            <a:r>
              <a:rPr lang="ru-RU" sz="2200" i="1" dirty="0"/>
              <a:t>Явился некто</a:t>
            </a:r>
            <a:r>
              <a:rPr lang="ru-RU" sz="2200" dirty="0"/>
              <a:t>.</a:t>
            </a:r>
          </a:p>
          <a:p>
            <a:pPr lvl="1"/>
            <a:endParaRPr lang="ru-RU" sz="2200" dirty="0"/>
          </a:p>
          <a:p>
            <a:pPr lvl="1"/>
            <a:r>
              <a:rPr lang="ru-RU" sz="2200" dirty="0"/>
              <a:t>Вывод: </a:t>
            </a:r>
            <a:r>
              <a:rPr lang="ru-RU" sz="2200" i="1" dirty="0"/>
              <a:t>маленький усталый ишак с надписью краской «Такси» на боку </a:t>
            </a:r>
            <a:r>
              <a:rPr lang="ru-RU" sz="2200" dirty="0"/>
              <a:t>– это, вероятно, составляющая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7664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2ACE-2934-4E67-9FE1-E3FBC630C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выделения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8168A-C0F9-4274-8E86-4F194FF7E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ru-RU" sz="2500" b="1" dirty="0"/>
              <a:t>Перемещение </a:t>
            </a:r>
            <a:r>
              <a:rPr lang="en-US" sz="2500" b="1" dirty="0"/>
              <a:t>/ </a:t>
            </a:r>
            <a:r>
              <a:rPr lang="ru-RU" sz="2500" b="1" dirty="0"/>
              <a:t>отделимость</a:t>
            </a:r>
          </a:p>
          <a:p>
            <a:r>
              <a:rPr lang="ru-RU" sz="2500" dirty="0"/>
              <a:t>Если </a:t>
            </a:r>
            <a:r>
              <a:rPr lang="en-US" sz="2500" dirty="0"/>
              <a:t>XY </a:t>
            </a:r>
            <a:r>
              <a:rPr lang="ru-RU" sz="2500" dirty="0"/>
              <a:t>с удовольствием перемещаются вместе и с трудом переносят отрыв друг от друга, это составляющая</a:t>
            </a:r>
          </a:p>
          <a:p>
            <a:pPr lvl="1"/>
            <a:r>
              <a:rPr lang="ru-RU" sz="2200" dirty="0"/>
              <a:t>Это составляющая - по крайней мере когда они вместе</a:t>
            </a:r>
          </a:p>
          <a:p>
            <a:endParaRPr lang="ru-RU" sz="2500" dirty="0"/>
          </a:p>
          <a:p>
            <a:pPr marL="342900" lvl="1" indent="0">
              <a:buNone/>
            </a:pPr>
            <a:r>
              <a:rPr lang="ru-RU" sz="2200" i="1" dirty="0"/>
              <a:t>Принесли ветра запах осетра</a:t>
            </a:r>
            <a:r>
              <a:rPr lang="ru-RU" sz="2200" dirty="0"/>
              <a:t>.</a:t>
            </a:r>
          </a:p>
          <a:p>
            <a:pPr marL="342900" lvl="1" indent="0">
              <a:buNone/>
            </a:pPr>
            <a:r>
              <a:rPr lang="ru-RU" sz="2200" dirty="0">
                <a:sym typeface="Wingdings" panose="05000000000000000000" pitchFamily="2" charset="2"/>
              </a:rPr>
              <a:t></a:t>
            </a:r>
            <a:endParaRPr lang="en-US" sz="2200" dirty="0">
              <a:sym typeface="Wingdings" panose="05000000000000000000" pitchFamily="2" charset="2"/>
            </a:endParaRPr>
          </a:p>
          <a:p>
            <a:pPr marL="342900" lvl="1" indent="0">
              <a:buNone/>
            </a:pPr>
            <a:r>
              <a:rPr lang="ru-RU" sz="2200" i="1" dirty="0"/>
              <a:t>Запах осетра принесли ветра</a:t>
            </a:r>
            <a:r>
              <a:rPr lang="ru-RU" sz="2200" dirty="0"/>
              <a:t>.</a:t>
            </a:r>
          </a:p>
          <a:p>
            <a:pPr marL="342900" lvl="1" indent="0">
              <a:buNone/>
            </a:pPr>
            <a:r>
              <a:rPr lang="ru-RU" sz="2200" dirty="0"/>
              <a:t>?? </a:t>
            </a:r>
            <a:r>
              <a:rPr lang="ru-RU" sz="2200" i="1" dirty="0"/>
              <a:t>Осетра принесли ветра запах</a:t>
            </a:r>
            <a:r>
              <a:rPr lang="ru-RU" sz="2200" dirty="0"/>
              <a:t>.</a:t>
            </a:r>
          </a:p>
          <a:p>
            <a:pPr marL="342900" lvl="1" indent="0">
              <a:buNone/>
            </a:pPr>
            <a:r>
              <a:rPr lang="ru-RU" sz="2200" dirty="0"/>
              <a:t>? </a:t>
            </a:r>
            <a:r>
              <a:rPr lang="ru-RU" sz="2200" i="1" dirty="0"/>
              <a:t>Запах принесли ветра осетра</a:t>
            </a:r>
            <a:r>
              <a:rPr lang="ru-RU" sz="2200" dirty="0"/>
              <a:t>.</a:t>
            </a:r>
          </a:p>
          <a:p>
            <a:pPr lvl="1"/>
            <a:endParaRPr lang="ru-RU" sz="2200" dirty="0"/>
          </a:p>
          <a:p>
            <a:pPr lvl="1"/>
            <a:r>
              <a:rPr lang="ru-RU" sz="2200" dirty="0"/>
              <a:t>Вывод: </a:t>
            </a:r>
            <a:r>
              <a:rPr lang="ru-RU" sz="2200" i="1" dirty="0"/>
              <a:t>запах осетра </a:t>
            </a:r>
            <a:r>
              <a:rPr lang="ru-RU" sz="2200" dirty="0"/>
              <a:t>– это, вероятно, составляющая.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392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37-B72B-4CB3-8CFB-E1BD3DF38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выделения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223E3-763C-436B-ACBC-D78DACECE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b="1" dirty="0"/>
              <a:t>Pied-piping / </a:t>
            </a:r>
            <a:r>
              <a:rPr lang="ru-RU" sz="2500" b="1" dirty="0"/>
              <a:t>Эффект крысолова:</a:t>
            </a:r>
          </a:p>
          <a:p>
            <a:r>
              <a:rPr lang="ru-RU" sz="2500" dirty="0"/>
              <a:t>Если при попытке переставить </a:t>
            </a:r>
            <a:r>
              <a:rPr lang="en-US" sz="2500" dirty="0"/>
              <a:t>X</a:t>
            </a:r>
            <a:r>
              <a:rPr lang="ru-RU" sz="2500" dirty="0"/>
              <a:t>, переставляется и </a:t>
            </a:r>
            <a:r>
              <a:rPr lang="en-US" sz="2500" dirty="0"/>
              <a:t>Y</a:t>
            </a:r>
            <a:r>
              <a:rPr lang="ru-RU" sz="2500" dirty="0"/>
              <a:t>, это составляющая.</a:t>
            </a:r>
          </a:p>
          <a:p>
            <a:endParaRPr lang="ru-RU" sz="2500" dirty="0"/>
          </a:p>
          <a:p>
            <a:pPr lvl="1"/>
            <a:r>
              <a:rPr lang="ru-RU" sz="2200" i="1" dirty="0"/>
              <a:t>Строим предложения, собирая составляющие</a:t>
            </a:r>
            <a:r>
              <a:rPr lang="ru-RU" sz="2200" dirty="0"/>
              <a:t>. </a:t>
            </a:r>
            <a:r>
              <a:rPr lang="en-US" sz="2200" dirty="0"/>
              <a:t>&gt;</a:t>
            </a:r>
          </a:p>
          <a:p>
            <a:pPr lvl="1"/>
            <a:r>
              <a:rPr lang="ru-RU" sz="2200" i="1" dirty="0"/>
              <a:t>Собирая составляющие, строим предложения</a:t>
            </a:r>
            <a:r>
              <a:rPr lang="ru-RU" sz="2200" dirty="0"/>
              <a:t>.</a:t>
            </a:r>
          </a:p>
          <a:p>
            <a:pPr lvl="1"/>
            <a:r>
              <a:rPr lang="ru-RU" sz="2200" dirty="0"/>
              <a:t>*</a:t>
            </a:r>
            <a:r>
              <a:rPr lang="ru-RU" sz="2200" i="1" dirty="0"/>
              <a:t>Составляющие строим предложения, собирая</a:t>
            </a:r>
            <a:r>
              <a:rPr lang="ru-RU" sz="2200" dirty="0"/>
              <a:t>.</a:t>
            </a:r>
          </a:p>
          <a:p>
            <a:endParaRPr lang="ru-RU" sz="2500" dirty="0"/>
          </a:p>
          <a:p>
            <a:pPr lvl="1"/>
            <a:r>
              <a:rPr lang="ru-RU" sz="2200" i="1" dirty="0"/>
              <a:t>Ты нашёл решение под столом</a:t>
            </a:r>
            <a:r>
              <a:rPr lang="ru-RU" sz="2200" dirty="0"/>
              <a:t>. </a:t>
            </a:r>
            <a:r>
              <a:rPr lang="en-US" sz="2200" dirty="0"/>
              <a:t>&gt;</a:t>
            </a:r>
            <a:endParaRPr lang="ru-RU" sz="2200" dirty="0"/>
          </a:p>
          <a:p>
            <a:pPr lvl="1"/>
            <a:r>
              <a:rPr lang="ru-RU" sz="2200" i="1" dirty="0"/>
              <a:t>Под чем ты нашёл решение?</a:t>
            </a:r>
          </a:p>
          <a:p>
            <a:pPr lvl="1"/>
            <a:r>
              <a:rPr lang="ru-RU" sz="2200" dirty="0"/>
              <a:t>*</a:t>
            </a:r>
            <a:r>
              <a:rPr lang="ru-RU" sz="2200" i="1" dirty="0"/>
              <a:t>Чем ты нашёл решение под?</a:t>
            </a:r>
          </a:p>
          <a:p>
            <a:endParaRPr lang="ru-RU" sz="2500" dirty="0"/>
          </a:p>
          <a:p>
            <a:endParaRPr lang="ru-RU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2767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BD66-A198-475A-9F71-64A00C7B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выделения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DB9CD-823D-477B-BDA6-DA399A2EE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ru-RU" sz="2500" b="1" dirty="0"/>
              <a:t>Сочинение</a:t>
            </a:r>
          </a:p>
          <a:p>
            <a:r>
              <a:rPr lang="ru-RU" sz="2500" dirty="0"/>
              <a:t>Если </a:t>
            </a:r>
            <a:r>
              <a:rPr lang="en-US" sz="2500" dirty="0"/>
              <a:t>XY</a:t>
            </a:r>
            <a:r>
              <a:rPr lang="ru-RU" sz="2500" dirty="0"/>
              <a:t> с удовольствием выступает в качестве части сочинительной конструкции, это (с большой вероятностью) составляющая.</a:t>
            </a:r>
          </a:p>
          <a:p>
            <a:pPr lvl="1"/>
            <a:endParaRPr lang="ru-RU" sz="2200" i="1" dirty="0"/>
          </a:p>
          <a:p>
            <a:pPr lvl="1"/>
            <a:r>
              <a:rPr lang="en-US" sz="2200" i="1" dirty="0"/>
              <a:t>[</a:t>
            </a:r>
            <a:r>
              <a:rPr lang="ru-RU" sz="2200" i="1" dirty="0"/>
              <a:t>У моего брата</a:t>
            </a:r>
            <a:r>
              <a:rPr lang="en-US" sz="2200" i="1" dirty="0"/>
              <a:t>]</a:t>
            </a:r>
            <a:r>
              <a:rPr lang="ru-RU" sz="2200" i="1" dirty="0"/>
              <a:t> и </a:t>
            </a:r>
            <a:r>
              <a:rPr lang="en-US" sz="2200" i="1" dirty="0"/>
              <a:t>[</a:t>
            </a:r>
            <a:r>
              <a:rPr lang="ru-RU" sz="2200" i="1" dirty="0"/>
              <a:t>у </a:t>
            </a:r>
            <a:r>
              <a:rPr lang="ru-RU" sz="2200" i="1" dirty="0" err="1"/>
              <a:t>Ипата</a:t>
            </a:r>
            <a:r>
              <a:rPr lang="en-US" sz="2200" i="1" dirty="0"/>
              <a:t>]</a:t>
            </a:r>
            <a:r>
              <a:rPr lang="ru-RU" sz="2200" i="1" dirty="0"/>
              <a:t> есть знание </a:t>
            </a:r>
            <a:r>
              <a:rPr lang="en-US" sz="2200" i="1" dirty="0" err="1"/>
              <a:t>Praat</a:t>
            </a:r>
            <a:r>
              <a:rPr lang="en-US" sz="2200" i="1" dirty="0"/>
              <a:t>’</a:t>
            </a:r>
            <a:r>
              <a:rPr lang="ru-RU" sz="2200" i="1" dirty="0"/>
              <a:t>а</a:t>
            </a:r>
            <a:r>
              <a:rPr lang="ru-RU" sz="2200" dirty="0"/>
              <a:t>.</a:t>
            </a:r>
          </a:p>
          <a:p>
            <a:endParaRPr lang="ru-RU" sz="2500" dirty="0"/>
          </a:p>
          <a:p>
            <a:r>
              <a:rPr lang="ru-RU" sz="2500" dirty="0"/>
              <a:t>Наиболее</a:t>
            </a:r>
            <a:r>
              <a:rPr lang="en-US" sz="2500" dirty="0"/>
              <a:t> </a:t>
            </a:r>
            <a:r>
              <a:rPr lang="ru-RU" sz="2500" dirty="0"/>
              <a:t>сомнительный тест, поскольку </a:t>
            </a:r>
            <a:r>
              <a:rPr lang="ru-RU" sz="2500" dirty="0" err="1"/>
              <a:t>несоставляющие</a:t>
            </a:r>
            <a:r>
              <a:rPr lang="ru-RU" sz="2500" dirty="0"/>
              <a:t> тоже регулярно сочиняются.</a:t>
            </a:r>
          </a:p>
          <a:p>
            <a:pPr lvl="1"/>
            <a:endParaRPr lang="ru-RU" sz="2200" i="1" dirty="0"/>
          </a:p>
          <a:p>
            <a:pPr lvl="1"/>
            <a:r>
              <a:rPr lang="ru-RU" sz="2200" i="1" dirty="0"/>
              <a:t>Композитора Карманова и эльфы понимают , и тролли понимают</a:t>
            </a:r>
            <a:r>
              <a:rPr lang="ru-RU" sz="2200" dirty="0"/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09735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4CA30-F16F-48A7-95F2-0E3E63FF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Важно: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94143-5A66-4BE7-A89B-D7C0D9DB0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В качестве критериев выделения составляющих используются наиболее универсальные (по языкам) преобразования, но…</a:t>
            </a:r>
          </a:p>
          <a:p>
            <a:r>
              <a:rPr lang="ru-RU" sz="2500" dirty="0"/>
              <a:t>Для разных конструкций критерии могут действовать в разной степени, соответственно…</a:t>
            </a:r>
          </a:p>
          <a:p>
            <a:r>
              <a:rPr lang="ru-RU" sz="2500" dirty="0"/>
              <a:t>Лучше применять по несколько критериев выделения составляющих, но главное:</a:t>
            </a:r>
          </a:p>
          <a:p>
            <a:r>
              <a:rPr lang="ru-RU" sz="2500" dirty="0"/>
              <a:t>Не забывать, что любая составляющая должна подтверждаться критериями, так что…</a:t>
            </a:r>
          </a:p>
          <a:p>
            <a:r>
              <a:rPr lang="ru-RU" sz="2500" dirty="0"/>
              <a:t>Помнить, что составляющие – это исходно нечто эмпирическое (теоретически могут и отсутствовать).</a:t>
            </a:r>
          </a:p>
          <a:p>
            <a:endParaRPr lang="ru-RU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9195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C4F10-42D7-4A1B-9DAE-68AC24973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Обычные</a:t>
            </a:r>
            <a:r>
              <a:rPr lang="en-US" dirty="0"/>
              <a:t>/</a:t>
            </a:r>
            <a:r>
              <a:rPr lang="ru-RU" dirty="0"/>
              <a:t>частые требования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1A02-0C0A-4802-86A4-5229817A80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Составляющие не должны пересекаться.</a:t>
            </a:r>
          </a:p>
          <a:p>
            <a:pPr lvl="1"/>
            <a:r>
              <a:rPr lang="ru-RU" sz="2200" dirty="0"/>
              <a:t>У одного узла не должно быть больше одной матери.</a:t>
            </a:r>
          </a:p>
          <a:p>
            <a:r>
              <a:rPr lang="ru-RU" sz="2500" dirty="0"/>
              <a:t>Составляющие не должны разрываться</a:t>
            </a:r>
          </a:p>
          <a:p>
            <a:pPr lvl="1"/>
            <a:r>
              <a:rPr lang="ru-RU" sz="2200" dirty="0"/>
              <a:t>В какой-то степени по определению.</a:t>
            </a:r>
          </a:p>
          <a:p>
            <a:r>
              <a:rPr lang="ru-RU" sz="2500" dirty="0"/>
              <a:t>Это требования теории, основанные на типичных случаях, но не эмпирические законы.</a:t>
            </a:r>
          </a:p>
          <a:p>
            <a:pPr lvl="1"/>
            <a:r>
              <a:rPr lang="ru-RU" sz="2200" dirty="0"/>
              <a:t>При нарушениях теории пытаются придумать механизмы, объясняющие эти нарушения (например, передвижение).</a:t>
            </a:r>
          </a:p>
          <a:p>
            <a:r>
              <a:rPr lang="ru-RU" sz="2500" dirty="0"/>
              <a:t>Чем обусловлены нарушения требований?</a:t>
            </a:r>
          </a:p>
          <a:p>
            <a:pPr lvl="1"/>
            <a:r>
              <a:rPr lang="ru-RU" sz="2200" dirty="0"/>
              <a:t>Возможно</a:t>
            </a:r>
            <a:r>
              <a:rPr lang="ru-RU" sz="2200"/>
              <a:t>, несовпадением </a:t>
            </a:r>
            <a:r>
              <a:rPr lang="ru-RU" sz="2200" dirty="0"/>
              <a:t>мотиваций объединения</a:t>
            </a:r>
            <a:r>
              <a:rPr lang="en-US" sz="2200" dirty="0"/>
              <a:t>/</a:t>
            </a:r>
            <a:r>
              <a:rPr lang="ru-RU" sz="2200" dirty="0"/>
              <a:t>разъединения.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66761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BD8AE-CDA4-46F9-957B-526434BBF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 слов к группам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8DEE4-7C5D-4A93-A8DE-1B1C489E5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ru-RU" sz="2500" dirty="0"/>
              <a:t>Слова объединяются в группы</a:t>
            </a:r>
          </a:p>
          <a:p>
            <a:r>
              <a:rPr lang="ru-RU" sz="2500" dirty="0"/>
              <a:t>Группы могут являться частью других групп</a:t>
            </a:r>
          </a:p>
          <a:p>
            <a:pPr lvl="1"/>
            <a:r>
              <a:rPr lang="ru-RU" sz="2200" i="1" dirty="0"/>
              <a:t>Рассматривая гравюры, которые ты нарисовал, спя на моём диване, я много думал</a:t>
            </a:r>
            <a:r>
              <a:rPr lang="ru-RU" sz="2200" dirty="0"/>
              <a:t>.</a:t>
            </a:r>
          </a:p>
          <a:p>
            <a:r>
              <a:rPr lang="ru-RU" sz="2500" dirty="0"/>
              <a:t>Тем самым слова и группы слов могут образовывать иерархическую структуру.</a:t>
            </a:r>
          </a:p>
          <a:p>
            <a:r>
              <a:rPr lang="ru-RU" sz="2500" dirty="0"/>
              <a:t>То, какие группы образуют предложения, может иметь значение.</a:t>
            </a:r>
          </a:p>
          <a:p>
            <a:pPr lvl="1"/>
            <a:r>
              <a:rPr lang="ru-RU" sz="2200" i="1" dirty="0"/>
              <a:t>Собаку без хвоста ни в чём не убедить</a:t>
            </a:r>
            <a:r>
              <a:rPr lang="ru-RU" sz="2200" dirty="0"/>
              <a:t>…</a:t>
            </a:r>
          </a:p>
          <a:p>
            <a:pPr lvl="2"/>
            <a:r>
              <a:rPr lang="ru-RU" sz="1900" dirty="0"/>
              <a:t>Собака без хвоста?</a:t>
            </a:r>
          </a:p>
          <a:p>
            <a:pPr lvl="2"/>
            <a:r>
              <a:rPr lang="ru-RU" sz="1900" dirty="0"/>
              <a:t>Не убедить, не имея хвоста?</a:t>
            </a:r>
            <a:endParaRPr lang="en-US" sz="1900" dirty="0"/>
          </a:p>
          <a:p>
            <a:r>
              <a:rPr lang="ru-RU" sz="2500" dirty="0"/>
              <a:t>Для понимания предложения важны не (только) слова, но (и) группы слов.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8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C8F5-51A7-461C-A2D6-44959D4D1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Объединение </a:t>
            </a:r>
            <a:r>
              <a:rPr lang="en-US" dirty="0"/>
              <a:t>/ </a:t>
            </a:r>
            <a:r>
              <a:rPr lang="ru-RU" dirty="0"/>
              <a:t>разъединение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9D26F-CA38-4A80-A80F-8A8E9D9B5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lnSpcReduction="10000"/>
          </a:bodyPr>
          <a:lstStyle/>
          <a:p>
            <a:r>
              <a:rPr lang="ru-RU" sz="2500" dirty="0"/>
              <a:t>Отображение семантической композиции</a:t>
            </a:r>
          </a:p>
          <a:p>
            <a:pPr lvl="1"/>
            <a:r>
              <a:rPr lang="ru-RU" sz="2200" dirty="0"/>
              <a:t>«Семантическое единство»: Элементы, тесно связанные семантически и</a:t>
            </a:r>
            <a:r>
              <a:rPr lang="en-US" sz="2200" dirty="0"/>
              <a:t>/</a:t>
            </a:r>
            <a:r>
              <a:rPr lang="ru-RU" sz="2200" dirty="0"/>
              <a:t>или описывающие одно и то же, по возможности располагаются рядом и ведут себя как единое целое. </a:t>
            </a:r>
            <a:r>
              <a:rPr lang="en-US" sz="2200" dirty="0"/>
              <a:t>E.g., </a:t>
            </a:r>
            <a:r>
              <a:rPr lang="ru-RU" sz="2200" i="1" dirty="0"/>
              <a:t>Пришли</a:t>
            </a:r>
            <a:r>
              <a:rPr lang="ru-RU" sz="2200" dirty="0"/>
              <a:t> </a:t>
            </a:r>
            <a:r>
              <a:rPr lang="ru-RU" sz="2200" b="1" i="1" dirty="0"/>
              <a:t>Иларион и хамелеон</a:t>
            </a:r>
            <a:r>
              <a:rPr lang="ru-RU" sz="2200" dirty="0"/>
              <a:t>.</a:t>
            </a:r>
          </a:p>
          <a:p>
            <a:r>
              <a:rPr lang="ru-RU" sz="2500" dirty="0"/>
              <a:t>Отображение информационной структуры </a:t>
            </a:r>
            <a:r>
              <a:rPr lang="en-US" sz="2500" dirty="0"/>
              <a:t>/ </a:t>
            </a:r>
            <a:r>
              <a:rPr lang="ru-RU" sz="2500" dirty="0"/>
              <a:t>ранжирования информации по важности</a:t>
            </a:r>
          </a:p>
          <a:p>
            <a:pPr lvl="1"/>
            <a:r>
              <a:rPr lang="ru-RU" sz="2200" dirty="0"/>
              <a:t>(Более или менее равноправные) элементы с разными коммуникативными функциями в тенденции не объединяются в группу. </a:t>
            </a:r>
            <a:r>
              <a:rPr lang="en-US" sz="2200" dirty="0"/>
              <a:t>E.g., </a:t>
            </a:r>
            <a:r>
              <a:rPr lang="ru-RU" sz="2200" b="1" i="1" dirty="0"/>
              <a:t>Иларион</a:t>
            </a:r>
            <a:r>
              <a:rPr lang="ru-RU" sz="2200" i="1" dirty="0"/>
              <a:t> пришёл </a:t>
            </a:r>
            <a:r>
              <a:rPr lang="ru-RU" sz="2200" b="1" i="1" dirty="0"/>
              <a:t>с хамелеоном</a:t>
            </a:r>
            <a:r>
              <a:rPr lang="ru-RU" sz="2200" i="1" dirty="0"/>
              <a:t>. </a:t>
            </a:r>
          </a:p>
          <a:p>
            <a:r>
              <a:rPr lang="ru-RU" sz="2500" dirty="0"/>
              <a:t>Диахрония</a:t>
            </a:r>
          </a:p>
          <a:p>
            <a:pPr lvl="1"/>
            <a:r>
              <a:rPr lang="ru-RU" sz="2200" dirty="0"/>
              <a:t>Синтаксические свойства могут быть связаны с историей и происхождением конструкции. </a:t>
            </a:r>
            <a:r>
              <a:rPr lang="en-US" sz="2200" dirty="0"/>
              <a:t>E.g., </a:t>
            </a:r>
            <a:r>
              <a:rPr lang="ru-RU" sz="2200" i="1" dirty="0"/>
              <a:t>Пришли </a:t>
            </a:r>
            <a:r>
              <a:rPr lang="ru-RU" sz="2200" b="1" i="1" dirty="0"/>
              <a:t>Иларион с хамелеоном</a:t>
            </a:r>
            <a:r>
              <a:rPr lang="ru-RU" sz="2200" dirty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204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19B1-D476-42AD-A2A1-AFA74336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Составляющие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85020-0B9D-41C8-A837-F4EC124DA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Не просодические группы!</a:t>
            </a:r>
          </a:p>
          <a:p>
            <a:pPr lvl="1"/>
            <a:endParaRPr lang="ru-RU" sz="2200" i="1" dirty="0"/>
          </a:p>
          <a:p>
            <a:pPr lvl="1"/>
            <a:r>
              <a:rPr lang="ru-RU" sz="2200" i="1" dirty="0"/>
              <a:t>Мы регулярно наблюдаем паузы, которые</a:t>
            </a:r>
          </a:p>
          <a:p>
            <a:pPr marL="342900" lvl="1" indent="0">
              <a:buNone/>
            </a:pPr>
            <a:r>
              <a:rPr lang="ru-RU" sz="2200" dirty="0"/>
              <a:t>   </a:t>
            </a:r>
            <a:r>
              <a:rPr lang="en-US" sz="2200" dirty="0"/>
              <a:t>//</a:t>
            </a:r>
            <a:r>
              <a:rPr lang="ru-RU" sz="2200" dirty="0"/>
              <a:t> </a:t>
            </a:r>
            <a:r>
              <a:rPr lang="ru-RU" sz="2200" i="1" dirty="0"/>
              <a:t>нам интуитивно хотелось бы видеть в других местах</a:t>
            </a:r>
            <a:r>
              <a:rPr lang="ru-RU" sz="2200" dirty="0"/>
              <a:t>.</a:t>
            </a:r>
          </a:p>
          <a:p>
            <a:pPr marL="342900" lvl="1" indent="0">
              <a:buNone/>
            </a:pPr>
            <a:endParaRPr lang="ru-RU" sz="2200" dirty="0"/>
          </a:p>
          <a:p>
            <a:pPr lvl="1"/>
            <a:r>
              <a:rPr lang="ru-RU" sz="2200" i="1" dirty="0"/>
              <a:t>Составляющих толпа уж</a:t>
            </a:r>
          </a:p>
          <a:p>
            <a:pPr marL="342900" lvl="1" indent="0">
              <a:buNone/>
            </a:pPr>
            <a:r>
              <a:rPr lang="ru-RU" sz="2200" i="1" dirty="0"/>
              <a:t>   Создала скопленье </a:t>
            </a:r>
            <a:r>
              <a:rPr lang="ru-RU" sz="2200" i="1" dirty="0" err="1"/>
              <a:t>клауж</a:t>
            </a:r>
            <a:r>
              <a:rPr lang="ru-RU" sz="2200" dirty="0"/>
              <a:t>.</a:t>
            </a:r>
          </a:p>
          <a:p>
            <a:pPr marL="342900" lvl="1" indent="0">
              <a:buNone/>
            </a:pPr>
            <a:endParaRPr lang="ru-RU" sz="2200" dirty="0"/>
          </a:p>
          <a:p>
            <a:r>
              <a:rPr lang="ru-RU" sz="2500" dirty="0"/>
              <a:t>Составляющие </a:t>
            </a:r>
            <a:r>
              <a:rPr lang="en-US" sz="2500" dirty="0"/>
              <a:t>(constituents)</a:t>
            </a:r>
            <a:r>
              <a:rPr lang="ru-RU" sz="2500" dirty="0"/>
              <a:t> – группы слов, с которыми работают грамматические правила.</a:t>
            </a:r>
            <a:endParaRPr lang="en-US" sz="2500" dirty="0"/>
          </a:p>
          <a:p>
            <a:pPr lvl="1"/>
            <a:r>
              <a:rPr lang="ru-RU" sz="2200" dirty="0"/>
              <a:t>При отсутствии соответствующих грамматических правил составляющие можно не выделять.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0243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4F10-D70B-40E5-A199-666ED5F9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Свидетельства в пользу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9418-2840-497D-9E18-BF6E8F241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03725"/>
          </a:xfrm>
        </p:spPr>
        <p:txBody>
          <a:bodyPr>
            <a:normAutofit lnSpcReduction="10000"/>
          </a:bodyPr>
          <a:lstStyle/>
          <a:p>
            <a:r>
              <a:rPr lang="ru-RU" sz="2500" dirty="0"/>
              <a:t>Расположение маркеров может определяться относительно границ групп.</a:t>
            </a:r>
          </a:p>
          <a:p>
            <a:endParaRPr lang="ru-RU" sz="2500" dirty="0"/>
          </a:p>
          <a:p>
            <a:r>
              <a:rPr lang="en-US" sz="2500" dirty="0"/>
              <a:t>Edge inflection</a:t>
            </a:r>
            <a:r>
              <a:rPr lang="ru-RU" sz="2500" dirty="0"/>
              <a:t> </a:t>
            </a:r>
            <a:r>
              <a:rPr lang="en-US" sz="2500" dirty="0"/>
              <a:t>/ </a:t>
            </a:r>
            <a:r>
              <a:rPr lang="ru-RU" sz="2500" dirty="0"/>
              <a:t>фразовые аффиксы</a:t>
            </a:r>
            <a:endParaRPr lang="en-US" sz="2500" dirty="0"/>
          </a:p>
          <a:p>
            <a:pPr lvl="1"/>
            <a:r>
              <a:rPr lang="en-US" sz="2200" dirty="0"/>
              <a:t>[</a:t>
            </a:r>
            <a:r>
              <a:rPr lang="en-US" sz="2200" i="1" dirty="0"/>
              <a:t>the Queen of the UK</a:t>
            </a:r>
            <a:r>
              <a:rPr lang="en-US" sz="2200" dirty="0"/>
              <a:t>]</a:t>
            </a:r>
            <a:r>
              <a:rPr lang="en-US" sz="2200" i="1" dirty="0"/>
              <a:t>’s husband</a:t>
            </a:r>
          </a:p>
          <a:p>
            <a:pPr marL="0" indent="0">
              <a:buNone/>
            </a:pPr>
            <a:endParaRPr lang="ru-RU" sz="2500" dirty="0"/>
          </a:p>
          <a:p>
            <a:r>
              <a:rPr lang="ru-RU" sz="2500" dirty="0" err="1"/>
              <a:t>Циркумлоги</a:t>
            </a:r>
            <a:endParaRPr lang="en-US" sz="2500" dirty="0"/>
          </a:p>
          <a:p>
            <a:pPr lvl="1"/>
            <a:r>
              <a:rPr lang="ru-RU" sz="2200" dirty="0"/>
              <a:t>Африкаанс</a:t>
            </a:r>
          </a:p>
          <a:p>
            <a:pPr marL="342900" lvl="1" indent="0">
              <a:buNone/>
            </a:pPr>
            <a:r>
              <a:rPr lang="ru-RU" sz="2200" i="1" dirty="0"/>
              <a:t>	</a:t>
            </a:r>
            <a:r>
              <a:rPr lang="de-DE" sz="2200" i="1" dirty="0" err="1"/>
              <a:t>hy</a:t>
            </a:r>
            <a:r>
              <a:rPr lang="de-DE" sz="2200" i="1" dirty="0"/>
              <a:t> </a:t>
            </a:r>
            <a:r>
              <a:rPr lang="de-DE" sz="2200" i="1" dirty="0" err="1"/>
              <a:t>klim</a:t>
            </a:r>
            <a:r>
              <a:rPr lang="de-DE" sz="2200" i="1" dirty="0"/>
              <a:t>    </a:t>
            </a:r>
            <a:r>
              <a:rPr lang="de-DE" sz="2200" b="1" i="1" dirty="0"/>
              <a:t>in</a:t>
            </a:r>
            <a:r>
              <a:rPr lang="de-DE" sz="2200" i="1" dirty="0"/>
              <a:t> </a:t>
            </a:r>
            <a:r>
              <a:rPr lang="en-US" sz="2200" i="1" dirty="0"/>
              <a:t>[</a:t>
            </a:r>
            <a:r>
              <a:rPr lang="de-DE" sz="2200" i="1" dirty="0"/>
              <a:t>die  </a:t>
            </a:r>
            <a:r>
              <a:rPr lang="de-DE" sz="2200" i="1" dirty="0" err="1"/>
              <a:t>trein</a:t>
            </a:r>
            <a:r>
              <a:rPr lang="de-DE" sz="2200" i="1" dirty="0"/>
              <a:t>] </a:t>
            </a:r>
            <a:r>
              <a:rPr lang="de-DE" sz="2200" b="1" i="1" dirty="0"/>
              <a:t>in</a:t>
            </a:r>
          </a:p>
          <a:p>
            <a:pPr marL="0" indent="0">
              <a:buNone/>
            </a:pPr>
            <a:r>
              <a:rPr lang="ru-RU" sz="2200" dirty="0"/>
              <a:t>	</a:t>
            </a:r>
            <a:r>
              <a:rPr lang="en-US" sz="2200" dirty="0"/>
              <a:t>he climb in ART  train   in</a:t>
            </a:r>
          </a:p>
          <a:p>
            <a:pPr marL="0" indent="0">
              <a:buNone/>
            </a:pPr>
            <a:r>
              <a:rPr lang="ru-RU" sz="2200" dirty="0"/>
              <a:t>	</a:t>
            </a:r>
            <a:r>
              <a:rPr lang="en-US" sz="2200" dirty="0"/>
              <a:t>'he is getting into the train'</a:t>
            </a:r>
          </a:p>
        </p:txBody>
      </p:sp>
    </p:spTree>
    <p:extLst>
      <p:ext uri="{BB962C8B-B14F-4D97-AF65-F5344CB8AC3E}">
        <p14:creationId xmlns:p14="http://schemas.microsoft.com/office/powerpoint/2010/main" val="2804438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4F10-D70B-40E5-A199-666ED5F9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Свидетельства в пользу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9418-2840-497D-9E18-BF6E8F241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rmAutofit lnSpcReduction="10000"/>
          </a:bodyPr>
          <a:lstStyle/>
          <a:p>
            <a:r>
              <a:rPr lang="ru-RU" sz="2500" dirty="0"/>
              <a:t>Расположение некоторых элементов может определяться относительно границ групп.</a:t>
            </a:r>
          </a:p>
          <a:p>
            <a:endParaRPr lang="ru-RU" sz="2500" dirty="0"/>
          </a:p>
          <a:p>
            <a:r>
              <a:rPr lang="ru-RU" sz="2500" dirty="0"/>
              <a:t>Вторая позиция</a:t>
            </a:r>
          </a:p>
          <a:p>
            <a:pPr lvl="1"/>
            <a:r>
              <a:rPr lang="ru-RU" sz="2200" dirty="0" err="1"/>
              <a:t>Какинте</a:t>
            </a:r>
            <a:r>
              <a:rPr lang="ru-RU" sz="2200" dirty="0"/>
              <a:t>: Показатель </a:t>
            </a:r>
            <a:r>
              <a:rPr lang="en-US" sz="2200" dirty="0"/>
              <a:t>PL </a:t>
            </a:r>
            <a:r>
              <a:rPr lang="ru-RU" sz="2200" dirty="0"/>
              <a:t>во второй позиции группы</a:t>
            </a:r>
          </a:p>
          <a:p>
            <a:pPr marL="342900" lvl="1" indent="0">
              <a:buNone/>
            </a:pPr>
            <a:r>
              <a:rPr lang="en-US" sz="2500" i="1" dirty="0"/>
              <a:t>	[</a:t>
            </a:r>
            <a:r>
              <a:rPr lang="en-US" sz="2100" i="1" dirty="0" err="1"/>
              <a:t>iririjegi</a:t>
            </a:r>
            <a:r>
              <a:rPr lang="en-US" sz="2100" i="1" dirty="0"/>
              <a:t>=</a:t>
            </a:r>
            <a:r>
              <a:rPr lang="en-US" sz="2100" i="1" dirty="0" err="1"/>
              <a:t>pae</a:t>
            </a:r>
            <a:r>
              <a:rPr lang="en-US" sz="2100" i="1" dirty="0"/>
              <a:t> </a:t>
            </a:r>
            <a:r>
              <a:rPr lang="en-US" sz="2100" i="1" dirty="0" err="1"/>
              <a:t>pamakabiri</a:t>
            </a:r>
            <a:r>
              <a:rPr lang="en-US" sz="2100" i="1" dirty="0"/>
              <a:t>]</a:t>
            </a:r>
          </a:p>
          <a:p>
            <a:pPr marL="342900" lvl="1" indent="0">
              <a:buNone/>
            </a:pPr>
            <a:r>
              <a:rPr lang="en-US" sz="2100" dirty="0"/>
              <a:t>	large=PL	fish</a:t>
            </a:r>
          </a:p>
          <a:p>
            <a:r>
              <a:rPr lang="ru-RU" sz="2500" dirty="0"/>
              <a:t>Вторая позиция может определяться как позиция после первой составляющей!</a:t>
            </a:r>
            <a:endParaRPr lang="en-US" sz="2500" dirty="0"/>
          </a:p>
          <a:p>
            <a:pPr lvl="1"/>
            <a:r>
              <a:rPr lang="ru-RU" sz="2200" dirty="0" err="1"/>
              <a:t>Вальбири</a:t>
            </a:r>
            <a:r>
              <a:rPr lang="en-US" sz="2200" dirty="0"/>
              <a:t>: AUX </a:t>
            </a:r>
            <a:r>
              <a:rPr lang="ru-RU" sz="2200" dirty="0"/>
              <a:t>во второй позиции клаузы</a:t>
            </a:r>
          </a:p>
          <a:p>
            <a:pPr marL="0" indent="0">
              <a:buNone/>
            </a:pPr>
            <a:r>
              <a:rPr lang="en-US" dirty="0"/>
              <a:t>	[</a:t>
            </a:r>
            <a:r>
              <a:rPr lang="en-US" i="1" dirty="0" err="1"/>
              <a:t>wawirri</a:t>
            </a:r>
            <a:r>
              <a:rPr lang="en-US" i="1" dirty="0"/>
              <a:t>  </a:t>
            </a:r>
            <a:r>
              <a:rPr lang="en-US" i="1" dirty="0" err="1"/>
              <a:t>yalumpu</a:t>
            </a:r>
            <a:r>
              <a:rPr lang="en-US" i="1" dirty="0"/>
              <a:t>] </a:t>
            </a:r>
            <a:r>
              <a:rPr lang="en-US" b="1" i="1" dirty="0" err="1"/>
              <a:t>kapirna</a:t>
            </a:r>
            <a:r>
              <a:rPr lang="en-US" i="1" dirty="0"/>
              <a:t> </a:t>
            </a:r>
            <a:r>
              <a:rPr lang="en-US" i="1" dirty="0" err="1"/>
              <a:t>panti-rni</a:t>
            </a:r>
            <a:endParaRPr lang="en-US" i="1" dirty="0"/>
          </a:p>
          <a:p>
            <a:pPr marL="0" indent="0">
              <a:buNone/>
            </a:pPr>
            <a:r>
              <a:rPr lang="en-US" dirty="0"/>
              <a:t>	kangaroo that         </a:t>
            </a:r>
            <a:r>
              <a:rPr lang="en-US" b="1" dirty="0"/>
              <a:t>AUX</a:t>
            </a:r>
            <a:r>
              <a:rPr lang="en-US" dirty="0"/>
              <a:t>        spear-NPST</a:t>
            </a:r>
          </a:p>
          <a:p>
            <a:pPr marL="0" indent="0">
              <a:buNone/>
            </a:pPr>
            <a:r>
              <a:rPr lang="en-US" dirty="0"/>
              <a:t>	‘I will spear that kangaroo.’ (Hale 1983: 6)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031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4F10-D70B-40E5-A199-666ED5F9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Свидетельства в пользу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9418-2840-497D-9E18-BF6E8F241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03725"/>
          </a:xfrm>
        </p:spPr>
        <p:txBody>
          <a:bodyPr>
            <a:normAutofit/>
          </a:bodyPr>
          <a:lstStyle/>
          <a:p>
            <a:r>
              <a:rPr lang="ru-RU" sz="2500" dirty="0"/>
              <a:t>Появление у группы свойств, не сводимых к свойствам её частей.</a:t>
            </a:r>
          </a:p>
          <a:p>
            <a:endParaRPr lang="ru-RU" sz="2500" dirty="0"/>
          </a:p>
          <a:p>
            <a:r>
              <a:rPr lang="en-US" sz="2500" i="1" dirty="0"/>
              <a:t>[</a:t>
            </a:r>
            <a:r>
              <a:rPr lang="ru-RU" sz="2500" i="1" dirty="0"/>
              <a:t>Жираф и слон</a:t>
            </a:r>
            <a:r>
              <a:rPr lang="en-US" sz="2500" i="1" dirty="0"/>
              <a:t>]</a:t>
            </a:r>
            <a:r>
              <a:rPr lang="ru-RU" sz="2500" i="1" dirty="0"/>
              <a:t> принадлежат к одному царству – жителей саванны</a:t>
            </a:r>
            <a:r>
              <a:rPr lang="ru-RU" sz="2500" dirty="0"/>
              <a:t>.</a:t>
            </a:r>
          </a:p>
          <a:p>
            <a:r>
              <a:rPr lang="ru-RU" sz="2500" dirty="0"/>
              <a:t>Множественное число на глаголе приписывается всей группой </a:t>
            </a:r>
            <a:r>
              <a:rPr lang="ru-RU" sz="2500" i="1" dirty="0"/>
              <a:t>жираф и слон</a:t>
            </a:r>
          </a:p>
        </p:txBody>
      </p:sp>
    </p:spTree>
    <p:extLst>
      <p:ext uri="{BB962C8B-B14F-4D97-AF65-F5344CB8AC3E}">
        <p14:creationId xmlns:p14="http://schemas.microsoft.com/office/powerpoint/2010/main" val="1550881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4F10-D70B-40E5-A199-666ED5F9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Свидетельства в пользу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9418-2840-497D-9E18-BF6E8F241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03725"/>
          </a:xfrm>
        </p:spPr>
        <p:txBody>
          <a:bodyPr>
            <a:normAutofit/>
          </a:bodyPr>
          <a:lstStyle/>
          <a:p>
            <a:r>
              <a:rPr lang="ru-RU" sz="2500" dirty="0"/>
              <a:t>Появление у группы свойств, не сводимых к свойствам её частей.</a:t>
            </a:r>
          </a:p>
          <a:p>
            <a:endParaRPr lang="ru-RU" sz="2500" dirty="0"/>
          </a:p>
          <a:p>
            <a:r>
              <a:rPr lang="ru-RU" sz="2500" dirty="0"/>
              <a:t>Категории группы, состоящей из имени и его зависимых: падеж, число, …</a:t>
            </a:r>
          </a:p>
          <a:p>
            <a:r>
              <a:rPr lang="ru-RU" sz="2500" dirty="0"/>
              <a:t>Категории клаузы: время, …</a:t>
            </a:r>
          </a:p>
          <a:p>
            <a:endParaRPr lang="ru-RU" sz="2500" dirty="0"/>
          </a:p>
          <a:p>
            <a:r>
              <a:rPr lang="ru-RU" sz="2500" dirty="0"/>
              <a:t>…могут выражаться не только на имени или не только на сказуемом.</a:t>
            </a:r>
          </a:p>
          <a:p>
            <a:pPr marL="0" indent="0">
              <a:buNone/>
            </a:pPr>
            <a:endParaRPr lang="ru-RU" sz="2500" i="1" dirty="0"/>
          </a:p>
          <a:p>
            <a:pPr marL="0" indent="0">
              <a:buNone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40976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4F10-D70B-40E5-A199-666ED5F9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Свидетельства в пользу составляющих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D9418-2840-497D-9E18-BF6E8F241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03725"/>
          </a:xfrm>
        </p:spPr>
        <p:txBody>
          <a:bodyPr>
            <a:normAutofit/>
          </a:bodyPr>
          <a:lstStyle/>
          <a:p>
            <a:r>
              <a:rPr lang="ru-RU" sz="2500" dirty="0"/>
              <a:t>Синтаксические правила оперируют не словами, а составляющими.</a:t>
            </a:r>
          </a:p>
          <a:p>
            <a:pPr lvl="1"/>
            <a:r>
              <a:rPr lang="ru-RU" sz="2200" dirty="0"/>
              <a:t>Или иногда словами и составляющими</a:t>
            </a:r>
          </a:p>
          <a:p>
            <a:pPr lvl="1"/>
            <a:r>
              <a:rPr lang="ru-RU" sz="2200" dirty="0"/>
              <a:t>Но кажется, в норме не одними словами</a:t>
            </a:r>
          </a:p>
          <a:p>
            <a:endParaRPr lang="ru-RU" sz="2500" dirty="0"/>
          </a:p>
          <a:p>
            <a:r>
              <a:rPr lang="ru-RU" sz="2500" dirty="0"/>
              <a:t>Пример: инверсия подлежащего и сказуемого</a:t>
            </a:r>
          </a:p>
          <a:p>
            <a:pPr lvl="1"/>
            <a:r>
              <a:rPr lang="ru-RU" sz="2200" i="1" dirty="0"/>
              <a:t>Безумное солнце упало за гору</a:t>
            </a:r>
            <a:r>
              <a:rPr lang="ru-RU" sz="2200" dirty="0"/>
              <a:t>.</a:t>
            </a:r>
          </a:p>
          <a:p>
            <a:pPr lvl="1"/>
            <a:r>
              <a:rPr lang="ru-RU" sz="2200" i="1" dirty="0"/>
              <a:t>Упало безумное солнце за гору?</a:t>
            </a:r>
          </a:p>
          <a:p>
            <a:pPr lvl="1"/>
            <a:r>
              <a:rPr lang="ru-RU" sz="2200" dirty="0"/>
              <a:t>*</a:t>
            </a:r>
            <a:r>
              <a:rPr lang="ru-RU" sz="2200" i="1" dirty="0"/>
              <a:t>Безумное упало солнце за гору?</a:t>
            </a:r>
          </a:p>
          <a:p>
            <a:pPr lvl="1"/>
            <a:r>
              <a:rPr lang="ru-RU" sz="2200" dirty="0"/>
              <a:t>Не сводимо к мене мест первых слов, но (в первом приближении) сводимо к мене мест групп.</a:t>
            </a:r>
          </a:p>
          <a:p>
            <a:pPr marL="0" indent="0">
              <a:buNone/>
            </a:pPr>
            <a:endParaRPr lang="ru-RU" sz="2500" dirty="0"/>
          </a:p>
          <a:p>
            <a:endParaRPr lang="ru-RU" sz="2500" i="1" dirty="0"/>
          </a:p>
          <a:p>
            <a:pPr marL="0" indent="0">
              <a:buNone/>
            </a:pP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239935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3344</TotalTime>
  <Words>1212</Words>
  <Application>Microsoft Office PowerPoint</Application>
  <PresentationFormat>On-screen Show (4:3)</PresentationFormat>
  <Paragraphs>186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Office Theme</vt:lpstr>
      <vt:lpstr>Составляющие</vt:lpstr>
      <vt:lpstr>От слов к группам</vt:lpstr>
      <vt:lpstr>Объединение / разъединение</vt:lpstr>
      <vt:lpstr>Составляющие</vt:lpstr>
      <vt:lpstr>Свидетельства в пользу составляющих</vt:lpstr>
      <vt:lpstr>Свидетельства в пользу составляющих</vt:lpstr>
      <vt:lpstr>Свидетельства в пользу составляющих</vt:lpstr>
      <vt:lpstr>Свидетельства в пользу составляющих</vt:lpstr>
      <vt:lpstr>Свидетельства в пользу составляющих</vt:lpstr>
      <vt:lpstr>Критерии выделения составляющих</vt:lpstr>
      <vt:lpstr>Критерии выделения составляющих</vt:lpstr>
      <vt:lpstr>Критерии выделения составляющих</vt:lpstr>
      <vt:lpstr>Критерии выделения составляющих</vt:lpstr>
      <vt:lpstr>Критерии выделения составляющих</vt:lpstr>
      <vt:lpstr>Критерии выделения составляющих</vt:lpstr>
      <vt:lpstr>Важно:</vt:lpstr>
      <vt:lpstr>Обычные/частые требования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в первом приближении</dc:title>
  <dc:creator>.</dc:creator>
  <cp:lastModifiedBy>.</cp:lastModifiedBy>
  <cp:revision>65</cp:revision>
  <dcterms:created xsi:type="dcterms:W3CDTF">2019-11-01T17:36:01Z</dcterms:created>
  <dcterms:modified xsi:type="dcterms:W3CDTF">2019-11-10T11:00:35Z</dcterms:modified>
</cp:coreProperties>
</file>