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9"/>
  </p:notesMasterIdLst>
  <p:sldIdLst>
    <p:sldId id="256" r:id="rId2"/>
    <p:sldId id="257" r:id="rId3"/>
    <p:sldId id="272" r:id="rId4"/>
    <p:sldId id="258" r:id="rId5"/>
    <p:sldId id="259" r:id="rId6"/>
    <p:sldId id="260" r:id="rId7"/>
    <p:sldId id="261" r:id="rId8"/>
    <p:sldId id="262" r:id="rId9"/>
    <p:sldId id="263" r:id="rId10"/>
    <p:sldId id="265" r:id="rId11"/>
    <p:sldId id="266" r:id="rId12"/>
    <p:sldId id="267" r:id="rId13"/>
    <p:sldId id="269" r:id="rId14"/>
    <p:sldId id="268" r:id="rId15"/>
    <p:sldId id="270" r:id="rId16"/>
    <p:sldId id="271" r:id="rId17"/>
    <p:sldId id="264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85007" autoAdjust="0"/>
  </p:normalViewPr>
  <p:slideViewPr>
    <p:cSldViewPr snapToGrid="0">
      <p:cViewPr varScale="1">
        <p:scale>
          <a:sx n="67" d="100"/>
          <a:sy n="67" d="100"/>
        </p:scale>
        <p:origin x="1862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B045787-9CF3-4E7A-B1E8-2035E01E7E27}" type="datetimeFigureOut">
              <a:rPr lang="en-US" smtClean="0"/>
              <a:t>11/10/2019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A0AA27-69C2-4EAB-A7B2-7CE2F0B89B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35724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/>
              <a:t>Объединение в группы – общее свойство  восприятия. Разделение на группы, в частности, наблюдается и в музыке.</a:t>
            </a:r>
          </a:p>
          <a:p>
            <a:r>
              <a:rPr lang="ru-RU" dirty="0"/>
              <a:t>(Впрочем, группы обсуждаемого типа, в принципе, описываемы и через грамматики зависимостей.)</a:t>
            </a:r>
            <a:endParaRPr lang="en-US" dirty="0"/>
          </a:p>
          <a:p>
            <a:r>
              <a:rPr lang="ru-RU" dirty="0"/>
              <a:t>Для собаки есть ещё прочтение «без хвоста ни в чём»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4A0AA27-69C2-4EAB-A7B2-7CE2F0B89BB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737647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/>
              <a:t>Обратное фрагментации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4A0AA27-69C2-4EAB-A7B2-7CE2F0B89BB8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384950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/>
              <a:t>На семинаре обсудить: там, такой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4A0AA27-69C2-4EAB-A7B2-7CE2F0B89BB8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985861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/>
              <a:t>Почему лучше последнее? Потому что фокус – явное выделение.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4A0AA27-69C2-4EAB-A7B2-7CE2F0B89BB8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402371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/>
              <a:t>Как раз тоже плохо описывается через зависимости?</a:t>
            </a:r>
          </a:p>
          <a:p>
            <a:r>
              <a:rPr lang="ru-RU" dirty="0"/>
              <a:t>В английском это не действует. Зависание предлогов, </a:t>
            </a:r>
            <a:r>
              <a:rPr lang="en-US" dirty="0"/>
              <a:t>preposition stranding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4A0AA27-69C2-4EAB-A7B2-7CE2F0B89BB8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911147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/>
              <a:t>Есть и обратный тест: </a:t>
            </a:r>
            <a:r>
              <a:rPr lang="en-US" dirty="0"/>
              <a:t>Right node raising</a:t>
            </a:r>
            <a:r>
              <a:rPr lang="ru-RU" dirty="0"/>
              <a:t> – вынесение вправо при сочинении всего остального.</a:t>
            </a:r>
            <a:endParaRPr lang="en-US" dirty="0"/>
          </a:p>
          <a:p>
            <a:r>
              <a:rPr lang="ru-RU" dirty="0"/>
              <a:t>Опять же, нарушение сочинения в конце – из-за информационной структуры.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4A0AA27-69C2-4EAB-A7B2-7CE2F0B89BB8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216182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4A0AA27-69C2-4EAB-A7B2-7CE2F0B89BB8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58622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4A0AA27-69C2-4EAB-A7B2-7CE2F0B89BB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14157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/>
              <a:t>То же – паузы после артиклей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4A0AA27-69C2-4EAB-A7B2-7CE2F0B89BB8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188385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Hagege</a:t>
            </a:r>
            <a:r>
              <a:rPr lang="en-US" dirty="0"/>
              <a:t> 2009: 115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4A0AA27-69C2-4EAB-A7B2-7CE2F0B89BB8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986570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AUX </a:t>
            </a:r>
            <a:r>
              <a:rPr lang="ru-RU" dirty="0"/>
              <a:t>вроде вспомогательного глагола</a:t>
            </a:r>
          </a:p>
          <a:p>
            <a:r>
              <a:rPr lang="ru-RU" dirty="0"/>
              <a:t>Так же себя ведёт, например, русское КОНЕЧНО</a:t>
            </a:r>
            <a:endParaRPr lang="en-US" dirty="0"/>
          </a:p>
          <a:p>
            <a:r>
              <a:rPr lang="en-US" dirty="0"/>
              <a:t>Rolle &amp; O’Hagan. Different Kinds of Second-position Clitics in Caquinte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4A0AA27-69C2-4EAB-A7B2-7CE2F0B89BB8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314378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/>
              <a:t>При этом интересно, что так не всегда. Иногда согласование по ближайшему конъюнкту.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4A0AA27-69C2-4EAB-A7B2-7CE2F0B89BB8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788781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/>
              <a:t>Переходность, даже согласование с подлежащим (</a:t>
            </a:r>
            <a:r>
              <a:rPr lang="ru-RU" dirty="0" err="1"/>
              <a:t>финитность</a:t>
            </a:r>
            <a:r>
              <a:rPr lang="ru-RU" dirty="0"/>
              <a:t>?)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4A0AA27-69C2-4EAB-A7B2-7CE2F0B89BB8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233368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/>
              <a:t>Дело не в стихотворном размере ))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4A0AA27-69C2-4EAB-A7B2-7CE2F0B89BB8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753458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/>
              <a:t>Но можно и ЛАМПЫ СЕРЕБРЯНЫМ СВЕТОМ (потому что тогда переспрос – не так завязан на синтаксическую структуру)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4A0AA27-69C2-4EAB-A7B2-7CE2F0B89BB8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18287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192F72-072E-472F-A651-4688DCDA747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F33516E-70D9-4C37-A36B-5549C865748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15EEAB-5589-4BCB-A632-97BC47D171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631D2-C254-4045-9F91-57EE5C461412}" type="datetimeFigureOut">
              <a:rPr lang="en-US" smtClean="0"/>
              <a:t>11/10/2019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9DA3B1-07C0-49BC-9C6F-2261834156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415775-478B-457F-8344-E28CB5010D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F1268-AE09-4CA2-9F3B-440B46BE33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020010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75A533-2614-4E02-ADA6-39830965AA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8141D5B-2EAA-4509-8386-A115256C1A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5B0B1F-817E-48BD-9FF4-211D9140A6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631D2-C254-4045-9F91-57EE5C461412}" type="datetimeFigureOut">
              <a:rPr lang="en-US" smtClean="0"/>
              <a:t>11/10/2019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076E43-4EB5-4CF0-9F19-561A6C9AF0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DE7B52-A3E5-4D0C-BD60-D356478208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F1268-AE09-4CA2-9F3B-440B46BE33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39046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15DEBDA-809E-410D-A12D-073C08F8621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EEF457F-81B2-4995-850B-E58419FA64F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3ACBAF-23C2-48A6-BCC8-858F1ACA35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631D2-C254-4045-9F91-57EE5C461412}" type="datetimeFigureOut">
              <a:rPr lang="en-US" smtClean="0"/>
              <a:t>11/10/2019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802929-504D-4040-A555-6985ABB8B7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9E54AD-C4D0-4C3D-90DA-612AE692E9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F1268-AE09-4CA2-9F3B-440B46BE33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170148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945ABB-7175-40D7-AA03-4B2443CB01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28C1A3-0AA2-4174-A061-CA8FBDF088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7923EF-573F-4AAE-9EB2-0713C3896F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631D2-C254-4045-9F91-57EE5C461412}" type="datetimeFigureOut">
              <a:rPr lang="en-US" smtClean="0"/>
              <a:t>11/10/2019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92CE65-E9B4-44DE-A4CB-94D5AEADD3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E9F51E-03D3-40E7-B255-9B91680D6C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F1268-AE09-4CA2-9F3B-440B46BE33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195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E1388B-789B-4186-8242-F91D578610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7034C66-1534-4F51-94CE-C9E57E46BF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858F3C-B32E-42FE-BA7B-E1A67B83E7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631D2-C254-4045-9F91-57EE5C461412}" type="datetimeFigureOut">
              <a:rPr lang="en-US" smtClean="0"/>
              <a:t>11/10/2019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3F8B8C-54F0-4DAE-85F0-7A4C04CC1A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332A71-1230-4F49-9FB3-2F6756E8A6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F1268-AE09-4CA2-9F3B-440B46BE33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4413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FB7421-90C6-4F81-B735-E17927557B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E07A1C-EEE7-4864-904F-FE5114E97E1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B1B1525-E645-4957-AC0F-4DB92B094E9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E4F8A22-D521-40DD-9311-DE053D6058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631D2-C254-4045-9F91-57EE5C461412}" type="datetimeFigureOut">
              <a:rPr lang="en-US" smtClean="0"/>
              <a:t>11/10/2019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861A479-7DBC-45AB-8F3A-00AC8B33E2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1784D0-1BA2-4909-A9FA-8127235EBB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F1268-AE09-4CA2-9F3B-440B46BE33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88413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912FF9-49B4-4979-9F29-112850E0F6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A6B3A5-E554-4DD0-80EB-28E8E16DA7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F867885-C85D-43BE-9235-409EE8A099E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65C386B-9F37-4560-9943-2073B2E5E73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2A04AA9-65C3-4BF6-B0BC-EEC9D51B352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7BC6AD3-8E04-4D94-B2CE-D4FCA2195B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631D2-C254-4045-9F91-57EE5C461412}" type="datetimeFigureOut">
              <a:rPr lang="en-US" smtClean="0"/>
              <a:t>11/10/2019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D5BCB77-5023-4B01-9E41-4682D6623C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B51AB0A-82EB-4906-BE30-C2154E719E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F1268-AE09-4CA2-9F3B-440B46BE33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00165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70D313-7C80-483B-96DC-E7C2911E3B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F3B6C8E-4A27-48D1-9DB5-F1495F43DB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631D2-C254-4045-9F91-57EE5C461412}" type="datetimeFigureOut">
              <a:rPr lang="en-US" smtClean="0"/>
              <a:t>11/10/2019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833717A-747F-4F3D-98C2-3CD95F4068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B2826A2-B86C-438D-BCB9-4F91509685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F1268-AE09-4CA2-9F3B-440B46BE33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9586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723EDFE-0460-47CA-8721-B4FC25A82F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631D2-C254-4045-9F91-57EE5C461412}" type="datetimeFigureOut">
              <a:rPr lang="en-US" smtClean="0"/>
              <a:t>11/10/2019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5DE98EE-55E2-4F3C-8399-AD269917CE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BDDC30F-17D0-4948-B2ED-14EB22EC53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F1268-AE09-4CA2-9F3B-440B46BE33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8160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7953CB-C9C6-4106-A5C4-B1C408BD0C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C9A906-5D02-4C32-A9D4-E84DC987DA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473B471-B28E-4404-9BC4-F41FD1FE00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D3D53EF-3D59-45B8-84B6-E80D34F9B8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631D2-C254-4045-9F91-57EE5C461412}" type="datetimeFigureOut">
              <a:rPr lang="en-US" smtClean="0"/>
              <a:t>11/10/2019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E42DDFD-4F0B-4B80-9786-27177B8ACE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A81A8B0-DC68-42C5-A9AD-EB1EEC363C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F1268-AE09-4CA2-9F3B-440B46BE33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630427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379784-3063-495E-A48C-692C723AC3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14EC55A-5581-4679-9DE1-A416960B647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C64B791-8F0B-4CF4-BF48-DC5F9273530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61F3C0B-A742-49C3-866C-681EB8ED98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631D2-C254-4045-9F91-57EE5C461412}" type="datetimeFigureOut">
              <a:rPr lang="en-US" smtClean="0"/>
              <a:t>11/10/2019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E3A7DF7-7EEF-4B7C-96EB-118E084355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D323C19-8615-460C-8891-093FDBB355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F1268-AE09-4CA2-9F3B-440B46BE33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38151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F3D9513-03CD-4CB1-ABA5-5C90A107F2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0F1454A-A0DD-47F8-A5D8-256646F833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B3872D-705D-40BA-9877-A777C03A27B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B631D2-C254-4045-9F91-57EE5C461412}" type="datetimeFigureOut">
              <a:rPr lang="en-US" smtClean="0"/>
              <a:t>11/10/2019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42A0AE-F0A2-40C9-A755-7F86F678A07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21DB42-730C-4216-9402-8C8CCDAB0F9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FF1268-AE09-4CA2-9F3B-440B46BE33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76223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639818-2157-4D98-8419-78A4DC070DD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b="1" dirty="0"/>
              <a:t>Составляющие</a:t>
            </a:r>
            <a:endParaRPr lang="en-US" b="1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FD25491-C94E-41AF-8605-4EF48BECFA8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51673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29B437-B72B-4CB3-8CFB-E1BD3DF38E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Критерии выделения составляющих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6223E3-763C-436B-ACBC-D78DACECE8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500" b="1" dirty="0"/>
              <a:t>Фрагментация</a:t>
            </a:r>
            <a:r>
              <a:rPr lang="ru-RU" sz="2500" dirty="0"/>
              <a:t>:</a:t>
            </a:r>
          </a:p>
          <a:p>
            <a:r>
              <a:rPr lang="ru-RU" sz="2500" dirty="0"/>
              <a:t>Если </a:t>
            </a:r>
            <a:r>
              <a:rPr lang="en-US" sz="2500" dirty="0"/>
              <a:t>XY</a:t>
            </a:r>
            <a:r>
              <a:rPr lang="ru-RU" sz="2500" dirty="0"/>
              <a:t> можно оставить наедине друг с другом (например, при ответе на вопрос), это составляющая.</a:t>
            </a:r>
            <a:endParaRPr lang="en-US" sz="2500" dirty="0"/>
          </a:p>
          <a:p>
            <a:endParaRPr lang="en-US" sz="2500" dirty="0"/>
          </a:p>
          <a:p>
            <a:pPr lvl="1">
              <a:buFontTx/>
              <a:buChar char="-"/>
            </a:pPr>
            <a:r>
              <a:rPr lang="ru-RU" sz="2200" i="1" dirty="0"/>
              <a:t>Плачут лампы серебряным светом…</a:t>
            </a:r>
          </a:p>
          <a:p>
            <a:pPr lvl="1">
              <a:buFontTx/>
              <a:buChar char="-"/>
            </a:pPr>
            <a:r>
              <a:rPr lang="ru-RU" sz="2200" i="1" dirty="0"/>
              <a:t>Чего-чего плачут?</a:t>
            </a:r>
          </a:p>
          <a:p>
            <a:pPr lvl="1">
              <a:buFontTx/>
              <a:buChar char="-"/>
            </a:pPr>
            <a:endParaRPr lang="ru-RU" sz="2200" dirty="0"/>
          </a:p>
          <a:p>
            <a:pPr lvl="1">
              <a:buFontTx/>
              <a:buChar char="-"/>
            </a:pPr>
            <a:r>
              <a:rPr lang="ru-RU" sz="2200" dirty="0"/>
              <a:t>*</a:t>
            </a:r>
            <a:r>
              <a:rPr lang="ru-RU" sz="2200" i="1" dirty="0"/>
              <a:t>Лампы серебряным!	*</a:t>
            </a:r>
          </a:p>
          <a:p>
            <a:pPr lvl="1">
              <a:buFontTx/>
              <a:buChar char="-"/>
            </a:pPr>
            <a:r>
              <a:rPr lang="ru-RU" sz="2200" i="1" dirty="0"/>
              <a:t>Серебряным светом!	+</a:t>
            </a:r>
          </a:p>
          <a:p>
            <a:pPr marL="342900" lvl="1" indent="0">
              <a:buNone/>
            </a:pPr>
            <a:endParaRPr lang="ru-RU" sz="2200" dirty="0"/>
          </a:p>
          <a:p>
            <a:endParaRPr lang="ru-RU" sz="2500" dirty="0"/>
          </a:p>
          <a:p>
            <a:endParaRPr lang="en-US" sz="2500" dirty="0"/>
          </a:p>
        </p:txBody>
      </p:sp>
    </p:spTree>
    <p:extLst>
      <p:ext uri="{BB962C8B-B14F-4D97-AF65-F5344CB8AC3E}">
        <p14:creationId xmlns:p14="http://schemas.microsoft.com/office/powerpoint/2010/main" val="918468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29B437-B72B-4CB3-8CFB-E1BD3DF38E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Критерии выделения составляющих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6223E3-763C-436B-ACBC-D78DACECE8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500" b="1" dirty="0"/>
              <a:t>Опущение</a:t>
            </a:r>
            <a:r>
              <a:rPr lang="ru-RU" sz="2500" dirty="0"/>
              <a:t>:</a:t>
            </a:r>
          </a:p>
          <a:p>
            <a:r>
              <a:rPr lang="ru-RU" sz="2500" dirty="0"/>
              <a:t>Если XY можно изъять из предложения, это составляющая.</a:t>
            </a:r>
          </a:p>
          <a:p>
            <a:pPr lvl="1"/>
            <a:r>
              <a:rPr lang="ru-RU" sz="2200" i="1" dirty="0"/>
              <a:t>Спешу на очень занудную лекцию</a:t>
            </a:r>
            <a:r>
              <a:rPr lang="ru-RU" sz="2200" dirty="0"/>
              <a:t>.</a:t>
            </a:r>
          </a:p>
          <a:p>
            <a:pPr lvl="1"/>
            <a:r>
              <a:rPr lang="ru-RU" sz="2200" dirty="0"/>
              <a:t>*</a:t>
            </a:r>
            <a:r>
              <a:rPr lang="ru-RU" sz="2200" i="1" dirty="0"/>
              <a:t>Спешу </a:t>
            </a:r>
            <a:r>
              <a:rPr lang="ru-RU" sz="2200" i="1" strike="sngStrike" dirty="0"/>
              <a:t>на очень</a:t>
            </a:r>
            <a:r>
              <a:rPr lang="ru-RU" sz="2200" i="1" dirty="0"/>
              <a:t> занудную лекцию</a:t>
            </a:r>
            <a:r>
              <a:rPr lang="ru-RU" sz="2200" dirty="0"/>
              <a:t>.</a:t>
            </a:r>
          </a:p>
          <a:p>
            <a:pPr lvl="1"/>
            <a:r>
              <a:rPr lang="ru-RU" sz="2200" i="1" dirty="0"/>
              <a:t>Спешу на </a:t>
            </a:r>
            <a:r>
              <a:rPr lang="ru-RU" sz="2200" i="1" strike="sngStrike" dirty="0"/>
              <a:t>очень занудную</a:t>
            </a:r>
            <a:r>
              <a:rPr lang="ru-RU" sz="2200" i="1" dirty="0"/>
              <a:t> лекцию</a:t>
            </a:r>
            <a:r>
              <a:rPr lang="ru-RU" sz="2200" dirty="0"/>
              <a:t>.</a:t>
            </a:r>
            <a:endParaRPr lang="en-US" sz="2200" dirty="0"/>
          </a:p>
          <a:p>
            <a:endParaRPr lang="ru-RU" sz="2500" dirty="0"/>
          </a:p>
          <a:p>
            <a:r>
              <a:rPr lang="ru-RU" sz="2500" dirty="0"/>
              <a:t>Выводы:</a:t>
            </a:r>
          </a:p>
          <a:p>
            <a:pPr lvl="1"/>
            <a:r>
              <a:rPr lang="ru-RU" sz="2200" i="1" dirty="0"/>
              <a:t>на очень </a:t>
            </a:r>
            <a:r>
              <a:rPr lang="ru-RU" sz="2200" dirty="0"/>
              <a:t>– не составляющая</a:t>
            </a:r>
          </a:p>
          <a:p>
            <a:pPr lvl="1"/>
            <a:r>
              <a:rPr lang="ru-RU" sz="2200" i="1" dirty="0"/>
              <a:t>очень занудную </a:t>
            </a:r>
            <a:r>
              <a:rPr lang="ru-RU" sz="2200" dirty="0"/>
              <a:t>- составляющая</a:t>
            </a:r>
          </a:p>
          <a:p>
            <a:endParaRPr lang="en-US" sz="2500" dirty="0"/>
          </a:p>
        </p:txBody>
      </p:sp>
    </p:spTree>
    <p:extLst>
      <p:ext uri="{BB962C8B-B14F-4D97-AF65-F5344CB8AC3E}">
        <p14:creationId xmlns:p14="http://schemas.microsoft.com/office/powerpoint/2010/main" val="40554277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29B437-B72B-4CB3-8CFB-E1BD3DF38E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Критерии выделения составляющих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6223E3-763C-436B-ACBC-D78DACECE8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500" b="1" dirty="0"/>
              <a:t>Замещение</a:t>
            </a:r>
            <a:r>
              <a:rPr lang="ru-RU" sz="2500" dirty="0"/>
              <a:t>:</a:t>
            </a:r>
          </a:p>
          <a:p>
            <a:r>
              <a:rPr lang="ru-RU" sz="2500" dirty="0"/>
              <a:t>Если </a:t>
            </a:r>
            <a:r>
              <a:rPr lang="en-US" sz="2500" dirty="0"/>
              <a:t>XY </a:t>
            </a:r>
            <a:r>
              <a:rPr lang="ru-RU" sz="2500" dirty="0"/>
              <a:t>можно заместить одним словом, это составляющая. </a:t>
            </a:r>
          </a:p>
          <a:p>
            <a:endParaRPr lang="ru-RU" sz="2500" dirty="0"/>
          </a:p>
          <a:p>
            <a:pPr lvl="1"/>
            <a:r>
              <a:rPr lang="ru-RU" sz="2200" i="1" dirty="0"/>
              <a:t>Явился маленький усталый ишак с надписью краской «Такси» на боку</a:t>
            </a:r>
            <a:r>
              <a:rPr lang="ru-RU" sz="2200" dirty="0"/>
              <a:t>.</a:t>
            </a:r>
            <a:endParaRPr lang="en-US" sz="2200" dirty="0"/>
          </a:p>
          <a:p>
            <a:pPr marL="342900" lvl="1" indent="0">
              <a:buNone/>
            </a:pPr>
            <a:r>
              <a:rPr lang="en-US" sz="2200" dirty="0">
                <a:sym typeface="Wingdings" panose="05000000000000000000" pitchFamily="2" charset="2"/>
              </a:rPr>
              <a:t></a:t>
            </a:r>
          </a:p>
          <a:p>
            <a:pPr lvl="1"/>
            <a:r>
              <a:rPr lang="ru-RU" sz="2200" i="1" dirty="0"/>
              <a:t>Явился некто</a:t>
            </a:r>
            <a:r>
              <a:rPr lang="ru-RU" sz="2200" dirty="0"/>
              <a:t>.</a:t>
            </a:r>
          </a:p>
          <a:p>
            <a:pPr lvl="1"/>
            <a:endParaRPr lang="ru-RU" sz="2200" dirty="0"/>
          </a:p>
          <a:p>
            <a:pPr lvl="1"/>
            <a:r>
              <a:rPr lang="ru-RU" sz="2200" dirty="0"/>
              <a:t>Вывод: </a:t>
            </a:r>
            <a:r>
              <a:rPr lang="ru-RU" sz="2200" i="1" dirty="0"/>
              <a:t>маленький усталый ишак с надписью краской «Такси» на боку </a:t>
            </a:r>
            <a:r>
              <a:rPr lang="ru-RU" sz="2200" dirty="0"/>
              <a:t>– это, вероятно, составляющая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25766416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CF2ACE-2934-4E67-9FE1-E3FBC630C4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Критерии выделения составляющих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08168A-C0F9-4274-8E86-4F194FF7E5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4"/>
            <a:ext cx="7886700" cy="5032375"/>
          </a:xfrm>
        </p:spPr>
        <p:txBody>
          <a:bodyPr>
            <a:normAutofit/>
          </a:bodyPr>
          <a:lstStyle/>
          <a:p>
            <a:r>
              <a:rPr lang="ru-RU" sz="2500" b="1" dirty="0"/>
              <a:t>Перемещение </a:t>
            </a:r>
            <a:r>
              <a:rPr lang="en-US" sz="2500" b="1" dirty="0"/>
              <a:t>/ </a:t>
            </a:r>
            <a:r>
              <a:rPr lang="ru-RU" sz="2500" b="1" dirty="0"/>
              <a:t>отделимость</a:t>
            </a:r>
          </a:p>
          <a:p>
            <a:r>
              <a:rPr lang="ru-RU" sz="2500" dirty="0"/>
              <a:t>Если </a:t>
            </a:r>
            <a:r>
              <a:rPr lang="en-US" sz="2500" dirty="0"/>
              <a:t>XY </a:t>
            </a:r>
            <a:r>
              <a:rPr lang="ru-RU" sz="2500" dirty="0"/>
              <a:t>с удовольствием перемещаются вместе и с трудом переносят отрыв друг от друга, это составляющая</a:t>
            </a:r>
          </a:p>
          <a:p>
            <a:pPr lvl="1"/>
            <a:r>
              <a:rPr lang="ru-RU" sz="2200" dirty="0"/>
              <a:t>Это составляющая - по крайней мере когда они вместе</a:t>
            </a:r>
          </a:p>
          <a:p>
            <a:endParaRPr lang="ru-RU" sz="2500" dirty="0"/>
          </a:p>
          <a:p>
            <a:pPr marL="342900" lvl="1" indent="0">
              <a:buNone/>
            </a:pPr>
            <a:r>
              <a:rPr lang="ru-RU" sz="2200" i="1" dirty="0"/>
              <a:t>Принесли ветра запах осетра</a:t>
            </a:r>
            <a:r>
              <a:rPr lang="ru-RU" sz="2200" dirty="0"/>
              <a:t>.</a:t>
            </a:r>
          </a:p>
          <a:p>
            <a:pPr marL="342900" lvl="1" indent="0">
              <a:buNone/>
            </a:pPr>
            <a:r>
              <a:rPr lang="ru-RU" sz="2200" dirty="0">
                <a:sym typeface="Wingdings" panose="05000000000000000000" pitchFamily="2" charset="2"/>
              </a:rPr>
              <a:t></a:t>
            </a:r>
            <a:endParaRPr lang="en-US" sz="2200" dirty="0">
              <a:sym typeface="Wingdings" panose="05000000000000000000" pitchFamily="2" charset="2"/>
            </a:endParaRPr>
          </a:p>
          <a:p>
            <a:pPr marL="342900" lvl="1" indent="0">
              <a:buNone/>
            </a:pPr>
            <a:r>
              <a:rPr lang="ru-RU" sz="2200" i="1" dirty="0"/>
              <a:t>Запах осетра принесли ветра</a:t>
            </a:r>
            <a:r>
              <a:rPr lang="ru-RU" sz="2200" dirty="0"/>
              <a:t>.</a:t>
            </a:r>
          </a:p>
          <a:p>
            <a:pPr marL="342900" lvl="1" indent="0">
              <a:buNone/>
            </a:pPr>
            <a:r>
              <a:rPr lang="ru-RU" sz="2200" dirty="0"/>
              <a:t>?? </a:t>
            </a:r>
            <a:r>
              <a:rPr lang="ru-RU" sz="2200" i="1" dirty="0"/>
              <a:t>Осетра принесли ветра запах</a:t>
            </a:r>
            <a:r>
              <a:rPr lang="ru-RU" sz="2200" dirty="0"/>
              <a:t>.</a:t>
            </a:r>
          </a:p>
          <a:p>
            <a:pPr marL="342900" lvl="1" indent="0">
              <a:buNone/>
            </a:pPr>
            <a:r>
              <a:rPr lang="ru-RU" sz="2200" dirty="0"/>
              <a:t>? </a:t>
            </a:r>
            <a:r>
              <a:rPr lang="ru-RU" sz="2200" i="1" dirty="0"/>
              <a:t>Запах принесли ветра осетра</a:t>
            </a:r>
            <a:r>
              <a:rPr lang="ru-RU" sz="2200" dirty="0"/>
              <a:t>.</a:t>
            </a:r>
          </a:p>
          <a:p>
            <a:pPr lvl="1"/>
            <a:endParaRPr lang="ru-RU" sz="2200" dirty="0"/>
          </a:p>
          <a:p>
            <a:pPr lvl="1"/>
            <a:r>
              <a:rPr lang="ru-RU" sz="2200" dirty="0"/>
              <a:t>Вывод: </a:t>
            </a:r>
            <a:r>
              <a:rPr lang="ru-RU" sz="2200" i="1" dirty="0"/>
              <a:t>запах осетра </a:t>
            </a:r>
            <a:r>
              <a:rPr lang="ru-RU" sz="2200" dirty="0"/>
              <a:t>– это, вероятно, составляющая.</a:t>
            </a:r>
          </a:p>
          <a:p>
            <a:pPr lvl="1"/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31392279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29B437-B72B-4CB3-8CFB-E1BD3DF38E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Критерии выделения составляющих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6223E3-763C-436B-ACBC-D78DACECE8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500" b="1" dirty="0"/>
              <a:t>Pied-piping / </a:t>
            </a:r>
            <a:r>
              <a:rPr lang="ru-RU" sz="2500" b="1" dirty="0"/>
              <a:t>Эффект крысолова:</a:t>
            </a:r>
          </a:p>
          <a:p>
            <a:r>
              <a:rPr lang="ru-RU" sz="2500" dirty="0"/>
              <a:t>Если при попытке переставить </a:t>
            </a:r>
            <a:r>
              <a:rPr lang="en-US" sz="2500" dirty="0"/>
              <a:t>X</a:t>
            </a:r>
            <a:r>
              <a:rPr lang="ru-RU" sz="2500" dirty="0"/>
              <a:t>, переставляется и </a:t>
            </a:r>
            <a:r>
              <a:rPr lang="en-US" sz="2500" dirty="0"/>
              <a:t>Y</a:t>
            </a:r>
            <a:r>
              <a:rPr lang="ru-RU" sz="2500" dirty="0"/>
              <a:t>, это составляющая.</a:t>
            </a:r>
          </a:p>
          <a:p>
            <a:endParaRPr lang="ru-RU" sz="2500" dirty="0"/>
          </a:p>
          <a:p>
            <a:pPr lvl="1"/>
            <a:r>
              <a:rPr lang="ru-RU" sz="2200" i="1" dirty="0"/>
              <a:t>Строим предложения, собирая составляющие</a:t>
            </a:r>
            <a:r>
              <a:rPr lang="ru-RU" sz="2200" dirty="0"/>
              <a:t>. </a:t>
            </a:r>
            <a:r>
              <a:rPr lang="en-US" sz="2200" dirty="0"/>
              <a:t>&gt;</a:t>
            </a:r>
          </a:p>
          <a:p>
            <a:pPr lvl="1"/>
            <a:r>
              <a:rPr lang="ru-RU" sz="2200" i="1" dirty="0"/>
              <a:t>Собирая составляющие, строим предложения</a:t>
            </a:r>
            <a:r>
              <a:rPr lang="ru-RU" sz="2200" dirty="0"/>
              <a:t>.</a:t>
            </a:r>
          </a:p>
          <a:p>
            <a:pPr lvl="1"/>
            <a:r>
              <a:rPr lang="ru-RU" sz="2200" dirty="0"/>
              <a:t>*</a:t>
            </a:r>
            <a:r>
              <a:rPr lang="ru-RU" sz="2200" i="1" dirty="0"/>
              <a:t>Составляющие строим предложения, собирая</a:t>
            </a:r>
            <a:r>
              <a:rPr lang="ru-RU" sz="2200" dirty="0"/>
              <a:t>.</a:t>
            </a:r>
          </a:p>
          <a:p>
            <a:endParaRPr lang="ru-RU" sz="2500" dirty="0"/>
          </a:p>
          <a:p>
            <a:pPr lvl="1"/>
            <a:r>
              <a:rPr lang="ru-RU" sz="2200" i="1" dirty="0"/>
              <a:t>Ты нашёл решение под столом</a:t>
            </a:r>
            <a:r>
              <a:rPr lang="ru-RU" sz="2200" dirty="0"/>
              <a:t>. </a:t>
            </a:r>
            <a:r>
              <a:rPr lang="en-US" sz="2200" dirty="0"/>
              <a:t>&gt;</a:t>
            </a:r>
            <a:endParaRPr lang="ru-RU" sz="2200" dirty="0"/>
          </a:p>
          <a:p>
            <a:pPr lvl="1"/>
            <a:r>
              <a:rPr lang="ru-RU" sz="2200" i="1" dirty="0"/>
              <a:t>Под чем ты нашёл решение?</a:t>
            </a:r>
          </a:p>
          <a:p>
            <a:pPr lvl="1"/>
            <a:r>
              <a:rPr lang="ru-RU" sz="2200" dirty="0"/>
              <a:t>*</a:t>
            </a:r>
            <a:r>
              <a:rPr lang="ru-RU" sz="2200" i="1" dirty="0"/>
              <a:t>Чем ты нашёл решение под?</a:t>
            </a:r>
          </a:p>
          <a:p>
            <a:endParaRPr lang="ru-RU" sz="2500" dirty="0"/>
          </a:p>
          <a:p>
            <a:endParaRPr lang="ru-RU" sz="2500" dirty="0"/>
          </a:p>
          <a:p>
            <a:endParaRPr lang="en-US" sz="2500" dirty="0"/>
          </a:p>
        </p:txBody>
      </p:sp>
    </p:spTree>
    <p:extLst>
      <p:ext uri="{BB962C8B-B14F-4D97-AF65-F5344CB8AC3E}">
        <p14:creationId xmlns:p14="http://schemas.microsoft.com/office/powerpoint/2010/main" val="7276784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CDBD66-A198-475A-9F71-64A00C7BE9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Критерии выделения составляющих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5DB9CD-823D-477B-BDA6-DA399A2EE2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4"/>
            <a:ext cx="7886700" cy="5032375"/>
          </a:xfrm>
        </p:spPr>
        <p:txBody>
          <a:bodyPr>
            <a:normAutofit/>
          </a:bodyPr>
          <a:lstStyle/>
          <a:p>
            <a:r>
              <a:rPr lang="ru-RU" sz="2500" b="1" dirty="0"/>
              <a:t>Сочинение</a:t>
            </a:r>
          </a:p>
          <a:p>
            <a:r>
              <a:rPr lang="ru-RU" sz="2500" dirty="0"/>
              <a:t>Если </a:t>
            </a:r>
            <a:r>
              <a:rPr lang="en-US" sz="2500" dirty="0"/>
              <a:t>XY</a:t>
            </a:r>
            <a:r>
              <a:rPr lang="ru-RU" sz="2500" dirty="0"/>
              <a:t> с удовольствием выступает в качестве части сочинительной конструкции, это (с большой вероятностью) составляющая.</a:t>
            </a:r>
          </a:p>
          <a:p>
            <a:pPr lvl="1"/>
            <a:endParaRPr lang="ru-RU" sz="2200" i="1" dirty="0"/>
          </a:p>
          <a:p>
            <a:pPr lvl="1"/>
            <a:r>
              <a:rPr lang="en-US" sz="2200" i="1" dirty="0"/>
              <a:t>[</a:t>
            </a:r>
            <a:r>
              <a:rPr lang="ru-RU" sz="2200" i="1" dirty="0"/>
              <a:t>У моего брата</a:t>
            </a:r>
            <a:r>
              <a:rPr lang="en-US" sz="2200" i="1" dirty="0"/>
              <a:t>]</a:t>
            </a:r>
            <a:r>
              <a:rPr lang="ru-RU" sz="2200" i="1" dirty="0"/>
              <a:t> и </a:t>
            </a:r>
            <a:r>
              <a:rPr lang="en-US" sz="2200" i="1" dirty="0"/>
              <a:t>[</a:t>
            </a:r>
            <a:r>
              <a:rPr lang="ru-RU" sz="2200" i="1" dirty="0"/>
              <a:t>у </a:t>
            </a:r>
            <a:r>
              <a:rPr lang="ru-RU" sz="2200" i="1" dirty="0" err="1"/>
              <a:t>Ипата</a:t>
            </a:r>
            <a:r>
              <a:rPr lang="en-US" sz="2200" i="1" dirty="0"/>
              <a:t>]</a:t>
            </a:r>
            <a:r>
              <a:rPr lang="ru-RU" sz="2200" i="1" dirty="0"/>
              <a:t> есть знание </a:t>
            </a:r>
            <a:r>
              <a:rPr lang="en-US" sz="2200" i="1" dirty="0" err="1"/>
              <a:t>Praat</a:t>
            </a:r>
            <a:r>
              <a:rPr lang="en-US" sz="2200" i="1" dirty="0"/>
              <a:t>’</a:t>
            </a:r>
            <a:r>
              <a:rPr lang="ru-RU" sz="2200" i="1" dirty="0"/>
              <a:t>а</a:t>
            </a:r>
            <a:r>
              <a:rPr lang="ru-RU" sz="2200" dirty="0"/>
              <a:t>.</a:t>
            </a:r>
          </a:p>
          <a:p>
            <a:endParaRPr lang="ru-RU" sz="2500" dirty="0"/>
          </a:p>
          <a:p>
            <a:r>
              <a:rPr lang="ru-RU" sz="2500" dirty="0"/>
              <a:t>Наиболее</a:t>
            </a:r>
            <a:r>
              <a:rPr lang="en-US" sz="2500" dirty="0"/>
              <a:t> </a:t>
            </a:r>
            <a:r>
              <a:rPr lang="ru-RU" sz="2500" dirty="0"/>
              <a:t>сомнительный тест, поскольку </a:t>
            </a:r>
            <a:r>
              <a:rPr lang="ru-RU" sz="2500" dirty="0" err="1"/>
              <a:t>несоставляющие</a:t>
            </a:r>
            <a:r>
              <a:rPr lang="ru-RU" sz="2500" dirty="0"/>
              <a:t> тоже регулярно сочиняются.</a:t>
            </a:r>
          </a:p>
          <a:p>
            <a:pPr lvl="1"/>
            <a:endParaRPr lang="ru-RU" sz="2200" i="1" dirty="0"/>
          </a:p>
          <a:p>
            <a:pPr lvl="1"/>
            <a:r>
              <a:rPr lang="ru-RU" sz="2200" i="1" dirty="0"/>
              <a:t>Композитора Карманова и эльфы понимают , и тролли понимают</a:t>
            </a:r>
            <a:r>
              <a:rPr lang="ru-RU" sz="2200" dirty="0"/>
              <a:t>. 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60973578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A4CA30-F16F-48A7-95F2-0E3E63FFCF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Важно: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A94143-5A66-4BE7-A89B-D7C0D9DB03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500" dirty="0"/>
              <a:t>В качестве критериев выделения составляющих используются наиболее универсальные (по языкам) преобразования, но…</a:t>
            </a:r>
          </a:p>
          <a:p>
            <a:r>
              <a:rPr lang="ru-RU" sz="2500" dirty="0"/>
              <a:t>Для разных конструкций критерии могут действовать в разной степени, соответственно…</a:t>
            </a:r>
          </a:p>
          <a:p>
            <a:r>
              <a:rPr lang="ru-RU" sz="2500" dirty="0"/>
              <a:t>Лучше применять по несколько критериев выделения составляющих, но главное:</a:t>
            </a:r>
          </a:p>
          <a:p>
            <a:r>
              <a:rPr lang="ru-RU" sz="2500" dirty="0"/>
              <a:t>Не забывать, что любая составляющая должна подтверждаться критериями, так что…</a:t>
            </a:r>
          </a:p>
          <a:p>
            <a:r>
              <a:rPr lang="ru-RU" sz="2500" dirty="0"/>
              <a:t>Помнить, что составляющие – это исходно нечто эмпирическое (теоретически могут и отсутствовать).</a:t>
            </a:r>
          </a:p>
          <a:p>
            <a:endParaRPr lang="ru-RU" sz="2500" dirty="0"/>
          </a:p>
          <a:p>
            <a:endParaRPr lang="en-US" sz="2500" dirty="0"/>
          </a:p>
        </p:txBody>
      </p:sp>
    </p:spTree>
    <p:extLst>
      <p:ext uri="{BB962C8B-B14F-4D97-AF65-F5344CB8AC3E}">
        <p14:creationId xmlns:p14="http://schemas.microsoft.com/office/powerpoint/2010/main" val="5919536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7C4F10-42D7-4A1B-9DAE-68AC24973A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Обычные</a:t>
            </a:r>
            <a:r>
              <a:rPr lang="en-US" dirty="0"/>
              <a:t>/</a:t>
            </a:r>
            <a:r>
              <a:rPr lang="ru-RU" dirty="0"/>
              <a:t>частые требования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B71A02-0C0A-4802-86A4-5229817A80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500" dirty="0"/>
              <a:t>Составляющие не должны пересекаться.</a:t>
            </a:r>
          </a:p>
          <a:p>
            <a:pPr lvl="1"/>
            <a:r>
              <a:rPr lang="ru-RU" sz="2200" dirty="0"/>
              <a:t>У одного узла не должно быть больше одной матери.</a:t>
            </a:r>
          </a:p>
          <a:p>
            <a:r>
              <a:rPr lang="ru-RU" sz="2500" dirty="0"/>
              <a:t>Составляющие не должны разрываться</a:t>
            </a:r>
          </a:p>
          <a:p>
            <a:pPr lvl="1"/>
            <a:r>
              <a:rPr lang="ru-RU" sz="2200" dirty="0"/>
              <a:t>В какой-то степени по определению.</a:t>
            </a:r>
          </a:p>
          <a:p>
            <a:r>
              <a:rPr lang="ru-RU" sz="2500" dirty="0"/>
              <a:t>Это требования теории, основанные на типичных случаях, но не эмпирические законы.</a:t>
            </a:r>
          </a:p>
          <a:p>
            <a:pPr lvl="1"/>
            <a:r>
              <a:rPr lang="ru-RU" sz="2200" dirty="0"/>
              <a:t>При нарушениях теории пытаются придумать механизмы, объясняющие эти нарушения (например, передвижение).</a:t>
            </a:r>
          </a:p>
          <a:p>
            <a:r>
              <a:rPr lang="ru-RU" sz="2500" dirty="0"/>
              <a:t>Чем обусловлены нарушения требований?</a:t>
            </a:r>
          </a:p>
          <a:p>
            <a:pPr lvl="1"/>
            <a:r>
              <a:rPr lang="ru-RU" sz="2200" dirty="0"/>
              <a:t>Возможно</a:t>
            </a:r>
            <a:r>
              <a:rPr lang="ru-RU" sz="2200"/>
              <a:t>, несовпадением </a:t>
            </a:r>
            <a:r>
              <a:rPr lang="ru-RU" sz="2200" dirty="0"/>
              <a:t>мотиваций объединения</a:t>
            </a:r>
            <a:r>
              <a:rPr lang="en-US" sz="2200" dirty="0"/>
              <a:t>/</a:t>
            </a:r>
            <a:r>
              <a:rPr lang="ru-RU" sz="2200" dirty="0"/>
              <a:t>разъединения.</a:t>
            </a:r>
          </a:p>
          <a:p>
            <a:endParaRPr lang="en-US" sz="2500" dirty="0"/>
          </a:p>
        </p:txBody>
      </p:sp>
    </p:spTree>
    <p:extLst>
      <p:ext uri="{BB962C8B-B14F-4D97-AF65-F5344CB8AC3E}">
        <p14:creationId xmlns:p14="http://schemas.microsoft.com/office/powerpoint/2010/main" val="26676119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3BD8AE-CDA4-46F9-957B-526434BBF0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От слов к группам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88DEE4-7C5D-4A93-A8DE-1B1C489E57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4"/>
            <a:ext cx="7886700" cy="5032375"/>
          </a:xfrm>
        </p:spPr>
        <p:txBody>
          <a:bodyPr>
            <a:normAutofit/>
          </a:bodyPr>
          <a:lstStyle/>
          <a:p>
            <a:r>
              <a:rPr lang="ru-RU" sz="2500" dirty="0"/>
              <a:t>Слова объединяются в группы</a:t>
            </a:r>
          </a:p>
          <a:p>
            <a:r>
              <a:rPr lang="ru-RU" sz="2500" dirty="0"/>
              <a:t>Группы могут являться частью других групп</a:t>
            </a:r>
          </a:p>
          <a:p>
            <a:pPr lvl="1"/>
            <a:r>
              <a:rPr lang="ru-RU" sz="2200" i="1" dirty="0"/>
              <a:t>Рассматривая гравюры, которые ты нарисовал, спя на моём диване, я много думал</a:t>
            </a:r>
            <a:r>
              <a:rPr lang="ru-RU" sz="2200" dirty="0"/>
              <a:t>.</a:t>
            </a:r>
          </a:p>
          <a:p>
            <a:r>
              <a:rPr lang="ru-RU" sz="2500" dirty="0"/>
              <a:t>Тем самым слова и группы слов могут образовывать иерархическую структуру.</a:t>
            </a:r>
          </a:p>
          <a:p>
            <a:r>
              <a:rPr lang="ru-RU" sz="2500" dirty="0"/>
              <a:t>То, какие группы образуют предложения, может иметь значение.</a:t>
            </a:r>
          </a:p>
          <a:p>
            <a:pPr lvl="1"/>
            <a:r>
              <a:rPr lang="ru-RU" sz="2200" i="1" dirty="0"/>
              <a:t>Собаку без хвоста ни в чём не убедить</a:t>
            </a:r>
            <a:r>
              <a:rPr lang="ru-RU" sz="2200" dirty="0"/>
              <a:t>…</a:t>
            </a:r>
          </a:p>
          <a:p>
            <a:pPr lvl="2"/>
            <a:r>
              <a:rPr lang="ru-RU" sz="1900" dirty="0"/>
              <a:t>Собака без хвоста?</a:t>
            </a:r>
          </a:p>
          <a:p>
            <a:pPr lvl="2"/>
            <a:r>
              <a:rPr lang="ru-RU" sz="1900" dirty="0"/>
              <a:t>Не убедить, не имея хвоста?</a:t>
            </a:r>
            <a:endParaRPr lang="en-US" sz="1900" dirty="0"/>
          </a:p>
          <a:p>
            <a:r>
              <a:rPr lang="ru-RU" sz="2500" dirty="0"/>
              <a:t>Для понимания предложения важны не (только) слова, но (и) группы слов.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37825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C4C8F5-51A7-461C-A2D6-44959D4D1A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Объединение </a:t>
            </a:r>
            <a:r>
              <a:rPr lang="en-US" dirty="0"/>
              <a:t>/ </a:t>
            </a:r>
            <a:r>
              <a:rPr lang="ru-RU" dirty="0"/>
              <a:t>разъединение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09D26F-CA38-4A80-A80F-8A8E9D9B58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4"/>
            <a:ext cx="7886700" cy="5032375"/>
          </a:xfrm>
        </p:spPr>
        <p:txBody>
          <a:bodyPr>
            <a:normAutofit lnSpcReduction="10000"/>
          </a:bodyPr>
          <a:lstStyle/>
          <a:p>
            <a:r>
              <a:rPr lang="ru-RU" sz="2500" dirty="0"/>
              <a:t>Отображение семантической композиции</a:t>
            </a:r>
          </a:p>
          <a:p>
            <a:pPr lvl="1"/>
            <a:r>
              <a:rPr lang="ru-RU" sz="2200" dirty="0"/>
              <a:t>«Семантическое единство»: Элементы, тесно связанные семантически и</a:t>
            </a:r>
            <a:r>
              <a:rPr lang="en-US" sz="2200" dirty="0"/>
              <a:t>/</a:t>
            </a:r>
            <a:r>
              <a:rPr lang="ru-RU" sz="2200" dirty="0"/>
              <a:t>или описывающие одно и то же, по возможности располагаются рядом и ведут себя как единое целое. </a:t>
            </a:r>
            <a:r>
              <a:rPr lang="en-US" sz="2200" dirty="0"/>
              <a:t>E.g., </a:t>
            </a:r>
            <a:r>
              <a:rPr lang="ru-RU" sz="2200" i="1" dirty="0"/>
              <a:t>Пришли</a:t>
            </a:r>
            <a:r>
              <a:rPr lang="ru-RU" sz="2200" dirty="0"/>
              <a:t> </a:t>
            </a:r>
            <a:r>
              <a:rPr lang="ru-RU" sz="2200" b="1" i="1" dirty="0"/>
              <a:t>Иларион и хамелеон</a:t>
            </a:r>
            <a:r>
              <a:rPr lang="ru-RU" sz="2200" dirty="0"/>
              <a:t>.</a:t>
            </a:r>
          </a:p>
          <a:p>
            <a:r>
              <a:rPr lang="ru-RU" sz="2500" dirty="0"/>
              <a:t>Отображение информационной структуры </a:t>
            </a:r>
            <a:r>
              <a:rPr lang="en-US" sz="2500" dirty="0"/>
              <a:t>/ </a:t>
            </a:r>
            <a:r>
              <a:rPr lang="ru-RU" sz="2500" dirty="0"/>
              <a:t>ранжирования информации по важности</a:t>
            </a:r>
          </a:p>
          <a:p>
            <a:pPr lvl="1"/>
            <a:r>
              <a:rPr lang="ru-RU" sz="2200" dirty="0"/>
              <a:t>(Более или менее равноправные) элементы с разными коммуникативными функциями в тенденции не объединяются в группу. </a:t>
            </a:r>
            <a:r>
              <a:rPr lang="en-US" sz="2200" dirty="0"/>
              <a:t>E.g., </a:t>
            </a:r>
            <a:r>
              <a:rPr lang="ru-RU" sz="2200" b="1" i="1" dirty="0"/>
              <a:t>Иларион</a:t>
            </a:r>
            <a:r>
              <a:rPr lang="ru-RU" sz="2200" i="1" dirty="0"/>
              <a:t> пришёл </a:t>
            </a:r>
            <a:r>
              <a:rPr lang="ru-RU" sz="2200" b="1" i="1" dirty="0"/>
              <a:t>с хамелеоном</a:t>
            </a:r>
            <a:r>
              <a:rPr lang="ru-RU" sz="2200" i="1" dirty="0"/>
              <a:t>. </a:t>
            </a:r>
          </a:p>
          <a:p>
            <a:r>
              <a:rPr lang="ru-RU" sz="2500" dirty="0"/>
              <a:t>Диахрония</a:t>
            </a:r>
          </a:p>
          <a:p>
            <a:pPr lvl="1"/>
            <a:r>
              <a:rPr lang="ru-RU" sz="2200" dirty="0"/>
              <a:t>Синтаксические свойства могут быть связаны с историей и происхождением конструкции. </a:t>
            </a:r>
            <a:r>
              <a:rPr lang="en-US" sz="2200" dirty="0"/>
              <a:t>E.g., </a:t>
            </a:r>
            <a:r>
              <a:rPr lang="ru-RU" sz="2200" i="1" dirty="0"/>
              <a:t>Пришли </a:t>
            </a:r>
            <a:r>
              <a:rPr lang="ru-RU" sz="2200" b="1" i="1" dirty="0"/>
              <a:t>Иларион с хамелеоном</a:t>
            </a:r>
            <a:r>
              <a:rPr lang="ru-RU" sz="2200" dirty="0"/>
              <a:t>.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32204142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8F19B1-D476-42AD-A2A1-AFA743364C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Составляющие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885020-0B9D-41C8-A837-F4EC124DA2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500" dirty="0"/>
              <a:t>Не просодические группы!</a:t>
            </a:r>
          </a:p>
          <a:p>
            <a:pPr lvl="1"/>
            <a:endParaRPr lang="ru-RU" sz="2200" i="1" dirty="0"/>
          </a:p>
          <a:p>
            <a:pPr lvl="1"/>
            <a:r>
              <a:rPr lang="ru-RU" sz="2200" i="1" dirty="0"/>
              <a:t>Мы регулярно наблюдаем паузы, которые</a:t>
            </a:r>
          </a:p>
          <a:p>
            <a:pPr marL="342900" lvl="1" indent="0">
              <a:buNone/>
            </a:pPr>
            <a:r>
              <a:rPr lang="ru-RU" sz="2200" dirty="0"/>
              <a:t>   </a:t>
            </a:r>
            <a:r>
              <a:rPr lang="en-US" sz="2200" dirty="0"/>
              <a:t>//</a:t>
            </a:r>
            <a:r>
              <a:rPr lang="ru-RU" sz="2200" dirty="0"/>
              <a:t> </a:t>
            </a:r>
            <a:r>
              <a:rPr lang="ru-RU" sz="2200" i="1" dirty="0"/>
              <a:t>нам интуитивно хотелось бы видеть в других местах</a:t>
            </a:r>
            <a:r>
              <a:rPr lang="ru-RU" sz="2200" dirty="0"/>
              <a:t>.</a:t>
            </a:r>
          </a:p>
          <a:p>
            <a:pPr marL="342900" lvl="1" indent="0">
              <a:buNone/>
            </a:pPr>
            <a:endParaRPr lang="ru-RU" sz="2200" dirty="0"/>
          </a:p>
          <a:p>
            <a:pPr lvl="1"/>
            <a:r>
              <a:rPr lang="ru-RU" sz="2200" i="1" dirty="0"/>
              <a:t>Составляющих толпа уж</a:t>
            </a:r>
          </a:p>
          <a:p>
            <a:pPr marL="342900" lvl="1" indent="0">
              <a:buNone/>
            </a:pPr>
            <a:r>
              <a:rPr lang="ru-RU" sz="2200" i="1" dirty="0"/>
              <a:t>   Создала скопленье </a:t>
            </a:r>
            <a:r>
              <a:rPr lang="ru-RU" sz="2200" i="1" dirty="0" err="1"/>
              <a:t>клауж</a:t>
            </a:r>
            <a:r>
              <a:rPr lang="ru-RU" sz="2200" dirty="0"/>
              <a:t>.</a:t>
            </a:r>
          </a:p>
          <a:p>
            <a:pPr marL="342900" lvl="1" indent="0">
              <a:buNone/>
            </a:pPr>
            <a:endParaRPr lang="ru-RU" sz="2200" dirty="0"/>
          </a:p>
          <a:p>
            <a:r>
              <a:rPr lang="ru-RU" sz="2500" dirty="0"/>
              <a:t>Составляющие </a:t>
            </a:r>
            <a:r>
              <a:rPr lang="en-US" sz="2500" dirty="0"/>
              <a:t>(constituents)</a:t>
            </a:r>
            <a:r>
              <a:rPr lang="ru-RU" sz="2500" dirty="0"/>
              <a:t> – группы слов, с которыми работают грамматические правила.</a:t>
            </a:r>
            <a:endParaRPr lang="en-US" sz="2500" dirty="0"/>
          </a:p>
          <a:p>
            <a:pPr lvl="1"/>
            <a:r>
              <a:rPr lang="ru-RU" sz="2200" dirty="0"/>
              <a:t>При отсутствии соответствующих грамматических правил составляющие можно не выделять.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21024380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314F10-D70B-40E5-A199-666ED5F9C5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Свидетельства в пользу составляющих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9D9418-2840-497D-9E18-BF6E8F2411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4"/>
            <a:ext cx="7886700" cy="4403725"/>
          </a:xfrm>
        </p:spPr>
        <p:txBody>
          <a:bodyPr>
            <a:normAutofit lnSpcReduction="10000"/>
          </a:bodyPr>
          <a:lstStyle/>
          <a:p>
            <a:r>
              <a:rPr lang="ru-RU" sz="2500" dirty="0"/>
              <a:t>Расположение маркеров может определяться относительно границ групп.</a:t>
            </a:r>
          </a:p>
          <a:p>
            <a:endParaRPr lang="ru-RU" sz="2500" dirty="0"/>
          </a:p>
          <a:p>
            <a:r>
              <a:rPr lang="en-US" sz="2500" dirty="0"/>
              <a:t>Edge inflection</a:t>
            </a:r>
            <a:r>
              <a:rPr lang="ru-RU" sz="2500" dirty="0"/>
              <a:t> </a:t>
            </a:r>
            <a:r>
              <a:rPr lang="en-US" sz="2500" dirty="0"/>
              <a:t>/ </a:t>
            </a:r>
            <a:r>
              <a:rPr lang="ru-RU" sz="2500" dirty="0"/>
              <a:t>фразовые аффиксы</a:t>
            </a:r>
            <a:endParaRPr lang="en-US" sz="2500" dirty="0"/>
          </a:p>
          <a:p>
            <a:pPr lvl="1"/>
            <a:r>
              <a:rPr lang="en-US" sz="2200" dirty="0"/>
              <a:t>[</a:t>
            </a:r>
            <a:r>
              <a:rPr lang="en-US" sz="2200" i="1" dirty="0"/>
              <a:t>the Queen of the UK</a:t>
            </a:r>
            <a:r>
              <a:rPr lang="en-US" sz="2200" dirty="0"/>
              <a:t>]</a:t>
            </a:r>
            <a:r>
              <a:rPr lang="en-US" sz="2200" i="1" dirty="0"/>
              <a:t>’s husband</a:t>
            </a:r>
          </a:p>
          <a:p>
            <a:pPr marL="0" indent="0">
              <a:buNone/>
            </a:pPr>
            <a:endParaRPr lang="ru-RU" sz="2500" dirty="0"/>
          </a:p>
          <a:p>
            <a:r>
              <a:rPr lang="ru-RU" sz="2500" dirty="0" err="1"/>
              <a:t>Циркумлоги</a:t>
            </a:r>
            <a:endParaRPr lang="en-US" sz="2500" dirty="0"/>
          </a:p>
          <a:p>
            <a:pPr lvl="1"/>
            <a:r>
              <a:rPr lang="ru-RU" sz="2200" dirty="0"/>
              <a:t>Африкаанс</a:t>
            </a:r>
          </a:p>
          <a:p>
            <a:pPr marL="342900" lvl="1" indent="0">
              <a:buNone/>
            </a:pPr>
            <a:r>
              <a:rPr lang="ru-RU" sz="2200" i="1" dirty="0"/>
              <a:t>	</a:t>
            </a:r>
            <a:r>
              <a:rPr lang="de-DE" sz="2200" i="1" dirty="0" err="1"/>
              <a:t>hy</a:t>
            </a:r>
            <a:r>
              <a:rPr lang="de-DE" sz="2200" i="1" dirty="0"/>
              <a:t> </a:t>
            </a:r>
            <a:r>
              <a:rPr lang="de-DE" sz="2200" i="1" dirty="0" err="1"/>
              <a:t>klim</a:t>
            </a:r>
            <a:r>
              <a:rPr lang="de-DE" sz="2200" i="1" dirty="0"/>
              <a:t>    </a:t>
            </a:r>
            <a:r>
              <a:rPr lang="de-DE" sz="2200" b="1" i="1" dirty="0"/>
              <a:t>in</a:t>
            </a:r>
            <a:r>
              <a:rPr lang="de-DE" sz="2200" i="1" dirty="0"/>
              <a:t> </a:t>
            </a:r>
            <a:r>
              <a:rPr lang="en-US" sz="2200" i="1" dirty="0"/>
              <a:t>[</a:t>
            </a:r>
            <a:r>
              <a:rPr lang="de-DE" sz="2200" i="1" dirty="0"/>
              <a:t>die  </a:t>
            </a:r>
            <a:r>
              <a:rPr lang="de-DE" sz="2200" i="1" dirty="0" err="1"/>
              <a:t>trein</a:t>
            </a:r>
            <a:r>
              <a:rPr lang="de-DE" sz="2200" i="1" dirty="0"/>
              <a:t>] </a:t>
            </a:r>
            <a:r>
              <a:rPr lang="de-DE" sz="2200" b="1" i="1" dirty="0"/>
              <a:t>in</a:t>
            </a:r>
          </a:p>
          <a:p>
            <a:pPr marL="0" indent="0">
              <a:buNone/>
            </a:pPr>
            <a:r>
              <a:rPr lang="ru-RU" sz="2200" dirty="0"/>
              <a:t>	</a:t>
            </a:r>
            <a:r>
              <a:rPr lang="en-US" sz="2200" dirty="0"/>
              <a:t>he climb in ART  train   in</a:t>
            </a:r>
          </a:p>
          <a:p>
            <a:pPr marL="0" indent="0">
              <a:buNone/>
            </a:pPr>
            <a:r>
              <a:rPr lang="ru-RU" sz="2200" dirty="0"/>
              <a:t>	</a:t>
            </a:r>
            <a:r>
              <a:rPr lang="en-US" sz="2200" dirty="0"/>
              <a:t>'he is getting into the train'</a:t>
            </a:r>
          </a:p>
        </p:txBody>
      </p:sp>
    </p:spTree>
    <p:extLst>
      <p:ext uri="{BB962C8B-B14F-4D97-AF65-F5344CB8AC3E}">
        <p14:creationId xmlns:p14="http://schemas.microsoft.com/office/powerpoint/2010/main" val="28044382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314F10-D70B-40E5-A199-666ED5F9C5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Свидетельства в пользу составляющих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9D9418-2840-497D-9E18-BF6E8F2411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4"/>
            <a:ext cx="7886700" cy="5032376"/>
          </a:xfrm>
        </p:spPr>
        <p:txBody>
          <a:bodyPr>
            <a:normAutofit lnSpcReduction="10000"/>
          </a:bodyPr>
          <a:lstStyle/>
          <a:p>
            <a:r>
              <a:rPr lang="ru-RU" sz="2500" dirty="0"/>
              <a:t>Расположение некоторых элементов может определяться относительно границ групп.</a:t>
            </a:r>
          </a:p>
          <a:p>
            <a:endParaRPr lang="ru-RU" sz="2500" dirty="0"/>
          </a:p>
          <a:p>
            <a:r>
              <a:rPr lang="ru-RU" sz="2500" dirty="0"/>
              <a:t>Вторая позиция</a:t>
            </a:r>
          </a:p>
          <a:p>
            <a:pPr lvl="1"/>
            <a:r>
              <a:rPr lang="ru-RU" sz="2200" dirty="0" err="1"/>
              <a:t>Какинте</a:t>
            </a:r>
            <a:r>
              <a:rPr lang="ru-RU" sz="2200" dirty="0"/>
              <a:t>: Показатель </a:t>
            </a:r>
            <a:r>
              <a:rPr lang="en-US" sz="2200" dirty="0"/>
              <a:t>PL </a:t>
            </a:r>
            <a:r>
              <a:rPr lang="ru-RU" sz="2200" dirty="0"/>
              <a:t>во второй позиции группы</a:t>
            </a:r>
          </a:p>
          <a:p>
            <a:pPr marL="342900" lvl="1" indent="0">
              <a:buNone/>
            </a:pPr>
            <a:r>
              <a:rPr lang="en-US" sz="2500" i="1" dirty="0"/>
              <a:t>	[</a:t>
            </a:r>
            <a:r>
              <a:rPr lang="en-US" sz="2100" i="1" dirty="0" err="1"/>
              <a:t>iririjegi</a:t>
            </a:r>
            <a:r>
              <a:rPr lang="en-US" sz="2100" i="1" dirty="0"/>
              <a:t>=</a:t>
            </a:r>
            <a:r>
              <a:rPr lang="en-US" sz="2100" i="1" dirty="0" err="1"/>
              <a:t>pae</a:t>
            </a:r>
            <a:r>
              <a:rPr lang="en-US" sz="2100" i="1" dirty="0"/>
              <a:t> </a:t>
            </a:r>
            <a:r>
              <a:rPr lang="en-US" sz="2100" i="1" dirty="0" err="1"/>
              <a:t>pamakabiri</a:t>
            </a:r>
            <a:r>
              <a:rPr lang="en-US" sz="2100" i="1" dirty="0"/>
              <a:t>]</a:t>
            </a:r>
          </a:p>
          <a:p>
            <a:pPr marL="342900" lvl="1" indent="0">
              <a:buNone/>
            </a:pPr>
            <a:r>
              <a:rPr lang="en-US" sz="2100" dirty="0"/>
              <a:t>	large=PL	fish</a:t>
            </a:r>
          </a:p>
          <a:p>
            <a:r>
              <a:rPr lang="ru-RU" sz="2500" dirty="0"/>
              <a:t>Вторая позиция может определяться как позиция после первой составляющей!</a:t>
            </a:r>
            <a:endParaRPr lang="en-US" sz="2500" dirty="0"/>
          </a:p>
          <a:p>
            <a:pPr lvl="1"/>
            <a:r>
              <a:rPr lang="ru-RU" sz="2200" dirty="0" err="1"/>
              <a:t>Вальбири</a:t>
            </a:r>
            <a:r>
              <a:rPr lang="en-US" sz="2200" dirty="0"/>
              <a:t>: AUX </a:t>
            </a:r>
            <a:r>
              <a:rPr lang="ru-RU" sz="2200" dirty="0"/>
              <a:t>во второй позиции клаузы</a:t>
            </a:r>
          </a:p>
          <a:p>
            <a:pPr marL="0" indent="0">
              <a:buNone/>
            </a:pPr>
            <a:r>
              <a:rPr lang="en-US" dirty="0"/>
              <a:t>	[</a:t>
            </a:r>
            <a:r>
              <a:rPr lang="en-US" i="1" dirty="0" err="1"/>
              <a:t>wawirri</a:t>
            </a:r>
            <a:r>
              <a:rPr lang="en-US" i="1" dirty="0"/>
              <a:t>  </a:t>
            </a:r>
            <a:r>
              <a:rPr lang="en-US" i="1" dirty="0" err="1"/>
              <a:t>yalumpu</a:t>
            </a:r>
            <a:r>
              <a:rPr lang="en-US" i="1" dirty="0"/>
              <a:t>] </a:t>
            </a:r>
            <a:r>
              <a:rPr lang="en-US" b="1" i="1" dirty="0" err="1"/>
              <a:t>kapirna</a:t>
            </a:r>
            <a:r>
              <a:rPr lang="en-US" i="1" dirty="0"/>
              <a:t> </a:t>
            </a:r>
            <a:r>
              <a:rPr lang="en-US" i="1" dirty="0" err="1"/>
              <a:t>panti-rni</a:t>
            </a:r>
            <a:endParaRPr lang="en-US" i="1" dirty="0"/>
          </a:p>
          <a:p>
            <a:pPr marL="0" indent="0">
              <a:buNone/>
            </a:pPr>
            <a:r>
              <a:rPr lang="en-US" dirty="0"/>
              <a:t>	kangaroo that         </a:t>
            </a:r>
            <a:r>
              <a:rPr lang="en-US" b="1" dirty="0"/>
              <a:t>AUX</a:t>
            </a:r>
            <a:r>
              <a:rPr lang="en-US" dirty="0"/>
              <a:t>        spear-NPST</a:t>
            </a:r>
          </a:p>
          <a:p>
            <a:pPr marL="0" indent="0">
              <a:buNone/>
            </a:pPr>
            <a:r>
              <a:rPr lang="en-US" dirty="0"/>
              <a:t>	‘I will spear that kangaroo.’ (Hale 1983: 6)</a:t>
            </a:r>
            <a:endParaRPr lang="en-US" sz="2500" dirty="0"/>
          </a:p>
        </p:txBody>
      </p:sp>
    </p:spTree>
    <p:extLst>
      <p:ext uri="{BB962C8B-B14F-4D97-AF65-F5344CB8AC3E}">
        <p14:creationId xmlns:p14="http://schemas.microsoft.com/office/powerpoint/2010/main" val="11031494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314F10-D70B-40E5-A199-666ED5F9C5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Свидетельства в пользу составляющих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9D9418-2840-497D-9E18-BF6E8F2411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4"/>
            <a:ext cx="7886700" cy="4403725"/>
          </a:xfrm>
        </p:spPr>
        <p:txBody>
          <a:bodyPr>
            <a:normAutofit/>
          </a:bodyPr>
          <a:lstStyle/>
          <a:p>
            <a:r>
              <a:rPr lang="ru-RU" sz="2500" dirty="0"/>
              <a:t>Появление у группы свойств, не сводимых к свойствам её частей.</a:t>
            </a:r>
          </a:p>
          <a:p>
            <a:endParaRPr lang="ru-RU" sz="2500" dirty="0"/>
          </a:p>
          <a:p>
            <a:r>
              <a:rPr lang="en-US" sz="2500" i="1" dirty="0"/>
              <a:t>[</a:t>
            </a:r>
            <a:r>
              <a:rPr lang="ru-RU" sz="2500" i="1" dirty="0"/>
              <a:t>Жираф и слон</a:t>
            </a:r>
            <a:r>
              <a:rPr lang="en-US" sz="2500" i="1" dirty="0"/>
              <a:t>]</a:t>
            </a:r>
            <a:r>
              <a:rPr lang="ru-RU" sz="2500" i="1" dirty="0"/>
              <a:t> принадлежат к одному царству – жителей саванны</a:t>
            </a:r>
            <a:r>
              <a:rPr lang="ru-RU" sz="2500" dirty="0"/>
              <a:t>.</a:t>
            </a:r>
          </a:p>
          <a:p>
            <a:r>
              <a:rPr lang="ru-RU" sz="2500" dirty="0"/>
              <a:t>Множественное число на глаголе приписывается всей группой </a:t>
            </a:r>
            <a:r>
              <a:rPr lang="ru-RU" sz="2500" i="1" dirty="0"/>
              <a:t>жираф и слон</a:t>
            </a:r>
          </a:p>
        </p:txBody>
      </p:sp>
    </p:spTree>
    <p:extLst>
      <p:ext uri="{BB962C8B-B14F-4D97-AF65-F5344CB8AC3E}">
        <p14:creationId xmlns:p14="http://schemas.microsoft.com/office/powerpoint/2010/main" val="15508814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314F10-D70B-40E5-A199-666ED5F9C5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Свидетельства в пользу составляющих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9D9418-2840-497D-9E18-BF6E8F2411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4"/>
            <a:ext cx="7886700" cy="4403725"/>
          </a:xfrm>
        </p:spPr>
        <p:txBody>
          <a:bodyPr>
            <a:normAutofit/>
          </a:bodyPr>
          <a:lstStyle/>
          <a:p>
            <a:r>
              <a:rPr lang="ru-RU" sz="2500" dirty="0"/>
              <a:t>Появление у группы свойств, не сводимых к свойствам её частей.</a:t>
            </a:r>
          </a:p>
          <a:p>
            <a:endParaRPr lang="ru-RU" sz="2500" dirty="0"/>
          </a:p>
          <a:p>
            <a:r>
              <a:rPr lang="ru-RU" sz="2500" dirty="0"/>
              <a:t>Категории группы, состоящей из имени и его зависимых: падеж, число, …</a:t>
            </a:r>
          </a:p>
          <a:p>
            <a:r>
              <a:rPr lang="ru-RU" sz="2500" dirty="0"/>
              <a:t>Категории клаузы: время, …</a:t>
            </a:r>
          </a:p>
          <a:p>
            <a:endParaRPr lang="ru-RU" sz="2500" dirty="0"/>
          </a:p>
          <a:p>
            <a:r>
              <a:rPr lang="ru-RU" sz="2500" dirty="0"/>
              <a:t>…могут выражаться не только на имени или не только на сказуемом.</a:t>
            </a:r>
          </a:p>
          <a:p>
            <a:pPr marL="0" indent="0">
              <a:buNone/>
            </a:pPr>
            <a:endParaRPr lang="ru-RU" sz="2500" i="1" dirty="0"/>
          </a:p>
          <a:p>
            <a:pPr marL="0" indent="0">
              <a:buNone/>
            </a:pPr>
            <a:endParaRPr lang="ru-RU" sz="2500" dirty="0"/>
          </a:p>
        </p:txBody>
      </p:sp>
    </p:spTree>
    <p:extLst>
      <p:ext uri="{BB962C8B-B14F-4D97-AF65-F5344CB8AC3E}">
        <p14:creationId xmlns:p14="http://schemas.microsoft.com/office/powerpoint/2010/main" val="40976760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314F10-D70B-40E5-A199-666ED5F9C5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Свидетельства в пользу составляющих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9D9418-2840-497D-9E18-BF6E8F2411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4"/>
            <a:ext cx="7886700" cy="4403725"/>
          </a:xfrm>
        </p:spPr>
        <p:txBody>
          <a:bodyPr>
            <a:normAutofit/>
          </a:bodyPr>
          <a:lstStyle/>
          <a:p>
            <a:r>
              <a:rPr lang="ru-RU" sz="2500" dirty="0"/>
              <a:t>Синтаксические правила оперируют не словами, а составляющими.</a:t>
            </a:r>
          </a:p>
          <a:p>
            <a:pPr lvl="1"/>
            <a:r>
              <a:rPr lang="ru-RU" sz="2200" dirty="0"/>
              <a:t>Или иногда словами и составляющими</a:t>
            </a:r>
          </a:p>
          <a:p>
            <a:pPr lvl="1"/>
            <a:r>
              <a:rPr lang="ru-RU" sz="2200" dirty="0"/>
              <a:t>Но кажется, в норме не одними словами</a:t>
            </a:r>
          </a:p>
          <a:p>
            <a:endParaRPr lang="ru-RU" sz="2500" dirty="0"/>
          </a:p>
          <a:p>
            <a:r>
              <a:rPr lang="ru-RU" sz="2500" dirty="0"/>
              <a:t>Пример: инверсия подлежащего и сказуемого</a:t>
            </a:r>
          </a:p>
          <a:p>
            <a:pPr lvl="1"/>
            <a:r>
              <a:rPr lang="ru-RU" sz="2200" i="1" dirty="0"/>
              <a:t>Безумное солнце упало за гору</a:t>
            </a:r>
            <a:r>
              <a:rPr lang="ru-RU" sz="2200" dirty="0"/>
              <a:t>.</a:t>
            </a:r>
          </a:p>
          <a:p>
            <a:pPr lvl="1"/>
            <a:r>
              <a:rPr lang="ru-RU" sz="2200" i="1" dirty="0"/>
              <a:t>Упало безумное солнце за гору?</a:t>
            </a:r>
          </a:p>
          <a:p>
            <a:pPr lvl="1"/>
            <a:r>
              <a:rPr lang="ru-RU" sz="2200" dirty="0"/>
              <a:t>*</a:t>
            </a:r>
            <a:r>
              <a:rPr lang="ru-RU" sz="2200" i="1" dirty="0"/>
              <a:t>Безумное упало солнце за гору?</a:t>
            </a:r>
          </a:p>
          <a:p>
            <a:pPr lvl="1"/>
            <a:r>
              <a:rPr lang="ru-RU" sz="2200" dirty="0"/>
              <a:t>Не сводимо к мене мест первых слов, но (в первом приближении) сводимо к мене мест групп.</a:t>
            </a:r>
          </a:p>
          <a:p>
            <a:pPr marL="0" indent="0">
              <a:buNone/>
            </a:pPr>
            <a:endParaRPr lang="ru-RU" sz="2500" dirty="0"/>
          </a:p>
          <a:p>
            <a:endParaRPr lang="ru-RU" sz="2500" i="1" dirty="0"/>
          </a:p>
          <a:p>
            <a:pPr marL="0" indent="0">
              <a:buNone/>
            </a:pPr>
            <a:endParaRPr lang="ru-RU" sz="2500" dirty="0"/>
          </a:p>
        </p:txBody>
      </p:sp>
    </p:spTree>
    <p:extLst>
      <p:ext uri="{BB962C8B-B14F-4D97-AF65-F5344CB8AC3E}">
        <p14:creationId xmlns:p14="http://schemas.microsoft.com/office/powerpoint/2010/main" val="12399358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mbria-Calibri">
      <a:majorFont>
        <a:latin typeface="Cambria" panose="02040503050406030204"/>
        <a:ea typeface=""/>
        <a:cs typeface=""/>
        <a:font script="Jpan" typeface="ＭＳ Ｐゴシック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3344</TotalTime>
  <Words>1212</Words>
  <Application>Microsoft Office PowerPoint</Application>
  <PresentationFormat>On-screen Show (4:3)</PresentationFormat>
  <Paragraphs>186</Paragraphs>
  <Slides>17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Arial</vt:lpstr>
      <vt:lpstr>Calibri</vt:lpstr>
      <vt:lpstr>Cambria</vt:lpstr>
      <vt:lpstr>Office Theme</vt:lpstr>
      <vt:lpstr>Составляющие</vt:lpstr>
      <vt:lpstr>От слов к группам</vt:lpstr>
      <vt:lpstr>Объединение / разъединение</vt:lpstr>
      <vt:lpstr>Составляющие</vt:lpstr>
      <vt:lpstr>Свидетельства в пользу составляющих</vt:lpstr>
      <vt:lpstr>Свидетельства в пользу составляющих</vt:lpstr>
      <vt:lpstr>Свидетельства в пользу составляющих</vt:lpstr>
      <vt:lpstr>Свидетельства в пользу составляющих</vt:lpstr>
      <vt:lpstr>Свидетельства в пользу составляющих</vt:lpstr>
      <vt:lpstr>Критерии выделения составляющих</vt:lpstr>
      <vt:lpstr>Критерии выделения составляющих</vt:lpstr>
      <vt:lpstr>Критерии выделения составляющих</vt:lpstr>
      <vt:lpstr>Критерии выделения составляющих</vt:lpstr>
      <vt:lpstr>Критерии выделения составляющих</vt:lpstr>
      <vt:lpstr>Критерии выделения составляющих</vt:lpstr>
      <vt:lpstr>Важно:</vt:lpstr>
      <vt:lpstr>Обычные/частые требования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Синтаксис в первом приближении</dc:title>
  <dc:creator>.</dc:creator>
  <cp:lastModifiedBy>.</cp:lastModifiedBy>
  <cp:revision>65</cp:revision>
  <dcterms:created xsi:type="dcterms:W3CDTF">2019-11-01T17:36:01Z</dcterms:created>
  <dcterms:modified xsi:type="dcterms:W3CDTF">2019-11-10T11:00:35Z</dcterms:modified>
</cp:coreProperties>
</file>