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8" r:id="rId8"/>
    <p:sldId id="262" r:id="rId9"/>
    <p:sldId id="264" r:id="rId10"/>
    <p:sldId id="265" r:id="rId11"/>
    <p:sldId id="263" r:id="rId1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xmlns="">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81"/>
  </p:normalViewPr>
  <p:slideViewPr>
    <p:cSldViewPr>
      <p:cViewPr varScale="1">
        <p:scale>
          <a:sx n="50" d="100"/>
          <a:sy n="50" d="100"/>
        </p:scale>
        <p:origin x="-918" y="-90"/>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16621125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6" r:id="rId6"/>
    <p:sldLayoutId id="2147483657" r:id="rId7"/>
    <p:sldLayoutId id="2147483658" r:id="rId8"/>
    <p:sldLayoutId id="2147483659" r:id="rId9"/>
    <p:sldLayoutId id="2147483660" r:id="rId10"/>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7141303" y="3353169"/>
            <a:ext cx="9443425" cy="4156092"/>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b"/>
          <a:lstStyle/>
          <a:p>
            <a:pPr algn="l"/>
            <a:r>
              <a:rPr lang="ru-RU" altLang="ru-RU" b="1" dirty="0">
                <a:solidFill>
                  <a:schemeClr val="accent1">
                    <a:lumMod val="50000"/>
                  </a:schemeClr>
                </a:solidFill>
              </a:rPr>
              <a:t>Магистерская программа «Статистический анализ в экономике»</a:t>
            </a:r>
          </a:p>
        </p:txBody>
      </p:sp>
      <p:sp>
        <p:nvSpPr>
          <p:cNvPr id="53" name="Очень крутой подзаголовок презентации"/>
          <p:cNvSpPr txBox="1"/>
          <p:nvPr/>
        </p:nvSpPr>
        <p:spPr>
          <a:xfrm>
            <a:off x="7116914" y="8929563"/>
            <a:ext cx="16236325" cy="1173243"/>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lvl1pPr algn="l">
              <a:defRPr sz="4200">
                <a:solidFill>
                  <a:srgbClr val="253957"/>
                </a:solidFill>
                <a:latin typeface="+mn-lt"/>
                <a:ea typeface="+mn-ea"/>
                <a:cs typeface="+mn-cs"/>
                <a:sym typeface="Arial Narrow"/>
              </a:defRPr>
            </a:lvl1pPr>
          </a:lstStyle>
          <a:p>
            <a:r>
              <a:rPr lang="ru-RU" altLang="ru-RU" sz="4400" b="1" dirty="0" smtClean="0">
                <a:solidFill>
                  <a:schemeClr val="accent1">
                    <a:lumMod val="50000"/>
                  </a:schemeClr>
                </a:solidFill>
              </a:rPr>
              <a:t>Руководитель </a:t>
            </a:r>
            <a:r>
              <a:rPr lang="ru-RU" altLang="ru-RU" sz="4400" b="1" dirty="0">
                <a:solidFill>
                  <a:schemeClr val="accent1">
                    <a:lumMod val="50000"/>
                  </a:schemeClr>
                </a:solidFill>
              </a:rPr>
              <a:t>программы: </a:t>
            </a:r>
            <a:r>
              <a:rPr lang="ru-RU" altLang="ru-RU" sz="4400" dirty="0" err="1" smtClean="0">
                <a:solidFill>
                  <a:schemeClr val="accent1">
                    <a:lumMod val="50000"/>
                  </a:schemeClr>
                </a:solidFill>
              </a:rPr>
              <a:t>Суринов</a:t>
            </a:r>
            <a:r>
              <a:rPr lang="en-US" altLang="ru-RU" sz="4400" dirty="0" smtClean="0">
                <a:solidFill>
                  <a:schemeClr val="accent1">
                    <a:lumMod val="50000"/>
                  </a:schemeClr>
                </a:solidFill>
              </a:rPr>
              <a:t> </a:t>
            </a:r>
            <a:r>
              <a:rPr lang="ru-RU" altLang="ru-RU" sz="4400" dirty="0" smtClean="0">
                <a:solidFill>
                  <a:schemeClr val="accent1">
                    <a:lumMod val="50000"/>
                  </a:schemeClr>
                </a:solidFill>
              </a:rPr>
              <a:t>А</a:t>
            </a:r>
            <a:r>
              <a:rPr lang="en-US" altLang="ru-RU" sz="4400" dirty="0" smtClean="0">
                <a:solidFill>
                  <a:schemeClr val="accent1">
                    <a:lumMod val="50000"/>
                  </a:schemeClr>
                </a:solidFill>
              </a:rPr>
              <a:t>.</a:t>
            </a:r>
            <a:r>
              <a:rPr lang="ru-RU" altLang="ru-RU" sz="4400" dirty="0" smtClean="0">
                <a:solidFill>
                  <a:schemeClr val="accent1">
                    <a:lumMod val="50000"/>
                  </a:schemeClr>
                </a:solidFill>
              </a:rPr>
              <a:t>Е</a:t>
            </a:r>
            <a:r>
              <a:rPr lang="en-US" altLang="ru-RU" sz="4400" dirty="0">
                <a:solidFill>
                  <a:schemeClr val="accent1">
                    <a:lumMod val="50000"/>
                  </a:schemeClr>
                </a:solidFill>
              </a:rPr>
              <a:t>.</a:t>
            </a:r>
            <a:r>
              <a:rPr lang="ru-RU" altLang="ru-RU" sz="4400" dirty="0" smtClean="0">
                <a:solidFill>
                  <a:schemeClr val="accent1">
                    <a:lumMod val="50000"/>
                  </a:schemeClr>
                </a:solidFill>
              </a:rPr>
              <a:t>,</a:t>
            </a:r>
            <a:r>
              <a:rPr lang="ru-RU" altLang="ru-RU" sz="4400" dirty="0">
                <a:solidFill>
                  <a:schemeClr val="accent1">
                    <a:lumMod val="50000"/>
                  </a:schemeClr>
                </a:solidFill>
              </a:rPr>
              <a:t/>
            </a:r>
            <a:br>
              <a:rPr lang="ru-RU" altLang="ru-RU" sz="4400" dirty="0">
                <a:solidFill>
                  <a:schemeClr val="accent1">
                    <a:lumMod val="50000"/>
                  </a:schemeClr>
                </a:solidFill>
              </a:rPr>
            </a:br>
            <a:r>
              <a:rPr lang="ru-RU" altLang="ru-RU" sz="4400" dirty="0">
                <a:solidFill>
                  <a:schemeClr val="accent1">
                    <a:lumMod val="50000"/>
                  </a:schemeClr>
                </a:solidFill>
              </a:rPr>
              <a:t> д.э.н., профессор, руководитель департамента статистики и анализа данных факультета экономических наук, директор по статистическим исследованиям НИУ ВШЭ, заслуженный экономист Российской Федерации, лауреат премии Правительства России а области образования </a:t>
            </a:r>
          </a:p>
          <a:p>
            <a:endParaRPr dirty="0"/>
          </a:p>
        </p:txBody>
      </p:sp>
      <p:sp>
        <p:nvSpPr>
          <p:cNvPr id="54" name="Название подразделения,  лаборатории, факультета и т.д."/>
          <p:cNvSpPr txBox="1"/>
          <p:nvPr/>
        </p:nvSpPr>
        <p:spPr>
          <a:xfrm>
            <a:off x="6935416" y="1688068"/>
            <a:ext cx="17676485" cy="790600"/>
          </a:xfrm>
          <a:prstGeom prst="rect">
            <a:avLst/>
          </a:prstGeom>
          <a:ln w="12700">
            <a:miter lim="400000"/>
          </a:ln>
          <a:extLst>
            <a:ext uri="{C572A759-6A51-4108-AA02-DFA0A04FC94B}">
              <ma14:wrappingTextBoxFlag xmlns:ma14="http://schemas.microsoft.com/office/mac/drawingml/2011/main" xmlns="" val="1"/>
            </a:ext>
          </a:extLst>
        </p:spPr>
        <p:txBody>
          <a:bodyPr wrap="square" lIns="71437" tIns="71437" rIns="71437" bIns="71437" anchor="ctr">
            <a:spAutoFit/>
          </a:bodyPr>
          <a:lstStyle/>
          <a:p>
            <a:pPr algn="l">
              <a:defRPr sz="4200">
                <a:solidFill>
                  <a:srgbClr val="253957"/>
                </a:solidFill>
                <a:latin typeface="+mn-lt"/>
                <a:ea typeface="+mn-ea"/>
                <a:cs typeface="+mn-cs"/>
                <a:sym typeface="Arial Narrow"/>
              </a:defRPr>
            </a:pPr>
            <a:r>
              <a:rPr lang="ru-RU" dirty="0" smtClean="0">
                <a:solidFill>
                  <a:schemeClr val="accent1">
                    <a:lumMod val="50000"/>
                  </a:schemeClr>
                </a:solidFill>
              </a:rPr>
              <a:t>Департамент статистики и анализа данных</a:t>
            </a:r>
            <a:r>
              <a:rPr dirty="0" smtClean="0">
                <a:solidFill>
                  <a:schemeClr val="accent1">
                    <a:lumMod val="50000"/>
                  </a:schemeClr>
                </a:solidFill>
              </a:rPr>
              <a:t> </a:t>
            </a:r>
            <a:r>
              <a:rPr lang="ru-RU" dirty="0" smtClean="0">
                <a:solidFill>
                  <a:schemeClr val="accent1">
                    <a:lumMod val="50000"/>
                  </a:schemeClr>
                </a:solidFill>
              </a:rPr>
              <a:t>Ф</a:t>
            </a:r>
            <a:r>
              <a:rPr dirty="0" smtClean="0">
                <a:solidFill>
                  <a:schemeClr val="accent1">
                    <a:lumMod val="50000"/>
                  </a:schemeClr>
                </a:solidFill>
              </a:rPr>
              <a:t>акультет</a:t>
            </a:r>
            <a:r>
              <a:rPr lang="ru-RU" dirty="0">
                <a:solidFill>
                  <a:schemeClr val="accent1">
                    <a:lumMod val="50000"/>
                  </a:schemeClr>
                </a:solidFill>
              </a:rPr>
              <a:t>а</a:t>
            </a:r>
            <a:r>
              <a:rPr lang="ru-RU" dirty="0" smtClean="0">
                <a:solidFill>
                  <a:schemeClr val="accent1">
                    <a:lumMod val="50000"/>
                  </a:schemeClr>
                </a:solidFill>
              </a:rPr>
              <a:t> экономических наук</a:t>
            </a:r>
            <a:endParaRPr dirty="0">
              <a:solidFill>
                <a:schemeClr val="accent1">
                  <a:lumMod val="50000"/>
                </a:schemeClr>
              </a:solidFill>
            </a:endParaRPr>
          </a:p>
        </p:txBody>
      </p:sp>
      <p:sp>
        <p:nvSpPr>
          <p:cNvPr id="55" name="Москва, 2017"/>
          <p:cNvSpPr txBox="1"/>
          <p:nvPr/>
        </p:nvSpPr>
        <p:spPr>
          <a:xfrm>
            <a:off x="21913080" y="12906672"/>
            <a:ext cx="9443424" cy="575156"/>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dirty="0"/>
              <a:t>Москва, </a:t>
            </a:r>
            <a:r>
              <a:rPr dirty="0" smtClean="0"/>
              <a:t>201</a:t>
            </a:r>
            <a:r>
              <a:rPr lang="en-US" dirty="0"/>
              <a:t>9</a:t>
            </a:r>
            <a:endParaRPr dirty="0"/>
          </a:p>
        </p:txBody>
      </p:sp>
      <p:pic>
        <p:nvPicPr>
          <p:cNvPr id="56" name="Изображение" descr="Изображение"/>
          <p:cNvPicPr>
            <a:picLocks noChangeAspect="1"/>
          </p:cNvPicPr>
          <p:nvPr/>
        </p:nvPicPr>
        <p:blipFill>
          <a:blip r:embed="rId2">
            <a:extLst/>
          </a:blip>
          <a:stretch>
            <a:fillRect/>
          </a:stretch>
        </p:blipFill>
        <p:spPr>
          <a:xfrm>
            <a:off x="1221970" y="1330739"/>
            <a:ext cx="2736119" cy="2645547"/>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238672" y="4769768"/>
            <a:ext cx="26498944" cy="7753832"/>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numCol="2" spcCol="1075318"/>
          <a:lstStyle/>
          <a:p>
            <a:pPr marL="514350" marR="0" lvl="0" indent="-514350" algn="just" defTabSz="914400" eaLnBrk="1" fontAlgn="auto" latinLnBrk="0" hangingPunct="1">
              <a:lnSpc>
                <a:spcPct val="150000"/>
              </a:lnSpc>
              <a:spcBef>
                <a:spcPct val="0"/>
              </a:spcBef>
              <a:spcAft>
                <a:spcPts val="0"/>
              </a:spcAft>
              <a:buClrTx/>
              <a:buSzTx/>
              <a:buFont typeface="+mj-lt"/>
              <a:buNone/>
              <a:tabLst/>
              <a:defRPr/>
            </a:pPr>
            <a:endParaRPr lang="ru-RU" alt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endParaRPr>
          </a:p>
        </p:txBody>
      </p:sp>
      <p:sp>
        <p:nvSpPr>
          <p:cNvPr id="94" name="Очень крутой заголовок…"/>
          <p:cNvSpPr txBox="1"/>
          <p:nvPr/>
        </p:nvSpPr>
        <p:spPr>
          <a:xfrm>
            <a:off x="1186003" y="2972786"/>
            <a:ext cx="21489606" cy="2313227"/>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smtClean="0">
                <a:solidFill>
                  <a:schemeClr val="accent1">
                    <a:lumMod val="50000"/>
                  </a:schemeClr>
                </a:solidFill>
              </a:rPr>
              <a:t>Условия поступления</a:t>
            </a:r>
            <a:endParaRPr dirty="0">
              <a:solidFill>
                <a:schemeClr val="accent1">
                  <a:lumMod val="50000"/>
                </a:schemeClr>
              </a:solidFill>
            </a:endParaRPr>
          </a:p>
        </p:txBody>
      </p:sp>
      <p:sp>
        <p:nvSpPr>
          <p:cNvPr id="96"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8"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8" name="Название подразделения, лаборатории, факультета и т.д."/>
          <p:cNvSpPr txBox="1"/>
          <p:nvPr/>
        </p:nvSpPr>
        <p:spPr>
          <a:xfrm>
            <a:off x="12336016" y="1498181"/>
            <a:ext cx="11366416" cy="575156"/>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pPr algn="l">
              <a:defRPr sz="4200">
                <a:solidFill>
                  <a:srgbClr val="253957"/>
                </a:solidFill>
                <a:latin typeface="+mn-lt"/>
                <a:ea typeface="+mn-ea"/>
                <a:cs typeface="+mn-cs"/>
                <a:sym typeface="Arial Narrow"/>
              </a:defRPr>
            </a:pPr>
            <a:r>
              <a:rPr lang="ru-RU" sz="2800" dirty="0">
                <a:solidFill>
                  <a:schemeClr val="accent1">
                    <a:lumMod val="50000"/>
                  </a:schemeClr>
                </a:solidFill>
              </a:rPr>
              <a:t>Департамент статистики и анализа данных, </a:t>
            </a:r>
            <a:r>
              <a:rPr lang="ru-RU" sz="2800" dirty="0" smtClean="0">
                <a:solidFill>
                  <a:schemeClr val="accent1">
                    <a:lumMod val="50000"/>
                  </a:schemeClr>
                </a:solidFill>
              </a:rPr>
              <a:t>факультет </a:t>
            </a:r>
            <a:r>
              <a:rPr lang="ru-RU" sz="2800" dirty="0">
                <a:solidFill>
                  <a:schemeClr val="accent1">
                    <a:lumMod val="50000"/>
                  </a:schemeClr>
                </a:solidFill>
              </a:rPr>
              <a:t>экономических наук</a:t>
            </a:r>
          </a:p>
        </p:txBody>
      </p:sp>
      <p:sp>
        <p:nvSpPr>
          <p:cNvPr id="2" name="Rectangle 1"/>
          <p:cNvSpPr/>
          <p:nvPr/>
        </p:nvSpPr>
        <p:spPr>
          <a:xfrm>
            <a:off x="454696" y="6107527"/>
            <a:ext cx="23690632" cy="6370975"/>
          </a:xfrm>
          <a:prstGeom prst="rect">
            <a:avLst/>
          </a:prstGeom>
        </p:spPr>
        <p:txBody>
          <a:bodyPr wrap="square">
            <a:spAutoFit/>
          </a:bodyPr>
          <a:lstStyle/>
          <a:p>
            <a:pPr marL="685800" indent="-685800" algn="just">
              <a:lnSpc>
                <a:spcPct val="150000"/>
              </a:lnSpc>
              <a:spcBef>
                <a:spcPct val="0"/>
              </a:spcBef>
              <a:buFont typeface="Arial" charset="0"/>
              <a:buChar char="•"/>
            </a:pPr>
            <a:r>
              <a:rPr lang="ru-RU" altLang="ru-RU" sz="4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Высшая математика (письменно) или экономика (письменно) </a:t>
            </a:r>
          </a:p>
          <a:p>
            <a:pPr marL="685800" indent="-685800" algn="just">
              <a:lnSpc>
                <a:spcPct val="150000"/>
              </a:lnSpc>
              <a:spcBef>
                <a:spcPct val="0"/>
              </a:spcBef>
              <a:buFont typeface="Arial" charset="0"/>
              <a:buChar char="•"/>
            </a:pPr>
            <a:r>
              <a:rPr lang="ru-RU" altLang="ru-RU" sz="4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Английский язык (квалификационный </a:t>
            </a:r>
            <a:r>
              <a:rPr lang="ru-RU" altLang="ru-RU" sz="4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экзамен)</a:t>
            </a:r>
          </a:p>
          <a:p>
            <a:pPr algn="just">
              <a:lnSpc>
                <a:spcPct val="150000"/>
              </a:lnSpc>
              <a:spcBef>
                <a:spcPct val="0"/>
              </a:spcBef>
            </a:pPr>
            <a:endParaRPr lang="ru-RU" altLang="ru-RU" sz="4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endParaRPr>
          </a:p>
          <a:p>
            <a:pPr algn="just">
              <a:lnSpc>
                <a:spcPct val="150000"/>
              </a:lnSpc>
              <a:spcBef>
                <a:spcPct val="0"/>
              </a:spcBef>
            </a:pPr>
            <a:endParaRPr lang="ru-RU" altLang="ru-RU" sz="4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endParaRPr>
          </a:p>
          <a:p>
            <a:pPr algn="just">
              <a:lnSpc>
                <a:spcPct val="150000"/>
              </a:lnSpc>
              <a:spcBef>
                <a:spcPct val="0"/>
              </a:spcBef>
            </a:pPr>
            <a:endParaRPr lang="ru-RU" altLang="ru-RU" sz="4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endParaRPr>
          </a:p>
          <a:p>
            <a:pPr algn="r">
              <a:lnSpc>
                <a:spcPct val="150000"/>
              </a:lnSpc>
              <a:spcBef>
                <a:spcPct val="0"/>
              </a:spcBef>
            </a:pPr>
            <a:r>
              <a:rPr lang="ru-RU" altLang="ru-RU" sz="3200" i="1" dirty="0" smtClean="0">
                <a:solidFill>
                  <a:schemeClr val="accent1">
                    <a:lumMod val="50000"/>
                  </a:schemeClr>
                </a:solidFill>
                <a:effectLst>
                  <a:outerShdw blurRad="38100" dist="38100" dir="2700000" algn="tl">
                    <a:srgbClr val="C0C0C0"/>
                  </a:outerShdw>
                </a:effectLst>
                <a:latin typeface="Times New Roman" charset="0"/>
                <a:ea typeface="Calibri" charset="0"/>
                <a:cs typeface="Calibri" charset="0"/>
              </a:rPr>
              <a:t>***Набор </a:t>
            </a:r>
            <a:r>
              <a:rPr lang="ru-RU" altLang="ru-RU" sz="3200" i="1" dirty="0">
                <a:solidFill>
                  <a:schemeClr val="accent1">
                    <a:lumMod val="50000"/>
                  </a:schemeClr>
                </a:solidFill>
                <a:effectLst>
                  <a:outerShdw blurRad="38100" dist="38100" dir="2700000" algn="tl">
                    <a:srgbClr val="C0C0C0"/>
                  </a:outerShdw>
                </a:effectLst>
                <a:latin typeface="Times New Roman" charset="0"/>
                <a:ea typeface="Calibri" charset="0"/>
                <a:cs typeface="Calibri" charset="0"/>
              </a:rPr>
              <a:t>осуществляется на бюджетные места и на места с оплатой стоимости обучения на договорной </a:t>
            </a:r>
            <a:r>
              <a:rPr lang="ru-RU" altLang="ru-RU" sz="3200" i="1" dirty="0" smtClean="0">
                <a:solidFill>
                  <a:schemeClr val="accent1">
                    <a:lumMod val="50000"/>
                  </a:schemeClr>
                </a:solidFill>
                <a:effectLst>
                  <a:outerShdw blurRad="38100" dist="38100" dir="2700000" algn="tl">
                    <a:srgbClr val="C0C0C0"/>
                  </a:outerShdw>
                </a:effectLst>
                <a:latin typeface="Times New Roman" charset="0"/>
                <a:ea typeface="Calibri" charset="0"/>
                <a:cs typeface="Calibri" charset="0"/>
              </a:rPr>
              <a:t>основе</a:t>
            </a:r>
            <a:endParaRPr lang="ru-RU" altLang="ru-RU" sz="3200" i="1"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78130528"/>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Адрес: ТехтТехтТехтТехтТехтТехтТехтТехтТехтТехтТехтТехтТехт"/>
          <p:cNvSpPr txBox="1"/>
          <p:nvPr/>
        </p:nvSpPr>
        <p:spPr>
          <a:xfrm>
            <a:off x="14856296" y="12269053"/>
            <a:ext cx="8579502" cy="882933"/>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spAutoFit/>
          </a:bodyPr>
          <a:lstStyle>
            <a:lvl1pPr algn="r" defTabSz="642937">
              <a:defRPr sz="2400">
                <a:solidFill>
                  <a:srgbClr val="FFFFFF"/>
                </a:solidFill>
                <a:latin typeface="+mn-lt"/>
                <a:ea typeface="+mn-ea"/>
                <a:cs typeface="+mn-cs"/>
                <a:sym typeface="Arial Narrow"/>
              </a:defRPr>
            </a:lvl1pPr>
          </a:lstStyle>
          <a:p>
            <a:r>
              <a:rPr lang="en-US" sz="4800" dirty="0" smtClean="0"/>
              <a:t>surinov@hse.ru</a:t>
            </a:r>
            <a:endParaRPr sz="4800" dirty="0"/>
          </a:p>
        </p:txBody>
      </p:sp>
      <p:sp>
        <p:nvSpPr>
          <p:cNvPr id="102" name="Телефон.: +Х (ХХХ) ХХХ ХХХХ"/>
          <p:cNvSpPr txBox="1"/>
          <p:nvPr/>
        </p:nvSpPr>
        <p:spPr>
          <a:xfrm>
            <a:off x="9023648" y="8514184"/>
            <a:ext cx="7372117" cy="975266"/>
          </a:xfrm>
          <a:prstGeom prst="rect">
            <a:avLst/>
          </a:prstGeom>
          <a:ln w="12700">
            <a:miter lim="400000"/>
          </a:ln>
          <a:extLst>
            <a:ext uri="{C572A759-6A51-4108-AA02-DFA0A04FC94B}">
              <ma14:wrappingTextBoxFlag xmlns:ma14="http://schemas.microsoft.com/office/mac/drawingml/2011/main" xmlns="" val="1"/>
            </a:ext>
          </a:extLst>
        </p:spPr>
        <p:txBody>
          <a:bodyPr wrap="square" lIns="71437" tIns="71437" rIns="71437" bIns="71437" anchor="ctr">
            <a:spAutoFit/>
          </a:bodyPr>
          <a:lstStyle>
            <a:lvl1pPr algn="l" defTabSz="642937">
              <a:defRPr sz="2400">
                <a:solidFill>
                  <a:srgbClr val="FFFFFF"/>
                </a:solidFill>
                <a:latin typeface="+mn-lt"/>
                <a:ea typeface="+mn-ea"/>
                <a:cs typeface="+mn-cs"/>
                <a:sym typeface="Arial Narrow"/>
              </a:defRPr>
            </a:lvl1pPr>
          </a:lstStyle>
          <a:p>
            <a:r>
              <a:rPr lang="ru-RU" sz="5400" dirty="0" smtClean="0"/>
              <a:t>Спасибо за внимание!</a:t>
            </a:r>
            <a:endParaRPr sz="5400" dirty="0"/>
          </a:p>
        </p:txBody>
      </p:sp>
      <p:pic>
        <p:nvPicPr>
          <p:cNvPr id="103" name="Изображение" descr="Изображение"/>
          <p:cNvPicPr>
            <a:picLocks noChangeAspect="1"/>
          </p:cNvPicPr>
          <p:nvPr/>
        </p:nvPicPr>
        <p:blipFill>
          <a:blip r:embed="rId2">
            <a:extLst/>
          </a:blip>
          <a:stretch>
            <a:fillRect/>
          </a:stretch>
        </p:blipFill>
        <p:spPr>
          <a:xfrm>
            <a:off x="10594075" y="4920064"/>
            <a:ext cx="3195850" cy="3090059"/>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01065" y="4913784"/>
            <a:ext cx="21506374" cy="7609816"/>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nSpc>
                <a:spcPct val="150000"/>
              </a:lnSpc>
              <a:spcAft>
                <a:spcPts val="1000"/>
              </a:spcAft>
            </a:pPr>
            <a:r>
              <a:rPr lang="ru-RU" altLang="en-US" sz="4800" i="1" dirty="0" smtClean="0">
                <a:solidFill>
                  <a:schemeClr val="accent1">
                    <a:lumMod val="50000"/>
                  </a:schemeClr>
                </a:solidFill>
                <a:latin typeface="Times New Roman" charset="0"/>
                <a:ea typeface="Times New Roman" charset="0"/>
                <a:cs typeface="Times New Roman" charset="0"/>
              </a:rPr>
              <a:t>«…</a:t>
            </a:r>
            <a:r>
              <a:rPr lang="ru-RU" altLang="en-US" sz="4800" i="1" dirty="0">
                <a:solidFill>
                  <a:schemeClr val="accent1">
                    <a:lumMod val="50000"/>
                  </a:schemeClr>
                </a:solidFill>
                <a:latin typeface="Times New Roman" charset="0"/>
                <a:ea typeface="Times New Roman" charset="0"/>
                <a:cs typeface="Times New Roman" charset="0"/>
              </a:rPr>
              <a:t>В СВОИХ ИСХОДНЫХ ОСНОВАНИЯХ СТАТИСТИЧЕСКИЙ МЕТОД КАК БЫ ВОСПРОИЗВОДИТ ДЕЙСТВИТЕЛЬНУЮ ОНТОЛОГИЧЕСКУЮ МОДЕЛЬ СТРОЕНИЯ МИРА И ЗАКОНОМЕРНОСТИ СОБЫТИЙ…»</a:t>
            </a:r>
          </a:p>
          <a:p>
            <a:pPr>
              <a:lnSpc>
                <a:spcPct val="150000"/>
              </a:lnSpc>
              <a:spcAft>
                <a:spcPts val="1000"/>
              </a:spcAft>
            </a:pPr>
            <a:r>
              <a:rPr lang="ru-RU" altLang="en-US" sz="2800" dirty="0">
                <a:solidFill>
                  <a:schemeClr val="accent1">
                    <a:lumMod val="50000"/>
                  </a:schemeClr>
                </a:solidFill>
                <a:latin typeface="Times New Roman" charset="0"/>
                <a:ea typeface="Times New Roman" charset="0"/>
                <a:cs typeface="Times New Roman" charset="0"/>
              </a:rPr>
              <a:t>       </a:t>
            </a:r>
            <a:endParaRPr lang="ru-RU" altLang="en-US" sz="2800" dirty="0" smtClean="0">
              <a:solidFill>
                <a:schemeClr val="accent1">
                  <a:lumMod val="50000"/>
                </a:schemeClr>
              </a:solidFill>
              <a:latin typeface="Times New Roman" charset="0"/>
              <a:ea typeface="Times New Roman" charset="0"/>
              <a:cs typeface="Times New Roman" charset="0"/>
            </a:endParaRPr>
          </a:p>
          <a:p>
            <a:pPr>
              <a:lnSpc>
                <a:spcPct val="150000"/>
              </a:lnSpc>
              <a:spcAft>
                <a:spcPts val="1000"/>
              </a:spcAft>
            </a:pPr>
            <a:endParaRPr lang="ru-RU" altLang="en-US" sz="2800" dirty="0">
              <a:solidFill>
                <a:schemeClr val="accent1">
                  <a:lumMod val="50000"/>
                </a:schemeClr>
              </a:solidFill>
              <a:latin typeface="Times New Roman" charset="0"/>
              <a:ea typeface="Times New Roman" charset="0"/>
              <a:cs typeface="Times New Roman" charset="0"/>
            </a:endParaRPr>
          </a:p>
          <a:p>
            <a:pPr>
              <a:lnSpc>
                <a:spcPct val="150000"/>
              </a:lnSpc>
              <a:spcAft>
                <a:spcPts val="1000"/>
              </a:spcAft>
            </a:pPr>
            <a:endParaRPr lang="ru-RU" altLang="en-US" sz="2800" dirty="0" smtClean="0">
              <a:solidFill>
                <a:schemeClr val="accent1">
                  <a:lumMod val="50000"/>
                </a:schemeClr>
              </a:solidFill>
              <a:latin typeface="Times New Roman" charset="0"/>
              <a:ea typeface="Times New Roman" charset="0"/>
              <a:cs typeface="Times New Roman" charset="0"/>
            </a:endParaRPr>
          </a:p>
          <a:p>
            <a:pPr algn="r">
              <a:lnSpc>
                <a:spcPct val="150000"/>
              </a:lnSpc>
              <a:spcAft>
                <a:spcPts val="1000"/>
              </a:spcAft>
            </a:pPr>
            <a:r>
              <a:rPr lang="ru-RU" altLang="en-US" sz="2800" dirty="0" smtClean="0">
                <a:solidFill>
                  <a:schemeClr val="accent1">
                    <a:lumMod val="50000"/>
                  </a:schemeClr>
                </a:solidFill>
                <a:latin typeface="Times New Roman" charset="0"/>
                <a:ea typeface="Times New Roman" charset="0"/>
                <a:cs typeface="Times New Roman" charset="0"/>
              </a:rPr>
              <a:t>НИКОЛАЙ КОНДРАТЬЕВ</a:t>
            </a:r>
            <a:endParaRPr lang="ru-RU" altLang="en-US" sz="2800" dirty="0">
              <a:solidFill>
                <a:schemeClr val="accent1">
                  <a:lumMod val="50000"/>
                </a:schemeClr>
              </a:solidFill>
              <a:latin typeface="Times New Roman" charset="0"/>
              <a:ea typeface="Times New Roman" charset="0"/>
              <a:cs typeface="Times New Roman" charset="0"/>
            </a:endParaRPr>
          </a:p>
          <a:p>
            <a:pPr algn="l">
              <a:defRPr sz="2800">
                <a:solidFill>
                  <a:srgbClr val="253957"/>
                </a:solidFill>
                <a:latin typeface="+mn-lt"/>
                <a:ea typeface="+mn-ea"/>
                <a:cs typeface="+mn-cs"/>
                <a:sym typeface="Arial Narrow"/>
              </a:defRPr>
            </a:pPr>
            <a:endParaRPr dirty="0"/>
          </a:p>
        </p:txBody>
      </p:sp>
      <p:sp>
        <p:nvSpPr>
          <p:cNvPr id="62" name="Название подразделения, лаборатории, факультета и т.д."/>
          <p:cNvSpPr txBox="1"/>
          <p:nvPr/>
        </p:nvSpPr>
        <p:spPr>
          <a:xfrm>
            <a:off x="12336016" y="1498181"/>
            <a:ext cx="11366416" cy="575156"/>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pPr algn="l">
              <a:defRPr sz="4200">
                <a:solidFill>
                  <a:srgbClr val="253957"/>
                </a:solidFill>
                <a:latin typeface="+mn-lt"/>
                <a:ea typeface="+mn-ea"/>
                <a:cs typeface="+mn-cs"/>
                <a:sym typeface="Arial Narrow"/>
              </a:defRPr>
            </a:pPr>
            <a:r>
              <a:rPr lang="ru-RU" sz="2800" dirty="0">
                <a:solidFill>
                  <a:schemeClr val="accent1">
                    <a:lumMod val="50000"/>
                  </a:schemeClr>
                </a:solidFill>
              </a:rPr>
              <a:t>Департамент статистики и анализа данных, </a:t>
            </a:r>
            <a:r>
              <a:rPr lang="ru-RU" sz="2800" dirty="0" smtClean="0">
                <a:solidFill>
                  <a:schemeClr val="accent1">
                    <a:lumMod val="50000"/>
                  </a:schemeClr>
                </a:solidFill>
              </a:rPr>
              <a:t>факультет </a:t>
            </a:r>
            <a:r>
              <a:rPr lang="ru-RU" sz="2800" dirty="0">
                <a:solidFill>
                  <a:schemeClr val="accent1">
                    <a:lumMod val="50000"/>
                  </a:schemeClr>
                </a:solidFill>
              </a:rPr>
              <a:t>экономических наук</a:t>
            </a:r>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26606" y="6947248"/>
            <a:ext cx="29667296" cy="6768752"/>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numCol="2" spcCol="1076157"/>
          <a:lstStyle/>
          <a:p>
            <a:pPr marL="457200" indent="-457200" algn="just">
              <a:spcBef>
                <a:spcPts val="2800"/>
              </a:spcBef>
              <a:buFont typeface="Arial" charset="0"/>
              <a:buChar char="•"/>
              <a:defRPr sz="2800">
                <a:solidFill>
                  <a:srgbClr val="253957"/>
                </a:solidFill>
                <a:latin typeface="+mn-lt"/>
                <a:ea typeface="+mn-ea"/>
                <a:cs typeface="+mn-cs"/>
                <a:sym typeface="Arial Narrow"/>
              </a:defRPr>
            </a:pPr>
            <a:r>
              <a:rPr lang="ru-RU" sz="4800" dirty="0" smtClean="0">
                <a:solidFill>
                  <a:schemeClr val="accent1">
                    <a:lumMod val="50000"/>
                  </a:schemeClr>
                </a:solidFill>
              </a:rPr>
              <a:t>Революция данных и «</a:t>
            </a:r>
            <a:r>
              <a:rPr lang="ru-RU" sz="4800" dirty="0" err="1" smtClean="0">
                <a:solidFill>
                  <a:schemeClr val="accent1">
                    <a:lumMod val="50000"/>
                  </a:schemeClr>
                </a:solidFill>
              </a:rPr>
              <a:t>цифровизация</a:t>
            </a:r>
            <a:r>
              <a:rPr lang="ru-RU" sz="4800" dirty="0" smtClean="0">
                <a:solidFill>
                  <a:schemeClr val="accent1">
                    <a:lumMod val="50000"/>
                  </a:schemeClr>
                </a:solidFill>
              </a:rPr>
              <a:t>» общества</a:t>
            </a:r>
          </a:p>
          <a:p>
            <a:pPr marL="457200" indent="-457200" algn="just">
              <a:spcBef>
                <a:spcPts val="2800"/>
              </a:spcBef>
              <a:buFont typeface="Arial" charset="0"/>
              <a:buChar char="•"/>
              <a:defRPr sz="2800">
                <a:solidFill>
                  <a:srgbClr val="253957"/>
                </a:solidFill>
                <a:latin typeface="+mn-lt"/>
                <a:ea typeface="+mn-ea"/>
                <a:cs typeface="+mn-cs"/>
                <a:sym typeface="Arial Narrow"/>
              </a:defRPr>
            </a:pPr>
            <a:r>
              <a:rPr lang="ru-RU" sz="4800" dirty="0" smtClean="0">
                <a:solidFill>
                  <a:schemeClr val="accent1">
                    <a:lumMod val="50000"/>
                  </a:schemeClr>
                </a:solidFill>
              </a:rPr>
              <a:t>Глобализация экономики</a:t>
            </a:r>
          </a:p>
          <a:p>
            <a:pPr marL="457200" indent="-457200" algn="just">
              <a:spcBef>
                <a:spcPts val="2800"/>
              </a:spcBef>
              <a:buFont typeface="Arial" charset="0"/>
              <a:buChar char="•"/>
              <a:defRPr sz="2800">
                <a:solidFill>
                  <a:srgbClr val="253957"/>
                </a:solidFill>
                <a:latin typeface="+mn-lt"/>
                <a:ea typeface="+mn-ea"/>
                <a:cs typeface="+mn-cs"/>
                <a:sym typeface="Arial Narrow"/>
              </a:defRPr>
            </a:pPr>
            <a:r>
              <a:rPr lang="ru-RU" sz="4800" dirty="0" smtClean="0">
                <a:solidFill>
                  <a:schemeClr val="accent1">
                    <a:lumMod val="50000"/>
                  </a:schemeClr>
                </a:solidFill>
              </a:rPr>
              <a:t>Информация – новый фактор производства</a:t>
            </a:r>
          </a:p>
          <a:p>
            <a:pPr marL="457200" indent="-457200" algn="just">
              <a:spcBef>
                <a:spcPts val="2800"/>
              </a:spcBef>
              <a:buFont typeface="Arial" charset="0"/>
              <a:buChar char="•"/>
              <a:defRPr sz="2800">
                <a:solidFill>
                  <a:srgbClr val="253957"/>
                </a:solidFill>
                <a:latin typeface="+mn-lt"/>
                <a:ea typeface="+mn-ea"/>
                <a:cs typeface="+mn-cs"/>
                <a:sym typeface="Arial Narrow"/>
              </a:defRPr>
            </a:pPr>
            <a:r>
              <a:rPr lang="ru-RU" sz="4800" dirty="0" smtClean="0">
                <a:solidFill>
                  <a:schemeClr val="accent1">
                    <a:lumMod val="50000"/>
                  </a:schemeClr>
                </a:solidFill>
              </a:rPr>
              <a:t>Цели устойчивого развития </a:t>
            </a:r>
            <a:r>
              <a:rPr lang="en-US" sz="4800" dirty="0" smtClean="0">
                <a:solidFill>
                  <a:schemeClr val="accent1">
                    <a:lumMod val="50000"/>
                  </a:schemeClr>
                </a:solidFill>
              </a:rPr>
              <a:t>- </a:t>
            </a:r>
            <a:r>
              <a:rPr lang="ru-RU" sz="4800" dirty="0" smtClean="0">
                <a:solidFill>
                  <a:schemeClr val="accent1">
                    <a:lumMod val="50000"/>
                  </a:schemeClr>
                </a:solidFill>
              </a:rPr>
              <a:t>повестка ООН до 2030 года</a:t>
            </a:r>
            <a:endParaRPr sz="4800" dirty="0">
              <a:solidFill>
                <a:schemeClr val="accent1">
                  <a:lumMod val="50000"/>
                </a:schemeClr>
              </a:solidFill>
            </a:endParaRPr>
          </a:p>
        </p:txBody>
      </p:sp>
      <p:sp>
        <p:nvSpPr>
          <p:cNvPr id="66" name="Очень крутой заголовок…"/>
          <p:cNvSpPr txBox="1"/>
          <p:nvPr/>
        </p:nvSpPr>
        <p:spPr>
          <a:xfrm>
            <a:off x="1115664" y="2972786"/>
            <a:ext cx="21506374" cy="2313227"/>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altLang="ru-RU" sz="6000" b="1" cap="all" dirty="0" smtClean="0">
                <a:solidFill>
                  <a:schemeClr val="accent1">
                    <a:lumMod val="50000"/>
                  </a:schemeClr>
                </a:solidFill>
                <a:sym typeface="Arial Narrow"/>
              </a:rPr>
              <a:t>Вызовы современности </a:t>
            </a:r>
            <a:r>
              <a:rPr lang="mr-IN" altLang="ru-RU" sz="6000" b="1" cap="all" dirty="0" smtClean="0">
                <a:solidFill>
                  <a:schemeClr val="accent1">
                    <a:lumMod val="50000"/>
                  </a:schemeClr>
                </a:solidFill>
                <a:sym typeface="Arial Narrow"/>
              </a:rPr>
              <a:t>–</a:t>
            </a:r>
            <a:r>
              <a:rPr lang="en-US" altLang="ru-RU" sz="6000" b="1" cap="all" dirty="0" smtClean="0">
                <a:solidFill>
                  <a:schemeClr val="accent1">
                    <a:lumMod val="50000"/>
                  </a:schemeClr>
                </a:solidFill>
                <a:sym typeface="Arial Narrow"/>
              </a:rPr>
              <a:t> </a:t>
            </a:r>
            <a:r>
              <a:rPr lang="ru-RU" altLang="ru-RU" sz="6000" b="1" cap="all" dirty="0" smtClean="0">
                <a:solidFill>
                  <a:schemeClr val="accent1">
                    <a:lumMod val="50000"/>
                  </a:schemeClr>
                </a:solidFill>
                <a:sym typeface="Arial Narrow"/>
              </a:rPr>
              <a:t>рост спроса на специалистов в области экономических измерений и статистики </a:t>
            </a:r>
            <a:r>
              <a:rPr lang="ru-RU" altLang="ru-RU" sz="9600" b="1" cap="all" dirty="0">
                <a:solidFill>
                  <a:schemeClr val="accent1">
                    <a:lumMod val="50000"/>
                  </a:schemeClr>
                </a:solidFill>
                <a:sym typeface="Arial Narrow"/>
              </a:rPr>
              <a:t/>
            </a:r>
            <a:br>
              <a:rPr lang="ru-RU" altLang="ru-RU" sz="9600" b="1" cap="all" dirty="0">
                <a:solidFill>
                  <a:schemeClr val="accent1">
                    <a:lumMod val="50000"/>
                  </a:schemeClr>
                </a:solidFill>
                <a:sym typeface="Arial Narrow"/>
              </a:rPr>
            </a:br>
            <a:endParaRPr dirty="0">
              <a:solidFill>
                <a:schemeClr val="accent1">
                  <a:lumMod val="50000"/>
                </a:schemeClr>
              </a:solidFill>
            </a:endParaRPr>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8" name="Название подразделения, лаборатории, факультета и т.д."/>
          <p:cNvSpPr txBox="1"/>
          <p:nvPr/>
        </p:nvSpPr>
        <p:spPr>
          <a:xfrm>
            <a:off x="12336016" y="1498181"/>
            <a:ext cx="11366416" cy="575156"/>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pPr algn="l">
              <a:defRPr sz="4200">
                <a:solidFill>
                  <a:srgbClr val="253957"/>
                </a:solidFill>
                <a:latin typeface="+mn-lt"/>
                <a:ea typeface="+mn-ea"/>
                <a:cs typeface="+mn-cs"/>
                <a:sym typeface="Arial Narrow"/>
              </a:defRPr>
            </a:pPr>
            <a:r>
              <a:rPr lang="ru-RU" sz="2800" dirty="0">
                <a:solidFill>
                  <a:schemeClr val="accent1">
                    <a:lumMod val="50000"/>
                  </a:schemeClr>
                </a:solidFill>
              </a:rPr>
              <a:t>Департамент статистики и анализа данных, </a:t>
            </a:r>
            <a:r>
              <a:rPr lang="ru-RU" sz="2800" dirty="0" smtClean="0">
                <a:solidFill>
                  <a:schemeClr val="accent1">
                    <a:lumMod val="50000"/>
                  </a:schemeClr>
                </a:solidFill>
              </a:rPr>
              <a:t>факультет </a:t>
            </a:r>
            <a:r>
              <a:rPr lang="ru-RU" sz="2800" dirty="0">
                <a:solidFill>
                  <a:schemeClr val="accent1">
                    <a:lumMod val="50000"/>
                  </a:schemeClr>
                </a:solidFill>
              </a:rPr>
              <a:t>экономических наук</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098896" y="5057800"/>
            <a:ext cx="21523142" cy="5827122"/>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marL="914400" indent="-914400" algn="l">
              <a:spcBef>
                <a:spcPts val="2800"/>
              </a:spcBef>
              <a:buSzPct val="100000"/>
              <a:buFont typeface="+mj-lt"/>
              <a:buAutoNum type="arabicPeriod"/>
              <a:defRPr sz="2800">
                <a:solidFill>
                  <a:srgbClr val="253957"/>
                </a:solidFill>
                <a:latin typeface="+mn-lt"/>
                <a:ea typeface="+mn-ea"/>
                <a:cs typeface="+mn-cs"/>
                <a:sym typeface="Arial Narrow"/>
              </a:defRPr>
            </a:pPr>
            <a:r>
              <a:rPr lang="ru-RU" altLang="ru-RU" sz="4800" dirty="0" smtClean="0">
                <a:effectLst>
                  <a:outerShdw blurRad="38100" dist="38100" dir="2700000" algn="tl">
                    <a:srgbClr val="FFFFFF"/>
                  </a:outerShdw>
                </a:effectLst>
                <a:latin typeface="Times New Roman" charset="0"/>
                <a:ea typeface="Calibri" charset="0"/>
                <a:cs typeface="Calibri" charset="0"/>
              </a:rPr>
              <a:t>Выпускники БП ФЭН «Экономика и статистика» НИУ ВШЭ</a:t>
            </a:r>
          </a:p>
          <a:p>
            <a:pPr marL="914400" indent="-914400" algn="l">
              <a:spcBef>
                <a:spcPts val="2800"/>
              </a:spcBef>
              <a:buSzPct val="100000"/>
              <a:buFont typeface="+mj-lt"/>
              <a:buAutoNum type="arabicPeriod"/>
              <a:defRPr sz="2800">
                <a:solidFill>
                  <a:srgbClr val="253957"/>
                </a:solidFill>
                <a:latin typeface="+mn-lt"/>
                <a:ea typeface="+mn-ea"/>
                <a:cs typeface="+mn-cs"/>
                <a:sym typeface="Arial Narrow"/>
              </a:defRPr>
            </a:pPr>
            <a:r>
              <a:rPr lang="ru-RU" altLang="ru-RU" sz="4800" dirty="0" smtClean="0">
                <a:effectLst>
                  <a:outerShdw blurRad="38100" dist="38100" dir="2700000" algn="tl">
                    <a:srgbClr val="FFFFFF"/>
                  </a:outerShdw>
                </a:effectLst>
                <a:latin typeface="Times New Roman" charset="0"/>
                <a:ea typeface="Calibri" charset="0"/>
                <a:cs typeface="Calibri" charset="0"/>
              </a:rPr>
              <a:t>Бакалавры НИУ ВШЭ и других университетов: </a:t>
            </a:r>
          </a:p>
          <a:p>
            <a:pPr marL="914400" indent="-914400" algn="l">
              <a:spcBef>
                <a:spcPts val="2800"/>
              </a:spcBef>
              <a:buSzPct val="100000"/>
              <a:buFont typeface="Arial" charset="0"/>
              <a:buChar char="•"/>
              <a:defRPr sz="2800">
                <a:solidFill>
                  <a:srgbClr val="253957"/>
                </a:solidFill>
                <a:latin typeface="+mn-lt"/>
                <a:ea typeface="+mn-ea"/>
                <a:cs typeface="+mn-cs"/>
                <a:sym typeface="Arial Narrow"/>
              </a:defRPr>
            </a:pPr>
            <a:r>
              <a:rPr lang="ru-RU" altLang="ru-RU" sz="4000" dirty="0" smtClean="0">
                <a:effectLst>
                  <a:outerShdw blurRad="38100" dist="38100" dir="2700000" algn="tl">
                    <a:srgbClr val="FFFFFF"/>
                  </a:outerShdw>
                </a:effectLst>
                <a:latin typeface="Times New Roman" charset="0"/>
                <a:ea typeface="Calibri" charset="0"/>
                <a:cs typeface="Calibri" charset="0"/>
              </a:rPr>
              <a:t>Экономисты</a:t>
            </a:r>
          </a:p>
          <a:p>
            <a:pPr marL="914400" indent="-914400" algn="l">
              <a:spcBef>
                <a:spcPts val="2800"/>
              </a:spcBef>
              <a:buSzPct val="100000"/>
              <a:buFont typeface="Arial" charset="0"/>
              <a:buChar char="•"/>
              <a:defRPr sz="2800">
                <a:solidFill>
                  <a:srgbClr val="253957"/>
                </a:solidFill>
                <a:latin typeface="+mn-lt"/>
                <a:ea typeface="+mn-ea"/>
                <a:cs typeface="+mn-cs"/>
                <a:sym typeface="Arial Narrow"/>
              </a:defRPr>
            </a:pPr>
            <a:r>
              <a:rPr lang="ru-RU" altLang="ru-RU" sz="4000" dirty="0" smtClean="0">
                <a:effectLst>
                  <a:outerShdw blurRad="38100" dist="38100" dir="2700000" algn="tl">
                    <a:srgbClr val="FFFFFF"/>
                  </a:outerShdw>
                </a:effectLst>
                <a:latin typeface="Times New Roman" charset="0"/>
                <a:ea typeface="Calibri" charset="0"/>
                <a:cs typeface="Calibri" charset="0"/>
              </a:rPr>
              <a:t>Маркетологи</a:t>
            </a:r>
          </a:p>
          <a:p>
            <a:pPr marL="914400" indent="-914400" algn="l">
              <a:spcBef>
                <a:spcPts val="2800"/>
              </a:spcBef>
              <a:buSzPct val="100000"/>
              <a:buFont typeface="Arial" charset="0"/>
              <a:buChar char="•"/>
              <a:defRPr sz="2800">
                <a:solidFill>
                  <a:srgbClr val="253957"/>
                </a:solidFill>
                <a:latin typeface="+mn-lt"/>
                <a:ea typeface="+mn-ea"/>
                <a:cs typeface="+mn-cs"/>
                <a:sym typeface="Arial Narrow"/>
              </a:defRPr>
            </a:pPr>
            <a:r>
              <a:rPr lang="ru-RU" altLang="ru-RU" sz="4000" dirty="0" smtClean="0">
                <a:effectLst>
                  <a:outerShdw blurRad="38100" dist="38100" dir="2700000" algn="tl">
                    <a:srgbClr val="FFFFFF"/>
                  </a:outerShdw>
                </a:effectLst>
                <a:latin typeface="Times New Roman" charset="0"/>
                <a:ea typeface="Calibri" charset="0"/>
                <a:cs typeface="Calibri" charset="0"/>
              </a:rPr>
              <a:t>Менеджеры</a:t>
            </a:r>
          </a:p>
          <a:p>
            <a:pPr marL="914400" indent="-914400" algn="l">
              <a:spcBef>
                <a:spcPts val="2800"/>
              </a:spcBef>
              <a:buSzPct val="100000"/>
              <a:buFont typeface="Arial" charset="0"/>
              <a:buChar char="•"/>
              <a:defRPr sz="2800">
                <a:solidFill>
                  <a:srgbClr val="253957"/>
                </a:solidFill>
                <a:latin typeface="+mn-lt"/>
                <a:ea typeface="+mn-ea"/>
                <a:cs typeface="+mn-cs"/>
                <a:sym typeface="Arial Narrow"/>
              </a:defRPr>
            </a:pPr>
            <a:r>
              <a:rPr lang="ru-RU" altLang="ru-RU" sz="4000" dirty="0">
                <a:effectLst>
                  <a:outerShdw blurRad="38100" dist="38100" dir="2700000" algn="tl">
                    <a:srgbClr val="FFFFFF"/>
                  </a:outerShdw>
                </a:effectLst>
                <a:latin typeface="Times New Roman" charset="0"/>
                <a:ea typeface="Calibri" charset="0"/>
                <a:cs typeface="Calibri" charset="0"/>
              </a:rPr>
              <a:t>С</a:t>
            </a:r>
            <a:r>
              <a:rPr lang="ru-RU" altLang="ru-RU" sz="4000" dirty="0" smtClean="0">
                <a:effectLst>
                  <a:outerShdw blurRad="38100" dist="38100" dir="2700000" algn="tl">
                    <a:srgbClr val="FFFFFF"/>
                  </a:outerShdw>
                </a:effectLst>
                <a:latin typeface="Times New Roman" charset="0"/>
                <a:ea typeface="Calibri" charset="0"/>
                <a:cs typeface="Calibri" charset="0"/>
              </a:rPr>
              <a:t>оциологи</a:t>
            </a:r>
          </a:p>
          <a:p>
            <a:pPr marL="914400" indent="-914400" algn="l">
              <a:spcBef>
                <a:spcPts val="2800"/>
              </a:spcBef>
              <a:buSzPct val="100000"/>
              <a:buFont typeface="Arial" charset="0"/>
              <a:buChar char="•"/>
              <a:defRPr sz="2800">
                <a:solidFill>
                  <a:srgbClr val="253957"/>
                </a:solidFill>
                <a:latin typeface="+mn-lt"/>
                <a:ea typeface="+mn-ea"/>
                <a:cs typeface="+mn-cs"/>
                <a:sym typeface="Arial Narrow"/>
              </a:defRPr>
            </a:pPr>
            <a:r>
              <a:rPr lang="ru-RU" altLang="ru-RU" sz="4000" dirty="0">
                <a:effectLst>
                  <a:outerShdw blurRad="38100" dist="38100" dir="2700000" algn="tl">
                    <a:srgbClr val="FFFFFF"/>
                  </a:outerShdw>
                </a:effectLst>
                <a:latin typeface="Times New Roman" charset="0"/>
                <a:ea typeface="Calibri" charset="0"/>
                <a:cs typeface="Calibri" charset="0"/>
              </a:rPr>
              <a:t>М</a:t>
            </a:r>
            <a:r>
              <a:rPr lang="ru-RU" altLang="ru-RU" sz="4000" dirty="0" smtClean="0">
                <a:effectLst>
                  <a:outerShdw blurRad="38100" dist="38100" dir="2700000" algn="tl">
                    <a:srgbClr val="FFFFFF"/>
                  </a:outerShdw>
                </a:effectLst>
                <a:latin typeface="Times New Roman" charset="0"/>
                <a:ea typeface="Calibri" charset="0"/>
                <a:cs typeface="Calibri" charset="0"/>
              </a:rPr>
              <a:t>атематики</a:t>
            </a:r>
          </a:p>
          <a:p>
            <a:pPr marL="457200" indent="-457200" algn="l">
              <a:spcBef>
                <a:spcPts val="2800"/>
              </a:spcBef>
              <a:buSzPct val="100000"/>
              <a:buFont typeface="Arial" charset="0"/>
              <a:buChar char="•"/>
              <a:defRPr sz="2800">
                <a:solidFill>
                  <a:srgbClr val="253957"/>
                </a:solidFill>
                <a:latin typeface="+mn-lt"/>
                <a:ea typeface="+mn-ea"/>
                <a:cs typeface="+mn-cs"/>
                <a:sym typeface="Arial Narrow"/>
              </a:defRPr>
            </a:pPr>
            <a:endParaRPr dirty="0"/>
          </a:p>
        </p:txBody>
      </p:sp>
      <p:sp>
        <p:nvSpPr>
          <p:cNvPr id="73" name="Очень крутой заголовок…"/>
          <p:cNvSpPr txBox="1"/>
          <p:nvPr/>
        </p:nvSpPr>
        <p:spPr>
          <a:xfrm>
            <a:off x="1115664" y="2972786"/>
            <a:ext cx="21506374" cy="2313227"/>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altLang="ru-RU" sz="9600" b="1" cap="all" dirty="0" smtClean="0">
                <a:solidFill>
                  <a:schemeClr val="accent1">
                    <a:lumMod val="50000"/>
                  </a:schemeClr>
                </a:solidFill>
                <a:effectLst>
                  <a:outerShdw blurRad="38100" dist="38100" dir="2700000" algn="tl">
                    <a:srgbClr val="FFFFFF"/>
                  </a:outerShdw>
                </a:effectLst>
                <a:sym typeface="Arial Narrow"/>
              </a:rPr>
              <a:t>Кого ждем?</a:t>
            </a:r>
            <a:endParaRPr dirty="0">
              <a:solidFill>
                <a:schemeClr val="accent1">
                  <a:lumMod val="50000"/>
                </a:schemeClr>
              </a:solidFill>
            </a:endParaRPr>
          </a:p>
        </p:txBody>
      </p:sp>
      <p:sp>
        <p:nvSpPr>
          <p:cNvPr id="75"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7"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8" name="Название подразделения, лаборатории, факультета и т.д."/>
          <p:cNvSpPr txBox="1"/>
          <p:nvPr/>
        </p:nvSpPr>
        <p:spPr>
          <a:xfrm>
            <a:off x="12336016" y="1498181"/>
            <a:ext cx="11366416" cy="575156"/>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pPr algn="l">
              <a:defRPr sz="4200">
                <a:solidFill>
                  <a:srgbClr val="253957"/>
                </a:solidFill>
                <a:latin typeface="+mn-lt"/>
                <a:ea typeface="+mn-ea"/>
                <a:cs typeface="+mn-cs"/>
                <a:sym typeface="Arial Narrow"/>
              </a:defRPr>
            </a:pPr>
            <a:r>
              <a:rPr lang="ru-RU" sz="2800" dirty="0">
                <a:solidFill>
                  <a:schemeClr val="accent1">
                    <a:lumMod val="50000"/>
                  </a:schemeClr>
                </a:solidFill>
              </a:rPr>
              <a:t>Департамент статистики и анализа данных, </a:t>
            </a:r>
            <a:r>
              <a:rPr lang="ru-RU" sz="2800" dirty="0" smtClean="0">
                <a:solidFill>
                  <a:schemeClr val="accent1">
                    <a:lumMod val="50000"/>
                  </a:schemeClr>
                </a:solidFill>
              </a:rPr>
              <a:t>факультет </a:t>
            </a:r>
            <a:r>
              <a:rPr lang="ru-RU" sz="2800" dirty="0">
                <a:solidFill>
                  <a:schemeClr val="accent1">
                    <a:lumMod val="50000"/>
                  </a:schemeClr>
                </a:solidFill>
              </a:rPr>
              <a:t>экономических наук</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15664" y="5751044"/>
            <a:ext cx="25630336" cy="7969856"/>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numCol="2" spcCol="1076157"/>
          <a:lstStyle/>
          <a:p>
            <a:pPr algn="l">
              <a:lnSpc>
                <a:spcPct val="150000"/>
              </a:lnSpc>
              <a:spcBef>
                <a:spcPct val="0"/>
              </a:spcBef>
            </a:pP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Высококвалифицированные аналитики:</a:t>
            </a:r>
          </a:p>
          <a:p>
            <a:pPr marL="457200" indent="-457200" algn="l">
              <a:lnSpc>
                <a:spcPct val="150000"/>
              </a:lnSpc>
              <a:spcBef>
                <a:spcPct val="0"/>
              </a:spcBef>
              <a:buFont typeface="Arial" charset="0"/>
              <a:buChar char="•"/>
            </a:pP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обладающие глубокими </a:t>
            </a:r>
            <a:r>
              <a:rPr lang="ru-RU" alt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знаниями </a:t>
            </a: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в области </a:t>
            </a:r>
            <a:r>
              <a:rPr lang="ru-RU" alt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экономической </a:t>
            </a: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теории, статистических </a:t>
            </a:r>
            <a:r>
              <a:rPr lang="ru-RU" alt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методов измерения и моделирования экономических процессов и международных статистических </a:t>
            </a: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стандартов;</a:t>
            </a:r>
            <a:endParaRPr lang="ru-RU" alt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endParaRPr>
          </a:p>
          <a:p>
            <a:pPr marL="514350" indent="-514350" algn="just">
              <a:lnSpc>
                <a:spcPct val="150000"/>
              </a:lnSpc>
              <a:spcBef>
                <a:spcPct val="0"/>
              </a:spcBef>
              <a:buFont typeface="Arial" charset="0"/>
              <a:buChar char="•"/>
            </a:pPr>
            <a:r>
              <a:rPr lang="ru-RU" alt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в</a:t>
            </a: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ладеющие широким </a:t>
            </a:r>
            <a:r>
              <a:rPr lang="ru-RU" alt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набором статистических методов применительно к анализу экономики на микро- и макроуровнях, основанном на концепциях Системы национальных </a:t>
            </a: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счетов.</a:t>
            </a:r>
            <a:endParaRPr lang="ru-RU" alt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endParaRPr>
          </a:p>
          <a:p>
            <a:pPr marL="514350" indent="-514350" algn="l">
              <a:lnSpc>
                <a:spcPct val="150000"/>
              </a:lnSpc>
              <a:spcBef>
                <a:spcPct val="0"/>
              </a:spcBef>
              <a:buFont typeface="+mj-lt"/>
              <a:buAutoNum type="arabicPeriod"/>
            </a:pPr>
            <a:endPar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endParaRPr>
          </a:p>
          <a:p>
            <a:pPr marL="514350" indent="-514350" algn="l">
              <a:lnSpc>
                <a:spcPct val="150000"/>
              </a:lnSpc>
              <a:spcBef>
                <a:spcPct val="0"/>
              </a:spcBef>
              <a:buFont typeface="+mj-lt"/>
              <a:buAutoNum type="arabicPeriod"/>
            </a:pPr>
            <a:endParaRPr lang="ru-RU" alt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endParaRPr>
          </a:p>
        </p:txBody>
      </p:sp>
      <p:sp>
        <p:nvSpPr>
          <p:cNvPr id="80" name="Очень крутой заголовок…"/>
          <p:cNvSpPr txBox="1"/>
          <p:nvPr/>
        </p:nvSpPr>
        <p:spPr>
          <a:xfrm>
            <a:off x="1115664" y="2972786"/>
            <a:ext cx="21506374" cy="2313227"/>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smtClean="0">
                <a:solidFill>
                  <a:schemeClr val="accent1">
                    <a:lumMod val="50000"/>
                  </a:schemeClr>
                </a:solidFill>
              </a:rPr>
              <a:t>Выпускники программы. Кто они?</a:t>
            </a:r>
            <a:endParaRPr dirty="0">
              <a:solidFill>
                <a:schemeClr val="accent1">
                  <a:lumMod val="50000"/>
                </a:schemeClr>
              </a:solidFill>
            </a:endParaRPr>
          </a:p>
        </p:txBody>
      </p:sp>
      <p:sp>
        <p:nvSpPr>
          <p:cNvPr id="82"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84"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8" name="Название подразделения, лаборатории, факультета и т.д."/>
          <p:cNvSpPr txBox="1"/>
          <p:nvPr/>
        </p:nvSpPr>
        <p:spPr>
          <a:xfrm>
            <a:off x="12336016" y="1498181"/>
            <a:ext cx="11366416" cy="575156"/>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pPr algn="l">
              <a:defRPr sz="4200">
                <a:solidFill>
                  <a:srgbClr val="253957"/>
                </a:solidFill>
                <a:latin typeface="+mn-lt"/>
                <a:ea typeface="+mn-ea"/>
                <a:cs typeface="+mn-cs"/>
                <a:sym typeface="Arial Narrow"/>
              </a:defRPr>
            </a:pPr>
            <a:r>
              <a:rPr lang="ru-RU" sz="2800" dirty="0">
                <a:solidFill>
                  <a:schemeClr val="accent1">
                    <a:lumMod val="50000"/>
                  </a:schemeClr>
                </a:solidFill>
              </a:rPr>
              <a:t>Департамент статистики и анализа данных, </a:t>
            </a:r>
            <a:r>
              <a:rPr lang="ru-RU" sz="2800" dirty="0" smtClean="0">
                <a:solidFill>
                  <a:schemeClr val="accent1">
                    <a:lumMod val="50000"/>
                  </a:schemeClr>
                </a:solidFill>
              </a:rPr>
              <a:t>факультет </a:t>
            </a:r>
            <a:r>
              <a:rPr lang="ru-RU" sz="2800" dirty="0">
                <a:solidFill>
                  <a:schemeClr val="accent1">
                    <a:lumMod val="50000"/>
                  </a:schemeClr>
                </a:solidFill>
              </a:rPr>
              <a:t>экономических наук</a:t>
            </a:r>
          </a:p>
        </p:txBody>
      </p:sp>
      <p:pic>
        <p:nvPicPr>
          <p:cNvPr id="2" name="Picture 1"/>
          <p:cNvPicPr>
            <a:picLocks noChangeAspect="1"/>
          </p:cNvPicPr>
          <p:nvPr/>
        </p:nvPicPr>
        <p:blipFill>
          <a:blip r:embed="rId3"/>
          <a:stretch>
            <a:fillRect/>
          </a:stretch>
        </p:blipFill>
        <p:spPr>
          <a:xfrm>
            <a:off x="14582878" y="4573452"/>
            <a:ext cx="9490442" cy="7253100"/>
          </a:xfrm>
          <a:prstGeom prst="rect">
            <a:avLst/>
          </a:prstGeom>
        </p:spPr>
      </p:pic>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526704" y="4481736"/>
            <a:ext cx="9937104" cy="8803051"/>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just">
              <a:lnSpc>
                <a:spcPct val="150000"/>
              </a:lnSpc>
              <a:spcBef>
                <a:spcPct val="0"/>
              </a:spcBef>
            </a:pPr>
            <a:r>
              <a:rPr lang="ru-RU" alt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Программа нацелена на получений знаний, позволяющих на профессиональном </a:t>
            </a: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уровне:</a:t>
            </a:r>
          </a:p>
          <a:p>
            <a:pPr marL="457200" indent="-457200" algn="just">
              <a:lnSpc>
                <a:spcPct val="150000"/>
              </a:lnSpc>
              <a:spcBef>
                <a:spcPct val="0"/>
              </a:spcBef>
              <a:buFont typeface="Arial" charset="0"/>
              <a:buChar char="•"/>
            </a:pP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обрабатывать </a:t>
            </a:r>
            <a:r>
              <a:rPr lang="ru-RU" alt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и анализировать массивы экономической информации (включая «большие данные</a:t>
            </a: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a:t>
            </a:r>
          </a:p>
          <a:p>
            <a:pPr marL="457200" indent="-457200" algn="just">
              <a:lnSpc>
                <a:spcPct val="150000"/>
              </a:lnSpc>
              <a:spcBef>
                <a:spcPct val="0"/>
              </a:spcBef>
              <a:buFont typeface="Arial" charset="0"/>
              <a:buChar char="•"/>
            </a:pP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выявлять </a:t>
            </a:r>
            <a:r>
              <a:rPr lang="ru-RU" alt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закономерности, прогнозировать и моделировать социально-экономические явления и процессы с примирением многомерных математических методов и последних достижений статистического </a:t>
            </a:r>
            <a:r>
              <a:rPr lang="ru-RU" altLang="ru-RU" sz="2800" dirty="0" err="1"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компьютинга</a:t>
            </a: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a:t>
            </a:r>
          </a:p>
          <a:p>
            <a:pPr marL="457200" indent="-457200" algn="just">
              <a:lnSpc>
                <a:spcPct val="150000"/>
              </a:lnSpc>
              <a:spcBef>
                <a:spcPct val="0"/>
              </a:spcBef>
              <a:buFont typeface="Arial" charset="0"/>
              <a:buChar char="•"/>
            </a:pP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интерпретировать </a:t>
            </a:r>
            <a:r>
              <a:rPr lang="ru-RU" alt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результаты исследований и использовать их по направлениям, находящимся в </a:t>
            </a:r>
            <a:r>
              <a:rPr lang="ru-RU" altLang="ru-RU" sz="2800" dirty="0" err="1">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мейнстриме</a:t>
            </a:r>
            <a:r>
              <a:rPr lang="ru-RU" alt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 современной экономической </a:t>
            </a: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науки.</a:t>
            </a:r>
            <a:endParaRPr lang="ru-RU" alt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endParaRPr>
          </a:p>
        </p:txBody>
      </p:sp>
      <p:sp>
        <p:nvSpPr>
          <p:cNvPr id="87" name="Очень крутой заголовок…"/>
          <p:cNvSpPr txBox="1"/>
          <p:nvPr/>
        </p:nvSpPr>
        <p:spPr>
          <a:xfrm>
            <a:off x="814737" y="2555798"/>
            <a:ext cx="21489608" cy="2313227"/>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smtClean="0">
                <a:solidFill>
                  <a:schemeClr val="accent1">
                    <a:lumMod val="50000"/>
                  </a:schemeClr>
                </a:solidFill>
              </a:rPr>
              <a:t>Программа обучения</a:t>
            </a:r>
            <a:endParaRPr dirty="0">
              <a:solidFill>
                <a:schemeClr val="accent1">
                  <a:lumMod val="50000"/>
                </a:schemeClr>
              </a:solidFill>
            </a:endParaRPr>
          </a:p>
        </p:txBody>
      </p:sp>
      <p:sp>
        <p:nvSpPr>
          <p:cNvPr id="89"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1" name="Изображение" descr="Изображение"/>
          <p:cNvPicPr>
            <a:picLocks noChangeAspect="1"/>
          </p:cNvPicPr>
          <p:nvPr/>
        </p:nvPicPr>
        <p:blipFill>
          <a:blip r:embed="rId2">
            <a:extLst/>
          </a:blip>
          <a:stretch>
            <a:fillRect/>
          </a:stretch>
        </p:blipFill>
        <p:spPr>
          <a:xfrm>
            <a:off x="761183" y="393250"/>
            <a:ext cx="1199579" cy="1199579"/>
          </a:xfrm>
          <a:prstGeom prst="rect">
            <a:avLst/>
          </a:prstGeom>
          <a:ln w="12700">
            <a:miter lim="400000"/>
          </a:ln>
        </p:spPr>
      </p:pic>
      <p:sp>
        <p:nvSpPr>
          <p:cNvPr id="8" name="Название подразделения, лаборатории, факультета и т.д."/>
          <p:cNvSpPr txBox="1"/>
          <p:nvPr/>
        </p:nvSpPr>
        <p:spPr>
          <a:xfrm>
            <a:off x="12336016" y="1498181"/>
            <a:ext cx="11366416" cy="575156"/>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pPr algn="l">
              <a:defRPr sz="4200">
                <a:solidFill>
                  <a:srgbClr val="253957"/>
                </a:solidFill>
                <a:latin typeface="+mn-lt"/>
                <a:ea typeface="+mn-ea"/>
                <a:cs typeface="+mn-cs"/>
                <a:sym typeface="Arial Narrow"/>
              </a:defRPr>
            </a:pPr>
            <a:r>
              <a:rPr lang="ru-RU" sz="2800" dirty="0">
                <a:solidFill>
                  <a:schemeClr val="accent1">
                    <a:lumMod val="50000"/>
                  </a:schemeClr>
                </a:solidFill>
              </a:rPr>
              <a:t>Департамент статистики и анализа данных, </a:t>
            </a:r>
            <a:r>
              <a:rPr lang="ru-RU" sz="2800" dirty="0" smtClean="0">
                <a:solidFill>
                  <a:schemeClr val="accent1">
                    <a:lumMod val="50000"/>
                  </a:schemeClr>
                </a:solidFill>
              </a:rPr>
              <a:t>факультет </a:t>
            </a:r>
            <a:r>
              <a:rPr lang="ru-RU" sz="2800" dirty="0">
                <a:solidFill>
                  <a:schemeClr val="accent1">
                    <a:lumMod val="50000"/>
                  </a:schemeClr>
                </a:solidFill>
              </a:rPr>
              <a:t>экономических наук</a:t>
            </a:r>
          </a:p>
        </p:txBody>
      </p:sp>
      <p:sp>
        <p:nvSpPr>
          <p:cNvPr id="9"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696056" y="2969568"/>
            <a:ext cx="11183888" cy="7825840"/>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just">
              <a:spcBef>
                <a:spcPct val="0"/>
              </a:spcBef>
            </a:pPr>
            <a:r>
              <a:rPr lang="ru-RU" altLang="ru-RU" sz="2800" b="1"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Обязательные дисциплины:</a:t>
            </a:r>
          </a:p>
          <a:p>
            <a:pPr algn="just">
              <a:spcBef>
                <a:spcPct val="0"/>
              </a:spcBef>
            </a:pPr>
            <a:endPar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endParaRPr>
          </a:p>
          <a:p>
            <a:pPr marL="457200" indent="-457200" algn="just">
              <a:spcBef>
                <a:spcPct val="0"/>
              </a:spcBef>
              <a:buFont typeface="Arial" charset="0"/>
              <a:buChar char="•"/>
            </a:pP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Микроэкономика</a:t>
            </a:r>
          </a:p>
          <a:p>
            <a:pPr marL="457200" indent="-457200" algn="just">
              <a:spcBef>
                <a:spcPct val="0"/>
              </a:spcBef>
              <a:buFont typeface="Arial" charset="0"/>
              <a:buChar char="•"/>
            </a:pP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Макроэкономика</a:t>
            </a:r>
          </a:p>
          <a:p>
            <a:pPr marL="457200" indent="-457200" algn="just">
              <a:spcBef>
                <a:spcPct val="0"/>
              </a:spcBef>
              <a:buFont typeface="Arial" charset="0"/>
              <a:buChar char="•"/>
            </a:pP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Эконометрика</a:t>
            </a:r>
            <a:endParaRPr lang="ru-RU" alt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endParaRPr>
          </a:p>
          <a:p>
            <a:pPr marL="457200" indent="-457200" algn="just">
              <a:spcBef>
                <a:spcPct val="0"/>
              </a:spcBef>
              <a:buFont typeface="Arial" charset="0"/>
              <a:buChar char="•"/>
            </a:pPr>
            <a:endPar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endParaRPr>
          </a:p>
          <a:p>
            <a:pPr algn="just">
              <a:spcBef>
                <a:spcPct val="0"/>
              </a:spcBef>
            </a:pPr>
            <a:r>
              <a:rPr lang="ru-RU" altLang="ru-RU" sz="2800" b="1"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Базовые дисциплины специализации: </a:t>
            </a:r>
          </a:p>
          <a:p>
            <a:pPr algn="just">
              <a:spcBef>
                <a:spcPct val="0"/>
              </a:spcBef>
            </a:pPr>
            <a:endParaRPr lang="ru-RU" altLang="ru-RU" sz="2800" b="1"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endParaRPr>
          </a:p>
          <a:p>
            <a:pPr marL="457200" indent="-457200" algn="l">
              <a:spcBef>
                <a:spcPct val="0"/>
              </a:spcBef>
              <a:buFont typeface="Arial" charset="0"/>
              <a:buChar char="•"/>
            </a:pP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Система </a:t>
            </a:r>
            <a:r>
              <a:rPr lang="ru-RU" alt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национальных счетов – инструмент макроэкономического </a:t>
            </a: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анализа</a:t>
            </a:r>
          </a:p>
          <a:p>
            <a:pPr marL="457200" indent="-457200" algn="l">
              <a:spcBef>
                <a:spcPct val="0"/>
              </a:spcBef>
              <a:buFont typeface="Arial" charset="0"/>
              <a:buChar char="•"/>
            </a:pP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Многомерный </a:t>
            </a:r>
            <a:r>
              <a:rPr lang="ru-RU" alt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статистический </a:t>
            </a: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анализ</a:t>
            </a:r>
          </a:p>
          <a:p>
            <a:pPr marL="457200" indent="-457200" algn="just">
              <a:spcBef>
                <a:spcPct val="0"/>
              </a:spcBef>
              <a:buFont typeface="Arial" charset="0"/>
              <a:buChar char="•"/>
            </a:pPr>
            <a:endParaRPr lang="ru-RU" alt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endParaRPr>
          </a:p>
          <a:p>
            <a:pPr algn="just">
              <a:spcBef>
                <a:spcPct val="0"/>
              </a:spcBef>
            </a:pPr>
            <a:r>
              <a:rPr lang="ru-RU" altLang="ru-RU" sz="2800" b="1"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Дисциплины по выбору ориентированы </a:t>
            </a:r>
            <a:r>
              <a:rPr lang="ru-RU" altLang="ru-RU" sz="2800" b="1"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на</a:t>
            </a:r>
            <a:r>
              <a:rPr lang="ru-RU" alt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 </a:t>
            </a:r>
            <a:r>
              <a:rPr lang="ru-RU" altLang="ru-RU" sz="2800" b="1"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получение знаний в следующих </a:t>
            </a:r>
            <a:r>
              <a:rPr lang="ru-RU" altLang="ru-RU" sz="2800" b="1"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областях:</a:t>
            </a:r>
            <a:endParaRPr lang="ru-RU" altLang="ru-RU" sz="2800" b="1"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endParaRPr>
          </a:p>
          <a:p>
            <a:pPr marL="457200" indent="-457200" algn="just">
              <a:spcBef>
                <a:spcPct val="0"/>
              </a:spcBef>
              <a:buFont typeface="Arial" charset="0"/>
              <a:buChar char="•"/>
            </a:pP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теория </a:t>
            </a:r>
            <a:r>
              <a:rPr lang="ru-RU" alt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и </a:t>
            </a: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практика </a:t>
            </a:r>
            <a:r>
              <a:rPr lang="ru-RU" alt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статистических </a:t>
            </a: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наблюдений;</a:t>
            </a:r>
          </a:p>
          <a:p>
            <a:pPr marL="457200" indent="-457200" algn="just">
              <a:spcBef>
                <a:spcPct val="0"/>
              </a:spcBef>
              <a:buFont typeface="Arial" charset="0"/>
              <a:buChar char="•"/>
            </a:pPr>
            <a:r>
              <a:rPr lang="ru-RU" alt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и</a:t>
            </a: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змерение, моделирование и анализ экономического </a:t>
            </a:r>
            <a:r>
              <a:rPr lang="ru-RU" alt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роста, благосостояния и реального </a:t>
            </a: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прогресса;</a:t>
            </a:r>
          </a:p>
          <a:p>
            <a:pPr marL="457200" indent="-457200" algn="just">
              <a:spcBef>
                <a:spcPct val="0"/>
              </a:spcBef>
              <a:buFont typeface="Arial" charset="0"/>
              <a:buChar char="•"/>
            </a:pP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оценивание </a:t>
            </a:r>
            <a:r>
              <a:rPr lang="ru-RU" alt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индустриального развития, бизнес-цикла и предпринимательских </a:t>
            </a: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ожиданий;</a:t>
            </a:r>
          </a:p>
          <a:p>
            <a:pPr marL="457200" indent="-457200" algn="just">
              <a:spcBef>
                <a:spcPct val="0"/>
              </a:spcBef>
              <a:buFont typeface="Arial" charset="0"/>
              <a:buChar char="•"/>
            </a:pP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анализ </a:t>
            </a:r>
            <a:r>
              <a:rPr lang="ru-RU" alt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социальных явлений и </a:t>
            </a: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демографическое прогнозирование</a:t>
            </a:r>
          </a:p>
          <a:p>
            <a:pPr marL="457200" indent="-457200" algn="just">
              <a:spcBef>
                <a:spcPct val="0"/>
              </a:spcBef>
              <a:buFont typeface="Arial" charset="0"/>
              <a:buChar char="•"/>
            </a:pP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применение </a:t>
            </a:r>
            <a:r>
              <a:rPr lang="ru-RU" altLang="ru-RU" sz="2800" dirty="0" err="1">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нейросетевых</a:t>
            </a:r>
            <a:r>
              <a:rPr lang="ru-RU" alt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 методов и технологий в исследовании </a:t>
            </a:r>
            <a:r>
              <a:rPr lang="ru-RU" alt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экономики.</a:t>
            </a:r>
            <a:endParaRPr lang="ru-RU" alt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endParaRPr>
          </a:p>
          <a:p>
            <a:pPr marL="457200" indent="-457200" algn="just">
              <a:spcBef>
                <a:spcPct val="0"/>
              </a:spcBef>
              <a:buFont typeface="Arial" charset="0"/>
              <a:buChar char="•"/>
            </a:pPr>
            <a:endParaRPr lang="ru-RU" altLang="ru-RU" sz="2800" dirty="0">
              <a:solidFill>
                <a:schemeClr val="accent1">
                  <a:lumMod val="50000"/>
                </a:schemeClr>
              </a:solidFill>
              <a:effectLst>
                <a:outerShdw blurRad="38100" dist="38100" dir="2700000" algn="tl">
                  <a:srgbClr val="C0C0C0"/>
                </a:outerShdw>
              </a:effectLst>
              <a:ea typeface="Times New Roman" charset="0"/>
              <a:cs typeface="Times New Roman" charset="0"/>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098896" y="5057800"/>
            <a:ext cx="21523142" cy="7344816"/>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l">
              <a:spcBef>
                <a:spcPts val="2800"/>
              </a:spcBef>
              <a:buSzPct val="100000"/>
              <a:defRPr sz="2800">
                <a:solidFill>
                  <a:srgbClr val="253957"/>
                </a:solidFill>
                <a:latin typeface="+mn-lt"/>
                <a:ea typeface="+mn-ea"/>
                <a:cs typeface="+mn-cs"/>
                <a:sym typeface="Arial Narrow"/>
              </a:defRPr>
            </a:pPr>
            <a:endParaRPr lang="ru-RU" altLang="ru-RU" sz="4000" dirty="0" smtClean="0">
              <a:effectLst>
                <a:outerShdw blurRad="38100" dist="38100" dir="2700000" algn="tl">
                  <a:srgbClr val="FFFFFF"/>
                </a:outerShdw>
              </a:effectLst>
              <a:latin typeface="Times New Roman" charset="0"/>
              <a:ea typeface="Calibri" charset="0"/>
              <a:cs typeface="Calibri" charset="0"/>
            </a:endParaRPr>
          </a:p>
          <a:p>
            <a:pPr marL="457200" indent="-457200" algn="l">
              <a:spcBef>
                <a:spcPts val="2800"/>
              </a:spcBef>
              <a:buSzPct val="100000"/>
              <a:buFont typeface="Arial" charset="0"/>
              <a:buChar char="•"/>
              <a:defRPr sz="2800">
                <a:solidFill>
                  <a:srgbClr val="253957"/>
                </a:solidFill>
                <a:latin typeface="+mn-lt"/>
                <a:ea typeface="+mn-ea"/>
                <a:cs typeface="+mn-cs"/>
                <a:sym typeface="Arial Narrow"/>
              </a:defRPr>
            </a:pPr>
            <a:endParaRPr dirty="0"/>
          </a:p>
        </p:txBody>
      </p:sp>
      <p:sp>
        <p:nvSpPr>
          <p:cNvPr id="73" name="Очень крутой заголовок…"/>
          <p:cNvSpPr txBox="1"/>
          <p:nvPr/>
        </p:nvSpPr>
        <p:spPr>
          <a:xfrm>
            <a:off x="1115664" y="2972786"/>
            <a:ext cx="21506374" cy="2313227"/>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l">
              <a:defRPr sz="7000" b="1" cap="all">
                <a:solidFill>
                  <a:srgbClr val="253957"/>
                </a:solidFill>
                <a:latin typeface="+mn-lt"/>
                <a:ea typeface="+mn-ea"/>
                <a:cs typeface="+mn-cs"/>
                <a:sym typeface="Arial Narrow"/>
              </a:defRPr>
            </a:pPr>
            <a:endParaRPr dirty="0">
              <a:solidFill>
                <a:schemeClr val="accent1">
                  <a:lumMod val="50000"/>
                </a:schemeClr>
              </a:solidFill>
            </a:endParaRPr>
          </a:p>
        </p:txBody>
      </p:sp>
      <p:sp>
        <p:nvSpPr>
          <p:cNvPr id="75"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7"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8" name="Название подразделения, лаборатории, факультета и т.д."/>
          <p:cNvSpPr txBox="1"/>
          <p:nvPr/>
        </p:nvSpPr>
        <p:spPr>
          <a:xfrm>
            <a:off x="12336016" y="1498181"/>
            <a:ext cx="11366416" cy="575156"/>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pPr algn="l">
              <a:defRPr sz="4200">
                <a:solidFill>
                  <a:srgbClr val="253957"/>
                </a:solidFill>
                <a:latin typeface="+mn-lt"/>
                <a:ea typeface="+mn-ea"/>
                <a:cs typeface="+mn-cs"/>
                <a:sym typeface="Arial Narrow"/>
              </a:defRPr>
            </a:pPr>
            <a:r>
              <a:rPr lang="ru-RU" sz="2800" dirty="0">
                <a:solidFill>
                  <a:schemeClr val="accent1">
                    <a:lumMod val="50000"/>
                  </a:schemeClr>
                </a:solidFill>
              </a:rPr>
              <a:t>Департамент статистики и анализа данных, </a:t>
            </a:r>
            <a:r>
              <a:rPr lang="ru-RU" sz="2800" dirty="0" smtClean="0">
                <a:solidFill>
                  <a:schemeClr val="accent1">
                    <a:lumMod val="50000"/>
                  </a:schemeClr>
                </a:solidFill>
              </a:rPr>
              <a:t>факультет </a:t>
            </a:r>
            <a:r>
              <a:rPr lang="ru-RU" sz="2800" dirty="0">
                <a:solidFill>
                  <a:schemeClr val="accent1">
                    <a:lumMod val="50000"/>
                  </a:schemeClr>
                </a:solidFill>
              </a:rPr>
              <a:t>экономических наук</a:t>
            </a:r>
          </a:p>
        </p:txBody>
      </p:sp>
      <p:sp>
        <p:nvSpPr>
          <p:cNvPr id="3" name="Прямоугольник 2"/>
          <p:cNvSpPr/>
          <p:nvPr/>
        </p:nvSpPr>
        <p:spPr>
          <a:xfrm>
            <a:off x="1115664" y="2738432"/>
            <a:ext cx="21013440" cy="18128040"/>
          </a:xfrm>
          <a:prstGeom prst="rect">
            <a:avLst/>
          </a:prstGeom>
        </p:spPr>
        <p:txBody>
          <a:bodyPr wrap="square">
            <a:spAutoFit/>
          </a:bodyPr>
          <a:lstStyle/>
          <a:p>
            <a:pPr algn="l">
              <a:defRPr sz="7000" b="1" cap="all">
                <a:solidFill>
                  <a:srgbClr val="253957"/>
                </a:solidFill>
                <a:latin typeface="+mn-lt"/>
                <a:ea typeface="+mn-ea"/>
                <a:cs typeface="+mn-cs"/>
                <a:sym typeface="Arial Narrow"/>
              </a:defRPr>
            </a:pPr>
            <a:r>
              <a:rPr lang="ru-RU" sz="7000" b="1" cap="all" dirty="0">
                <a:solidFill>
                  <a:schemeClr val="accent1">
                    <a:lumMod val="50000"/>
                  </a:schemeClr>
                </a:solidFill>
                <a:latin typeface="+mn-lt"/>
                <a:ea typeface="+mn-ea"/>
                <a:cs typeface="+mn-cs"/>
              </a:rPr>
              <a:t>В качестве дисциплин по выбору предлагаются следующие</a:t>
            </a:r>
            <a:r>
              <a:rPr lang="ru-RU" sz="7000" b="1" cap="all" dirty="0" smtClean="0">
                <a:solidFill>
                  <a:schemeClr val="accent1">
                    <a:lumMod val="50000"/>
                  </a:schemeClr>
                </a:solidFill>
                <a:latin typeface="+mn-lt"/>
                <a:ea typeface="+mn-ea"/>
                <a:cs typeface="+mn-cs"/>
              </a:rPr>
              <a:t>:</a:t>
            </a:r>
            <a:endParaRPr lang="ru-RU" dirty="0" smtClean="0"/>
          </a:p>
          <a:p>
            <a:pPr algn="just">
              <a:lnSpc>
                <a:spcPct val="150000"/>
              </a:lnSpc>
              <a:spcBef>
                <a:spcPct val="0"/>
              </a:spcBef>
            </a:pPr>
            <a:r>
              <a:rPr lang="ru-RU" sz="2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 - </a:t>
            </a:r>
            <a:r>
              <a:rPr lang="ru-RU" sz="40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основы </a:t>
            </a:r>
            <a:r>
              <a:rPr lang="ru-RU" sz="40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статистического наблюдения и официальной статистики,</a:t>
            </a:r>
          </a:p>
          <a:p>
            <a:pPr algn="just">
              <a:lnSpc>
                <a:spcPct val="150000"/>
              </a:lnSpc>
              <a:spcBef>
                <a:spcPct val="0"/>
              </a:spcBef>
            </a:pPr>
            <a:r>
              <a:rPr lang="ru-RU" sz="40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 - </a:t>
            </a:r>
            <a:r>
              <a:rPr lang="ru-RU" sz="40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промышленная </a:t>
            </a:r>
            <a:r>
              <a:rPr lang="ru-RU" sz="40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и энергетическая статистика,</a:t>
            </a:r>
          </a:p>
          <a:p>
            <a:pPr algn="just">
              <a:lnSpc>
                <a:spcPct val="150000"/>
              </a:lnSpc>
              <a:spcBef>
                <a:spcPct val="0"/>
              </a:spcBef>
            </a:pPr>
            <a:r>
              <a:rPr lang="ru-RU" sz="40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 </a:t>
            </a:r>
            <a:r>
              <a:rPr lang="ru-RU" sz="40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 </a:t>
            </a:r>
            <a:r>
              <a:rPr lang="ru-RU" sz="40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бизнес-циклы </a:t>
            </a:r>
            <a:r>
              <a:rPr lang="ru-RU" sz="40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и предпринимательские ожидания, </a:t>
            </a:r>
          </a:p>
          <a:p>
            <a:pPr algn="just">
              <a:lnSpc>
                <a:spcPct val="150000"/>
              </a:lnSpc>
              <a:spcBef>
                <a:spcPct val="0"/>
              </a:spcBef>
            </a:pPr>
            <a:r>
              <a:rPr lang="ru-RU" sz="40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 </a:t>
            </a:r>
            <a:r>
              <a:rPr lang="ru-RU" sz="40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 статистика </a:t>
            </a:r>
            <a:r>
              <a:rPr lang="ru-RU" sz="40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государственных финансов,</a:t>
            </a:r>
          </a:p>
          <a:p>
            <a:pPr algn="just">
              <a:lnSpc>
                <a:spcPct val="150000"/>
              </a:lnSpc>
              <a:spcBef>
                <a:spcPct val="0"/>
              </a:spcBef>
            </a:pPr>
            <a:r>
              <a:rPr lang="ru-RU" sz="40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 измерение реального прогресса на основе системы природно-экономического учета,</a:t>
            </a:r>
          </a:p>
          <a:p>
            <a:pPr algn="just">
              <a:lnSpc>
                <a:spcPct val="150000"/>
              </a:lnSpc>
              <a:spcBef>
                <a:spcPct val="0"/>
              </a:spcBef>
            </a:pPr>
            <a:r>
              <a:rPr lang="ru-RU" sz="40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 статистика цен и физических объемов,</a:t>
            </a:r>
          </a:p>
          <a:p>
            <a:pPr algn="just">
              <a:lnSpc>
                <a:spcPct val="150000"/>
              </a:lnSpc>
              <a:spcBef>
                <a:spcPct val="0"/>
              </a:spcBef>
            </a:pPr>
            <a:r>
              <a:rPr lang="ru-RU" sz="40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 методы демографического анализа и прогнозирования</a:t>
            </a:r>
            <a:r>
              <a:rPr lang="ru-RU" sz="40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a:t>
            </a:r>
            <a:endParaRPr lang="ru-RU" sz="40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endParaRPr>
          </a:p>
          <a:p>
            <a:pPr algn="just">
              <a:lnSpc>
                <a:spcPct val="150000"/>
              </a:lnSpc>
              <a:spcBef>
                <a:spcPct val="0"/>
              </a:spcBef>
            </a:pPr>
            <a:r>
              <a:rPr lang="ru-RU" sz="40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 - индикаторы </a:t>
            </a:r>
            <a:r>
              <a:rPr lang="ru-RU" sz="40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для анализа социальных явлений и процессов,</a:t>
            </a:r>
          </a:p>
          <a:p>
            <a:pPr algn="just">
              <a:lnSpc>
                <a:spcPct val="150000"/>
              </a:lnSpc>
              <a:spcBef>
                <a:spcPct val="0"/>
              </a:spcBef>
            </a:pPr>
            <a:r>
              <a:rPr lang="ru-RU" sz="40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 - </a:t>
            </a:r>
            <a:r>
              <a:rPr lang="ru-RU" sz="4000" dirty="0" err="1">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нейросетевые</a:t>
            </a:r>
            <a:r>
              <a:rPr lang="ru-RU" sz="40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 методы и технологии в анализе экономики. </a:t>
            </a:r>
          </a:p>
          <a:p>
            <a:pPr algn="just">
              <a:lnSpc>
                <a:spcPct val="150000"/>
              </a:lnSpc>
              <a:spcBef>
                <a:spcPct val="0"/>
              </a:spcBef>
            </a:pPr>
            <a:endParaRPr 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endParaRPr>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a:p>
        </p:txBody>
      </p:sp>
    </p:spTree>
    <p:extLst>
      <p:ext uri="{BB962C8B-B14F-4D97-AF65-F5344CB8AC3E}">
        <p14:creationId xmlns:p14="http://schemas.microsoft.com/office/powerpoint/2010/main" val="2195363613"/>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238672" y="4769768"/>
            <a:ext cx="42700744" cy="7753832"/>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numCol="2" spcCol="1075318"/>
          <a:lstStyle/>
          <a:p>
            <a:pPr marL="514350" indent="-514350" algn="l">
              <a:lnSpc>
                <a:spcPct val="150000"/>
              </a:lnSpc>
              <a:spcBef>
                <a:spcPct val="0"/>
              </a:spcBef>
              <a:buFont typeface="+mj-lt"/>
              <a:buAutoNum type="arabicPeriod"/>
            </a:pPr>
            <a:r>
              <a:rPr lang="ru-RU" altLang="ru-RU" sz="3600" dirty="0">
                <a:solidFill>
                  <a:schemeClr val="accent1">
                    <a:lumMod val="50000"/>
                  </a:schemeClr>
                </a:solidFill>
                <a:effectLst>
                  <a:outerShdw blurRad="38100" dist="38100" dir="2700000" algn="tl">
                    <a:srgbClr val="C0C0C0"/>
                  </a:outerShdw>
                </a:effectLst>
                <a:latin typeface="Times New Roman" charset="0"/>
                <a:ea typeface="Calibri" charset="0"/>
                <a:cs typeface="Calibri" charset="0"/>
              </a:rPr>
              <a:t>Учебный процесс организован так, чтобы студенты могли узнать, как работают со статистикой информационно-аналитические службы в бизнесе, в органах власти, в международных организациях.</a:t>
            </a:r>
            <a:endParaRPr lang="ru-RU" altLang="ru-RU" sz="36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endParaRPr>
          </a:p>
          <a:p>
            <a:pPr marL="514350" indent="-514350" algn="l">
              <a:lnSpc>
                <a:spcPct val="150000"/>
              </a:lnSpc>
              <a:spcBef>
                <a:spcPct val="0"/>
              </a:spcBef>
              <a:buFont typeface="+mj-lt"/>
              <a:buAutoNum type="arabicPeriod"/>
            </a:pPr>
            <a:r>
              <a:rPr lang="ru-RU" altLang="ru-RU" sz="3600" dirty="0" smtClean="0">
                <a:solidFill>
                  <a:schemeClr val="accent1">
                    <a:lumMod val="50000"/>
                  </a:schemeClr>
                </a:solidFill>
                <a:effectLst>
                  <a:outerShdw blurRad="38100" dist="38100" dir="2700000" algn="tl">
                    <a:srgbClr val="C0C0C0"/>
                  </a:outerShdw>
                </a:effectLst>
                <a:latin typeface="Times New Roman" charset="0"/>
                <a:ea typeface="Calibri" charset="0"/>
                <a:cs typeface="Calibri" charset="0"/>
              </a:rPr>
              <a:t>Сотрудничество с </a:t>
            </a:r>
            <a:r>
              <a:rPr lang="ru-RU" altLang="ru-RU" sz="3600" dirty="0">
                <a:solidFill>
                  <a:schemeClr val="accent1">
                    <a:lumMod val="50000"/>
                  </a:schemeClr>
                </a:solidFill>
                <a:effectLst>
                  <a:outerShdw blurRad="38100" dist="38100" dir="2700000" algn="tl">
                    <a:srgbClr val="C0C0C0"/>
                  </a:outerShdw>
                </a:effectLst>
                <a:latin typeface="Times New Roman" charset="0"/>
                <a:ea typeface="Calibri" charset="0"/>
                <a:cs typeface="Calibri" charset="0"/>
              </a:rPr>
              <a:t>Российской ассоциацией статистиков.</a:t>
            </a:r>
            <a:endParaRPr lang="ru-RU" altLang="ru-RU" sz="36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endParaRPr>
          </a:p>
          <a:p>
            <a:pPr marL="514350" indent="-514350" algn="l">
              <a:lnSpc>
                <a:spcPct val="150000"/>
              </a:lnSpc>
              <a:spcBef>
                <a:spcPct val="0"/>
              </a:spcBef>
              <a:buFont typeface="+mj-lt"/>
              <a:buAutoNum type="arabicPeriod"/>
            </a:pPr>
            <a:r>
              <a:rPr lang="ru-RU" altLang="ru-RU" sz="3600" dirty="0" smtClean="0">
                <a:solidFill>
                  <a:schemeClr val="accent1">
                    <a:lumMod val="50000"/>
                  </a:schemeClr>
                </a:solidFill>
                <a:effectLst>
                  <a:outerShdw blurRad="38100" dist="38100" dir="2700000" algn="tl">
                    <a:srgbClr val="C0C0C0"/>
                  </a:outerShdw>
                </a:effectLst>
                <a:latin typeface="Times New Roman" charset="0"/>
                <a:ea typeface="Calibri" charset="0"/>
                <a:cs typeface="Calibri" charset="0"/>
              </a:rPr>
              <a:t>Молодежные площадки, организуемые </a:t>
            </a:r>
            <a:r>
              <a:rPr lang="ru-RU" altLang="ru-RU" sz="3600" dirty="0">
                <a:solidFill>
                  <a:schemeClr val="accent1">
                    <a:lumMod val="50000"/>
                  </a:schemeClr>
                </a:solidFill>
                <a:effectLst>
                  <a:outerShdw blurRad="38100" dist="38100" dir="2700000" algn="tl">
                    <a:srgbClr val="C0C0C0"/>
                  </a:outerShdw>
                </a:effectLst>
                <a:latin typeface="Times New Roman" charset="0"/>
                <a:ea typeface="Calibri" charset="0"/>
                <a:cs typeface="Calibri" charset="0"/>
              </a:rPr>
              <a:t>Международным статистическим институтом и его ассоциациями в рамках Всемирных конгрессов и конференций</a:t>
            </a:r>
            <a:r>
              <a:rPr lang="ru-RU" altLang="ru-RU" sz="3600" dirty="0" smtClean="0">
                <a:solidFill>
                  <a:schemeClr val="accent1">
                    <a:lumMod val="50000"/>
                  </a:schemeClr>
                </a:solidFill>
                <a:effectLst>
                  <a:outerShdw blurRad="38100" dist="38100" dir="2700000" algn="tl">
                    <a:srgbClr val="C0C0C0"/>
                  </a:outerShdw>
                </a:effectLst>
                <a:latin typeface="Times New Roman" charset="0"/>
                <a:ea typeface="Calibri" charset="0"/>
                <a:cs typeface="Calibri" charset="0"/>
              </a:rPr>
              <a:t>.</a:t>
            </a:r>
          </a:p>
          <a:p>
            <a:pPr marL="514350" indent="-514350" algn="l">
              <a:lnSpc>
                <a:spcPct val="150000"/>
              </a:lnSpc>
              <a:spcBef>
                <a:spcPct val="0"/>
              </a:spcBef>
              <a:buFont typeface="+mj-lt"/>
              <a:buAutoNum type="arabicPeriod"/>
            </a:pPr>
            <a:r>
              <a:rPr lang="ru-RU" altLang="ru-RU" sz="36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Научный семинар</a:t>
            </a:r>
          </a:p>
          <a:p>
            <a:pPr marL="514350" indent="-514350" algn="l">
              <a:lnSpc>
                <a:spcPct val="150000"/>
              </a:lnSpc>
              <a:spcBef>
                <a:spcPct val="0"/>
              </a:spcBef>
              <a:buFont typeface="+mj-lt"/>
              <a:buAutoNum type="arabicPeriod"/>
            </a:pPr>
            <a:r>
              <a:rPr lang="ru-RU" altLang="ru-RU" sz="36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Научно-учебная лаборатория «Измерение благосостояния» и Центр экономических измерений и </a:t>
            </a:r>
            <a:r>
              <a:rPr lang="ru-RU" altLang="ru-RU" sz="36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статистики</a:t>
            </a:r>
            <a:endParaRPr lang="ru-RU" altLang="ru-RU" sz="36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endParaRPr>
          </a:p>
          <a:p>
            <a:pPr marL="514350" indent="-514350" algn="just">
              <a:lnSpc>
                <a:spcPct val="150000"/>
              </a:lnSpc>
              <a:spcBef>
                <a:spcPct val="0"/>
              </a:spcBef>
              <a:buFont typeface="+mj-lt"/>
              <a:buAutoNum type="arabicPeriod"/>
            </a:pPr>
            <a:endParaRPr lang="ru-RU" alt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endParaRPr>
          </a:p>
        </p:txBody>
      </p:sp>
      <p:sp>
        <p:nvSpPr>
          <p:cNvPr id="94" name="Очень крутой заголовок…"/>
          <p:cNvSpPr txBox="1"/>
          <p:nvPr/>
        </p:nvSpPr>
        <p:spPr>
          <a:xfrm>
            <a:off x="1186003" y="2972786"/>
            <a:ext cx="21489606" cy="2313227"/>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smtClean="0">
                <a:solidFill>
                  <a:schemeClr val="accent1">
                    <a:lumMod val="50000"/>
                  </a:schemeClr>
                </a:solidFill>
              </a:rPr>
              <a:t>А что еще?</a:t>
            </a:r>
            <a:endParaRPr dirty="0">
              <a:solidFill>
                <a:schemeClr val="accent1">
                  <a:lumMod val="50000"/>
                </a:schemeClr>
              </a:solidFill>
            </a:endParaRPr>
          </a:p>
        </p:txBody>
      </p:sp>
      <p:sp>
        <p:nvSpPr>
          <p:cNvPr id="96"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8"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8" name="Название подразделения, лаборатории, факультета и т.д."/>
          <p:cNvSpPr txBox="1"/>
          <p:nvPr/>
        </p:nvSpPr>
        <p:spPr>
          <a:xfrm>
            <a:off x="12336016" y="1407606"/>
            <a:ext cx="11366416" cy="575156"/>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pPr algn="l">
              <a:defRPr sz="4200">
                <a:solidFill>
                  <a:srgbClr val="253957"/>
                </a:solidFill>
                <a:latin typeface="+mn-lt"/>
                <a:ea typeface="+mn-ea"/>
                <a:cs typeface="+mn-cs"/>
                <a:sym typeface="Arial Narrow"/>
              </a:defRPr>
            </a:pPr>
            <a:r>
              <a:rPr lang="ru-RU" sz="2800" dirty="0">
                <a:solidFill>
                  <a:schemeClr val="accent1">
                    <a:lumMod val="50000"/>
                  </a:schemeClr>
                </a:solidFill>
              </a:rPr>
              <a:t>Департамент статистики и анализа данных, </a:t>
            </a:r>
            <a:r>
              <a:rPr lang="ru-RU" sz="2800" dirty="0" smtClean="0">
                <a:solidFill>
                  <a:schemeClr val="accent1">
                    <a:lumMod val="50000"/>
                  </a:schemeClr>
                </a:solidFill>
              </a:rPr>
              <a:t>факультет </a:t>
            </a:r>
            <a:r>
              <a:rPr lang="ru-RU" sz="2800" dirty="0">
                <a:solidFill>
                  <a:schemeClr val="accent1">
                    <a:lumMod val="50000"/>
                  </a:schemeClr>
                </a:solidFill>
              </a:rPr>
              <a:t>экономических наук</a:t>
            </a:r>
          </a:p>
        </p:txBody>
      </p:sp>
      <p:sp>
        <p:nvSpPr>
          <p:cNvPr id="7" name="Название подразделения, лаборатории, факультета и т.д."/>
          <p:cNvSpPr txBox="1"/>
          <p:nvPr/>
        </p:nvSpPr>
        <p:spPr>
          <a:xfrm>
            <a:off x="12336016" y="1430592"/>
            <a:ext cx="11518816" cy="575156"/>
          </a:xfrm>
          <a:prstGeom prst="rect">
            <a:avLst/>
          </a:prstGeom>
          <a:ln w="12700">
            <a:miter lim="400000"/>
          </a:ln>
          <a:extLst>
            <a:ext uri="{C572A759-6A51-4108-AA02-DFA0A04FC94B}">
              <ma14:wrappingTextBoxFlag xmlns:ma14="http://schemas.microsoft.com/office/mac/drawingml/2011/main" xmlns="" val="1"/>
            </a:ext>
          </a:extLst>
        </p:spPr>
        <p:txBody>
          <a:bodyPr wrap="square" lIns="71437" tIns="71437" rIns="71437" bIns="71437" anchor="ctr">
            <a:spAutoFit/>
          </a:bodyPr>
          <a:lstStyle>
            <a:lvl1pPr algn="r">
              <a:defRPr sz="2400">
                <a:solidFill>
                  <a:srgbClr val="253957"/>
                </a:solidFill>
                <a:latin typeface="+mn-lt"/>
                <a:ea typeface="+mn-ea"/>
                <a:cs typeface="+mn-cs"/>
                <a:sym typeface="Arial Narrow"/>
              </a:defRPr>
            </a:lvl1pPr>
          </a:lstStyle>
          <a:p>
            <a:pPr algn="l">
              <a:defRPr sz="4200">
                <a:solidFill>
                  <a:srgbClr val="253957"/>
                </a:solidFill>
                <a:latin typeface="+mn-lt"/>
                <a:ea typeface="+mn-ea"/>
                <a:cs typeface="+mn-cs"/>
                <a:sym typeface="Arial Narrow"/>
              </a:defRPr>
            </a:pPr>
            <a:r>
              <a:rPr lang="ru-RU" sz="2800" dirty="0">
                <a:solidFill>
                  <a:schemeClr val="accent1">
                    <a:lumMod val="50000"/>
                  </a:schemeClr>
                </a:solidFill>
              </a:rPr>
              <a:t>Департамент статистики и анализа данных, </a:t>
            </a:r>
            <a:r>
              <a:rPr lang="ru-RU" sz="2800" dirty="0" smtClean="0">
                <a:solidFill>
                  <a:schemeClr val="accent1">
                    <a:lumMod val="50000"/>
                  </a:schemeClr>
                </a:solidFill>
              </a:rPr>
              <a:t>факультет </a:t>
            </a:r>
            <a:r>
              <a:rPr lang="ru-RU" sz="2800" dirty="0">
                <a:solidFill>
                  <a:schemeClr val="accent1">
                    <a:lumMod val="50000"/>
                  </a:schemeClr>
                </a:solidFill>
              </a:rPr>
              <a:t>экономических наук</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238672" y="4769768"/>
            <a:ext cx="26498944" cy="7753832"/>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numCol="2" spcCol="1075318"/>
          <a:lstStyle/>
          <a:p>
            <a:pPr marL="514350" marR="0" lvl="0" indent="-514350" algn="just" defTabSz="914400" eaLnBrk="1" fontAlgn="auto" latinLnBrk="0" hangingPunct="1">
              <a:lnSpc>
                <a:spcPct val="150000"/>
              </a:lnSpc>
              <a:spcBef>
                <a:spcPct val="0"/>
              </a:spcBef>
              <a:spcAft>
                <a:spcPts val="0"/>
              </a:spcAft>
              <a:buClrTx/>
              <a:buSzTx/>
              <a:buFont typeface="+mj-lt"/>
              <a:buNone/>
              <a:tabLst/>
              <a:defRPr/>
            </a:pPr>
            <a:endParaRPr lang="ru-RU" altLang="ru-RU" sz="2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endParaRPr>
          </a:p>
        </p:txBody>
      </p:sp>
      <p:sp>
        <p:nvSpPr>
          <p:cNvPr id="94" name="Очень крутой заголовок…"/>
          <p:cNvSpPr txBox="1"/>
          <p:nvPr/>
        </p:nvSpPr>
        <p:spPr>
          <a:xfrm>
            <a:off x="1186003" y="2972786"/>
            <a:ext cx="21489606" cy="2313227"/>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smtClean="0">
                <a:solidFill>
                  <a:schemeClr val="accent1">
                    <a:lumMod val="50000"/>
                  </a:schemeClr>
                </a:solidFill>
              </a:rPr>
              <a:t>Где нужны такие специалисты?</a:t>
            </a:r>
            <a:endParaRPr dirty="0">
              <a:solidFill>
                <a:schemeClr val="accent1">
                  <a:lumMod val="50000"/>
                </a:schemeClr>
              </a:solidFill>
            </a:endParaRPr>
          </a:p>
        </p:txBody>
      </p:sp>
      <p:sp>
        <p:nvSpPr>
          <p:cNvPr id="96"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8"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8" name="Название подразделения, лаборатории, факультета и т.д."/>
          <p:cNvSpPr txBox="1"/>
          <p:nvPr/>
        </p:nvSpPr>
        <p:spPr>
          <a:xfrm>
            <a:off x="12336016" y="1498181"/>
            <a:ext cx="11366416" cy="575156"/>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pPr algn="l">
              <a:defRPr sz="4200">
                <a:solidFill>
                  <a:srgbClr val="253957"/>
                </a:solidFill>
                <a:latin typeface="+mn-lt"/>
                <a:ea typeface="+mn-ea"/>
                <a:cs typeface="+mn-cs"/>
                <a:sym typeface="Arial Narrow"/>
              </a:defRPr>
            </a:pPr>
            <a:r>
              <a:rPr lang="ru-RU" sz="2800" dirty="0">
                <a:solidFill>
                  <a:schemeClr val="accent1">
                    <a:lumMod val="50000"/>
                  </a:schemeClr>
                </a:solidFill>
              </a:rPr>
              <a:t>Департамент статистики и анализа данных, </a:t>
            </a:r>
            <a:r>
              <a:rPr lang="ru-RU" sz="2800" dirty="0" smtClean="0">
                <a:solidFill>
                  <a:schemeClr val="accent1">
                    <a:lumMod val="50000"/>
                  </a:schemeClr>
                </a:solidFill>
              </a:rPr>
              <a:t>факультет </a:t>
            </a:r>
            <a:r>
              <a:rPr lang="ru-RU" sz="2800" dirty="0">
                <a:solidFill>
                  <a:schemeClr val="accent1">
                    <a:lumMod val="50000"/>
                  </a:schemeClr>
                </a:solidFill>
              </a:rPr>
              <a:t>экономических наук</a:t>
            </a:r>
          </a:p>
        </p:txBody>
      </p:sp>
      <p:sp>
        <p:nvSpPr>
          <p:cNvPr id="2" name="Rectangle 1"/>
          <p:cNvSpPr/>
          <p:nvPr/>
        </p:nvSpPr>
        <p:spPr>
          <a:xfrm>
            <a:off x="454696" y="6107527"/>
            <a:ext cx="24626736" cy="4524315"/>
          </a:xfrm>
          <a:prstGeom prst="rect">
            <a:avLst/>
          </a:prstGeom>
        </p:spPr>
        <p:txBody>
          <a:bodyPr wrap="square">
            <a:spAutoFit/>
          </a:bodyPr>
          <a:lstStyle/>
          <a:p>
            <a:pPr marL="685800" indent="-685800" algn="l">
              <a:buFont typeface="Arial" charset="0"/>
              <a:buChar char="•"/>
            </a:pPr>
            <a:r>
              <a:rPr lang="ru-RU" altLang="ru-RU" sz="4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Российские корпорации глубоко интегрированные в глобальную экономику</a:t>
            </a:r>
          </a:p>
          <a:p>
            <a:pPr marL="685800" indent="-685800" algn="l">
              <a:buFont typeface="Arial" charset="0"/>
              <a:buChar char="•"/>
            </a:pPr>
            <a:r>
              <a:rPr lang="ru-RU" altLang="ru-RU" sz="4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Международные организации</a:t>
            </a:r>
          </a:p>
          <a:p>
            <a:pPr marL="685800" indent="-685800" algn="l">
              <a:buFont typeface="Arial" charset="0"/>
              <a:buChar char="•"/>
            </a:pPr>
            <a:r>
              <a:rPr lang="ru-RU" altLang="ru-RU" sz="4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Иностранные компании</a:t>
            </a:r>
          </a:p>
          <a:p>
            <a:pPr marL="685800" indent="-685800" algn="l">
              <a:buFont typeface="Arial" charset="0"/>
              <a:buChar char="•"/>
            </a:pPr>
            <a:r>
              <a:rPr lang="ru-RU" altLang="ru-RU" sz="4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Научно-исследовательские центры</a:t>
            </a:r>
          </a:p>
          <a:p>
            <a:pPr marL="685800" indent="-685800" algn="l">
              <a:buFont typeface="Arial" charset="0"/>
              <a:buChar char="•"/>
            </a:pPr>
            <a:r>
              <a:rPr lang="ru-RU" altLang="ru-RU" sz="4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Консалтинговые агентства</a:t>
            </a:r>
          </a:p>
          <a:p>
            <a:pPr marL="685800" indent="-685800" algn="l">
              <a:buFont typeface="Arial" charset="0"/>
              <a:buChar char="•"/>
            </a:pPr>
            <a:r>
              <a:rPr lang="ru-RU" altLang="ru-RU" sz="4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Органы </a:t>
            </a:r>
            <a:r>
              <a:rPr lang="ru-RU" altLang="ru-RU" sz="4800" dirty="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государственной </a:t>
            </a:r>
            <a:r>
              <a:rPr lang="ru-RU" altLang="ru-RU" sz="4800" dirty="0" smtClean="0">
                <a:solidFill>
                  <a:schemeClr val="accent1">
                    <a:lumMod val="50000"/>
                  </a:schemeClr>
                </a:solidFill>
                <a:effectLst>
                  <a:outerShdw blurRad="38100" dist="38100" dir="2700000" algn="tl">
                    <a:srgbClr val="C0C0C0"/>
                  </a:outerShdw>
                </a:effectLst>
                <a:latin typeface="Times New Roman" charset="0"/>
                <a:ea typeface="Times New Roman" charset="0"/>
                <a:cs typeface="Times New Roman" charset="0"/>
              </a:rPr>
              <a:t>власти </a:t>
            </a:r>
          </a:p>
        </p:txBody>
      </p:sp>
    </p:spTree>
    <p:extLst>
      <p:ext uri="{BB962C8B-B14F-4D97-AF65-F5344CB8AC3E}">
        <p14:creationId xmlns:p14="http://schemas.microsoft.com/office/powerpoint/2010/main" val="279009034"/>
      </p:ext>
    </p:extLst>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Wisp</Template>
  <TotalTime>125</TotalTime>
  <Words>600</Words>
  <Application>Microsoft Office PowerPoint</Application>
  <PresentationFormat>Произвольный</PresentationFormat>
  <Paragraphs>98</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Суринов Александр Евгеньевич</dc:creator>
  <cp:lastModifiedBy>Студент НИУ ВШЭ</cp:lastModifiedBy>
  <cp:revision>32</cp:revision>
  <dcterms:modified xsi:type="dcterms:W3CDTF">2019-12-09T12:44:23Z</dcterms:modified>
</cp:coreProperties>
</file>