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64" r:id="rId3"/>
    <p:sldId id="266" r:id="rId4"/>
    <p:sldId id="269" r:id="rId5"/>
    <p:sldId id="257" r:id="rId6"/>
    <p:sldId id="267" r:id="rId7"/>
    <p:sldId id="259" r:id="rId8"/>
    <p:sldId id="268" r:id="rId9"/>
    <p:sldId id="265" r:id="rId10"/>
    <p:sldId id="263"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5"/>
  </p:normalViewPr>
  <p:slideViewPr>
    <p:cSldViewPr snapToGrid="0">
      <p:cViewPr varScale="1">
        <p:scale>
          <a:sx n="47" d="100"/>
          <a:sy n="47" d="100"/>
        </p:scale>
        <p:origin x="-1088" y="-104"/>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9805227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4" y="3934663"/>
            <a:ext cx="14662838" cy="415609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endParaRPr lang="en-US" dirty="0"/>
          </a:p>
          <a:p>
            <a:pPr algn="l">
              <a:defRPr sz="7000" b="1" cap="all">
                <a:solidFill>
                  <a:srgbClr val="253957"/>
                </a:solidFill>
                <a:latin typeface="+mn-lt"/>
                <a:ea typeface="+mn-ea"/>
                <a:cs typeface="+mn-cs"/>
                <a:sym typeface="Arial Narrow"/>
              </a:defRPr>
            </a:pPr>
            <a:r>
              <a:rPr lang="en-US" dirty="0" smtClean="0"/>
              <a:t>Pension </a:t>
            </a:r>
            <a:r>
              <a:rPr lang="en-US" dirty="0"/>
              <a:t>reforms in post-communist economies: between state and market </a:t>
            </a:r>
          </a:p>
        </p:txBody>
      </p:sp>
      <p:sp>
        <p:nvSpPr>
          <p:cNvPr id="53" name="Очень крутой подзаголовок презентации"/>
          <p:cNvSpPr txBox="1"/>
          <p:nvPr/>
        </p:nvSpPr>
        <p:spPr>
          <a:xfrm>
            <a:off x="7116915" y="8929563"/>
            <a:ext cx="9443424" cy="117324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en-US" dirty="0" err="1" smtClean="0"/>
              <a:t>Miriakov</a:t>
            </a:r>
            <a:r>
              <a:rPr lang="en-US" dirty="0" smtClean="0"/>
              <a:t> Mikhail</a:t>
            </a:r>
          </a:p>
          <a:p>
            <a:r>
              <a:rPr lang="en-US" dirty="0"/>
              <a:t>PhD </a:t>
            </a:r>
            <a:r>
              <a:rPr lang="en-US" dirty="0" smtClean="0"/>
              <a:t>student</a:t>
            </a:r>
            <a:endParaRPr lang="en-US" dirty="0"/>
          </a:p>
        </p:txBody>
      </p:sp>
      <p:sp>
        <p:nvSpPr>
          <p:cNvPr id="54" name="Название подразделения,  лаборатории, факультета и т.д."/>
          <p:cNvSpPr txBox="1"/>
          <p:nvPr/>
        </p:nvSpPr>
        <p:spPr>
          <a:xfrm>
            <a:off x="7116915" y="1524282"/>
            <a:ext cx="14770925" cy="1436931"/>
          </a:xfrm>
          <a:prstGeom prst="rect">
            <a:avLst/>
          </a:prstGeom>
          <a:ln w="12700">
            <a:miter lim="400000"/>
          </a:ln>
          <a:extLst>
            <a:ext uri="{C572A759-6A51-4108-AA02-DFA0A04FC94B}">
              <ma14:wrappingTextBoxFlag xmlns:ma14="http://schemas.microsoft.com/office/mac/drawingml/2011/main"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en-US" dirty="0" smtClean="0"/>
              <a:t>National Research University “Higher School </a:t>
            </a:r>
            <a:r>
              <a:rPr lang="en-US" dirty="0"/>
              <a:t>o</a:t>
            </a:r>
            <a:r>
              <a:rPr lang="en-US" dirty="0" smtClean="0"/>
              <a:t>f economics” (Moscow)</a:t>
            </a:r>
          </a:p>
          <a:p>
            <a:pPr algn="l">
              <a:defRPr sz="4200">
                <a:solidFill>
                  <a:srgbClr val="253957"/>
                </a:solidFill>
                <a:latin typeface="+mn-lt"/>
                <a:ea typeface="+mn-ea"/>
                <a:cs typeface="+mn-cs"/>
                <a:sym typeface="Arial Narrow"/>
              </a:defRPr>
            </a:pPr>
            <a:r>
              <a:rPr lang="en-US" dirty="0" smtClean="0"/>
              <a:t>Faculty </a:t>
            </a:r>
            <a:r>
              <a:rPr lang="en-US" dirty="0" smtClean="0"/>
              <a:t>of economic sciences</a:t>
            </a:r>
            <a:endParaRPr lang="en-US" dirty="0"/>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en-US" dirty="0" smtClean="0"/>
              <a:t>2019</a:t>
            </a:r>
            <a:endParaRPr lang="en-US" dirty="0"/>
          </a:p>
        </p:txBody>
      </p:sp>
      <p:pic>
        <p:nvPicPr>
          <p:cNvPr id="9" name="Изображение" descr="Изображение"/>
          <p:cNvPicPr>
            <a:picLocks noChangeAspect="1"/>
          </p:cNvPicPr>
          <p:nvPr/>
        </p:nvPicPr>
        <p:blipFill>
          <a:blip r:embed="rId2">
            <a:extLst/>
          </a:blip>
          <a:stretch>
            <a:fillRect/>
          </a:stretch>
        </p:blipFill>
        <p:spPr>
          <a:xfrm>
            <a:off x="1506855" y="1330739"/>
            <a:ext cx="2166348" cy="2792805"/>
          </a:xfrm>
          <a:prstGeom prst="rect">
            <a:avLst/>
          </a:prstGeom>
          <a:ln w="12700">
            <a:miter lim="400000"/>
          </a:ln>
        </p:spPr>
      </p:pic>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Адрес: ТехтТехтТехтТехтТехтТехтТехтТехтТехтТехтТехтТехтТехт"/>
          <p:cNvSpPr txBox="1"/>
          <p:nvPr/>
        </p:nvSpPr>
        <p:spPr>
          <a:xfrm>
            <a:off x="11368363" y="11494669"/>
            <a:ext cx="8579502" cy="51360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gn="r" defTabSz="642937">
              <a:defRPr sz="2400">
                <a:solidFill>
                  <a:srgbClr val="FFFFFF"/>
                </a:solidFill>
                <a:latin typeface="+mn-lt"/>
                <a:ea typeface="+mn-ea"/>
                <a:cs typeface="+mn-cs"/>
                <a:sym typeface="Arial Narrow"/>
              </a:defRPr>
            </a:lvl1pPr>
          </a:lstStyle>
          <a:p>
            <a:r>
              <a:rPr lang="en-US" dirty="0"/>
              <a:t>Address</a:t>
            </a:r>
            <a:r>
              <a:rPr dirty="0"/>
              <a:t>: </a:t>
            </a:r>
            <a:r>
              <a:rPr dirty="0" err="1"/>
              <a:t>ТехтТехтТехтТехтТехтТехтТехтТехтТехтТехтТехтТехтТехт</a:t>
            </a:r>
            <a:endParaRPr dirty="0"/>
          </a:p>
        </p:txBody>
      </p:sp>
      <p:sp>
        <p:nvSpPr>
          <p:cNvPr id="101" name="www.text"/>
          <p:cNvSpPr txBox="1"/>
          <p:nvPr/>
        </p:nvSpPr>
        <p:spPr>
          <a:xfrm>
            <a:off x="4436135" y="11508581"/>
            <a:ext cx="1407573" cy="4857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t>www.text</a:t>
            </a:r>
          </a:p>
        </p:txBody>
      </p:sp>
      <p:sp>
        <p:nvSpPr>
          <p:cNvPr id="102" name="Телефон.: +Х (ХХХ) ХХХ ХХХХ"/>
          <p:cNvSpPr txBox="1"/>
          <p:nvPr/>
        </p:nvSpPr>
        <p:spPr>
          <a:xfrm>
            <a:off x="6620083" y="11494669"/>
            <a:ext cx="4328255" cy="51360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rPr lang="en-US" dirty="0"/>
              <a:t>Phone</a:t>
            </a:r>
            <a:r>
              <a:rPr dirty="0"/>
              <a:t>.: +</a:t>
            </a:r>
            <a:r>
              <a:rPr dirty="0" err="1"/>
              <a:t>Х</a:t>
            </a:r>
            <a:r>
              <a:rPr dirty="0"/>
              <a:t> (ХХХ) ХХХ ХХХХ </a:t>
            </a:r>
          </a:p>
        </p:txBody>
      </p:sp>
      <p:pic>
        <p:nvPicPr>
          <p:cNvPr id="7" name="Изображение" descr="Изображение"/>
          <p:cNvPicPr>
            <a:picLocks noChangeAspect="1"/>
          </p:cNvPicPr>
          <p:nvPr/>
        </p:nvPicPr>
        <p:blipFill>
          <a:blip r:embed="rId2">
            <a:extLst/>
          </a:blip>
          <a:stretch>
            <a:fillRect/>
          </a:stretch>
        </p:blipFill>
        <p:spPr>
          <a:xfrm>
            <a:off x="11065951" y="4920064"/>
            <a:ext cx="2252097" cy="2903349"/>
          </a:xfrm>
          <a:prstGeom prst="rect">
            <a:avLst/>
          </a:prstGeom>
          <a:ln w="12700">
            <a:miter lim="400000"/>
          </a:ln>
        </p:spPr>
      </p:pic>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21489052"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smtClean="0">
                <a:latin typeface="Arial Narrow" charset="0"/>
                <a:ea typeface="Arial Narrow" charset="0"/>
                <a:cs typeface="Arial Narrow" charset="0"/>
              </a:rPr>
              <a:t>Communist </a:t>
            </a:r>
            <a:r>
              <a:rPr lang="en-US" sz="7000" b="1" dirty="0">
                <a:latin typeface="Arial Narrow" charset="0"/>
                <a:ea typeface="Arial Narrow" charset="0"/>
                <a:cs typeface="Arial Narrow" charset="0"/>
              </a:rPr>
              <a:t>pension systems during first years of </a:t>
            </a:r>
            <a:r>
              <a:rPr lang="en-US" sz="7000" b="1" dirty="0" smtClean="0">
                <a:latin typeface="Arial Narrow" charset="0"/>
                <a:ea typeface="Arial Narrow" charset="0"/>
                <a:cs typeface="Arial Narrow" charset="0"/>
              </a:rPr>
              <a:t>transition</a:t>
            </a:r>
            <a:endParaRPr lang="en-US" sz="4200" dirty="0">
              <a:latin typeface="Arial Narrow" charset="0"/>
              <a:ea typeface="Arial Narrow" charset="0"/>
              <a:cs typeface="Arial Narrow" charset="0"/>
            </a:endParaRPr>
          </a:p>
        </p:txBody>
      </p:sp>
      <p:sp>
        <p:nvSpPr>
          <p:cNvPr id="61" name="Заголовок основного текста"/>
          <p:cNvSpPr txBox="1"/>
          <p:nvPr/>
        </p:nvSpPr>
        <p:spPr>
          <a:xfrm>
            <a:off x="1201065" y="5820994"/>
            <a:ext cx="21497436" cy="7418779"/>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just"/>
            <a:endParaRPr lang="ru-RU" b="0" dirty="0"/>
          </a:p>
          <a:p>
            <a:pPr algn="just"/>
            <a:r>
              <a:rPr lang="en-US" b="0" dirty="0" smtClean="0"/>
              <a:t>Pension </a:t>
            </a:r>
            <a:r>
              <a:rPr lang="en-US" b="0" dirty="0"/>
              <a:t>systems of communist economies were based on pay-as-you-go principle: under PAYG system the key source of pensions is current workforce </a:t>
            </a:r>
            <a:r>
              <a:rPr lang="en-US" b="0" dirty="0" smtClean="0"/>
              <a:t>contributions.</a:t>
            </a:r>
          </a:p>
          <a:p>
            <a:pPr algn="just"/>
            <a:r>
              <a:rPr lang="en-US" b="0" dirty="0" smtClean="0"/>
              <a:t>Typical features of communist economy: </a:t>
            </a:r>
            <a:r>
              <a:rPr lang="en-US" b="0" dirty="0"/>
              <a:t>full-employment, dominant public sector employer, and hidden inflation</a:t>
            </a:r>
            <a:r>
              <a:rPr lang="en-US" b="0" dirty="0" smtClean="0"/>
              <a:t>.</a:t>
            </a:r>
            <a:endParaRPr lang="ru-RU" b="0" dirty="0"/>
          </a:p>
          <a:p>
            <a:pPr algn="just"/>
            <a:r>
              <a:rPr lang="en-US" b="0" dirty="0" smtClean="0"/>
              <a:t>Start </a:t>
            </a:r>
            <a:r>
              <a:rPr lang="en-US" b="0" dirty="0"/>
              <a:t>of transition to the market economy in post-communist countries changed the environment and broke the connection between pension systems (and social security in general) and </a:t>
            </a:r>
            <a:r>
              <a:rPr lang="en-US" b="0" dirty="0" smtClean="0"/>
              <a:t>economy.</a:t>
            </a:r>
          </a:p>
          <a:p>
            <a:pPr algn="just"/>
            <a:r>
              <a:rPr lang="es-ES" b="0" dirty="0" err="1"/>
              <a:t>Fall</a:t>
            </a:r>
            <a:r>
              <a:rPr lang="es-ES" b="0" dirty="0"/>
              <a:t> in </a:t>
            </a:r>
            <a:r>
              <a:rPr lang="es-ES" b="0" dirty="0" err="1"/>
              <a:t>contributions</a:t>
            </a:r>
            <a:r>
              <a:rPr lang="es-ES" b="0" dirty="0"/>
              <a:t> </a:t>
            </a:r>
            <a:r>
              <a:rPr lang="es-ES" b="0" dirty="0" err="1"/>
              <a:t>occurred</a:t>
            </a:r>
            <a:r>
              <a:rPr lang="es-ES" b="0" dirty="0"/>
              <a:t> </a:t>
            </a:r>
            <a:r>
              <a:rPr lang="es-ES" b="0" dirty="0" err="1"/>
              <a:t>due</a:t>
            </a:r>
            <a:r>
              <a:rPr lang="es-ES" b="0" dirty="0"/>
              <a:t> </a:t>
            </a:r>
            <a:r>
              <a:rPr lang="es-ES" b="0" dirty="0" err="1"/>
              <a:t>to</a:t>
            </a:r>
            <a:r>
              <a:rPr lang="es-ES" b="0" dirty="0"/>
              <a:t> </a:t>
            </a:r>
            <a:r>
              <a:rPr lang="es-ES" b="0" dirty="0" err="1"/>
              <a:t>drop</a:t>
            </a:r>
            <a:r>
              <a:rPr lang="es-ES" b="0" dirty="0"/>
              <a:t> of </a:t>
            </a:r>
            <a:r>
              <a:rPr lang="es-ES" b="0" dirty="0" err="1"/>
              <a:t>production</a:t>
            </a:r>
            <a:r>
              <a:rPr lang="es-ES" b="0" dirty="0"/>
              <a:t>, </a:t>
            </a:r>
            <a:r>
              <a:rPr lang="es-ES" b="0" dirty="0" err="1"/>
              <a:t>rapid</a:t>
            </a:r>
            <a:r>
              <a:rPr lang="es-ES" b="0" dirty="0"/>
              <a:t> </a:t>
            </a:r>
            <a:r>
              <a:rPr lang="es-ES" b="0" dirty="0" err="1"/>
              <a:t>increase</a:t>
            </a:r>
            <a:r>
              <a:rPr lang="es-ES" b="0" dirty="0"/>
              <a:t> of </a:t>
            </a:r>
            <a:r>
              <a:rPr lang="es-ES" b="0" dirty="0" err="1"/>
              <a:t>unemployment</a:t>
            </a:r>
            <a:r>
              <a:rPr lang="es-ES" b="0" dirty="0"/>
              <a:t>, </a:t>
            </a:r>
            <a:r>
              <a:rPr lang="es-ES" b="0" dirty="0" err="1"/>
              <a:t>rise</a:t>
            </a:r>
            <a:r>
              <a:rPr lang="es-ES" b="0" dirty="0"/>
              <a:t> of </a:t>
            </a:r>
            <a:r>
              <a:rPr lang="es-ES" b="0" dirty="0" err="1"/>
              <a:t>private</a:t>
            </a:r>
            <a:r>
              <a:rPr lang="es-ES" b="0" dirty="0"/>
              <a:t> sector and </a:t>
            </a:r>
            <a:r>
              <a:rPr lang="es-ES" b="0" dirty="0" err="1"/>
              <a:t>shadow</a:t>
            </a:r>
            <a:r>
              <a:rPr lang="es-ES" b="0" dirty="0"/>
              <a:t> </a:t>
            </a:r>
            <a:r>
              <a:rPr lang="es-ES" b="0" dirty="0" err="1"/>
              <a:t>economy</a:t>
            </a:r>
            <a:r>
              <a:rPr lang="es-ES" b="0" dirty="0"/>
              <a:t>.</a:t>
            </a:r>
            <a:endParaRPr lang="ru-RU" b="0" dirty="0"/>
          </a:p>
          <a:p>
            <a:pPr algn="just"/>
            <a:r>
              <a:rPr lang="es-ES" b="0" dirty="0" err="1"/>
              <a:t>Moreover</a:t>
            </a:r>
            <a:r>
              <a:rPr lang="es-ES" b="0" dirty="0"/>
              <a:t>, </a:t>
            </a:r>
            <a:r>
              <a:rPr lang="es-ES" b="0" dirty="0" err="1" smtClean="0"/>
              <a:t>rise</a:t>
            </a:r>
            <a:r>
              <a:rPr lang="es-ES" b="0" dirty="0" smtClean="0"/>
              <a:t> in </a:t>
            </a:r>
            <a:r>
              <a:rPr lang="es-ES" b="0" dirty="0" err="1" smtClean="0"/>
              <a:t>spending</a:t>
            </a:r>
            <a:r>
              <a:rPr lang="es-ES" b="0" dirty="0" smtClean="0"/>
              <a:t> </a:t>
            </a:r>
            <a:r>
              <a:rPr lang="es-ES" b="0" dirty="0" err="1" smtClean="0"/>
              <a:t>occured</a:t>
            </a:r>
            <a:r>
              <a:rPr lang="es-ES" b="0" dirty="0" smtClean="0"/>
              <a:t> </a:t>
            </a:r>
            <a:r>
              <a:rPr lang="es-ES" b="0" dirty="0" err="1" smtClean="0"/>
              <a:t>since</a:t>
            </a:r>
            <a:r>
              <a:rPr lang="es-ES" b="0" dirty="0" smtClean="0"/>
              <a:t> </a:t>
            </a:r>
            <a:r>
              <a:rPr lang="es-ES" b="0" dirty="0" err="1" smtClean="0"/>
              <a:t>during</a:t>
            </a:r>
            <a:r>
              <a:rPr lang="es-ES" b="0" dirty="0" smtClean="0"/>
              <a:t> </a:t>
            </a:r>
            <a:r>
              <a:rPr lang="es-ES" b="0" dirty="0" err="1"/>
              <a:t>the</a:t>
            </a:r>
            <a:r>
              <a:rPr lang="es-ES" b="0" dirty="0"/>
              <a:t> </a:t>
            </a:r>
            <a:r>
              <a:rPr lang="es-ES" b="0" dirty="0" err="1"/>
              <a:t>initial</a:t>
            </a:r>
            <a:r>
              <a:rPr lang="es-ES" b="0" dirty="0"/>
              <a:t> </a:t>
            </a:r>
            <a:r>
              <a:rPr lang="es-ES" b="0" dirty="0" err="1"/>
              <a:t>stage</a:t>
            </a:r>
            <a:r>
              <a:rPr lang="es-ES" b="0" dirty="0"/>
              <a:t> of </a:t>
            </a:r>
            <a:r>
              <a:rPr lang="es-ES" b="0" dirty="0" err="1"/>
              <a:t>transition</a:t>
            </a:r>
            <a:r>
              <a:rPr lang="es-ES" b="0" dirty="0"/>
              <a:t> post-</a:t>
            </a:r>
            <a:r>
              <a:rPr lang="es-ES" b="0" dirty="0" err="1"/>
              <a:t>communist</a:t>
            </a:r>
            <a:r>
              <a:rPr lang="es-ES" b="0" dirty="0"/>
              <a:t> </a:t>
            </a:r>
            <a:r>
              <a:rPr lang="es-ES" b="0" dirty="0" err="1"/>
              <a:t>governments</a:t>
            </a:r>
            <a:r>
              <a:rPr lang="es-ES" b="0" dirty="0"/>
              <a:t> </a:t>
            </a:r>
            <a:r>
              <a:rPr lang="es-ES" b="0" dirty="0" err="1"/>
              <a:t>used</a:t>
            </a:r>
            <a:r>
              <a:rPr lang="es-ES" b="0" dirty="0"/>
              <a:t> </a:t>
            </a:r>
            <a:r>
              <a:rPr lang="es-ES" b="0" dirty="0" err="1"/>
              <a:t>pension</a:t>
            </a:r>
            <a:r>
              <a:rPr lang="es-ES" b="0" dirty="0"/>
              <a:t> </a:t>
            </a:r>
            <a:r>
              <a:rPr lang="es-ES" b="0" dirty="0" err="1"/>
              <a:t>systems</a:t>
            </a:r>
            <a:r>
              <a:rPr lang="es-ES" b="0" dirty="0"/>
              <a:t> </a:t>
            </a:r>
            <a:r>
              <a:rPr lang="es-ES" b="0" dirty="0" err="1"/>
              <a:t>to</a:t>
            </a:r>
            <a:r>
              <a:rPr lang="es-ES" b="0" dirty="0"/>
              <a:t> </a:t>
            </a:r>
            <a:r>
              <a:rPr lang="es-ES" b="0" dirty="0" err="1"/>
              <a:t>mitigate</a:t>
            </a:r>
            <a:r>
              <a:rPr lang="es-ES" b="0" dirty="0"/>
              <a:t> </a:t>
            </a:r>
            <a:r>
              <a:rPr lang="es-ES" b="0" dirty="0" err="1"/>
              <a:t>the</a:t>
            </a:r>
            <a:r>
              <a:rPr lang="es-ES" b="0" dirty="0"/>
              <a:t> </a:t>
            </a:r>
            <a:r>
              <a:rPr lang="es-ES" b="0" dirty="0" err="1"/>
              <a:t>consequences</a:t>
            </a:r>
            <a:r>
              <a:rPr lang="es-ES" b="0" dirty="0"/>
              <a:t> of </a:t>
            </a:r>
            <a:r>
              <a:rPr lang="es-ES" b="0" dirty="0" err="1"/>
              <a:t>first-stage</a:t>
            </a:r>
            <a:r>
              <a:rPr lang="es-ES" b="0" dirty="0"/>
              <a:t> liberal </a:t>
            </a:r>
            <a:r>
              <a:rPr lang="es-ES" b="0" dirty="0" err="1"/>
              <a:t>reforms</a:t>
            </a:r>
            <a:r>
              <a:rPr lang="es-ES" b="0" dirty="0" smtClean="0"/>
              <a:t>.</a:t>
            </a:r>
            <a:endParaRPr lang="en-US" b="0" dirty="0" smtClean="0"/>
          </a:p>
          <a:p>
            <a:pPr algn="just"/>
            <a:endParaRPr lang="en-US" b="0" dirty="0"/>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319271445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21489052"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smtClean="0">
                <a:latin typeface="Arial Narrow" charset="0"/>
                <a:ea typeface="Arial Narrow" charset="0"/>
                <a:cs typeface="Arial Narrow" charset="0"/>
              </a:rPr>
              <a:t>DIFFUSION OF pension privatization in </a:t>
            </a:r>
            <a:r>
              <a:rPr lang="en-US" sz="7000" b="1" dirty="0">
                <a:latin typeface="Arial Narrow" charset="0"/>
                <a:ea typeface="Arial Narrow" charset="0"/>
                <a:cs typeface="Arial Narrow" charset="0"/>
              </a:rPr>
              <a:t>post-communist </a:t>
            </a:r>
            <a:r>
              <a:rPr lang="en-US" sz="7000" b="1" dirty="0" smtClean="0">
                <a:latin typeface="Arial Narrow" charset="0"/>
                <a:ea typeface="Arial Narrow" charset="0"/>
                <a:cs typeface="Arial Narrow" charset="0"/>
              </a:rPr>
              <a:t>economies (1998-2008) [1]</a:t>
            </a:r>
            <a:endParaRPr lang="en-US" sz="7000" b="1" dirty="0">
              <a:latin typeface="Arial Narrow" charset="0"/>
              <a:ea typeface="Arial Narrow" charset="0"/>
              <a:cs typeface="Arial Narrow" charset="0"/>
            </a:endParaRPr>
          </a:p>
        </p:txBody>
      </p:sp>
      <p:sp>
        <p:nvSpPr>
          <p:cNvPr id="61" name="Заголовок основного текста"/>
          <p:cNvSpPr txBox="1"/>
          <p:nvPr/>
        </p:nvSpPr>
        <p:spPr>
          <a:xfrm>
            <a:off x="1201065" y="5820994"/>
            <a:ext cx="21497436" cy="679732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just"/>
            <a:endParaRPr lang="es-ES" b="0" dirty="0" smtClean="0"/>
          </a:p>
          <a:p>
            <a:pPr algn="just"/>
            <a:r>
              <a:rPr lang="es-ES" b="0" dirty="0" err="1" smtClean="0"/>
              <a:t>Only</a:t>
            </a:r>
            <a:r>
              <a:rPr lang="es-ES" b="0" dirty="0" smtClean="0"/>
              <a:t> </a:t>
            </a:r>
            <a:r>
              <a:rPr lang="es-ES" b="0" dirty="0" err="1"/>
              <a:t>since</a:t>
            </a:r>
            <a:r>
              <a:rPr lang="es-ES" b="0" dirty="0"/>
              <a:t> </a:t>
            </a:r>
            <a:r>
              <a:rPr lang="es-ES" b="0" dirty="0" err="1"/>
              <a:t>the</a:t>
            </a:r>
            <a:r>
              <a:rPr lang="es-ES" b="0" dirty="0"/>
              <a:t> late-1990s, </a:t>
            </a:r>
            <a:r>
              <a:rPr lang="es-ES" b="0" dirty="0" err="1"/>
              <a:t>the</a:t>
            </a:r>
            <a:r>
              <a:rPr lang="es-ES" b="0" dirty="0"/>
              <a:t> debates </a:t>
            </a:r>
            <a:r>
              <a:rPr lang="es-ES" b="0" dirty="0" err="1"/>
              <a:t>on</a:t>
            </a:r>
            <a:r>
              <a:rPr lang="es-ES" b="0" dirty="0"/>
              <a:t> </a:t>
            </a:r>
            <a:r>
              <a:rPr lang="es-ES" b="0" dirty="0" err="1"/>
              <a:t>the</a:t>
            </a:r>
            <a:r>
              <a:rPr lang="es-ES" b="0" dirty="0"/>
              <a:t> </a:t>
            </a:r>
            <a:r>
              <a:rPr lang="es-ES" b="0" dirty="0" err="1"/>
              <a:t>future</a:t>
            </a:r>
            <a:r>
              <a:rPr lang="es-ES" b="0" dirty="0"/>
              <a:t> of post-</a:t>
            </a:r>
            <a:r>
              <a:rPr lang="es-ES" b="0" dirty="0" err="1"/>
              <a:t>socialist</a:t>
            </a:r>
            <a:r>
              <a:rPr lang="es-ES" b="0" dirty="0"/>
              <a:t> </a:t>
            </a:r>
            <a:r>
              <a:rPr lang="es-ES" b="0" dirty="0" err="1"/>
              <a:t>pension</a:t>
            </a:r>
            <a:r>
              <a:rPr lang="es-ES" b="0" dirty="0"/>
              <a:t> </a:t>
            </a:r>
            <a:r>
              <a:rPr lang="es-ES" b="0" dirty="0" err="1"/>
              <a:t>systems</a:t>
            </a:r>
            <a:r>
              <a:rPr lang="es-ES" b="0" dirty="0"/>
              <a:t> </a:t>
            </a:r>
            <a:r>
              <a:rPr lang="es-ES" b="0" dirty="0" err="1"/>
              <a:t>intensified</a:t>
            </a:r>
            <a:r>
              <a:rPr lang="es-ES" b="0" dirty="0"/>
              <a:t> and </a:t>
            </a:r>
            <a:r>
              <a:rPr lang="es-ES" b="0" dirty="0" err="1"/>
              <a:t>took</a:t>
            </a:r>
            <a:r>
              <a:rPr lang="es-ES" b="0" dirty="0"/>
              <a:t> </a:t>
            </a:r>
            <a:r>
              <a:rPr lang="es-ES" b="0" dirty="0" err="1"/>
              <a:t>theoretical</a:t>
            </a:r>
            <a:r>
              <a:rPr lang="es-ES" b="0" dirty="0"/>
              <a:t> </a:t>
            </a:r>
            <a:r>
              <a:rPr lang="es-ES" b="0" dirty="0" err="1" smtClean="0"/>
              <a:t>grounds</a:t>
            </a:r>
            <a:r>
              <a:rPr lang="es-ES" b="0" dirty="0" smtClean="0"/>
              <a:t>.</a:t>
            </a:r>
            <a:r>
              <a:rPr lang="en-US" b="0" dirty="0"/>
              <a:t> </a:t>
            </a:r>
            <a:r>
              <a:rPr lang="es-ES" b="0" dirty="0" smtClean="0"/>
              <a:t>Key </a:t>
            </a:r>
            <a:r>
              <a:rPr lang="es-ES" b="0" dirty="0" err="1"/>
              <a:t>area</a:t>
            </a:r>
            <a:r>
              <a:rPr lang="es-ES" b="0" dirty="0"/>
              <a:t> of debates </a:t>
            </a:r>
            <a:r>
              <a:rPr lang="es-ES" b="0" dirty="0" err="1"/>
              <a:t>was</a:t>
            </a:r>
            <a:r>
              <a:rPr lang="es-ES" b="0" dirty="0"/>
              <a:t> </a:t>
            </a:r>
            <a:r>
              <a:rPr lang="es-ES" b="0" dirty="0" err="1"/>
              <a:t>whether</a:t>
            </a:r>
            <a:r>
              <a:rPr lang="es-ES" b="0" dirty="0"/>
              <a:t> </a:t>
            </a:r>
            <a:r>
              <a:rPr lang="es-ES" b="0" dirty="0" err="1"/>
              <a:t>current</a:t>
            </a:r>
            <a:r>
              <a:rPr lang="es-ES" b="0" dirty="0"/>
              <a:t> </a:t>
            </a:r>
            <a:r>
              <a:rPr lang="es-ES" b="0" dirty="0" err="1"/>
              <a:t>pension</a:t>
            </a:r>
            <a:r>
              <a:rPr lang="es-ES" b="0" dirty="0"/>
              <a:t> </a:t>
            </a:r>
            <a:r>
              <a:rPr lang="es-ES" b="0" dirty="0" err="1"/>
              <a:t>troubles</a:t>
            </a:r>
            <a:r>
              <a:rPr lang="es-ES" b="0" dirty="0"/>
              <a:t> </a:t>
            </a:r>
            <a:r>
              <a:rPr lang="es-ES" b="0" dirty="0" err="1"/>
              <a:t>were</a:t>
            </a:r>
            <a:r>
              <a:rPr lang="es-ES" b="0" dirty="0"/>
              <a:t> a </a:t>
            </a:r>
            <a:r>
              <a:rPr lang="es-ES" b="0" i="1" dirty="0"/>
              <a:t>temporal</a:t>
            </a:r>
            <a:r>
              <a:rPr lang="es-ES" b="0" dirty="0"/>
              <a:t> </a:t>
            </a:r>
            <a:r>
              <a:rPr lang="es-ES" b="0" dirty="0" err="1"/>
              <a:t>result</a:t>
            </a:r>
            <a:r>
              <a:rPr lang="es-ES" b="0" dirty="0"/>
              <a:t> of </a:t>
            </a:r>
            <a:r>
              <a:rPr lang="es-ES" b="0" dirty="0" err="1"/>
              <a:t>economic</a:t>
            </a:r>
            <a:r>
              <a:rPr lang="es-ES" b="0" dirty="0"/>
              <a:t> </a:t>
            </a:r>
            <a:r>
              <a:rPr lang="es-ES" b="0" dirty="0" err="1"/>
              <a:t>turning-point</a:t>
            </a:r>
            <a:r>
              <a:rPr lang="es-ES" b="0" dirty="0"/>
              <a:t> </a:t>
            </a:r>
            <a:r>
              <a:rPr lang="es-ES" b="0" dirty="0" err="1"/>
              <a:t>or</a:t>
            </a:r>
            <a:r>
              <a:rPr lang="es-ES" b="0" dirty="0"/>
              <a:t> </a:t>
            </a:r>
            <a:r>
              <a:rPr lang="es-ES" b="0" dirty="0" err="1"/>
              <a:t>reflected</a:t>
            </a:r>
            <a:r>
              <a:rPr lang="es-ES" b="0" dirty="0"/>
              <a:t> </a:t>
            </a:r>
            <a:r>
              <a:rPr lang="es-ES" b="0" i="1" dirty="0" err="1"/>
              <a:t>systemic</a:t>
            </a:r>
            <a:r>
              <a:rPr lang="es-ES" b="0" dirty="0"/>
              <a:t> </a:t>
            </a:r>
            <a:r>
              <a:rPr lang="es-ES" b="0" dirty="0" err="1"/>
              <a:t>drawbacks</a:t>
            </a:r>
            <a:r>
              <a:rPr lang="es-ES" b="0" dirty="0"/>
              <a:t> of </a:t>
            </a:r>
            <a:r>
              <a:rPr lang="es-ES" b="0" dirty="0" err="1"/>
              <a:t>old-type</a:t>
            </a:r>
            <a:r>
              <a:rPr lang="es-ES" b="0" dirty="0"/>
              <a:t> </a:t>
            </a:r>
            <a:r>
              <a:rPr lang="es-ES" b="0" dirty="0" err="1"/>
              <a:t>pension</a:t>
            </a:r>
            <a:r>
              <a:rPr lang="es-ES" b="0" dirty="0"/>
              <a:t> </a:t>
            </a:r>
            <a:r>
              <a:rPr lang="es-ES" b="0" dirty="0" err="1" smtClean="0"/>
              <a:t>systems</a:t>
            </a:r>
            <a:r>
              <a:rPr lang="es-ES" b="0" dirty="0" smtClean="0"/>
              <a:t>.</a:t>
            </a:r>
          </a:p>
          <a:p>
            <a:pPr algn="just"/>
            <a:endParaRPr lang="en-US" b="0" dirty="0"/>
          </a:p>
          <a:p>
            <a:pPr algn="just"/>
            <a:r>
              <a:rPr lang="es-ES" b="0" dirty="0" err="1" smtClean="0"/>
              <a:t>Critics</a:t>
            </a:r>
            <a:r>
              <a:rPr lang="es-ES" b="0" dirty="0" smtClean="0"/>
              <a:t> </a:t>
            </a:r>
            <a:r>
              <a:rPr lang="es-ES" b="0" dirty="0"/>
              <a:t>of </a:t>
            </a:r>
            <a:r>
              <a:rPr lang="es-ES" b="0" dirty="0" err="1"/>
              <a:t>public</a:t>
            </a:r>
            <a:r>
              <a:rPr lang="es-ES" b="0" dirty="0"/>
              <a:t> </a:t>
            </a:r>
            <a:r>
              <a:rPr lang="es-ES" b="0" dirty="0" err="1"/>
              <a:t>pensions</a:t>
            </a:r>
            <a:r>
              <a:rPr lang="es-ES" b="0" dirty="0"/>
              <a:t> </a:t>
            </a:r>
            <a:r>
              <a:rPr lang="es-ES" b="0" dirty="0" err="1"/>
              <a:t>argued</a:t>
            </a:r>
            <a:r>
              <a:rPr lang="es-ES" b="0" dirty="0"/>
              <a:t> </a:t>
            </a:r>
            <a:r>
              <a:rPr lang="es-ES" b="0" dirty="0" err="1"/>
              <a:t>that</a:t>
            </a:r>
            <a:r>
              <a:rPr lang="es-ES" b="0" dirty="0"/>
              <a:t> </a:t>
            </a:r>
            <a:r>
              <a:rPr lang="es-ES" b="0" dirty="0" err="1"/>
              <a:t>publicly-managed</a:t>
            </a:r>
            <a:r>
              <a:rPr lang="es-ES" b="0" dirty="0"/>
              <a:t> </a:t>
            </a:r>
            <a:r>
              <a:rPr lang="es-ES" b="0" dirty="0" err="1"/>
              <a:t>pension</a:t>
            </a:r>
            <a:r>
              <a:rPr lang="es-ES" b="0" dirty="0"/>
              <a:t> </a:t>
            </a:r>
            <a:r>
              <a:rPr lang="es-ES" b="0" dirty="0" err="1"/>
              <a:t>systems</a:t>
            </a:r>
            <a:r>
              <a:rPr lang="es-ES" b="0" dirty="0"/>
              <a:t> are </a:t>
            </a:r>
            <a:r>
              <a:rPr lang="es-ES" b="0" dirty="0" err="1"/>
              <a:t>inefficient</a:t>
            </a:r>
            <a:r>
              <a:rPr lang="es-ES" b="0" dirty="0"/>
              <a:t> and </a:t>
            </a:r>
            <a:r>
              <a:rPr lang="es-ES" b="0" dirty="0" err="1"/>
              <a:t>nonviable</a:t>
            </a:r>
            <a:r>
              <a:rPr lang="es-ES" b="0" dirty="0"/>
              <a:t> in </a:t>
            </a:r>
            <a:r>
              <a:rPr lang="es-ES" b="0" dirty="0" err="1"/>
              <a:t>the</a:t>
            </a:r>
            <a:r>
              <a:rPr lang="es-ES" b="0" dirty="0"/>
              <a:t> </a:t>
            </a:r>
            <a:r>
              <a:rPr lang="es-ES" b="0" dirty="0" err="1"/>
              <a:t>long-run</a:t>
            </a:r>
            <a:r>
              <a:rPr lang="es-ES" b="0" dirty="0"/>
              <a:t>, </a:t>
            </a:r>
            <a:r>
              <a:rPr lang="es-ES" b="0" dirty="0" err="1"/>
              <a:t>insisting</a:t>
            </a:r>
            <a:r>
              <a:rPr lang="es-ES" b="0" dirty="0"/>
              <a:t> </a:t>
            </a:r>
            <a:r>
              <a:rPr lang="es-ES" b="0" dirty="0" err="1"/>
              <a:t>on</a:t>
            </a:r>
            <a:r>
              <a:rPr lang="es-ES" b="0" dirty="0"/>
              <a:t> a </a:t>
            </a:r>
            <a:r>
              <a:rPr lang="es-ES" b="0" dirty="0" err="1"/>
              <a:t>specific</a:t>
            </a:r>
            <a:r>
              <a:rPr lang="es-ES" b="0" dirty="0"/>
              <a:t> set of </a:t>
            </a:r>
            <a:r>
              <a:rPr lang="es-ES" b="0" dirty="0" err="1"/>
              <a:t>measures</a:t>
            </a:r>
            <a:r>
              <a:rPr lang="es-ES" b="0" dirty="0"/>
              <a:t> </a:t>
            </a:r>
            <a:r>
              <a:rPr lang="es-ES" b="0" dirty="0" err="1"/>
              <a:t>for</a:t>
            </a:r>
            <a:r>
              <a:rPr lang="es-ES" b="0" dirty="0"/>
              <a:t> social </a:t>
            </a:r>
            <a:r>
              <a:rPr lang="es-ES" b="0" dirty="0" err="1"/>
              <a:t>policy</a:t>
            </a:r>
            <a:r>
              <a:rPr lang="es-ES" b="0" dirty="0"/>
              <a:t> </a:t>
            </a:r>
            <a:r>
              <a:rPr lang="es-ES" b="0" dirty="0" err="1"/>
              <a:t>retrenchment</a:t>
            </a:r>
            <a:r>
              <a:rPr lang="es-ES" b="0" dirty="0" smtClean="0"/>
              <a:t>.</a:t>
            </a:r>
          </a:p>
          <a:p>
            <a:pPr algn="just"/>
            <a:endParaRPr lang="es-ES" b="0" dirty="0" smtClean="0"/>
          </a:p>
          <a:p>
            <a:pPr algn="just"/>
            <a:r>
              <a:rPr lang="es-ES" b="0" dirty="0" err="1"/>
              <a:t>Welfare</a:t>
            </a:r>
            <a:r>
              <a:rPr lang="es-ES" b="0" dirty="0"/>
              <a:t> </a:t>
            </a:r>
            <a:r>
              <a:rPr lang="es-ES" b="0" dirty="0" err="1"/>
              <a:t>state</a:t>
            </a:r>
            <a:r>
              <a:rPr lang="es-ES" b="0" dirty="0"/>
              <a:t> </a:t>
            </a:r>
            <a:r>
              <a:rPr lang="es-ES" b="0" dirty="0" err="1"/>
              <a:t>retrenchment</a:t>
            </a:r>
            <a:r>
              <a:rPr lang="es-ES" b="0" dirty="0"/>
              <a:t> </a:t>
            </a:r>
            <a:r>
              <a:rPr lang="es-ES" b="0" dirty="0" err="1"/>
              <a:t>were</a:t>
            </a:r>
            <a:r>
              <a:rPr lang="es-ES" b="0" dirty="0"/>
              <a:t> </a:t>
            </a:r>
            <a:r>
              <a:rPr lang="es-ES" b="0" dirty="0" err="1"/>
              <a:t>proposed</a:t>
            </a:r>
            <a:r>
              <a:rPr lang="es-ES" b="0" dirty="0"/>
              <a:t> </a:t>
            </a:r>
            <a:r>
              <a:rPr lang="es-ES" b="0" dirty="0" err="1"/>
              <a:t>to</a:t>
            </a:r>
            <a:r>
              <a:rPr lang="es-ES" b="0" dirty="0"/>
              <a:t> </a:t>
            </a:r>
            <a:r>
              <a:rPr lang="es-ES" b="0" dirty="0" err="1"/>
              <a:t>face</a:t>
            </a:r>
            <a:r>
              <a:rPr lang="es-ES" b="0" dirty="0"/>
              <a:t> global </a:t>
            </a:r>
            <a:r>
              <a:rPr lang="es-ES" b="0" dirty="0" err="1"/>
              <a:t>economic</a:t>
            </a:r>
            <a:r>
              <a:rPr lang="es-ES" b="0" dirty="0"/>
              <a:t> and social </a:t>
            </a:r>
            <a:r>
              <a:rPr lang="es-ES" b="0" dirty="0" err="1"/>
              <a:t>changes</a:t>
            </a:r>
            <a:r>
              <a:rPr lang="es-ES" b="0" dirty="0"/>
              <a:t> and </a:t>
            </a:r>
            <a:r>
              <a:rPr lang="es-ES" b="0" dirty="0" err="1"/>
              <a:t>especially</a:t>
            </a:r>
            <a:r>
              <a:rPr lang="es-ES" b="0" dirty="0"/>
              <a:t> </a:t>
            </a:r>
            <a:r>
              <a:rPr lang="es-ES" b="0" dirty="0" err="1"/>
              <a:t>demographic</a:t>
            </a:r>
            <a:r>
              <a:rPr lang="es-ES" b="0" dirty="0"/>
              <a:t> </a:t>
            </a:r>
            <a:r>
              <a:rPr lang="es-ES" b="0" dirty="0" err="1"/>
              <a:t>challenge</a:t>
            </a:r>
            <a:r>
              <a:rPr lang="es-ES" b="0" dirty="0" smtClean="0"/>
              <a:t>.</a:t>
            </a:r>
            <a:endParaRPr lang="ru-RU" b="0" dirty="0"/>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1425072208"/>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21489052"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smtClean="0">
                <a:latin typeface="Arial Narrow" charset="0"/>
                <a:ea typeface="Arial Narrow" charset="0"/>
                <a:cs typeface="Arial Narrow" charset="0"/>
              </a:rPr>
              <a:t>DIFFUSION OF pension privatization in </a:t>
            </a:r>
            <a:r>
              <a:rPr lang="en-US" sz="7000" b="1" dirty="0">
                <a:latin typeface="Arial Narrow" charset="0"/>
                <a:ea typeface="Arial Narrow" charset="0"/>
                <a:cs typeface="Arial Narrow" charset="0"/>
              </a:rPr>
              <a:t>post-communist </a:t>
            </a:r>
            <a:r>
              <a:rPr lang="en-US" sz="7000" b="1" dirty="0" smtClean="0">
                <a:latin typeface="Arial Narrow" charset="0"/>
                <a:ea typeface="Arial Narrow" charset="0"/>
                <a:cs typeface="Arial Narrow" charset="0"/>
              </a:rPr>
              <a:t>economies (1998-2008) [2]</a:t>
            </a:r>
            <a:endParaRPr lang="en-US" sz="7000" b="1" dirty="0">
              <a:latin typeface="Arial Narrow" charset="0"/>
              <a:ea typeface="Arial Narrow" charset="0"/>
              <a:cs typeface="Arial Narrow" charset="0"/>
            </a:endParaRPr>
          </a:p>
        </p:txBody>
      </p:sp>
      <p:sp>
        <p:nvSpPr>
          <p:cNvPr id="61" name="Заголовок основного текста"/>
          <p:cNvSpPr txBox="1"/>
          <p:nvPr/>
        </p:nvSpPr>
        <p:spPr>
          <a:xfrm>
            <a:off x="1201065" y="5820994"/>
            <a:ext cx="21497436" cy="679732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just"/>
            <a:r>
              <a:rPr lang="es-ES" b="0" dirty="0" err="1" smtClean="0"/>
              <a:t>Prominent</a:t>
            </a:r>
            <a:r>
              <a:rPr lang="es-ES" b="0" dirty="0" smtClean="0"/>
              <a:t> </a:t>
            </a:r>
            <a:r>
              <a:rPr lang="es-ES" b="0" dirty="0"/>
              <a:t>role in </a:t>
            </a:r>
            <a:r>
              <a:rPr lang="es-ES" b="0" dirty="0" err="1"/>
              <a:t>shaping</a:t>
            </a:r>
            <a:r>
              <a:rPr lang="es-ES" b="0" dirty="0"/>
              <a:t> </a:t>
            </a:r>
            <a:r>
              <a:rPr lang="es-ES" b="0" dirty="0" err="1"/>
              <a:t>the</a:t>
            </a:r>
            <a:r>
              <a:rPr lang="es-ES" b="0" dirty="0"/>
              <a:t> debates </a:t>
            </a:r>
            <a:r>
              <a:rPr lang="es-ES" b="0" dirty="0" err="1"/>
              <a:t>was</a:t>
            </a:r>
            <a:r>
              <a:rPr lang="es-ES" b="0" dirty="0"/>
              <a:t> </a:t>
            </a:r>
            <a:r>
              <a:rPr lang="es-ES" b="0" dirty="0" err="1"/>
              <a:t>played</a:t>
            </a:r>
            <a:r>
              <a:rPr lang="es-ES" b="0" dirty="0"/>
              <a:t> </a:t>
            </a:r>
            <a:r>
              <a:rPr lang="es-ES" b="0" dirty="0" err="1"/>
              <a:t>by</a:t>
            </a:r>
            <a:r>
              <a:rPr lang="es-ES" b="0" dirty="0"/>
              <a:t> "new </a:t>
            </a:r>
            <a:r>
              <a:rPr lang="es-ES" b="0" dirty="0" err="1"/>
              <a:t>pension</a:t>
            </a:r>
            <a:r>
              <a:rPr lang="es-ES" b="0" dirty="0"/>
              <a:t> </a:t>
            </a:r>
            <a:r>
              <a:rPr lang="es-ES" b="0" dirty="0" err="1"/>
              <a:t>orthodoxy</a:t>
            </a:r>
            <a:r>
              <a:rPr lang="es-ES" b="0" dirty="0"/>
              <a:t>" </a:t>
            </a:r>
            <a:r>
              <a:rPr lang="es-ES" b="0" dirty="0" err="1"/>
              <a:t>promoted</a:t>
            </a:r>
            <a:r>
              <a:rPr lang="es-ES" b="0" dirty="0"/>
              <a:t> </a:t>
            </a:r>
            <a:r>
              <a:rPr lang="es-ES" b="0" dirty="0" err="1"/>
              <a:t>by</a:t>
            </a:r>
            <a:r>
              <a:rPr lang="es-ES" b="0" dirty="0"/>
              <a:t> </a:t>
            </a:r>
            <a:r>
              <a:rPr lang="es-ES" b="0" dirty="0" err="1"/>
              <a:t>international</a:t>
            </a:r>
            <a:r>
              <a:rPr lang="es-ES" b="0" dirty="0"/>
              <a:t> </a:t>
            </a:r>
            <a:r>
              <a:rPr lang="es-ES" b="0" dirty="0" err="1"/>
              <a:t>financial</a:t>
            </a:r>
            <a:r>
              <a:rPr lang="es-ES" b="0" dirty="0"/>
              <a:t> </a:t>
            </a:r>
            <a:r>
              <a:rPr lang="es-ES" b="0" dirty="0" err="1"/>
              <a:t>institutions</a:t>
            </a:r>
            <a:r>
              <a:rPr lang="es-ES" b="0" dirty="0"/>
              <a:t> (IFI), </a:t>
            </a:r>
            <a:r>
              <a:rPr lang="es-ES" b="0" dirty="0" err="1"/>
              <a:t>especially</a:t>
            </a:r>
            <a:r>
              <a:rPr lang="es-ES" b="0" dirty="0"/>
              <a:t> </a:t>
            </a:r>
            <a:r>
              <a:rPr lang="es-ES" b="0" dirty="0" err="1"/>
              <a:t>the</a:t>
            </a:r>
            <a:r>
              <a:rPr lang="es-ES" b="0" dirty="0"/>
              <a:t> </a:t>
            </a:r>
            <a:r>
              <a:rPr lang="es-ES" b="0" dirty="0" err="1"/>
              <a:t>World</a:t>
            </a:r>
            <a:r>
              <a:rPr lang="es-ES" b="0" dirty="0"/>
              <a:t> Bank (</a:t>
            </a:r>
            <a:r>
              <a:rPr lang="es-ES" b="0" dirty="0" err="1"/>
              <a:t>Müller</a:t>
            </a:r>
            <a:r>
              <a:rPr lang="es-ES" b="0" dirty="0"/>
              <a:t> 2004, </a:t>
            </a:r>
            <a:r>
              <a:rPr lang="es-ES" b="0" dirty="0" err="1"/>
              <a:t>Orenstein</a:t>
            </a:r>
            <a:r>
              <a:rPr lang="es-ES" b="0" dirty="0"/>
              <a:t> 2008). </a:t>
            </a:r>
            <a:r>
              <a:rPr lang="es-ES" b="0" dirty="0" err="1"/>
              <a:t>IFIs</a:t>
            </a:r>
            <a:r>
              <a:rPr lang="es-ES" b="0" dirty="0"/>
              <a:t> </a:t>
            </a:r>
            <a:r>
              <a:rPr lang="es-ES" b="0" dirty="0" err="1"/>
              <a:t>organized</a:t>
            </a:r>
            <a:r>
              <a:rPr lang="es-ES" b="0" dirty="0"/>
              <a:t> </a:t>
            </a:r>
            <a:r>
              <a:rPr lang="es-ES" b="0" dirty="0" err="1"/>
              <a:t>seminars</a:t>
            </a:r>
            <a:r>
              <a:rPr lang="es-ES" b="0" dirty="0"/>
              <a:t> and </a:t>
            </a:r>
            <a:r>
              <a:rPr lang="es-ES" b="0" dirty="0" err="1"/>
              <a:t>helped</a:t>
            </a:r>
            <a:r>
              <a:rPr lang="es-ES" b="0" dirty="0"/>
              <a:t> </a:t>
            </a:r>
            <a:r>
              <a:rPr lang="es-ES" b="0" dirty="0" err="1"/>
              <a:t>experts</a:t>
            </a:r>
            <a:r>
              <a:rPr lang="es-ES" b="0" dirty="0"/>
              <a:t> </a:t>
            </a:r>
            <a:r>
              <a:rPr lang="es-ES" b="0" dirty="0" err="1"/>
              <a:t>on</a:t>
            </a:r>
            <a:r>
              <a:rPr lang="es-ES" b="0" dirty="0"/>
              <a:t> </a:t>
            </a:r>
            <a:r>
              <a:rPr lang="es-ES" b="0" dirty="0" err="1"/>
              <a:t>pension</a:t>
            </a:r>
            <a:r>
              <a:rPr lang="es-ES" b="0" dirty="0"/>
              <a:t> </a:t>
            </a:r>
            <a:r>
              <a:rPr lang="es-ES" b="0" dirty="0" err="1"/>
              <a:t>reforms</a:t>
            </a:r>
            <a:r>
              <a:rPr lang="es-ES" b="0" dirty="0"/>
              <a:t> </a:t>
            </a:r>
            <a:r>
              <a:rPr lang="es-ES" b="0" dirty="0" err="1"/>
              <a:t>to</a:t>
            </a:r>
            <a:r>
              <a:rPr lang="es-ES" b="0" dirty="0"/>
              <a:t> share </a:t>
            </a:r>
            <a:r>
              <a:rPr lang="es-ES" b="0" dirty="0" err="1"/>
              <a:t>their</a:t>
            </a:r>
            <a:r>
              <a:rPr lang="es-ES" b="0" dirty="0"/>
              <a:t> ideas and </a:t>
            </a:r>
            <a:r>
              <a:rPr lang="es-ES" b="0" dirty="0" err="1"/>
              <a:t>experience</a:t>
            </a:r>
            <a:r>
              <a:rPr lang="es-ES" b="0" dirty="0"/>
              <a:t>; </a:t>
            </a:r>
            <a:r>
              <a:rPr lang="es-ES" b="0" dirty="0" err="1"/>
              <a:t>they</a:t>
            </a:r>
            <a:r>
              <a:rPr lang="es-ES" b="0" dirty="0"/>
              <a:t> </a:t>
            </a:r>
            <a:r>
              <a:rPr lang="es-ES" b="0" dirty="0" err="1"/>
              <a:t>also</a:t>
            </a:r>
            <a:r>
              <a:rPr lang="es-ES" b="0" dirty="0"/>
              <a:t> </a:t>
            </a:r>
            <a:r>
              <a:rPr lang="es-ES" b="0" dirty="0" err="1"/>
              <a:t>provided</a:t>
            </a:r>
            <a:r>
              <a:rPr lang="es-ES" b="0" dirty="0"/>
              <a:t> </a:t>
            </a:r>
            <a:r>
              <a:rPr lang="es-ES" b="0" dirty="0" err="1"/>
              <a:t>financial</a:t>
            </a:r>
            <a:r>
              <a:rPr lang="es-ES" b="0" dirty="0"/>
              <a:t> and </a:t>
            </a:r>
            <a:r>
              <a:rPr lang="es-ES" b="0" dirty="0" err="1"/>
              <a:t>technical</a:t>
            </a:r>
            <a:r>
              <a:rPr lang="es-ES" b="0" dirty="0"/>
              <a:t> </a:t>
            </a:r>
            <a:r>
              <a:rPr lang="es-ES" b="0" dirty="0" err="1"/>
              <a:t>support</a:t>
            </a:r>
            <a:r>
              <a:rPr lang="es-ES" b="0" dirty="0"/>
              <a:t> </a:t>
            </a:r>
            <a:r>
              <a:rPr lang="es-ES" b="0" dirty="0" err="1"/>
              <a:t>to</a:t>
            </a:r>
            <a:r>
              <a:rPr lang="es-ES" b="0" dirty="0"/>
              <a:t> </a:t>
            </a:r>
            <a:r>
              <a:rPr lang="es-ES" b="0" dirty="0" err="1"/>
              <a:t>those</a:t>
            </a:r>
            <a:r>
              <a:rPr lang="es-ES" b="0" dirty="0"/>
              <a:t> </a:t>
            </a:r>
            <a:r>
              <a:rPr lang="es-ES" b="0" dirty="0" err="1"/>
              <a:t>countries</a:t>
            </a:r>
            <a:r>
              <a:rPr lang="es-ES" b="0" dirty="0"/>
              <a:t> </a:t>
            </a:r>
            <a:r>
              <a:rPr lang="es-ES" b="0" dirty="0" err="1"/>
              <a:t>who</a:t>
            </a:r>
            <a:r>
              <a:rPr lang="es-ES" b="0" dirty="0"/>
              <a:t> </a:t>
            </a:r>
            <a:r>
              <a:rPr lang="es-ES" b="0" dirty="0" err="1"/>
              <a:t>decided</a:t>
            </a:r>
            <a:r>
              <a:rPr lang="es-ES" b="0" dirty="0"/>
              <a:t> </a:t>
            </a:r>
            <a:r>
              <a:rPr lang="es-ES" b="0" dirty="0" err="1"/>
              <a:t>to</a:t>
            </a:r>
            <a:r>
              <a:rPr lang="es-ES" b="0" dirty="0"/>
              <a:t> </a:t>
            </a:r>
            <a:r>
              <a:rPr lang="es-ES" b="0" dirty="0" err="1"/>
              <a:t>privatize</a:t>
            </a:r>
            <a:r>
              <a:rPr lang="es-ES" b="0" dirty="0"/>
              <a:t> </a:t>
            </a:r>
            <a:r>
              <a:rPr lang="es-ES" b="0" dirty="0" err="1"/>
              <a:t>their</a:t>
            </a:r>
            <a:r>
              <a:rPr lang="es-ES" b="0" dirty="0"/>
              <a:t> </a:t>
            </a:r>
            <a:r>
              <a:rPr lang="es-ES" b="0" dirty="0" err="1"/>
              <a:t>pension</a:t>
            </a:r>
            <a:r>
              <a:rPr lang="es-ES" b="0" dirty="0"/>
              <a:t> </a:t>
            </a:r>
            <a:r>
              <a:rPr lang="es-ES" b="0" dirty="0" err="1"/>
              <a:t>system</a:t>
            </a:r>
            <a:r>
              <a:rPr lang="es-ES" b="0" dirty="0"/>
              <a:t> (</a:t>
            </a:r>
            <a:r>
              <a:rPr lang="es-ES" b="0" dirty="0" err="1"/>
              <a:t>Hinz</a:t>
            </a:r>
            <a:r>
              <a:rPr lang="es-ES" b="0" dirty="0"/>
              <a:t> et al. 2008)</a:t>
            </a:r>
            <a:r>
              <a:rPr lang="es-ES" b="0" dirty="0" smtClean="0"/>
              <a:t>.</a:t>
            </a:r>
          </a:p>
          <a:p>
            <a:pPr algn="just"/>
            <a:endParaRPr lang="es-ES" b="0" dirty="0" smtClean="0"/>
          </a:p>
          <a:p>
            <a:pPr algn="just"/>
            <a:r>
              <a:rPr lang="es-ES" b="0" dirty="0"/>
              <a:t>"New </a:t>
            </a:r>
            <a:r>
              <a:rPr lang="es-ES" b="0" dirty="0" err="1"/>
              <a:t>pension</a:t>
            </a:r>
            <a:r>
              <a:rPr lang="es-ES" b="0" dirty="0"/>
              <a:t> </a:t>
            </a:r>
            <a:r>
              <a:rPr lang="es-ES" b="0" dirty="0" err="1"/>
              <a:t>orthodoxy</a:t>
            </a:r>
            <a:r>
              <a:rPr lang="es-ES" b="0" dirty="0"/>
              <a:t>" </a:t>
            </a:r>
            <a:r>
              <a:rPr lang="es-ES" b="0" dirty="0" err="1"/>
              <a:t>assumed</a:t>
            </a:r>
            <a:r>
              <a:rPr lang="es-ES" b="0" dirty="0"/>
              <a:t> </a:t>
            </a:r>
            <a:r>
              <a:rPr lang="es-ES" b="0" dirty="0" err="1"/>
              <a:t>two</a:t>
            </a:r>
            <a:r>
              <a:rPr lang="es-ES" b="0" dirty="0"/>
              <a:t> sets of </a:t>
            </a:r>
            <a:r>
              <a:rPr lang="es-ES" b="0" dirty="0" err="1"/>
              <a:t>actions</a:t>
            </a:r>
            <a:r>
              <a:rPr lang="es-ES" b="0" dirty="0"/>
              <a:t>. </a:t>
            </a:r>
            <a:r>
              <a:rPr lang="es-ES" b="0" dirty="0" err="1"/>
              <a:t>The</a:t>
            </a:r>
            <a:r>
              <a:rPr lang="es-ES" b="0" dirty="0"/>
              <a:t> </a:t>
            </a:r>
            <a:r>
              <a:rPr lang="es-ES" b="0" dirty="0" err="1"/>
              <a:t>first</a:t>
            </a:r>
            <a:r>
              <a:rPr lang="es-ES" b="0" dirty="0"/>
              <a:t> </a:t>
            </a:r>
            <a:r>
              <a:rPr lang="es-ES" b="0" dirty="0" err="1"/>
              <a:t>one</a:t>
            </a:r>
            <a:r>
              <a:rPr lang="es-ES" b="0" dirty="0"/>
              <a:t> </a:t>
            </a:r>
            <a:r>
              <a:rPr lang="es-ES" b="0" dirty="0" err="1"/>
              <a:t>was</a:t>
            </a:r>
            <a:r>
              <a:rPr lang="es-ES" b="0" dirty="0"/>
              <a:t> </a:t>
            </a:r>
            <a:r>
              <a:rPr lang="es-ES" b="0" dirty="0" err="1"/>
              <a:t>aimed</a:t>
            </a:r>
            <a:r>
              <a:rPr lang="es-ES" b="0" dirty="0"/>
              <a:t> at </a:t>
            </a:r>
            <a:r>
              <a:rPr lang="es-ES" b="0" dirty="0" err="1"/>
              <a:t>stabilizing</a:t>
            </a:r>
            <a:r>
              <a:rPr lang="es-ES" b="0" dirty="0"/>
              <a:t> </a:t>
            </a:r>
            <a:r>
              <a:rPr lang="es-ES" b="0" dirty="0" err="1"/>
              <a:t>pension</a:t>
            </a:r>
            <a:r>
              <a:rPr lang="es-ES" b="0" dirty="0"/>
              <a:t> </a:t>
            </a:r>
            <a:r>
              <a:rPr lang="es-ES" b="0" dirty="0" err="1"/>
              <a:t>systems</a:t>
            </a:r>
            <a:r>
              <a:rPr lang="es-ES" b="0" dirty="0"/>
              <a:t> in </a:t>
            </a:r>
            <a:r>
              <a:rPr lang="es-ES" b="0" dirty="0" err="1"/>
              <a:t>the</a:t>
            </a:r>
            <a:r>
              <a:rPr lang="es-ES" b="0" dirty="0"/>
              <a:t> short and </a:t>
            </a:r>
            <a:r>
              <a:rPr lang="es-ES" b="0" dirty="0" err="1"/>
              <a:t>medium</a:t>
            </a:r>
            <a:r>
              <a:rPr lang="es-ES" b="0" dirty="0"/>
              <a:t> </a:t>
            </a:r>
            <a:r>
              <a:rPr lang="es-ES" b="0" dirty="0" err="1"/>
              <a:t>term</a:t>
            </a:r>
            <a:r>
              <a:rPr lang="es-ES" b="0" dirty="0"/>
              <a:t> </a:t>
            </a:r>
            <a:r>
              <a:rPr lang="es-ES" b="0" dirty="0" err="1"/>
              <a:t>by</a:t>
            </a:r>
            <a:r>
              <a:rPr lang="es-ES" b="0" dirty="0"/>
              <a:t> </a:t>
            </a:r>
            <a:r>
              <a:rPr lang="es-ES" b="0" dirty="0" err="1"/>
              <a:t>reducing</a:t>
            </a:r>
            <a:r>
              <a:rPr lang="es-ES" b="0" dirty="0"/>
              <a:t> </a:t>
            </a:r>
            <a:r>
              <a:rPr lang="es-ES" b="0" dirty="0" err="1"/>
              <a:t>expenditures</a:t>
            </a:r>
            <a:r>
              <a:rPr lang="es-ES" b="0" dirty="0"/>
              <a:t>, </a:t>
            </a:r>
            <a:r>
              <a:rPr lang="es-ES" b="0" dirty="0" err="1"/>
              <a:t>particularly</a:t>
            </a:r>
            <a:r>
              <a:rPr lang="es-ES" b="0" dirty="0"/>
              <a:t> </a:t>
            </a:r>
            <a:r>
              <a:rPr lang="es-ES" b="0" dirty="0" err="1"/>
              <a:t>via</a:t>
            </a:r>
            <a:r>
              <a:rPr lang="es-ES" b="0" dirty="0"/>
              <a:t> </a:t>
            </a:r>
            <a:r>
              <a:rPr lang="es-ES" b="0" dirty="0" err="1"/>
              <a:t>raising</a:t>
            </a:r>
            <a:r>
              <a:rPr lang="es-ES" b="0" dirty="0"/>
              <a:t> </a:t>
            </a:r>
            <a:r>
              <a:rPr lang="es-ES" b="0" dirty="0" err="1"/>
              <a:t>retirement</a:t>
            </a:r>
            <a:r>
              <a:rPr lang="es-ES" b="0" dirty="0"/>
              <a:t> </a:t>
            </a:r>
            <a:r>
              <a:rPr lang="es-ES" b="0" dirty="0" err="1"/>
              <a:t>age</a:t>
            </a:r>
            <a:r>
              <a:rPr lang="es-ES" b="0" dirty="0"/>
              <a:t>, </a:t>
            </a:r>
            <a:r>
              <a:rPr lang="es-ES" b="0" dirty="0" err="1"/>
              <a:t>downsizing</a:t>
            </a:r>
            <a:r>
              <a:rPr lang="es-ES" b="0" dirty="0"/>
              <a:t> </a:t>
            </a:r>
            <a:r>
              <a:rPr lang="es-ES" b="0" dirty="0" err="1"/>
              <a:t>benefit</a:t>
            </a:r>
            <a:r>
              <a:rPr lang="es-ES" b="0" dirty="0"/>
              <a:t> </a:t>
            </a:r>
            <a:r>
              <a:rPr lang="es-ES" b="0" dirty="0" err="1"/>
              <a:t>level</a:t>
            </a:r>
            <a:r>
              <a:rPr lang="es-ES" b="0" dirty="0"/>
              <a:t>, </a:t>
            </a:r>
            <a:r>
              <a:rPr lang="es-ES" b="0" dirty="0" err="1"/>
              <a:t>implementing</a:t>
            </a:r>
            <a:r>
              <a:rPr lang="es-ES" b="0" dirty="0"/>
              <a:t> </a:t>
            </a:r>
            <a:r>
              <a:rPr lang="es-ES" b="0" dirty="0" err="1"/>
              <a:t>less</a:t>
            </a:r>
            <a:r>
              <a:rPr lang="es-ES" b="0" dirty="0"/>
              <a:t> </a:t>
            </a:r>
            <a:r>
              <a:rPr lang="es-ES" b="0" dirty="0" err="1"/>
              <a:t>generous</a:t>
            </a:r>
            <a:r>
              <a:rPr lang="es-ES" b="0" dirty="0"/>
              <a:t> </a:t>
            </a:r>
            <a:r>
              <a:rPr lang="es-ES" b="0" dirty="0" err="1"/>
              <a:t>schemes</a:t>
            </a:r>
            <a:r>
              <a:rPr lang="es-ES" b="0" dirty="0"/>
              <a:t> of </a:t>
            </a:r>
            <a:r>
              <a:rPr lang="es-ES" b="0" dirty="0" err="1"/>
              <a:t>indexation</a:t>
            </a:r>
            <a:r>
              <a:rPr lang="es-ES" b="0" dirty="0"/>
              <a:t>, etc. (</a:t>
            </a:r>
            <a:r>
              <a:rPr lang="es-ES" b="0" dirty="0" err="1"/>
              <a:t>World</a:t>
            </a:r>
            <a:r>
              <a:rPr lang="es-ES" b="0" dirty="0"/>
              <a:t> Bank 1994)</a:t>
            </a:r>
            <a:r>
              <a:rPr lang="es-ES" b="0" dirty="0" smtClean="0"/>
              <a:t>.</a:t>
            </a:r>
          </a:p>
          <a:p>
            <a:pPr algn="just"/>
            <a:endParaRPr lang="ru-RU" b="0" dirty="0"/>
          </a:p>
          <a:p>
            <a:pPr algn="just"/>
            <a:r>
              <a:rPr lang="es-ES" b="0" dirty="0" err="1"/>
              <a:t>However</a:t>
            </a:r>
            <a:r>
              <a:rPr lang="es-ES" b="0" dirty="0"/>
              <a:t>, </a:t>
            </a:r>
            <a:r>
              <a:rPr lang="es-ES" b="0" dirty="0" err="1"/>
              <a:t>those</a:t>
            </a:r>
            <a:r>
              <a:rPr lang="es-ES" b="0" dirty="0"/>
              <a:t> </a:t>
            </a:r>
            <a:r>
              <a:rPr lang="es-ES" b="0" dirty="0" err="1"/>
              <a:t>changes</a:t>
            </a:r>
            <a:r>
              <a:rPr lang="es-ES" b="0" dirty="0"/>
              <a:t> </a:t>
            </a:r>
            <a:r>
              <a:rPr lang="es-ES" b="0" dirty="0" err="1"/>
              <a:t>were</a:t>
            </a:r>
            <a:r>
              <a:rPr lang="es-ES" b="0" dirty="0"/>
              <a:t> </a:t>
            </a:r>
            <a:r>
              <a:rPr lang="es-ES" b="0" dirty="0" err="1"/>
              <a:t>only</a:t>
            </a:r>
            <a:r>
              <a:rPr lang="es-ES" b="0" dirty="0"/>
              <a:t> </a:t>
            </a:r>
            <a:r>
              <a:rPr lang="es-ES" b="0" dirty="0" err="1"/>
              <a:t>parametrical</a:t>
            </a:r>
            <a:r>
              <a:rPr lang="es-ES" b="0" dirty="0"/>
              <a:t>, </a:t>
            </a:r>
            <a:r>
              <a:rPr lang="es-ES" b="0" dirty="0" err="1"/>
              <a:t>while</a:t>
            </a:r>
            <a:r>
              <a:rPr lang="es-ES" b="0" dirty="0"/>
              <a:t> </a:t>
            </a:r>
            <a:r>
              <a:rPr lang="es-ES" b="0" dirty="0" err="1"/>
              <a:t>the</a:t>
            </a:r>
            <a:r>
              <a:rPr lang="es-ES" b="0" dirty="0"/>
              <a:t> </a:t>
            </a:r>
            <a:r>
              <a:rPr lang="es-ES" b="0" dirty="0" err="1"/>
              <a:t>second</a:t>
            </a:r>
            <a:r>
              <a:rPr lang="es-ES" b="0" dirty="0"/>
              <a:t> set of </a:t>
            </a:r>
            <a:r>
              <a:rPr lang="es-ES" b="0" dirty="0" err="1"/>
              <a:t>policy</a:t>
            </a:r>
            <a:r>
              <a:rPr lang="es-ES" b="0" dirty="0"/>
              <a:t> </a:t>
            </a:r>
            <a:r>
              <a:rPr lang="es-ES" b="0" dirty="0" err="1"/>
              <a:t>recommendations</a:t>
            </a:r>
            <a:r>
              <a:rPr lang="es-ES" b="0" dirty="0"/>
              <a:t> </a:t>
            </a:r>
            <a:r>
              <a:rPr lang="es-ES" b="0" dirty="0" err="1"/>
              <a:t>included</a:t>
            </a:r>
            <a:r>
              <a:rPr lang="es-ES" b="0" dirty="0"/>
              <a:t> </a:t>
            </a:r>
            <a:r>
              <a:rPr lang="es-ES" b="0" dirty="0" err="1"/>
              <a:t>actions</a:t>
            </a:r>
            <a:r>
              <a:rPr lang="es-ES" b="0" dirty="0"/>
              <a:t> </a:t>
            </a:r>
            <a:r>
              <a:rPr lang="es-ES" b="0" dirty="0" err="1"/>
              <a:t>for</a:t>
            </a:r>
            <a:r>
              <a:rPr lang="es-ES" b="0" dirty="0"/>
              <a:t> </a:t>
            </a:r>
            <a:r>
              <a:rPr lang="es-ES" b="0" dirty="0" err="1"/>
              <a:t>paradigmatic</a:t>
            </a:r>
            <a:r>
              <a:rPr lang="es-ES" b="0" dirty="0"/>
              <a:t> (</a:t>
            </a:r>
            <a:r>
              <a:rPr lang="es-ES" b="0" dirty="0" err="1"/>
              <a:t>or</a:t>
            </a:r>
            <a:r>
              <a:rPr lang="es-ES" b="0" dirty="0"/>
              <a:t> </a:t>
            </a:r>
            <a:r>
              <a:rPr lang="es-ES" b="0" dirty="0" err="1"/>
              <a:t>systemic</a:t>
            </a:r>
            <a:r>
              <a:rPr lang="es-ES" b="0" dirty="0"/>
              <a:t>) </a:t>
            </a:r>
            <a:r>
              <a:rPr lang="es-ES" b="0" dirty="0" err="1"/>
              <a:t>reform</a:t>
            </a:r>
            <a:r>
              <a:rPr lang="es-ES" b="0" dirty="0" smtClean="0"/>
              <a:t>.</a:t>
            </a:r>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3946976255"/>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21489052"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smtClean="0">
                <a:latin typeface="Arial Narrow" charset="0"/>
                <a:ea typeface="Arial Narrow" charset="0"/>
                <a:cs typeface="Arial Narrow" charset="0"/>
              </a:rPr>
              <a:t>Milton Friedman and New approach to pension system reform [1]</a:t>
            </a:r>
            <a:endParaRPr lang="en-US" sz="7000"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lang="en-US" sz="4200" dirty="0" smtClean="0">
              <a:latin typeface="Arial Narrow" charset="0"/>
              <a:ea typeface="Arial Narrow" charset="0"/>
              <a:cs typeface="Arial Narrow" charset="0"/>
            </a:endParaRPr>
          </a:p>
        </p:txBody>
      </p:sp>
      <p:sp>
        <p:nvSpPr>
          <p:cNvPr id="61" name="Заголовок основного текста"/>
          <p:cNvSpPr txBox="1"/>
          <p:nvPr/>
        </p:nvSpPr>
        <p:spPr>
          <a:xfrm>
            <a:off x="1201065" y="5820994"/>
            <a:ext cx="21497436" cy="731070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en-US" dirty="0" smtClean="0"/>
          </a:p>
          <a:p>
            <a:endParaRPr lang="en-US" dirty="0" smtClean="0">
              <a:latin typeface="Arial Narrow" charset="0"/>
              <a:ea typeface="Arial Narrow" charset="0"/>
              <a:cs typeface="Arial Narrow" charset="0"/>
            </a:endParaRPr>
          </a:p>
          <a:p>
            <a:r>
              <a:rPr lang="en-US" dirty="0" smtClean="0">
                <a:latin typeface="Arial Narrow" charset="0"/>
                <a:ea typeface="Arial Narrow" charset="0"/>
                <a:cs typeface="Arial Narrow" charset="0"/>
              </a:rPr>
              <a:t>“</a:t>
            </a:r>
            <a:r>
              <a:rPr lang="en-US" dirty="0">
                <a:latin typeface="Arial Narrow" charset="0"/>
                <a:ea typeface="Arial Narrow" charset="0"/>
                <a:cs typeface="Arial Narrow" charset="0"/>
              </a:rPr>
              <a:t>Capitalism and Freedom” (Friedman 1982/1962: </a:t>
            </a:r>
            <a:r>
              <a:rPr lang="en-US" dirty="0" err="1">
                <a:latin typeface="Arial Narrow" charset="0"/>
                <a:ea typeface="Arial Narrow" charset="0"/>
                <a:cs typeface="Arial Narrow" charset="0"/>
              </a:rPr>
              <a:t>Ch.XI</a:t>
            </a:r>
            <a:r>
              <a:rPr lang="en-US" dirty="0" smtClean="0">
                <a:latin typeface="Arial Narrow" charset="0"/>
                <a:ea typeface="Arial Narrow" charset="0"/>
                <a:cs typeface="Arial Narrow" charset="0"/>
              </a:rPr>
              <a:t>)</a:t>
            </a:r>
          </a:p>
          <a:p>
            <a:r>
              <a:rPr lang="en-US" dirty="0" smtClean="0">
                <a:latin typeface="Arial Narrow" charset="0"/>
                <a:ea typeface="Arial Narrow" charset="0"/>
                <a:cs typeface="Arial Narrow" charset="0"/>
              </a:rPr>
              <a:t>Public pension system includes three separable elements:</a:t>
            </a:r>
          </a:p>
          <a:p>
            <a:endParaRPr lang="en-US" dirty="0" smtClean="0">
              <a:latin typeface="Arial Narrow" charset="0"/>
              <a:ea typeface="Arial Narrow" charset="0"/>
              <a:cs typeface="Arial Narrow" charset="0"/>
            </a:endParaRPr>
          </a:p>
          <a:p>
            <a:r>
              <a:rPr lang="en-US" dirty="0" smtClean="0">
                <a:latin typeface="Arial Narrow" charset="0"/>
                <a:ea typeface="Arial Narrow" charset="0"/>
                <a:cs typeface="Arial Narrow" charset="0"/>
              </a:rPr>
              <a:t>1) </a:t>
            </a:r>
            <a:r>
              <a:rPr lang="en-US" dirty="0" smtClean="0"/>
              <a:t>Compulsory provision </a:t>
            </a:r>
            <a:r>
              <a:rPr lang="en-US" dirty="0"/>
              <a:t>for old </a:t>
            </a:r>
            <a:r>
              <a:rPr lang="en-US" dirty="0" smtClean="0"/>
              <a:t>age</a:t>
            </a:r>
            <a:r>
              <a:rPr lang="en-US" b="0" dirty="0" smtClean="0"/>
              <a:t>: </a:t>
            </a:r>
            <a:r>
              <a:rPr lang="en-US" b="0" dirty="0"/>
              <a:t>t</a:t>
            </a:r>
            <a:r>
              <a:rPr lang="en-US" b="0" dirty="0" smtClean="0"/>
              <a:t>he </a:t>
            </a:r>
            <a:r>
              <a:rPr lang="en-US" b="0" dirty="0"/>
              <a:t>requirement that a wide class of persons must purchase specified </a:t>
            </a:r>
            <a:r>
              <a:rPr lang="en-US" b="0" dirty="0" smtClean="0"/>
              <a:t>annuities.</a:t>
            </a:r>
          </a:p>
          <a:p>
            <a:endParaRPr lang="en-US" b="0" dirty="0">
              <a:latin typeface="Arial Narrow" charset="0"/>
              <a:ea typeface="Arial Narrow" charset="0"/>
              <a:cs typeface="Arial Narrow" charset="0"/>
            </a:endParaRPr>
          </a:p>
          <a:p>
            <a:r>
              <a:rPr lang="en-US" dirty="0" smtClean="0">
                <a:latin typeface="Arial Narrow" charset="0"/>
                <a:ea typeface="Arial Narrow" charset="0"/>
                <a:cs typeface="Arial Narrow" charset="0"/>
              </a:rPr>
              <a:t>2)</a:t>
            </a:r>
            <a:r>
              <a:rPr lang="en-US" b="0" dirty="0"/>
              <a:t> </a:t>
            </a:r>
            <a:r>
              <a:rPr lang="en-US" b="0" dirty="0" smtClean="0"/>
              <a:t>Nationalization of the </a:t>
            </a:r>
            <a:r>
              <a:rPr lang="en-US" b="0" dirty="0"/>
              <a:t>provision of these </a:t>
            </a:r>
            <a:r>
              <a:rPr lang="en-US" b="0" dirty="0" smtClean="0"/>
              <a:t>annuities: he </a:t>
            </a:r>
            <a:r>
              <a:rPr lang="en-US" b="0" dirty="0"/>
              <a:t>requirement that the annuity must be purchased from the </a:t>
            </a:r>
            <a:r>
              <a:rPr lang="en-US" b="0" dirty="0" smtClean="0"/>
              <a:t>government.</a:t>
            </a:r>
          </a:p>
          <a:p>
            <a:endParaRPr lang="en-US" b="0" dirty="0">
              <a:latin typeface="Arial Narrow" charset="0"/>
              <a:ea typeface="Arial Narrow" charset="0"/>
              <a:cs typeface="Arial Narrow" charset="0"/>
            </a:endParaRPr>
          </a:p>
          <a:p>
            <a:r>
              <a:rPr lang="en-US" dirty="0" smtClean="0">
                <a:latin typeface="Arial Narrow" charset="0"/>
                <a:ea typeface="Arial Narrow" charset="0"/>
                <a:cs typeface="Arial Narrow" charset="0"/>
              </a:rPr>
              <a:t>3)</a:t>
            </a:r>
            <a:r>
              <a:rPr lang="en-US" b="0" dirty="0"/>
              <a:t> </a:t>
            </a:r>
            <a:r>
              <a:rPr lang="en-US" b="0" dirty="0" smtClean="0"/>
              <a:t>Redistribution: a </a:t>
            </a:r>
            <a:r>
              <a:rPr lang="en-US" b="0" dirty="0"/>
              <a:t>scheme for redistributing income, insofar as the value of the annuities to which people </a:t>
            </a:r>
            <a:r>
              <a:rPr lang="en-US" b="0" dirty="0" smtClean="0"/>
              <a:t>are entitled </a:t>
            </a:r>
            <a:r>
              <a:rPr lang="en-US" b="0" dirty="0"/>
              <a:t>when they enter the system is not equal to the taxes they will </a:t>
            </a:r>
            <a:r>
              <a:rPr lang="en-US" b="0" dirty="0" smtClean="0"/>
              <a:t>pay.</a:t>
            </a:r>
            <a:endParaRPr lang="en-US" dirty="0" smtClean="0">
              <a:latin typeface="Arial Narrow" charset="0"/>
              <a:ea typeface="Arial Narrow" charset="0"/>
              <a:cs typeface="Arial Narrow" charset="0"/>
            </a:endParaRPr>
          </a:p>
          <a:p>
            <a:endParaRPr lang="en-US" dirty="0">
              <a:latin typeface="Arial Narrow" charset="0"/>
              <a:ea typeface="Arial Narrow" charset="0"/>
              <a:cs typeface="Arial Narrow" charset="0"/>
            </a:endParaRPr>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spTree>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01361" y="2837687"/>
            <a:ext cx="21489052"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smtClean="0">
                <a:latin typeface="Arial Narrow" charset="0"/>
                <a:ea typeface="Arial Narrow" charset="0"/>
                <a:cs typeface="Arial Narrow" charset="0"/>
              </a:rPr>
              <a:t>Milton Friedman and New approach to pension system reform [2]</a:t>
            </a:r>
            <a:endParaRPr lang="en-US" sz="7000"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lang="en-US" sz="4200" dirty="0" smtClean="0">
              <a:latin typeface="Arial Narrow" charset="0"/>
              <a:ea typeface="Arial Narrow" charset="0"/>
              <a:cs typeface="Arial Narrow" charset="0"/>
            </a:endParaRPr>
          </a:p>
        </p:txBody>
      </p:sp>
      <p:sp>
        <p:nvSpPr>
          <p:cNvPr id="61" name="Заголовок основного текста"/>
          <p:cNvSpPr txBox="1"/>
          <p:nvPr/>
        </p:nvSpPr>
        <p:spPr>
          <a:xfrm>
            <a:off x="1201065" y="5106770"/>
            <a:ext cx="21497436" cy="802492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just"/>
            <a:r>
              <a:rPr lang="en-US" b="0" dirty="0" smtClean="0"/>
              <a:t>“</a:t>
            </a:r>
            <a:r>
              <a:rPr lang="en-US" b="0" i="1" dirty="0" smtClean="0"/>
              <a:t>Those </a:t>
            </a:r>
            <a:r>
              <a:rPr lang="en-US" b="0" i="1" dirty="0"/>
              <a:t>of us who believe in freedom must believe also in the freedom of individuals to make their own mistakes. If a man knowingly prefers to live for today, to use his resources for current enjoyment, deliberately choosing a penurious old age, by what right do we prevent him from doing so</a:t>
            </a:r>
            <a:r>
              <a:rPr lang="en-US" b="0" i="1" dirty="0" smtClean="0"/>
              <a:t>?</a:t>
            </a:r>
            <a:r>
              <a:rPr lang="en-US" b="0" dirty="0" smtClean="0"/>
              <a:t>” (Friedman 1982/1962)</a:t>
            </a:r>
          </a:p>
          <a:p>
            <a:pPr algn="just"/>
            <a:endParaRPr lang="en-US" dirty="0" smtClean="0"/>
          </a:p>
          <a:p>
            <a:pPr algn="just"/>
            <a:r>
              <a:rPr lang="en-US" dirty="0" smtClean="0">
                <a:latin typeface="Arial Narrow" charset="0"/>
                <a:ea typeface="Arial Narrow" charset="0"/>
                <a:cs typeface="Arial Narrow" charset="0"/>
              </a:rPr>
              <a:t>Chilean pension system reform (1981)</a:t>
            </a:r>
            <a:endParaRPr lang="en-US" dirty="0">
              <a:latin typeface="Arial Narrow" charset="0"/>
              <a:ea typeface="Arial Narrow" charset="0"/>
              <a:cs typeface="Arial Narrow" charset="0"/>
            </a:endParaRPr>
          </a:p>
          <a:p>
            <a:pPr marL="742950" indent="-742950" algn="just">
              <a:buAutoNum type="arabicParenR"/>
            </a:pPr>
            <a:r>
              <a:rPr lang="en-US" b="0" dirty="0" smtClean="0">
                <a:latin typeface="Arial Narrow" charset="0"/>
                <a:ea typeface="Arial Narrow" charset="0"/>
                <a:cs typeface="Arial Narrow" charset="0"/>
              </a:rPr>
              <a:t>Privatization. Creation of individual pension accounts for each worker – elimination of any redistribution in pension provision.</a:t>
            </a:r>
            <a:endParaRPr lang="en-US" b="0" dirty="0">
              <a:latin typeface="Arial Narrow" charset="0"/>
              <a:ea typeface="Arial Narrow" charset="0"/>
              <a:cs typeface="Arial Narrow" charset="0"/>
            </a:endParaRPr>
          </a:p>
          <a:p>
            <a:pPr marL="742950" indent="-742950" algn="just">
              <a:buFontTx/>
              <a:buAutoNum type="arabicParenR"/>
            </a:pPr>
            <a:r>
              <a:rPr lang="en-US" b="0" dirty="0" smtClean="0">
                <a:latin typeface="Arial Narrow" charset="0"/>
                <a:ea typeface="Arial Narrow" charset="0"/>
                <a:cs typeface="Arial Narrow" charset="0"/>
              </a:rPr>
              <a:t>Marketization. Creation of the pension market – system of private pension funds (</a:t>
            </a:r>
            <a:r>
              <a:rPr lang="es-ES" b="0" i="1" dirty="0"/>
              <a:t>Administradoras de fondos de </a:t>
            </a:r>
            <a:r>
              <a:rPr lang="es-ES" b="0" i="1" dirty="0" smtClean="0"/>
              <a:t>pensiones (AFP) </a:t>
            </a:r>
            <a:r>
              <a:rPr lang="es-ES" b="0" i="1" dirty="0"/>
              <a:t>de </a:t>
            </a:r>
            <a:r>
              <a:rPr lang="es-ES" b="0" i="1" dirty="0" smtClean="0"/>
              <a:t>Chile</a:t>
            </a:r>
            <a:r>
              <a:rPr lang="en-US" b="0" dirty="0" smtClean="0">
                <a:latin typeface="Arial Narrow" charset="0"/>
                <a:ea typeface="Arial Narrow" charset="0"/>
                <a:cs typeface="Arial Narrow" charset="0"/>
              </a:rPr>
              <a:t>)</a:t>
            </a:r>
          </a:p>
          <a:p>
            <a:pPr algn="just"/>
            <a:r>
              <a:rPr lang="en-US" b="0" dirty="0" smtClean="0"/>
              <a:t>Thus, privatization </a:t>
            </a:r>
            <a:r>
              <a:rPr lang="en-US" b="0" dirty="0"/>
              <a:t>of pension </a:t>
            </a:r>
            <a:r>
              <a:rPr lang="en-US" b="0" dirty="0" smtClean="0"/>
              <a:t>system ‘</a:t>
            </a:r>
            <a:r>
              <a:rPr lang="en-US" b="0" i="1" dirty="0"/>
              <a:t>refers to a range of policy changes that apply neoliberal principles of individualism over collectivism and reliance on private markets over public management in pension provision</a:t>
            </a:r>
            <a:r>
              <a:rPr lang="en-US" b="0" dirty="0"/>
              <a:t>’ (Orenstein 2008 p.14)</a:t>
            </a:r>
            <a:r>
              <a:rPr lang="en-US" b="0" dirty="0" smtClean="0"/>
              <a:t>.</a:t>
            </a:r>
            <a:endParaRPr lang="ru-RU" b="0" dirty="0"/>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3505551739"/>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7680918"/>
            <a:ext cx="21523142" cy="484268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marL="304800" indent="-304800" algn="just">
              <a:spcBef>
                <a:spcPts val="2800"/>
              </a:spcBef>
              <a:buSzPct val="100000"/>
              <a:buAutoNum type="arabicPeriod"/>
              <a:defRPr sz="2800">
                <a:solidFill>
                  <a:srgbClr val="253957"/>
                </a:solidFill>
                <a:latin typeface="+mn-lt"/>
                <a:ea typeface="+mn-ea"/>
                <a:cs typeface="+mn-cs"/>
                <a:sym typeface="Arial Narrow"/>
              </a:defRPr>
            </a:pPr>
            <a:r>
              <a:rPr lang="en-US" sz="3600" dirty="0"/>
              <a:t>The concept of liberal reform of pension system was to a large degree based on the notion of increase in effectiveness, originated with Milton Friedman’s reasoning about competition in the sphere of management of pension </a:t>
            </a:r>
            <a:r>
              <a:rPr lang="en-US" sz="3600" dirty="0" smtClean="0"/>
              <a:t>savings.</a:t>
            </a:r>
          </a:p>
          <a:p>
            <a:pPr marL="304800" indent="-304800" algn="just">
              <a:spcBef>
                <a:spcPts val="2800"/>
              </a:spcBef>
              <a:buSzPct val="100000"/>
              <a:buAutoNum type="arabicPeriod"/>
              <a:defRPr sz="2800">
                <a:solidFill>
                  <a:srgbClr val="253957"/>
                </a:solidFill>
                <a:latin typeface="+mn-lt"/>
                <a:ea typeface="+mn-ea"/>
                <a:cs typeface="+mn-cs"/>
                <a:sym typeface="Arial Narrow"/>
              </a:defRPr>
            </a:pPr>
            <a:r>
              <a:rPr lang="en-US" sz="3600" dirty="0" smtClean="0"/>
              <a:t>Pension </a:t>
            </a:r>
            <a:r>
              <a:rPr lang="en-US" sz="3600" dirty="0"/>
              <a:t>policy in post-communist economies should be considered as an extension of the Washington consensus, which shares the common core assumption that ‘markets are superior to all other social mechanisms for allocating resources and </a:t>
            </a:r>
            <a:r>
              <a:rPr lang="en-US" sz="3600" dirty="0" err="1"/>
              <a:t>organising</a:t>
            </a:r>
            <a:r>
              <a:rPr lang="en-US" sz="3600" dirty="0"/>
              <a:t> the economy’ (</a:t>
            </a:r>
            <a:r>
              <a:rPr lang="en-US" sz="3600" dirty="0" err="1"/>
              <a:t>Lapavitsas</a:t>
            </a:r>
            <a:r>
              <a:rPr lang="en-US" sz="3600" dirty="0"/>
              <a:t> 2005: p. 38)</a:t>
            </a:r>
            <a:r>
              <a:rPr lang="en-US" sz="3600" dirty="0" smtClean="0"/>
              <a:t>.</a:t>
            </a:r>
            <a:endParaRPr sz="3600" dirty="0"/>
          </a:p>
        </p:txBody>
      </p:sp>
      <p:sp>
        <p:nvSpPr>
          <p:cNvPr id="73" name="Очень крутой заголовок…"/>
          <p:cNvSpPr txBox="1"/>
          <p:nvPr/>
        </p:nvSpPr>
        <p:spPr>
          <a:xfrm>
            <a:off x="1223752" y="2243248"/>
            <a:ext cx="21506374"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smtClean="0">
                <a:latin typeface="Arial Narrow" charset="0"/>
                <a:ea typeface="Arial Narrow" charset="0"/>
                <a:cs typeface="Arial Narrow" charset="0"/>
              </a:rPr>
              <a:t>Social sciences behind new approach to pension system creation</a:t>
            </a:r>
            <a:endParaRPr lang="en-US" sz="4200" b="1" dirty="0">
              <a:latin typeface="Arial Narrow" charset="0"/>
              <a:ea typeface="Arial Narrow" charset="0"/>
              <a:cs typeface="Arial Narrow" charset="0"/>
            </a:endParaRPr>
          </a:p>
        </p:txBody>
      </p:sp>
      <p:sp>
        <p:nvSpPr>
          <p:cNvPr id="74" name="Заголовок основного текста"/>
          <p:cNvSpPr txBox="1"/>
          <p:nvPr/>
        </p:nvSpPr>
        <p:spPr>
          <a:xfrm>
            <a:off x="1188346" y="4632117"/>
            <a:ext cx="20927434" cy="132494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smtClean="0"/>
              <a:t>ECONOMIC THEORY</a:t>
            </a:r>
            <a:endParaRPr lang="en-US" dirty="0"/>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spTree>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5620149"/>
            <a:ext cx="21523142" cy="555245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marL="304800" indent="-304800" algn="l">
              <a:spcBef>
                <a:spcPts val="2800"/>
              </a:spcBef>
              <a:buSzPct val="100000"/>
              <a:buAutoNum type="arabicPeriod"/>
              <a:defRPr sz="2800">
                <a:solidFill>
                  <a:srgbClr val="253957"/>
                </a:solidFill>
                <a:latin typeface="+mn-lt"/>
                <a:ea typeface="+mn-ea"/>
                <a:cs typeface="+mn-cs"/>
                <a:sym typeface="Arial Narrow"/>
              </a:defRPr>
            </a:pPr>
            <a:r>
              <a:rPr lang="en-US" sz="3200" dirty="0" smtClean="0"/>
              <a:t>Instead of efficiency, demographical argument is an alarming prediction of inevitability of state-led pension systems.</a:t>
            </a:r>
            <a:endParaRPr sz="3200" dirty="0"/>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en-US" sz="3200" dirty="0"/>
              <a:t>In post-communist economies demographic arguments can usually be reduced to one argument regularly used in public and expert debated – the argument, based on old-age dependency </a:t>
            </a:r>
            <a:r>
              <a:rPr lang="en-US" sz="3200" dirty="0" smtClean="0"/>
              <a:t>ratio (old-age population as a share of working-age population).</a:t>
            </a:r>
          </a:p>
          <a:p>
            <a:pPr marL="304800" indent="-304800" algn="l">
              <a:spcBef>
                <a:spcPts val="2800"/>
              </a:spcBef>
              <a:buSzPct val="100000"/>
              <a:buFontTx/>
              <a:buAutoNum type="arabicPeriod"/>
              <a:defRPr sz="2800">
                <a:solidFill>
                  <a:srgbClr val="253957"/>
                </a:solidFill>
                <a:latin typeface="+mn-lt"/>
                <a:ea typeface="+mn-ea"/>
                <a:cs typeface="+mn-cs"/>
                <a:sym typeface="Arial Narrow"/>
              </a:defRPr>
            </a:pPr>
            <a:r>
              <a:rPr lang="en-US" sz="3200" dirty="0">
                <a:sym typeface="Arial Narrow"/>
              </a:rPr>
              <a:t>Old-age dependency ratio is often used as an alternative to the workers to pensioners ratio. The dynamic of this ratio depends on three components: birth rate, life expectancy, and migration </a:t>
            </a:r>
            <a:r>
              <a:rPr lang="en-US" sz="3200" dirty="0" smtClean="0">
                <a:sym typeface="Arial Narrow"/>
              </a:rPr>
              <a:t>rate. Extrapolation </a:t>
            </a:r>
            <a:r>
              <a:rPr lang="en-US" sz="3200" dirty="0">
                <a:sym typeface="Arial Narrow"/>
              </a:rPr>
              <a:t>of recent demographic trends usually led to the need of radical changes of pension systems, and actually only two possible options were considered out of scientific predictions: privatization (shift to life-time pension capital formation instead of intergenerational distribution) and strictness of current systems. While the second prescriptions are hard to pursue for political reasons, shift to the market hides any “retrenchment” and according to proponents of efficiency of private systems will provide higher pension benefits in the future. </a:t>
            </a:r>
            <a:endParaRPr lang="en-US" sz="3200" dirty="0" smtClean="0">
              <a:sym typeface="Arial Narrow"/>
            </a:endParaRPr>
          </a:p>
          <a:p>
            <a:pPr marL="304800" indent="-304800" algn="l">
              <a:spcBef>
                <a:spcPts val="2800"/>
              </a:spcBef>
              <a:buSzPct val="100000"/>
              <a:buFontTx/>
              <a:buAutoNum type="arabicPeriod"/>
              <a:defRPr sz="2800">
                <a:solidFill>
                  <a:srgbClr val="253957"/>
                </a:solidFill>
                <a:latin typeface="+mn-lt"/>
                <a:ea typeface="+mn-ea"/>
                <a:cs typeface="+mn-cs"/>
                <a:sym typeface="Arial Narrow"/>
              </a:defRPr>
            </a:pPr>
            <a:r>
              <a:rPr lang="en-US" sz="3200" dirty="0"/>
              <a:t>Simple old-age dependency ratio misses changes in productivity and technological progress. At the same time, calculation of several scenarios based on different assumptions about birth rate, migration rate, life expectancy, change of productivity and other parameters significantly reduces its explanatory and convincing power in political process, since most people ‘desire confident, if not absolute, knowledge’ sharing ‘the belief that action and policy based on knowledge should be predicated on truth rather than error’ (Samuels 1973, p.511)</a:t>
            </a:r>
            <a:r>
              <a:rPr lang="en-US" sz="3200" dirty="0" smtClean="0"/>
              <a:t>. </a:t>
            </a:r>
            <a:r>
              <a:rPr lang="es-ES" sz="3200" dirty="0" smtClean="0">
                <a:sym typeface="Arial Narrow"/>
              </a:rPr>
              <a:t>More </a:t>
            </a:r>
            <a:r>
              <a:rPr lang="es-ES" sz="3200" dirty="0" err="1">
                <a:sym typeface="Arial Narrow"/>
              </a:rPr>
              <a:t>complex</a:t>
            </a:r>
            <a:r>
              <a:rPr lang="es-ES" sz="3200" dirty="0">
                <a:sym typeface="Arial Narrow"/>
              </a:rPr>
              <a:t> </a:t>
            </a:r>
            <a:r>
              <a:rPr lang="es-ES" sz="3200" dirty="0" err="1">
                <a:sym typeface="Arial Narrow"/>
              </a:rPr>
              <a:t>demographic</a:t>
            </a:r>
            <a:r>
              <a:rPr lang="es-ES" sz="3200" dirty="0">
                <a:sym typeface="Arial Narrow"/>
              </a:rPr>
              <a:t> </a:t>
            </a:r>
            <a:r>
              <a:rPr lang="es-ES" sz="3200" dirty="0" err="1" smtClean="0">
                <a:sym typeface="Arial Narrow"/>
              </a:rPr>
              <a:t>researches</a:t>
            </a:r>
            <a:r>
              <a:rPr lang="es-ES" sz="3200" dirty="0" smtClean="0">
                <a:sym typeface="Arial Narrow"/>
              </a:rPr>
              <a:t> </a:t>
            </a:r>
            <a:r>
              <a:rPr lang="es-ES" sz="3200" dirty="0" err="1" smtClean="0">
                <a:sym typeface="Arial Narrow"/>
              </a:rPr>
              <a:t>left</a:t>
            </a:r>
            <a:r>
              <a:rPr lang="es-ES" sz="3200" dirty="0" smtClean="0">
                <a:sym typeface="Arial Narrow"/>
              </a:rPr>
              <a:t> </a:t>
            </a:r>
            <a:r>
              <a:rPr lang="es-ES" sz="3200" dirty="0" err="1">
                <a:sym typeface="Arial Narrow"/>
              </a:rPr>
              <a:t>outside</a:t>
            </a:r>
            <a:r>
              <a:rPr lang="es-ES" sz="3200" dirty="0">
                <a:sym typeface="Arial Narrow"/>
              </a:rPr>
              <a:t> </a:t>
            </a:r>
            <a:r>
              <a:rPr lang="es-ES" sz="3200" dirty="0" err="1">
                <a:sym typeface="Arial Narrow"/>
              </a:rPr>
              <a:t>the</a:t>
            </a:r>
            <a:r>
              <a:rPr lang="es-ES" sz="3200" dirty="0">
                <a:sym typeface="Arial Narrow"/>
              </a:rPr>
              <a:t> </a:t>
            </a:r>
            <a:r>
              <a:rPr lang="es-ES" sz="3200" dirty="0" err="1" smtClean="0">
                <a:sym typeface="Arial Narrow"/>
              </a:rPr>
              <a:t>discourse</a:t>
            </a:r>
            <a:r>
              <a:rPr lang="es-ES" sz="3200" dirty="0" smtClean="0">
                <a:sym typeface="Arial Narrow"/>
              </a:rPr>
              <a:t>.</a:t>
            </a:r>
            <a:endParaRPr lang="ru-RU" sz="3200" dirty="0">
              <a:sym typeface="Arial Narrow"/>
            </a:endParaRPr>
          </a:p>
        </p:txBody>
      </p:sp>
      <p:sp>
        <p:nvSpPr>
          <p:cNvPr id="73" name="Очень крутой заголовок…"/>
          <p:cNvSpPr txBox="1"/>
          <p:nvPr/>
        </p:nvSpPr>
        <p:spPr>
          <a:xfrm>
            <a:off x="1223752" y="2216228"/>
            <a:ext cx="21506374"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smtClean="0">
                <a:latin typeface="Arial Narrow" charset="0"/>
                <a:ea typeface="Arial Narrow" charset="0"/>
                <a:cs typeface="Arial Narrow" charset="0"/>
              </a:rPr>
              <a:t>Social sciences behind new approach to pension reform</a:t>
            </a:r>
            <a:endParaRPr lang="en-US" sz="4200" b="1" dirty="0">
              <a:latin typeface="Arial Narrow" charset="0"/>
              <a:ea typeface="Arial Narrow" charset="0"/>
              <a:cs typeface="Arial Narrow" charset="0"/>
            </a:endParaRPr>
          </a:p>
        </p:txBody>
      </p:sp>
      <p:sp>
        <p:nvSpPr>
          <p:cNvPr id="74" name="Заголовок основного текста"/>
          <p:cNvSpPr txBox="1"/>
          <p:nvPr/>
        </p:nvSpPr>
        <p:spPr>
          <a:xfrm>
            <a:off x="1188346" y="4415956"/>
            <a:ext cx="20927434" cy="132494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smtClean="0"/>
              <a:t>DEMOGRAPHY AND POPULATION AGEING</a:t>
            </a:r>
            <a:endParaRPr lang="en-US" dirty="0"/>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1671498354"/>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Очень крутой заголовок…"/>
          <p:cNvSpPr txBox="1"/>
          <p:nvPr/>
        </p:nvSpPr>
        <p:spPr>
          <a:xfrm>
            <a:off x="1209449" y="2972786"/>
            <a:ext cx="21489608"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smtClean="0">
                <a:latin typeface="Arial Narrow" charset="0"/>
                <a:ea typeface="Arial Narrow" charset="0"/>
                <a:cs typeface="Arial Narrow" charset="0"/>
              </a:rPr>
              <a:t>Conclusion</a:t>
            </a:r>
            <a:endParaRPr lang="en-US" sz="7000" b="1" dirty="0">
              <a:latin typeface="Arial Narrow" charset="0"/>
              <a:ea typeface="Arial Narrow" charset="0"/>
              <a:cs typeface="Arial Narrow" charset="0"/>
            </a:endParaRPr>
          </a:p>
        </p:txBody>
      </p:sp>
      <p:sp>
        <p:nvSpPr>
          <p:cNvPr id="88" name="Заголовок основного текста"/>
          <p:cNvSpPr txBox="1"/>
          <p:nvPr/>
        </p:nvSpPr>
        <p:spPr>
          <a:xfrm>
            <a:off x="1228087" y="4686156"/>
            <a:ext cx="21470414" cy="739176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742950" indent="-742950" algn="just">
              <a:buAutoNum type="arabicPeriod"/>
            </a:pPr>
            <a:r>
              <a:rPr lang="en-US" dirty="0" smtClean="0"/>
              <a:t>Each social security system is “</a:t>
            </a:r>
            <a:r>
              <a:rPr lang="en-US" i="1" dirty="0" smtClean="0"/>
              <a:t>the result of a complex and changing web of interacting economic and political factors</a:t>
            </a:r>
            <a:r>
              <a:rPr lang="en-US" dirty="0" smtClean="0"/>
              <a:t>” (George, 1991: p.47). Pension privatization was the project of creation of universal efficient mechanism based which fits any market economy.</a:t>
            </a:r>
            <a:endParaRPr lang="en-US" dirty="0"/>
          </a:p>
          <a:p>
            <a:pPr marL="742950" indent="-742950" algn="just">
              <a:buAutoNum type="arabicPeriod"/>
            </a:pPr>
            <a:r>
              <a:rPr lang="en-US" dirty="0" smtClean="0"/>
              <a:t>After the crisis of 2008, several economies of the region scaled back pension privatization and increased the level of public pension provision. ILO recently proposed recommendations for reversing pension privatization and returning to the public pension system (</a:t>
            </a:r>
            <a:r>
              <a:rPr lang="en-US" dirty="0"/>
              <a:t>ILO 2018</a:t>
            </a:r>
            <a:r>
              <a:rPr lang="en-US" dirty="0" smtClean="0"/>
              <a:t>). However, discourse (and especially ageing argument ) still shapes the </a:t>
            </a:r>
            <a:r>
              <a:rPr lang="en-US" dirty="0" smtClean="0"/>
              <a:t>policy.</a:t>
            </a:r>
            <a:endParaRPr lang="en-US" dirty="0" smtClean="0"/>
          </a:p>
          <a:p>
            <a:pPr marL="742950" indent="-742950" algn="just">
              <a:buAutoNum type="arabicPeriod"/>
            </a:pPr>
            <a:r>
              <a:rPr lang="en-US" dirty="0" smtClean="0"/>
              <a:t>Although the project of pension privatization was inspired by liberal thinkers, it should be separated from liberal tradition. Chilean-type pension system privatization was a paternalistic reform in its essence, nudging citizens towards the “right” behavior.</a:t>
            </a:r>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2609948096"/>
      </p:ext>
    </p:extLst>
  </p:cSld>
  <p:clrMapOvr>
    <a:masterClrMapping/>
  </p:clrMapOvr>
  <p:transition xmlns:p14="http://schemas.microsoft.com/office/powerpoint/2010/mai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233</TotalTime>
  <Words>1328</Words>
  <Application>Microsoft Macintosh PowerPoint</Application>
  <PresentationFormat>Другой</PresentationFormat>
  <Paragraphs>62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Владимир Кремлёв</dc:creator>
  <cp:lastModifiedBy>Mac</cp:lastModifiedBy>
  <cp:revision>21</cp:revision>
  <dcterms:modified xsi:type="dcterms:W3CDTF">2019-06-28T12:21:26Z</dcterms:modified>
</cp:coreProperties>
</file>