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-234" y="-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0585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Текст заголовка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8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Текст заголовка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" name="Уровень текста 1…"/>
          <p:cNvSpPr>
            <a:spLocks noGrp="1"/>
          </p:cNvSpPr>
          <p:nvPr>
            <p:ph type="body"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Текст заголовка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Текст заголовка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1689100" y="3502534"/>
            <a:ext cx="21005800" cy="9431426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Текст заголовка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e.ru/org/persons/61068" TargetMode="External"/><Relationship Id="rId2" Type="http://schemas.openxmlformats.org/officeDocument/2006/relationships/hyperlink" Target="https://www.hse.ru/org/persons/63968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tif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tif"/><Relationship Id="rId11" Type="http://schemas.openxmlformats.org/officeDocument/2006/relationships/image" Target="../media/image35.tif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tif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hse.ru/ma/retail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logo_с_hse_black.png" descr="logo_с_hse_black.png"/>
          <p:cNvPicPr>
            <a:picLocks noChangeAspect="1"/>
          </p:cNvPicPr>
          <p:nvPr/>
        </p:nvPicPr>
        <p:blipFill>
          <a:blip r:embed="rId2">
            <a:extLst/>
          </a:blip>
          <a:srcRect l="10649" r="10649" b="1087"/>
          <a:stretch>
            <a:fillRect/>
          </a:stretch>
        </p:blipFill>
        <p:spPr>
          <a:xfrm>
            <a:off x="152399" y="172563"/>
            <a:ext cx="3251201" cy="324124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Магистерская программа…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Магистерская программа</a:t>
            </a:r>
          </a:p>
          <a:p>
            <a:r>
              <a:t>«Менеджмент в ритейле»</a:t>
            </a:r>
          </a:p>
        </p:txBody>
      </p:sp>
      <p:sp>
        <p:nvSpPr>
          <p:cNvPr id="139" name="Факультет бизнеса и менеджмента НИУ ВШЭ…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8BA48"/>
                </a:solidFill>
              </a:defRPr>
            </a:pPr>
            <a:r>
              <a:rPr dirty="0" err="1"/>
              <a:t>Факультет</a:t>
            </a:r>
            <a:r>
              <a:rPr dirty="0"/>
              <a:t> </a:t>
            </a:r>
            <a:r>
              <a:rPr dirty="0" err="1"/>
              <a:t>бизнеса</a:t>
            </a:r>
            <a:r>
              <a:rPr dirty="0"/>
              <a:t> и </a:t>
            </a:r>
            <a:r>
              <a:rPr dirty="0" err="1"/>
              <a:t>менеджмента</a:t>
            </a:r>
            <a:r>
              <a:rPr dirty="0"/>
              <a:t> НИУ </a:t>
            </a:r>
            <a:r>
              <a:rPr dirty="0" smtClean="0"/>
              <a:t>ВШЭ</a:t>
            </a:r>
            <a:endParaRPr dirty="0"/>
          </a:p>
        </p:txBody>
      </p:sp>
      <p:pic>
        <p:nvPicPr>
          <p:cNvPr id="140" name="024-shopping-cart.png" descr="024-shopping-car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46417" y="10053473"/>
            <a:ext cx="3251201" cy="325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001-networking.png" descr="001-network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05523" y="9193214"/>
            <a:ext cx="3251201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Цели магистерской программы"/>
          <p:cNvSpPr>
            <a:spLocks noGrp="1"/>
          </p:cNvSpPr>
          <p:nvPr>
            <p:ph type="title"/>
          </p:nvPr>
        </p:nvSpPr>
        <p:spPr>
          <a:xfrm>
            <a:off x="3378200" y="632918"/>
            <a:ext cx="21005800" cy="2286000"/>
          </a:xfrm>
          <a:prstGeom prst="rect">
            <a:avLst/>
          </a:prstGeom>
        </p:spPr>
        <p:txBody>
          <a:bodyPr/>
          <a:lstStyle>
            <a:lvl1pPr defTabSz="767715">
              <a:defRPr sz="10416" b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Цели</a:t>
            </a:r>
            <a:r>
              <a:rPr dirty="0"/>
              <a:t> </a:t>
            </a:r>
            <a:r>
              <a:rPr dirty="0" err="1"/>
              <a:t>магистерской</a:t>
            </a:r>
            <a:r>
              <a:rPr dirty="0"/>
              <a:t> </a:t>
            </a:r>
            <a:r>
              <a:rPr dirty="0" err="1"/>
              <a:t>программы</a:t>
            </a:r>
            <a:endParaRPr dirty="0"/>
          </a:p>
        </p:txBody>
      </p:sp>
      <p:graphicFrame>
        <p:nvGraphicFramePr>
          <p:cNvPr id="196" name="Таблица"/>
          <p:cNvGraphicFramePr/>
          <p:nvPr>
            <p:extLst>
              <p:ext uri="{D42A27DB-BD31-4B8C-83A1-F6EECF244321}">
                <p14:modId xmlns:p14="http://schemas.microsoft.com/office/powerpoint/2010/main" val="1010995430"/>
              </p:ext>
            </p:extLst>
          </p:nvPr>
        </p:nvGraphicFramePr>
        <p:xfrm>
          <a:off x="1705774" y="3876271"/>
          <a:ext cx="20972451" cy="9003532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0169786"/>
                <a:gridCol w="618393"/>
                <a:gridCol w="10184272"/>
              </a:tblGrid>
              <a:tr h="900353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400" dirty="0" err="1"/>
                        <a:t>Выработка</a:t>
                      </a:r>
                      <a:r>
                        <a:rPr sz="4400" dirty="0"/>
                        <a:t> у </a:t>
                      </a:r>
                      <a:r>
                        <a:rPr sz="4400" dirty="0" err="1"/>
                        <a:t>выпускников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компетенций</a:t>
                      </a:r>
                      <a:r>
                        <a:rPr sz="4400" dirty="0"/>
                        <a:t>, </a:t>
                      </a:r>
                      <a:r>
                        <a:rPr sz="4400" dirty="0" err="1"/>
                        <a:t>основанных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на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получении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углублённых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знаний</a:t>
                      </a:r>
                      <a:r>
                        <a:rPr sz="4400" dirty="0"/>
                        <a:t> </a:t>
                      </a:r>
                      <a:r>
                        <a:rPr sz="4400" b="1" dirty="0"/>
                        <a:t>в </a:t>
                      </a:r>
                      <a:r>
                        <a:rPr sz="4400" b="1" dirty="0" err="1"/>
                        <a:t>области</a:t>
                      </a:r>
                      <a:r>
                        <a:rPr sz="4400" b="1" dirty="0"/>
                        <a:t> </a:t>
                      </a:r>
                      <a:r>
                        <a:rPr sz="4400" b="1" dirty="0" err="1"/>
                        <a:t>менеджмента</a:t>
                      </a:r>
                      <a:r>
                        <a:rPr sz="4400" b="1" dirty="0"/>
                        <a:t> </a:t>
                      </a:r>
                      <a:r>
                        <a:rPr sz="4400" b="1" dirty="0" err="1"/>
                        <a:t>для</a:t>
                      </a:r>
                      <a:r>
                        <a:rPr sz="4400" b="1" dirty="0"/>
                        <a:t> </a:t>
                      </a:r>
                      <a:r>
                        <a:rPr sz="4400" b="1" dirty="0" err="1"/>
                        <a:t>ведения</a:t>
                      </a:r>
                      <a:r>
                        <a:rPr sz="4400" b="1" dirty="0"/>
                        <a:t> </a:t>
                      </a:r>
                      <a:r>
                        <a:rPr sz="4400" b="1" dirty="0" err="1"/>
                        <a:t>бизнеса</a:t>
                      </a:r>
                      <a:r>
                        <a:rPr sz="4400" b="1" dirty="0"/>
                        <a:t> в </a:t>
                      </a:r>
                      <a:r>
                        <a:rPr sz="4400" b="1" dirty="0" err="1"/>
                        <a:t>сфере</a:t>
                      </a:r>
                      <a:r>
                        <a:rPr sz="4400" b="1" dirty="0"/>
                        <a:t> </a:t>
                      </a:r>
                      <a:r>
                        <a:rPr sz="4400" b="1" dirty="0" err="1"/>
                        <a:t>ритейла</a:t>
                      </a:r>
                      <a:endParaRPr sz="4400" b="1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/>
                      </a:pPr>
                      <a:endParaRPr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400" dirty="0" err="1"/>
                        <a:t>Подготовка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специалистов</a:t>
                      </a:r>
                      <a:r>
                        <a:rPr sz="4400" dirty="0"/>
                        <a:t>, </a:t>
                      </a:r>
                      <a:r>
                        <a:rPr sz="4400" dirty="0" err="1"/>
                        <a:t>владеющих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технологиями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менеджмента</a:t>
                      </a:r>
                      <a:r>
                        <a:rPr sz="4400" dirty="0"/>
                        <a:t> </a:t>
                      </a:r>
                      <a:r>
                        <a:rPr sz="4400" b="1" dirty="0" err="1"/>
                        <a:t>на</a:t>
                      </a:r>
                      <a:r>
                        <a:rPr sz="4400" b="1" dirty="0"/>
                        <a:t> </a:t>
                      </a:r>
                      <a:r>
                        <a:rPr sz="4400" b="1" dirty="0" err="1"/>
                        <a:t>уровне</a:t>
                      </a:r>
                      <a:r>
                        <a:rPr sz="4400" b="1" dirty="0"/>
                        <a:t> </a:t>
                      </a:r>
                      <a:r>
                        <a:rPr sz="4400" b="1" dirty="0" err="1"/>
                        <a:t>мировых</a:t>
                      </a:r>
                      <a:r>
                        <a:rPr sz="4400" b="1" dirty="0"/>
                        <a:t> </a:t>
                      </a:r>
                      <a:r>
                        <a:rPr sz="4400" b="1" dirty="0" err="1"/>
                        <a:t>стандартов</a:t>
                      </a:r>
                      <a:r>
                        <a:rPr sz="4400" b="1" dirty="0"/>
                        <a:t> в </a:t>
                      </a:r>
                      <a:r>
                        <a:rPr sz="4400" b="1" dirty="0" err="1"/>
                        <a:t>сфере</a:t>
                      </a:r>
                      <a:r>
                        <a:rPr sz="4400" b="1" dirty="0"/>
                        <a:t> </a:t>
                      </a:r>
                      <a:r>
                        <a:rPr sz="4400" b="1" dirty="0" err="1"/>
                        <a:t>ритейла</a:t>
                      </a:r>
                      <a:endParaRPr sz="4400" b="1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7" name="002-galaxy.png" descr="002-galax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7275" y="9193214"/>
            <a:ext cx="3251201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29" y="154242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Ритейл-менеджер нового типа способен"/>
          <p:cNvSpPr>
            <a:spLocks noGrp="1"/>
          </p:cNvSpPr>
          <p:nvPr>
            <p:ph type="title"/>
          </p:nvPr>
        </p:nvSpPr>
        <p:spPr>
          <a:xfrm>
            <a:off x="3316873" y="913331"/>
            <a:ext cx="21005800" cy="2286000"/>
          </a:xfrm>
          <a:prstGeom prst="rect">
            <a:avLst/>
          </a:prstGeom>
        </p:spPr>
        <p:txBody>
          <a:bodyPr/>
          <a:lstStyle>
            <a:lvl1pPr defTabSz="594360">
              <a:defRPr sz="8064" b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Ритейл-менеджер</a:t>
            </a:r>
            <a:r>
              <a:rPr dirty="0"/>
              <a:t> </a:t>
            </a:r>
            <a:r>
              <a:rPr dirty="0" err="1"/>
              <a:t>нового</a:t>
            </a:r>
            <a:r>
              <a:rPr dirty="0"/>
              <a:t> </a:t>
            </a:r>
            <a:r>
              <a:rPr dirty="0" err="1"/>
              <a:t>типа</a:t>
            </a:r>
            <a:r>
              <a:rPr dirty="0"/>
              <a:t> </a:t>
            </a:r>
            <a:r>
              <a:rPr dirty="0" err="1"/>
              <a:t>способен</a:t>
            </a:r>
            <a:endParaRPr dirty="0"/>
          </a:p>
        </p:txBody>
      </p:sp>
      <p:graphicFrame>
        <p:nvGraphicFramePr>
          <p:cNvPr id="200" name="Таблица"/>
          <p:cNvGraphicFramePr/>
          <p:nvPr>
            <p:extLst>
              <p:ext uri="{D42A27DB-BD31-4B8C-83A1-F6EECF244321}">
                <p14:modId xmlns:p14="http://schemas.microsoft.com/office/powerpoint/2010/main" val="2763028084"/>
              </p:ext>
            </p:extLst>
          </p:nvPr>
        </p:nvGraphicFramePr>
        <p:xfrm>
          <a:off x="1752600" y="3556000"/>
          <a:ext cx="20878800" cy="9324494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5219700"/>
                <a:gridCol w="5219700"/>
                <a:gridCol w="5219700"/>
                <a:gridCol w="5219700"/>
              </a:tblGrid>
              <a:tr h="466224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 dirty="0" err="1"/>
                        <a:t>Разрабатывать</a:t>
                      </a:r>
                      <a:r>
                        <a:rPr sz="3000" dirty="0"/>
                        <a:t> и </a:t>
                      </a:r>
                      <a:r>
                        <a:rPr sz="3000" dirty="0" err="1"/>
                        <a:t>реализовывать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стратегии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розничных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компаний</a:t>
                      </a:r>
                      <a:endParaRPr sz="3000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/>
                        <a:t>Проектировать бизнес-процессы в розничной торговле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 dirty="0" err="1"/>
                        <a:t>Проектировать</a:t>
                      </a:r>
                      <a:r>
                        <a:rPr sz="3000" dirty="0"/>
                        <a:t> 
</a:t>
                      </a:r>
                      <a:r>
                        <a:rPr sz="3000" dirty="0" err="1"/>
                        <a:t>экосистемы</a:t>
                      </a:r>
                      <a:r>
                        <a:rPr sz="3000" dirty="0"/>
                        <a:t> 
</a:t>
                      </a:r>
                      <a:r>
                        <a:rPr sz="3000" dirty="0" err="1"/>
                        <a:t>потребителей</a:t>
                      </a:r>
                      <a:endParaRPr sz="3000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/>
                        <a:t>Заниматься поиском и оценкой новых рыночных возможностей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466224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/>
                        <a:t>Управлять результативностью бизнеса в сфере ритейла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/>
                        <a:t>Формировать стратегии взаимодействия и управления взаимоотношениями в межфирменных сетях, альянсах и цепях поставок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 dirty="0" err="1"/>
                        <a:t>Разрабатывать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маркетинговые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программы</a:t>
                      </a:r>
                      <a:r>
                        <a:rPr sz="3000" dirty="0"/>
                        <a:t> в </a:t>
                      </a:r>
                      <a:r>
                        <a:rPr sz="3000" dirty="0" err="1"/>
                        <a:t>условиях</a:t>
                      </a:r>
                      <a:r>
                        <a:rPr sz="3000" dirty="0"/>
                        <a:t> </a:t>
                      </a:r>
                      <a:r>
                        <a:rPr sz="3000" dirty="0" err="1" smtClean="0"/>
                        <a:t>изменений</a:t>
                      </a:r>
                      <a:r>
                        <a:rPr sz="3000" dirty="0" smtClean="0"/>
                        <a:t> </a:t>
                      </a:r>
                      <a:r>
                        <a:rPr sz="3000" dirty="0"/>
                        <a:t>в </a:t>
                      </a:r>
                      <a:r>
                        <a:rPr sz="3000" dirty="0" err="1"/>
                        <a:t>паттернах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поведения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потребителя</a:t>
                      </a:r>
                      <a:r>
                        <a:rPr sz="3000" dirty="0"/>
                        <a:t> и </a:t>
                      </a:r>
                      <a:r>
                        <a:rPr sz="3000" dirty="0" err="1"/>
                        <a:t>внедрения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технологий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управления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потребительским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опытом</a:t>
                      </a:r>
                      <a:endParaRPr sz="3000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000" dirty="0" err="1"/>
                        <a:t>Разрабатывать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комплекс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управленческих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решений</a:t>
                      </a:r>
                      <a:r>
                        <a:rPr sz="3000" dirty="0"/>
                        <a:t>, </a:t>
                      </a:r>
                      <a:r>
                        <a:rPr sz="3000" dirty="0" err="1"/>
                        <a:t>направленных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на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формирование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коммерческой</a:t>
                      </a:r>
                      <a:r>
                        <a:rPr sz="3000" dirty="0"/>
                        <a:t> и </a:t>
                      </a:r>
                      <a:r>
                        <a:rPr sz="3000" dirty="0" err="1"/>
                        <a:t>финансовой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результативности</a:t>
                      </a:r>
                      <a:r>
                        <a:rPr sz="3000" dirty="0"/>
                        <a:t> </a:t>
                      </a:r>
                      <a:r>
                        <a:rPr sz="3000" dirty="0" err="1"/>
                        <a:t>бизнеса</a:t>
                      </a:r>
                      <a:endParaRPr sz="3000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01" name="Квадрат"/>
          <p:cNvSpPr/>
          <p:nvPr/>
        </p:nvSpPr>
        <p:spPr>
          <a:xfrm>
            <a:off x="9156700" y="5715000"/>
            <a:ext cx="774403" cy="774403"/>
          </a:xfrm>
          <a:prstGeom prst="rect">
            <a:avLst/>
          </a:prstGeom>
          <a:ln w="152400">
            <a:solidFill>
              <a:srgbClr val="53585F">
                <a:alpha val="3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02" name="Квадрат"/>
          <p:cNvSpPr/>
          <p:nvPr/>
        </p:nvSpPr>
        <p:spPr>
          <a:xfrm>
            <a:off x="19494500" y="5715000"/>
            <a:ext cx="774403" cy="774403"/>
          </a:xfrm>
          <a:prstGeom prst="rect">
            <a:avLst/>
          </a:prstGeom>
          <a:ln w="152400">
            <a:solidFill>
              <a:srgbClr val="53585F">
                <a:alpha val="3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03" name="Квадрат"/>
          <p:cNvSpPr/>
          <p:nvPr/>
        </p:nvSpPr>
        <p:spPr>
          <a:xfrm>
            <a:off x="14325600" y="5715000"/>
            <a:ext cx="774403" cy="774403"/>
          </a:xfrm>
          <a:prstGeom prst="rect">
            <a:avLst/>
          </a:prstGeom>
          <a:ln w="152400">
            <a:solidFill>
              <a:srgbClr val="53585F">
                <a:alpha val="3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04" name="Квадрат"/>
          <p:cNvSpPr/>
          <p:nvPr/>
        </p:nvSpPr>
        <p:spPr>
          <a:xfrm>
            <a:off x="3987800" y="5715000"/>
            <a:ext cx="774403" cy="774403"/>
          </a:xfrm>
          <a:prstGeom prst="rect">
            <a:avLst/>
          </a:prstGeom>
          <a:ln w="152400">
            <a:solidFill>
              <a:srgbClr val="53585F">
                <a:alpha val="3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05" name="Квадрат"/>
          <p:cNvSpPr/>
          <p:nvPr/>
        </p:nvSpPr>
        <p:spPr>
          <a:xfrm>
            <a:off x="9220348" y="12187274"/>
            <a:ext cx="774404" cy="774404"/>
          </a:xfrm>
          <a:prstGeom prst="rect">
            <a:avLst/>
          </a:prstGeom>
          <a:ln w="152400">
            <a:solidFill>
              <a:srgbClr val="53585F">
                <a:alpha val="3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06" name="Квадрат"/>
          <p:cNvSpPr/>
          <p:nvPr/>
        </p:nvSpPr>
        <p:spPr>
          <a:xfrm>
            <a:off x="19558148" y="12187274"/>
            <a:ext cx="774404" cy="774404"/>
          </a:xfrm>
          <a:prstGeom prst="rect">
            <a:avLst/>
          </a:prstGeom>
          <a:ln w="152400">
            <a:solidFill>
              <a:srgbClr val="53585F">
                <a:alpha val="3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07" name="Квадрат"/>
          <p:cNvSpPr/>
          <p:nvPr/>
        </p:nvSpPr>
        <p:spPr>
          <a:xfrm>
            <a:off x="14389248" y="12187274"/>
            <a:ext cx="774404" cy="774404"/>
          </a:xfrm>
          <a:prstGeom prst="rect">
            <a:avLst/>
          </a:prstGeom>
          <a:ln w="152400">
            <a:solidFill>
              <a:srgbClr val="53585F">
                <a:alpha val="3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08" name="Квадрат"/>
          <p:cNvSpPr/>
          <p:nvPr/>
        </p:nvSpPr>
        <p:spPr>
          <a:xfrm>
            <a:off x="4051448" y="12187274"/>
            <a:ext cx="774404" cy="774404"/>
          </a:xfrm>
          <a:prstGeom prst="rect">
            <a:avLst/>
          </a:prstGeom>
          <a:ln w="152400">
            <a:solidFill>
              <a:srgbClr val="53585F">
                <a:alpha val="3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09" name="✓"/>
          <p:cNvSpPr/>
          <p:nvPr/>
        </p:nvSpPr>
        <p:spPr>
          <a:xfrm>
            <a:off x="3944849" y="4718568"/>
            <a:ext cx="1375930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0">
                <a:solidFill>
                  <a:srgbClr val="F8BA48"/>
                </a:solidFill>
              </a:defRPr>
            </a:lvl1pPr>
          </a:lstStyle>
          <a:p>
            <a:r>
              <a:t>✓</a:t>
            </a:r>
          </a:p>
        </p:txBody>
      </p:sp>
      <p:sp>
        <p:nvSpPr>
          <p:cNvPr id="210" name="✓"/>
          <p:cNvSpPr/>
          <p:nvPr/>
        </p:nvSpPr>
        <p:spPr>
          <a:xfrm>
            <a:off x="9081021" y="4718568"/>
            <a:ext cx="1375930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0">
                <a:solidFill>
                  <a:srgbClr val="F8BA48"/>
                </a:solidFill>
              </a:defRPr>
            </a:lvl1pPr>
          </a:lstStyle>
          <a:p>
            <a:r>
              <a:t>✓</a:t>
            </a:r>
          </a:p>
        </p:txBody>
      </p:sp>
      <p:sp>
        <p:nvSpPr>
          <p:cNvPr id="211" name="✓"/>
          <p:cNvSpPr/>
          <p:nvPr/>
        </p:nvSpPr>
        <p:spPr>
          <a:xfrm>
            <a:off x="14249920" y="4718568"/>
            <a:ext cx="1375930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0">
                <a:solidFill>
                  <a:srgbClr val="F8BA48"/>
                </a:solidFill>
              </a:defRPr>
            </a:lvl1pPr>
          </a:lstStyle>
          <a:p>
            <a:r>
              <a:t>✓</a:t>
            </a:r>
          </a:p>
        </p:txBody>
      </p:sp>
      <p:sp>
        <p:nvSpPr>
          <p:cNvPr id="212" name="✓"/>
          <p:cNvSpPr/>
          <p:nvPr/>
        </p:nvSpPr>
        <p:spPr>
          <a:xfrm>
            <a:off x="19418820" y="4718568"/>
            <a:ext cx="1375930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0">
                <a:solidFill>
                  <a:srgbClr val="F8BA48"/>
                </a:solidFill>
              </a:defRPr>
            </a:lvl1pPr>
          </a:lstStyle>
          <a:p>
            <a:r>
              <a:t>✓</a:t>
            </a:r>
          </a:p>
        </p:txBody>
      </p:sp>
      <p:sp>
        <p:nvSpPr>
          <p:cNvPr id="213" name="✓"/>
          <p:cNvSpPr/>
          <p:nvPr/>
        </p:nvSpPr>
        <p:spPr>
          <a:xfrm>
            <a:off x="3944849" y="11260172"/>
            <a:ext cx="1375930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0">
                <a:solidFill>
                  <a:srgbClr val="F8BA48"/>
                </a:solidFill>
              </a:defRPr>
            </a:lvl1pPr>
          </a:lstStyle>
          <a:p>
            <a:r>
              <a:t>✓</a:t>
            </a:r>
          </a:p>
        </p:txBody>
      </p:sp>
      <p:sp>
        <p:nvSpPr>
          <p:cNvPr id="214" name="✓"/>
          <p:cNvSpPr/>
          <p:nvPr/>
        </p:nvSpPr>
        <p:spPr>
          <a:xfrm>
            <a:off x="9144670" y="11260172"/>
            <a:ext cx="1375929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0">
                <a:solidFill>
                  <a:srgbClr val="F8BA48"/>
                </a:solidFill>
              </a:defRPr>
            </a:lvl1pPr>
          </a:lstStyle>
          <a:p>
            <a:r>
              <a:t>✓</a:t>
            </a:r>
          </a:p>
        </p:txBody>
      </p:sp>
      <p:sp>
        <p:nvSpPr>
          <p:cNvPr id="215" name="✓"/>
          <p:cNvSpPr/>
          <p:nvPr/>
        </p:nvSpPr>
        <p:spPr>
          <a:xfrm>
            <a:off x="14249920" y="11260172"/>
            <a:ext cx="1375930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0">
                <a:solidFill>
                  <a:srgbClr val="F8BA48"/>
                </a:solidFill>
              </a:defRPr>
            </a:lvl1pPr>
          </a:lstStyle>
          <a:p>
            <a:r>
              <a:t>✓</a:t>
            </a:r>
          </a:p>
        </p:txBody>
      </p:sp>
      <p:sp>
        <p:nvSpPr>
          <p:cNvPr id="216" name="✓"/>
          <p:cNvSpPr/>
          <p:nvPr/>
        </p:nvSpPr>
        <p:spPr>
          <a:xfrm>
            <a:off x="19355172" y="11260172"/>
            <a:ext cx="1375929" cy="204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0">
                <a:solidFill>
                  <a:srgbClr val="F8BA48"/>
                </a:solidFill>
              </a:defRPr>
            </a:lvl1pPr>
          </a:lstStyle>
          <a:p>
            <a:r>
              <a:t>✓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7" y="153897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Уникальность магистерской программы"/>
          <p:cNvSpPr>
            <a:spLocks noGrp="1"/>
          </p:cNvSpPr>
          <p:nvPr>
            <p:ph type="title"/>
          </p:nvPr>
        </p:nvSpPr>
        <p:spPr>
          <a:xfrm>
            <a:off x="3378200" y="900741"/>
            <a:ext cx="21005800" cy="2286000"/>
          </a:xfrm>
          <a:prstGeom prst="rect">
            <a:avLst/>
          </a:prstGeom>
        </p:spPr>
        <p:txBody>
          <a:bodyPr/>
          <a:lstStyle>
            <a:lvl1pPr defTabSz="594360">
              <a:defRPr sz="8064" b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Уникальность</a:t>
            </a:r>
            <a:r>
              <a:rPr dirty="0"/>
              <a:t> </a:t>
            </a:r>
            <a:r>
              <a:rPr dirty="0" err="1"/>
              <a:t>магистерской</a:t>
            </a:r>
            <a:r>
              <a:rPr dirty="0"/>
              <a:t> </a:t>
            </a:r>
            <a:r>
              <a:rPr dirty="0" err="1"/>
              <a:t>программы</a:t>
            </a:r>
            <a:endParaRPr dirty="0"/>
          </a:p>
        </p:txBody>
      </p:sp>
      <p:sp>
        <p:nvSpPr>
          <p:cNvPr id="219" name="Рассмотрение современного ритейла как системного интегратора различных бизнесов (производителей; поставщиков, логистических компаний)…"/>
          <p:cNvSpPr>
            <a:spLocks noGrp="1"/>
          </p:cNvSpPr>
          <p:nvPr>
            <p:ph type="body" idx="1"/>
          </p:nvPr>
        </p:nvSpPr>
        <p:spPr>
          <a:xfrm>
            <a:off x="1654595" y="3960318"/>
            <a:ext cx="21005800" cy="921451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4" indent="914400">
              <a:buSzTx/>
              <a:buNone/>
            </a:pPr>
            <a:r>
              <a:rPr dirty="0" err="1"/>
              <a:t>Рассмотрение</a:t>
            </a:r>
            <a:r>
              <a:rPr dirty="0"/>
              <a:t> </a:t>
            </a:r>
            <a:r>
              <a:rPr b="1" dirty="0" err="1"/>
              <a:t>современного</a:t>
            </a:r>
            <a:r>
              <a:rPr b="1" dirty="0"/>
              <a:t> </a:t>
            </a:r>
            <a:r>
              <a:rPr b="1" dirty="0" err="1"/>
              <a:t>ритейла</a:t>
            </a:r>
            <a:r>
              <a:rPr b="1" dirty="0"/>
              <a:t> </a:t>
            </a:r>
            <a:r>
              <a:rPr b="1" dirty="0" err="1"/>
              <a:t>как</a:t>
            </a:r>
            <a:r>
              <a:rPr b="1" dirty="0"/>
              <a:t> </a:t>
            </a:r>
            <a:r>
              <a:rPr b="1" dirty="0" err="1"/>
              <a:t>системного</a:t>
            </a:r>
            <a:r>
              <a:rPr b="1" dirty="0"/>
              <a:t> </a:t>
            </a:r>
            <a:r>
              <a:rPr b="1" dirty="0" err="1"/>
              <a:t>интегратора</a:t>
            </a:r>
            <a:r>
              <a:rPr b="1" dirty="0"/>
              <a:t> </a:t>
            </a:r>
            <a:r>
              <a:rPr b="1" dirty="0" err="1"/>
              <a:t>различных</a:t>
            </a:r>
            <a:r>
              <a:rPr b="1" dirty="0"/>
              <a:t> </a:t>
            </a:r>
            <a:r>
              <a:rPr b="1" dirty="0" err="1"/>
              <a:t>бизнесов</a:t>
            </a:r>
            <a:r>
              <a:rPr b="1" dirty="0"/>
              <a:t> </a:t>
            </a:r>
            <a:r>
              <a:rPr dirty="0"/>
              <a:t>(</a:t>
            </a:r>
            <a:r>
              <a:rPr dirty="0" err="1"/>
              <a:t>производителей</a:t>
            </a:r>
            <a:r>
              <a:rPr dirty="0"/>
              <a:t>; </a:t>
            </a:r>
            <a:r>
              <a:rPr dirty="0" err="1"/>
              <a:t>поставщиков</a:t>
            </a:r>
            <a:r>
              <a:rPr dirty="0"/>
              <a:t>, </a:t>
            </a:r>
            <a:r>
              <a:rPr dirty="0" err="1"/>
              <a:t>логистических</a:t>
            </a:r>
            <a:r>
              <a:rPr dirty="0"/>
              <a:t> </a:t>
            </a:r>
            <a:r>
              <a:rPr dirty="0" err="1"/>
              <a:t>компаний</a:t>
            </a:r>
            <a:r>
              <a:rPr dirty="0"/>
              <a:t>)</a:t>
            </a:r>
            <a:endParaRPr sz="1900" dirty="0"/>
          </a:p>
          <a:p>
            <a:pPr marL="0" lvl="4" indent="914400">
              <a:buSzTx/>
              <a:buNone/>
            </a:pPr>
            <a:r>
              <a:rPr dirty="0" err="1"/>
              <a:t>Формирование</a:t>
            </a:r>
            <a:r>
              <a:rPr dirty="0"/>
              <a:t> и </a:t>
            </a:r>
            <a:r>
              <a:rPr dirty="0" err="1"/>
              <a:t>развитие</a:t>
            </a:r>
            <a:r>
              <a:rPr dirty="0"/>
              <a:t> </a:t>
            </a:r>
            <a:r>
              <a:rPr b="1" dirty="0" err="1"/>
              <a:t>знаний</a:t>
            </a:r>
            <a:r>
              <a:rPr b="1" dirty="0"/>
              <a:t> и </a:t>
            </a:r>
            <a:r>
              <a:rPr b="1" dirty="0" err="1"/>
              <a:t>навыков</a:t>
            </a:r>
            <a:r>
              <a:rPr b="1" dirty="0"/>
              <a:t> </a:t>
            </a:r>
            <a:r>
              <a:rPr b="1" dirty="0" err="1"/>
              <a:t>работы</a:t>
            </a:r>
            <a:r>
              <a:rPr b="1" dirty="0"/>
              <a:t> в </a:t>
            </a:r>
            <a:r>
              <a:rPr b="1" dirty="0" err="1"/>
              <a:t>цифровом</a:t>
            </a:r>
            <a:r>
              <a:rPr b="1" dirty="0"/>
              <a:t> </a:t>
            </a:r>
            <a:r>
              <a:rPr b="1" dirty="0" err="1"/>
              <a:t>мире</a:t>
            </a:r>
            <a:r>
              <a:rPr dirty="0"/>
              <a:t>: </a:t>
            </a:r>
            <a:r>
              <a:rPr dirty="0" err="1"/>
              <a:t>работа</a:t>
            </a:r>
            <a:r>
              <a:rPr dirty="0"/>
              <a:t> с </a:t>
            </a:r>
            <a:r>
              <a:rPr dirty="0" err="1"/>
              <a:t>большими</a:t>
            </a:r>
            <a:r>
              <a:rPr dirty="0"/>
              <a:t> </a:t>
            </a:r>
            <a:r>
              <a:rPr dirty="0" err="1"/>
              <a:t>данными</a:t>
            </a:r>
            <a:r>
              <a:rPr dirty="0"/>
              <a:t>, </a:t>
            </a:r>
            <a:r>
              <a:rPr dirty="0" err="1"/>
              <a:t>многоканальными</a:t>
            </a:r>
            <a:r>
              <a:rPr dirty="0"/>
              <a:t> </a:t>
            </a:r>
            <a:r>
              <a:rPr dirty="0" err="1"/>
              <a:t>логистическими</a:t>
            </a:r>
            <a:r>
              <a:rPr dirty="0"/>
              <a:t> и </a:t>
            </a:r>
            <a:r>
              <a:rPr dirty="0" err="1"/>
              <a:t>коммуникационными</a:t>
            </a:r>
            <a:r>
              <a:rPr dirty="0"/>
              <a:t> </a:t>
            </a:r>
            <a:r>
              <a:rPr dirty="0" err="1"/>
              <a:t>системами</a:t>
            </a:r>
            <a:r>
              <a:rPr dirty="0"/>
              <a:t>, </a:t>
            </a:r>
            <a:r>
              <a:rPr dirty="0" err="1"/>
              <a:t>комплексное</a:t>
            </a:r>
            <a:r>
              <a:rPr dirty="0"/>
              <a:t> </a:t>
            </a:r>
            <a:r>
              <a:rPr dirty="0" err="1"/>
              <a:t>изучение</a:t>
            </a:r>
            <a:r>
              <a:rPr dirty="0"/>
              <a:t> </a:t>
            </a:r>
            <a:r>
              <a:rPr dirty="0" err="1"/>
              <a:t>проблем</a:t>
            </a:r>
            <a:r>
              <a:rPr dirty="0"/>
              <a:t> </a:t>
            </a:r>
            <a:r>
              <a:rPr dirty="0" err="1"/>
              <a:t>управления</a:t>
            </a:r>
            <a:r>
              <a:rPr dirty="0"/>
              <a:t> в </a:t>
            </a:r>
            <a:r>
              <a:rPr dirty="0" err="1"/>
              <a:t>электронной</a:t>
            </a:r>
            <a:r>
              <a:rPr dirty="0"/>
              <a:t> </a:t>
            </a:r>
            <a:r>
              <a:rPr dirty="0" err="1"/>
              <a:t>коммерции</a:t>
            </a:r>
            <a:endParaRPr sz="1900" dirty="0"/>
          </a:p>
          <a:p>
            <a:pPr marL="0" lvl="4" indent="914400">
              <a:buSzTx/>
              <a:buNone/>
            </a:pPr>
            <a:r>
              <a:rPr dirty="0" err="1"/>
              <a:t>Развитие</a:t>
            </a:r>
            <a:r>
              <a:rPr dirty="0"/>
              <a:t> </a:t>
            </a:r>
            <a:r>
              <a:rPr b="1" dirty="0" err="1" smtClean="0"/>
              <a:t>креативных</a:t>
            </a:r>
            <a:r>
              <a:rPr b="1" dirty="0" smtClean="0"/>
              <a:t> </a:t>
            </a:r>
            <a:r>
              <a:rPr b="1" dirty="0" err="1"/>
              <a:t>компетенций</a:t>
            </a:r>
            <a:r>
              <a:rPr dirty="0"/>
              <a:t>, </a:t>
            </a:r>
            <a:r>
              <a:rPr dirty="0" err="1"/>
              <a:t>характерных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современного</a:t>
            </a:r>
            <a:r>
              <a:rPr dirty="0"/>
              <a:t> </a:t>
            </a:r>
            <a:r>
              <a:rPr dirty="0" err="1"/>
              <a:t>ритейла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lang="ru-RU" dirty="0" smtClean="0"/>
              <a:t>сферы проведения досуга и получения</a:t>
            </a:r>
            <a:r>
              <a:rPr dirty="0" smtClean="0"/>
              <a:t> </a:t>
            </a:r>
            <a:r>
              <a:rPr dirty="0" err="1"/>
              <a:t>впечатлений</a:t>
            </a:r>
            <a:endParaRPr dirty="0"/>
          </a:p>
        </p:txBody>
      </p:sp>
      <p:pic>
        <p:nvPicPr>
          <p:cNvPr id="220" name="024-shopping-cart.png" descr="024-shopping-c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3986991"/>
            <a:ext cx="635000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024-shopping-cart.png" descr="024-shopping-c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0754" y="6820996"/>
            <a:ext cx="635001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024-shopping-cart.png" descr="024-shopping-c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10519049"/>
            <a:ext cx="635000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7" y="127164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Уникальность магистерской программы"/>
          <p:cNvSpPr>
            <a:spLocks noGrp="1"/>
          </p:cNvSpPr>
          <p:nvPr>
            <p:ph type="title"/>
          </p:nvPr>
        </p:nvSpPr>
        <p:spPr>
          <a:xfrm>
            <a:off x="3378200" y="917994"/>
            <a:ext cx="21005800" cy="2286000"/>
          </a:xfrm>
          <a:prstGeom prst="rect">
            <a:avLst/>
          </a:prstGeom>
        </p:spPr>
        <p:txBody>
          <a:bodyPr/>
          <a:lstStyle>
            <a:lvl1pPr defTabSz="594360">
              <a:defRPr sz="8064" b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Уникальность</a:t>
            </a:r>
            <a:r>
              <a:rPr dirty="0"/>
              <a:t> </a:t>
            </a:r>
            <a:r>
              <a:rPr dirty="0" err="1"/>
              <a:t>магистерской</a:t>
            </a:r>
            <a:r>
              <a:rPr dirty="0"/>
              <a:t> </a:t>
            </a:r>
            <a:r>
              <a:rPr dirty="0" err="1"/>
              <a:t>программы</a:t>
            </a:r>
            <a:endParaRPr dirty="0"/>
          </a:p>
        </p:txBody>
      </p:sp>
      <p:sp>
        <p:nvSpPr>
          <p:cNvPr id="225" name="Сочетание фундаментальной подготовки с практическими навыками и алгоритмами работы менеджера: чтение базовых курсов обеспечивается академическими преподавателями с включением нескольких мастер-классов от представителей бизнеса; преподавание дисциплин специализации обеспечивается ведущими приглашенными практиками при общем теоретическом и методическом управлении со стороны руководства программы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4" indent="832104" defTabSz="751205">
              <a:spcBef>
                <a:spcPts val="5300"/>
              </a:spcBef>
              <a:buSzTx/>
              <a:buNone/>
              <a:defRPr sz="4732"/>
            </a:pPr>
            <a:r>
              <a:rPr b="1" dirty="0" err="1"/>
              <a:t>Сочетание</a:t>
            </a:r>
            <a:r>
              <a:rPr b="1" dirty="0"/>
              <a:t> </a:t>
            </a:r>
            <a:r>
              <a:rPr b="1" dirty="0" err="1"/>
              <a:t>фундаментальной</a:t>
            </a:r>
            <a:r>
              <a:rPr b="1" dirty="0"/>
              <a:t> </a:t>
            </a:r>
            <a:r>
              <a:rPr b="1" dirty="0" err="1"/>
              <a:t>подготовки</a:t>
            </a:r>
            <a:r>
              <a:rPr b="1" dirty="0"/>
              <a:t> с </a:t>
            </a:r>
            <a:r>
              <a:rPr b="1" dirty="0" err="1"/>
              <a:t>практическими</a:t>
            </a:r>
            <a:r>
              <a:rPr b="1" dirty="0"/>
              <a:t> </a:t>
            </a:r>
            <a:r>
              <a:rPr b="1" dirty="0" err="1"/>
              <a:t>навыками</a:t>
            </a:r>
            <a:r>
              <a:rPr b="1" dirty="0"/>
              <a:t> </a:t>
            </a:r>
            <a:r>
              <a:rPr dirty="0"/>
              <a:t>и </a:t>
            </a:r>
            <a:r>
              <a:rPr dirty="0" err="1"/>
              <a:t>алгоритмами</a:t>
            </a:r>
            <a:r>
              <a:rPr dirty="0"/>
              <a:t> </a:t>
            </a:r>
            <a:r>
              <a:rPr dirty="0" err="1"/>
              <a:t>работы</a:t>
            </a:r>
            <a:r>
              <a:rPr dirty="0"/>
              <a:t> </a:t>
            </a:r>
            <a:r>
              <a:rPr dirty="0" err="1" smtClean="0"/>
              <a:t>менеджера</a:t>
            </a:r>
            <a:endParaRPr lang="ru-RU" dirty="0" smtClean="0"/>
          </a:p>
          <a:p>
            <a:pPr marL="0" lvl="4" indent="832104" defTabSz="751205">
              <a:spcBef>
                <a:spcPts val="5300"/>
              </a:spcBef>
              <a:buSzTx/>
              <a:buNone/>
              <a:defRPr sz="4732"/>
            </a:pPr>
            <a:r>
              <a:rPr b="1" dirty="0" err="1" smtClean="0"/>
              <a:t>Тесное</a:t>
            </a:r>
            <a:r>
              <a:rPr b="1" dirty="0" smtClean="0"/>
              <a:t> </a:t>
            </a:r>
            <a:r>
              <a:rPr b="1" dirty="0" err="1"/>
              <a:t>сотрудничество</a:t>
            </a:r>
            <a:r>
              <a:rPr b="1" dirty="0"/>
              <a:t> с </a:t>
            </a:r>
            <a:r>
              <a:rPr b="1" dirty="0" err="1"/>
              <a:t>бизнесом</a:t>
            </a:r>
            <a:r>
              <a:rPr b="1"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всем</a:t>
            </a:r>
            <a:r>
              <a:rPr dirty="0"/>
              <a:t> </a:t>
            </a:r>
            <a:r>
              <a:rPr dirty="0" err="1"/>
              <a:t>направлениям</a:t>
            </a:r>
            <a:r>
              <a:rPr dirty="0"/>
              <a:t> </a:t>
            </a:r>
            <a:r>
              <a:rPr dirty="0" err="1"/>
              <a:t>подготовки</a:t>
            </a:r>
            <a:endParaRPr sz="1729" dirty="0"/>
          </a:p>
          <a:p>
            <a:pPr marL="0" lvl="4" indent="832104" defTabSz="751205">
              <a:spcBef>
                <a:spcPts val="5300"/>
              </a:spcBef>
              <a:buSzTx/>
              <a:buNone/>
              <a:defRPr sz="4732"/>
            </a:pPr>
            <a:r>
              <a:rPr dirty="0" err="1"/>
              <a:t>Ранний</a:t>
            </a:r>
            <a:r>
              <a:rPr dirty="0"/>
              <a:t>, </a:t>
            </a:r>
            <a:r>
              <a:rPr dirty="0" err="1"/>
              <a:t>со</a:t>
            </a:r>
            <a:r>
              <a:rPr dirty="0"/>
              <a:t> </a:t>
            </a:r>
            <a:r>
              <a:rPr dirty="0" err="1"/>
              <a:t>второго</a:t>
            </a:r>
            <a:r>
              <a:rPr dirty="0"/>
              <a:t> </a:t>
            </a:r>
            <a:r>
              <a:rPr dirty="0" err="1"/>
              <a:t>модуля</a:t>
            </a:r>
            <a:r>
              <a:rPr dirty="0"/>
              <a:t>, </a:t>
            </a:r>
            <a:r>
              <a:rPr dirty="0" err="1"/>
              <a:t>старт</a:t>
            </a:r>
            <a:r>
              <a:rPr dirty="0"/>
              <a:t> </a:t>
            </a:r>
            <a:r>
              <a:rPr dirty="0" err="1"/>
              <a:t>проектного</a:t>
            </a:r>
            <a:r>
              <a:rPr dirty="0"/>
              <a:t> </a:t>
            </a:r>
            <a:r>
              <a:rPr dirty="0" err="1"/>
              <a:t>семинара</a:t>
            </a:r>
            <a:r>
              <a:rPr dirty="0"/>
              <a:t>, </a:t>
            </a:r>
            <a:r>
              <a:rPr dirty="0" err="1"/>
              <a:t>позволяющий</a:t>
            </a:r>
            <a:r>
              <a:rPr dirty="0"/>
              <a:t> </a:t>
            </a:r>
            <a:r>
              <a:rPr dirty="0" err="1"/>
              <a:t>студентам</a:t>
            </a:r>
            <a:r>
              <a:rPr dirty="0"/>
              <a:t> </a:t>
            </a:r>
            <a:r>
              <a:rPr dirty="0" err="1"/>
              <a:t>осваивать</a:t>
            </a:r>
            <a:r>
              <a:rPr dirty="0"/>
              <a:t> </a:t>
            </a:r>
            <a:r>
              <a:rPr dirty="0" err="1"/>
              <a:t>консалтинговую</a:t>
            </a:r>
            <a:r>
              <a:rPr dirty="0"/>
              <a:t> </a:t>
            </a:r>
            <a:r>
              <a:rPr dirty="0" err="1"/>
              <a:t>деятельность</a:t>
            </a:r>
            <a:r>
              <a:rPr dirty="0"/>
              <a:t> в </a:t>
            </a:r>
            <a:r>
              <a:rPr dirty="0" err="1"/>
              <a:t>ритейле</a:t>
            </a:r>
            <a:r>
              <a:rPr dirty="0"/>
              <a:t>, </a:t>
            </a:r>
            <a:r>
              <a:rPr b="1" dirty="0" err="1"/>
              <a:t>решая</a:t>
            </a:r>
            <a:r>
              <a:rPr b="1" dirty="0"/>
              <a:t> </a:t>
            </a:r>
            <a:r>
              <a:rPr b="1" dirty="0" err="1"/>
              <a:t>конкретные</a:t>
            </a:r>
            <a:r>
              <a:rPr b="1" dirty="0"/>
              <a:t> </a:t>
            </a:r>
            <a:r>
              <a:rPr b="1" dirty="0" err="1"/>
              <a:t>задачи</a:t>
            </a:r>
            <a:r>
              <a:rPr b="1" dirty="0"/>
              <a:t> в </a:t>
            </a:r>
            <a:r>
              <a:rPr b="1" dirty="0" err="1"/>
              <a:t>области</a:t>
            </a:r>
            <a:r>
              <a:rPr b="1" dirty="0"/>
              <a:t> </a:t>
            </a:r>
            <a:r>
              <a:rPr b="1" dirty="0" err="1"/>
              <a:t>ритейл-менеджмента</a:t>
            </a:r>
            <a:endParaRPr b="1" dirty="0"/>
          </a:p>
        </p:txBody>
      </p:sp>
      <p:pic>
        <p:nvPicPr>
          <p:cNvPr id="226" name="024-shopping-cart.png" descr="024-shopping-c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3701510"/>
            <a:ext cx="635000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024-shopping-cart.png" descr="024-shopping-c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5686271"/>
            <a:ext cx="635000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024-shopping-cart.png" descr="024-shopping-c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7900746"/>
            <a:ext cx="635000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7" y="127164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Структура программ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Структура программы</a:t>
            </a:r>
          </a:p>
        </p:txBody>
      </p:sp>
      <p:sp>
        <p:nvSpPr>
          <p:cNvPr id="231" name="Важно!!!! 90% курсов читаются совместно с практиками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Важно</a:t>
            </a:r>
            <a:r>
              <a:rPr dirty="0"/>
              <a:t>!!!! 90% </a:t>
            </a:r>
            <a:r>
              <a:rPr dirty="0" err="1"/>
              <a:t>курсов</a:t>
            </a:r>
            <a:r>
              <a:rPr dirty="0"/>
              <a:t> </a:t>
            </a:r>
            <a:r>
              <a:rPr dirty="0" err="1"/>
              <a:t>читаются</a:t>
            </a:r>
            <a:r>
              <a:rPr dirty="0"/>
              <a:t> </a:t>
            </a:r>
            <a:r>
              <a:rPr dirty="0" err="1"/>
              <a:t>совместно</a:t>
            </a:r>
            <a:r>
              <a:rPr dirty="0"/>
              <a:t> с </a:t>
            </a:r>
            <a:r>
              <a:rPr dirty="0" err="1"/>
              <a:t>практиками</a:t>
            </a:r>
            <a:endParaRPr dirty="0"/>
          </a:p>
          <a:p>
            <a:pPr marL="0" lvl="4" indent="914400">
              <a:buSzTx/>
              <a:buNone/>
            </a:pPr>
            <a:r>
              <a:rPr dirty="0" err="1">
                <a:hlinkClick r:id="rId2" action="ppaction://hlinksldjump"/>
              </a:rPr>
              <a:t>Адаптационные</a:t>
            </a:r>
            <a:r>
              <a:rPr dirty="0">
                <a:hlinkClick r:id="rId2" action="ppaction://hlinksldjump"/>
              </a:rPr>
              <a:t> </a:t>
            </a:r>
            <a:r>
              <a:rPr dirty="0" err="1">
                <a:hlinkClick r:id="rId2" action="ppaction://hlinksldjump"/>
              </a:rPr>
              <a:t>дисциплины</a:t>
            </a:r>
            <a:endParaRPr dirty="0">
              <a:hlinkClick r:id="rId2" action="ppaction://hlinksldjump"/>
            </a:endParaRPr>
          </a:p>
          <a:p>
            <a:pPr marL="0" lvl="4" indent="914400">
              <a:buSzTx/>
              <a:buNone/>
            </a:pPr>
            <a:r>
              <a:rPr dirty="0" err="1">
                <a:hlinkClick r:id="rId2" action="ppaction://hlinksldjump"/>
              </a:rPr>
              <a:t>Базовые</a:t>
            </a:r>
            <a:r>
              <a:rPr dirty="0">
                <a:hlinkClick r:id="rId2" action="ppaction://hlinksldjump"/>
              </a:rPr>
              <a:t> </a:t>
            </a:r>
            <a:r>
              <a:rPr dirty="0" err="1">
                <a:hlinkClick r:id="rId2" action="ppaction://hlinksldjump"/>
              </a:rPr>
              <a:t>дисциплины</a:t>
            </a:r>
            <a:endParaRPr dirty="0">
              <a:hlinkClick r:id="rId2" action="ppaction://hlinksldjump"/>
            </a:endParaRPr>
          </a:p>
          <a:p>
            <a:pPr marL="0" lvl="4" indent="914400">
              <a:buSzTx/>
              <a:buNone/>
            </a:pPr>
            <a:r>
              <a:rPr dirty="0" err="1">
                <a:hlinkClick r:id="rId3" action="ppaction://hlinksldjump"/>
              </a:rPr>
              <a:t>Специальные</a:t>
            </a:r>
            <a:r>
              <a:rPr dirty="0">
                <a:hlinkClick r:id="rId3" action="ppaction://hlinksldjump"/>
              </a:rPr>
              <a:t> </a:t>
            </a:r>
            <a:r>
              <a:rPr dirty="0" err="1">
                <a:hlinkClick r:id="rId3" action="ppaction://hlinksldjump"/>
              </a:rPr>
              <a:t>дисциплины</a:t>
            </a:r>
            <a:endParaRPr dirty="0">
              <a:hlinkClick r:id="rId3" action="ppaction://hlinksldjump"/>
            </a:endParaRPr>
          </a:p>
          <a:p>
            <a:pPr marL="0" lvl="4" indent="914400">
              <a:buSzTx/>
              <a:buNone/>
            </a:pPr>
            <a:r>
              <a:rPr dirty="0" err="1">
                <a:hlinkClick r:id="rId3" action="ppaction://hlinksldjump"/>
              </a:rPr>
              <a:t>Практики</a:t>
            </a:r>
            <a:r>
              <a:rPr dirty="0">
                <a:hlinkClick r:id="rId3" action="ppaction://hlinksldjump"/>
              </a:rPr>
              <a:t>, </a:t>
            </a:r>
            <a:r>
              <a:rPr dirty="0" err="1">
                <a:hlinkClick r:id="rId3" action="ppaction://hlinksldjump"/>
              </a:rPr>
              <a:t>проектная</a:t>
            </a:r>
            <a:r>
              <a:rPr dirty="0">
                <a:hlinkClick r:id="rId3" action="ppaction://hlinksldjump"/>
              </a:rPr>
              <a:t> и </a:t>
            </a:r>
            <a:r>
              <a:rPr dirty="0" err="1">
                <a:hlinkClick r:id="rId3" action="ppaction://hlinksldjump"/>
              </a:rPr>
              <a:t>научно-исследовательская</a:t>
            </a:r>
            <a:r>
              <a:rPr dirty="0">
                <a:hlinkClick r:id="rId3" action="ppaction://hlinksldjump"/>
              </a:rPr>
              <a:t> </a:t>
            </a:r>
            <a:r>
              <a:rPr dirty="0" err="1">
                <a:hlinkClick r:id="rId3" action="ppaction://hlinksldjump"/>
              </a:rPr>
              <a:t>работа</a:t>
            </a:r>
            <a:endParaRPr dirty="0">
              <a:hlinkClick r:id="rId3" action="ppaction://hlinksldjump"/>
            </a:endParaRPr>
          </a:p>
        </p:txBody>
      </p:sp>
      <p:pic>
        <p:nvPicPr>
          <p:cNvPr id="232" name="024-shopping-cart.png" descr="024-shopping-ca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000" y="5260390"/>
            <a:ext cx="635000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024-shopping-cart.png" descr="024-shopping-ca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000" y="6796539"/>
            <a:ext cx="635000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024-shopping-cart.png" descr="024-shopping-ca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000" y="8321786"/>
            <a:ext cx="635000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024-shopping-cart.png" descr="024-shopping-ca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8000" y="9871809"/>
            <a:ext cx="635000" cy="6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27" y="127164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Структура программ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9BB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Структура программы</a:t>
            </a:r>
          </a:p>
        </p:txBody>
      </p:sp>
      <p:graphicFrame>
        <p:nvGraphicFramePr>
          <p:cNvPr id="238" name="Таблица"/>
          <p:cNvGraphicFramePr/>
          <p:nvPr>
            <p:extLst>
              <p:ext uri="{D42A27DB-BD31-4B8C-83A1-F6EECF244321}">
                <p14:modId xmlns:p14="http://schemas.microsoft.com/office/powerpoint/2010/main" val="1293279784"/>
              </p:ext>
            </p:extLst>
          </p:nvPr>
        </p:nvGraphicFramePr>
        <p:xfrm>
          <a:off x="1766368" y="3664178"/>
          <a:ext cx="20851262" cy="9108137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0425631"/>
                <a:gridCol w="10425631"/>
              </a:tblGrid>
              <a:tr h="166537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800" b="1" dirty="0" err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Адаптационные</a:t>
                      </a:r>
                      <a:r>
                        <a:rPr sz="48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4800" b="1" dirty="0" err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дисциплины</a:t>
                      </a:r>
                      <a:endParaRPr sz="4800" b="1" dirty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8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Базовые дисциплины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7442758">
                <a:tc>
                  <a:txBody>
                    <a:bodyPr/>
                    <a:lstStyle/>
                    <a:p>
                      <a:pPr marL="615461" indent="-615461" algn="l" defTabSz="914400">
                        <a:buSzPct val="100000"/>
                        <a:buAutoNum type="arabicParenR"/>
                        <a:defRPr sz="3600"/>
                      </a:pPr>
                      <a:r>
                        <a:rPr dirty="0" err="1" smtClean="0"/>
                        <a:t>Эконометрика</a:t>
                      </a:r>
                      <a:endParaRPr dirty="0"/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615461" indent="-615461" algn="l" defTabSz="914400">
                        <a:buSzPct val="100000"/>
                        <a:buAutoNum type="arabicParenR"/>
                        <a:defRPr sz="3600"/>
                      </a:pPr>
                      <a:r>
                        <a:rPr dirty="0" err="1"/>
                        <a:t>Методы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исследований</a:t>
                      </a:r>
                      <a:r>
                        <a:rPr dirty="0"/>
                        <a:t> в </a:t>
                      </a:r>
                      <a:r>
                        <a:rPr dirty="0" err="1"/>
                        <a:t>ритейле</a:t>
                      </a:r>
                      <a:r>
                        <a:rPr dirty="0"/>
                        <a:t> </a:t>
                      </a:r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600"/>
                      </a:pPr>
                      <a:r>
                        <a:rPr dirty="0" err="1"/>
                        <a:t>Бизнес-стратегии</a:t>
                      </a:r>
                      <a:r>
                        <a:rPr dirty="0"/>
                        <a:t> в </a:t>
                      </a:r>
                      <a:r>
                        <a:rPr dirty="0" err="1"/>
                        <a:t>ритейле</a:t>
                      </a:r>
                      <a:r>
                        <a:rPr dirty="0"/>
                        <a:t> </a:t>
                      </a:r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600"/>
                      </a:pPr>
                      <a:r>
                        <a:rPr dirty="0" err="1"/>
                        <a:t>Маркетинг-менеджмент</a:t>
                      </a:r>
                      <a:r>
                        <a:rPr dirty="0"/>
                        <a:t> в </a:t>
                      </a:r>
                      <a:r>
                        <a:rPr dirty="0" err="1"/>
                        <a:t>ритейле</a:t>
                      </a:r>
                      <a:r>
                        <a:rPr dirty="0"/>
                        <a:t>. </a:t>
                      </a:r>
                      <a:r>
                        <a:rPr dirty="0" err="1"/>
                        <a:t>Поведение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потребителей</a:t>
                      </a:r>
                      <a:r>
                        <a:rPr dirty="0"/>
                        <a:t> и </a:t>
                      </a:r>
                      <a:r>
                        <a:rPr dirty="0" err="1"/>
                        <a:t>управление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потребительским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опытом</a:t>
                      </a:r>
                      <a:r>
                        <a:rPr dirty="0"/>
                        <a:t>	</a:t>
                      </a:r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600"/>
                      </a:pPr>
                      <a:r>
                        <a:rPr dirty="0" err="1"/>
                        <a:t>Управление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персоналом</a:t>
                      </a:r>
                      <a:r>
                        <a:rPr dirty="0"/>
                        <a:t> в </a:t>
                      </a:r>
                      <a:r>
                        <a:rPr dirty="0" err="1"/>
                        <a:t>ритейле</a:t>
                      </a:r>
                      <a:endParaRPr dirty="0"/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600"/>
                      </a:pPr>
                      <a:r>
                        <a:rPr dirty="0" err="1"/>
                        <a:t>Технология</a:t>
                      </a:r>
                      <a:r>
                        <a:rPr dirty="0"/>
                        <a:t> и </a:t>
                      </a:r>
                      <a:r>
                        <a:rPr dirty="0" err="1"/>
                        <a:t>организация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коммерческой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деятельности</a:t>
                      </a:r>
                      <a:r>
                        <a:rPr dirty="0"/>
                        <a:t>. </a:t>
                      </a:r>
                      <a:r>
                        <a:rPr dirty="0" err="1"/>
                        <a:t>Электронная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коммерция</a:t>
                      </a:r>
                      <a:r>
                        <a:rPr dirty="0"/>
                        <a:t> и </a:t>
                      </a:r>
                      <a:r>
                        <a:rPr dirty="0" err="1"/>
                        <a:t>информационные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технологии</a:t>
                      </a:r>
                      <a:r>
                        <a:rPr dirty="0"/>
                        <a:t> в </a:t>
                      </a:r>
                      <a:r>
                        <a:rPr dirty="0" err="1"/>
                        <a:t>ритейле</a:t>
                      </a:r>
                      <a:endParaRPr dirty="0"/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600"/>
                      </a:pPr>
                      <a:r>
                        <a:rPr dirty="0" err="1"/>
                        <a:t>Управление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затратами</a:t>
                      </a:r>
                      <a:r>
                        <a:rPr dirty="0"/>
                        <a:t> и </a:t>
                      </a:r>
                      <a:r>
                        <a:rPr dirty="0" err="1" smtClean="0"/>
                        <a:t>ценообразование</a:t>
                      </a:r>
                      <a:endParaRPr lang="ru-RU" dirty="0" smtClean="0"/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600"/>
                      </a:pPr>
                      <a:r>
                        <a:rPr lang="ru-RU" dirty="0" smtClean="0"/>
                        <a:t>Новое бизнес-мышление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NEW!</a:t>
                      </a:r>
                      <a:endParaRPr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95" y="207986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Структура программ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9BB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Структура программы</a:t>
            </a:r>
          </a:p>
        </p:txBody>
      </p:sp>
      <p:graphicFrame>
        <p:nvGraphicFramePr>
          <p:cNvPr id="241" name="Таблица"/>
          <p:cNvGraphicFramePr/>
          <p:nvPr>
            <p:extLst>
              <p:ext uri="{D42A27DB-BD31-4B8C-83A1-F6EECF244321}">
                <p14:modId xmlns:p14="http://schemas.microsoft.com/office/powerpoint/2010/main" val="1456373495"/>
              </p:ext>
            </p:extLst>
          </p:nvPr>
        </p:nvGraphicFramePr>
        <p:xfrm>
          <a:off x="1766368" y="3664178"/>
          <a:ext cx="20851260" cy="9108137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950420"/>
                <a:gridCol w="6950420"/>
                <a:gridCol w="6950420"/>
              </a:tblGrid>
              <a:tr h="1665379"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800" b="1" dirty="0" err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Специальные</a:t>
                      </a:r>
                      <a:r>
                        <a:rPr sz="48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4800" b="1" dirty="0" err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дисциплины</a:t>
                      </a:r>
                      <a:endParaRPr sz="4800" b="1" dirty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8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Практики и НИР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7442758">
                <a:tc>
                  <a:txBody>
                    <a:bodyPr/>
                    <a:lstStyle/>
                    <a:p>
                      <a:pPr algn="l" defTabSz="914400">
                        <a:defRPr sz="3600"/>
                      </a:pPr>
                      <a:r>
                        <a:rPr lang="en-US" dirty="0" smtClean="0"/>
                        <a:t>3</a:t>
                      </a:r>
                      <a:r>
                        <a:rPr dirty="0" smtClean="0"/>
                        <a:t> </a:t>
                      </a:r>
                      <a:r>
                        <a:rPr dirty="0" err="1"/>
                        <a:t>из</a:t>
                      </a:r>
                      <a:r>
                        <a:rPr dirty="0"/>
                        <a:t> </a:t>
                      </a:r>
                      <a:r>
                        <a:rPr lang="en-US" dirty="0" smtClean="0"/>
                        <a:t>5</a:t>
                      </a:r>
                      <a:endParaRPr dirty="0"/>
                    </a:p>
                    <a:p>
                      <a:pPr algn="l" defTabSz="914400">
                        <a:defRPr sz="3600"/>
                      </a:pPr>
                      <a:endParaRPr dirty="0"/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000"/>
                      </a:pPr>
                      <a:r>
                        <a:rPr dirty="0"/>
                        <a:t>CRM (</a:t>
                      </a:r>
                      <a:r>
                        <a:rPr dirty="0" err="1"/>
                        <a:t>Управление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взаимоотношениями</a:t>
                      </a:r>
                      <a:r>
                        <a:rPr dirty="0"/>
                        <a:t> с </a:t>
                      </a:r>
                      <a:r>
                        <a:rPr dirty="0" err="1"/>
                        <a:t>клиентами</a:t>
                      </a:r>
                      <a:r>
                        <a:rPr dirty="0"/>
                        <a:t>)</a:t>
                      </a:r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000"/>
                      </a:pPr>
                      <a:r>
                        <a:rPr dirty="0" err="1"/>
                        <a:t>Исследования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поведения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потребителей</a:t>
                      </a:r>
                      <a:r>
                        <a:rPr dirty="0"/>
                        <a:t> в </a:t>
                      </a:r>
                      <a:r>
                        <a:rPr dirty="0" err="1"/>
                        <a:t>информационных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сетях</a:t>
                      </a:r>
                      <a:endParaRPr dirty="0"/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000"/>
                      </a:pPr>
                      <a:r>
                        <a:rPr dirty="0" err="1"/>
                        <a:t>Размещение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предприятий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торговли</a:t>
                      </a:r>
                      <a:r>
                        <a:rPr dirty="0"/>
                        <a:t> (Location)	 </a:t>
                      </a:r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000"/>
                      </a:pPr>
                      <a:r>
                        <a:rPr dirty="0" err="1"/>
                        <a:t>Маркетинг</a:t>
                      </a:r>
                      <a:r>
                        <a:rPr dirty="0"/>
                        <a:t> в </a:t>
                      </a:r>
                      <a:r>
                        <a:rPr dirty="0" err="1"/>
                        <a:t>местах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продаж</a:t>
                      </a:r>
                      <a:r>
                        <a:rPr dirty="0"/>
                        <a:t> и </a:t>
                      </a:r>
                      <a:r>
                        <a:rPr dirty="0" err="1"/>
                        <a:t>мерчандайзинг</a:t>
                      </a:r>
                      <a:endParaRPr dirty="0"/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000"/>
                      </a:pPr>
                      <a:r>
                        <a:rPr dirty="0" err="1"/>
                        <a:t>Логистика</a:t>
                      </a:r>
                      <a:r>
                        <a:rPr dirty="0"/>
                        <a:t> и </a:t>
                      </a:r>
                      <a:r>
                        <a:rPr dirty="0" err="1"/>
                        <a:t>управление</a:t>
                      </a:r>
                      <a:r>
                        <a:rPr dirty="0"/>
                        <a:t> в </a:t>
                      </a:r>
                      <a:r>
                        <a:rPr dirty="0" err="1"/>
                        <a:t>цепях</a:t>
                      </a:r>
                      <a:r>
                        <a:rPr dirty="0"/>
                        <a:t> </a:t>
                      </a:r>
                      <a:r>
                        <a:rPr dirty="0" err="1" smtClean="0"/>
                        <a:t>поставок</a:t>
                      </a:r>
                      <a:endParaRPr dirty="0"/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3600"/>
                      </a:pPr>
                      <a:r>
                        <a:t>3 из 5</a:t>
                      </a:r>
                    </a:p>
                    <a:p>
                      <a:pPr algn="l" defTabSz="914400">
                        <a:defRPr sz="3600"/>
                      </a:pPr>
                      <a:endParaRPr/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000"/>
                      </a:pPr>
                      <a:r>
                        <a:t>Сети, альянсы и взаимодействия в розничной торговле </a:t>
                      </a:r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000"/>
                      </a:pPr>
                      <a:r>
                        <a:t>Управление товарным ассортиментом и категорийный менеджмент </a:t>
                      </a:r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000"/>
                      </a:pPr>
                      <a:r>
                        <a:t>Технологии интегрированного планирования в цепях поставок розничной торговли</a:t>
                      </a:r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000"/>
                      </a:pPr>
                      <a:r>
                        <a:t>Международный ритейл </a:t>
                      </a:r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000"/>
                      </a:pPr>
                      <a:r>
                        <a:t>Технологии продвижения и цифровые коммуникации в ритейле 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615461" indent="-615461" algn="l" defTabSz="914400">
                        <a:buSzPct val="100000"/>
                        <a:buAutoNum type="arabicParenR"/>
                        <a:defRPr sz="3600"/>
                      </a:pPr>
                      <a:r>
                        <a:t>Научно-исследовательский и проектный семинары</a:t>
                      </a:r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600"/>
                      </a:pPr>
                      <a:r>
                        <a:t>Преддипломная практика</a:t>
                      </a:r>
                    </a:p>
                    <a:p>
                      <a:pPr marL="615461" indent="-615461" algn="l" defTabSz="914400">
                        <a:buSzPct val="100000"/>
                        <a:buAutoNum type="arabicParenR"/>
                        <a:defRPr sz="3600"/>
                      </a:pPr>
                      <a:r>
                        <a:t>Подготовка и защита магистерской диссертации</a:t>
                      </a:r>
                      <a:br/>
                      <a:endParaRPr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95" y="207986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Руководители программы"/>
          <p:cNvSpPr>
            <a:spLocks noGrp="1"/>
          </p:cNvSpPr>
          <p:nvPr>
            <p:ph type="title"/>
          </p:nvPr>
        </p:nvSpPr>
        <p:spPr>
          <a:xfrm>
            <a:off x="2534489" y="1038764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9BB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Руководители</a:t>
            </a:r>
            <a:r>
              <a:rPr dirty="0"/>
              <a:t> </a:t>
            </a:r>
            <a:r>
              <a:rPr dirty="0" err="1"/>
              <a:t>программы</a:t>
            </a:r>
            <a:endParaRPr dirty="0"/>
          </a:p>
        </p:txBody>
      </p:sp>
      <p:graphicFrame>
        <p:nvGraphicFramePr>
          <p:cNvPr id="244" name="Таблица"/>
          <p:cNvGraphicFramePr/>
          <p:nvPr/>
        </p:nvGraphicFramePr>
        <p:xfrm>
          <a:off x="1766368" y="3664178"/>
          <a:ext cx="20851262" cy="9108137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0425631"/>
                <a:gridCol w="10425631"/>
              </a:tblGrid>
              <a:tr h="1665379">
                <a:tc>
                  <a:txBody>
                    <a:bodyPr/>
                    <a:lstStyle/>
                    <a:p>
                      <a:pPr defTabSz="914400">
                        <a:defRPr sz="48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>
                          <a:hlinkClick r:id="rId2"/>
                        </a:rPr>
                        <a:t>Радаев Вадим Валерьевич</a:t>
                      </a:r>
                      <a:r>
                        <a:t> 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8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>
                          <a:hlinkClick r:id="rId3"/>
                        </a:rPr>
                        <a:t>Ойнер Ольга Константиновна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744275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600"/>
                        <a:t>Председатель академического совета программы
Первый проректор НИУ ВШЭ
Сопредседатель Российской Академии ритейла
Доктор экономических наук, профессор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600"/>
                        <a:t>Академический руководитель программы
Зав.кафедрой Маркетинга фирмы
Доктор экономических наук, профессор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45" name="Объект 6" descr="Объект 6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60216" y="8719780"/>
            <a:ext cx="4181170" cy="4155770"/>
          </a:xfrm>
          <a:prstGeom prst="rect">
            <a:avLst/>
          </a:prstGeom>
        </p:spPr>
      </p:pic>
      <p:pic>
        <p:nvPicPr>
          <p:cNvPr id="246" name="Рисунок 6" descr="Рисунок 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645483" y="8721215"/>
            <a:ext cx="4178301" cy="41529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95" y="207986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Преподаватели программы"/>
          <p:cNvSpPr>
            <a:spLocks noGrp="1"/>
          </p:cNvSpPr>
          <p:nvPr>
            <p:ph type="title"/>
          </p:nvPr>
        </p:nvSpPr>
        <p:spPr>
          <a:xfrm>
            <a:off x="3378200" y="987006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Преподаватели</a:t>
            </a:r>
            <a:r>
              <a:rPr dirty="0"/>
              <a:t> </a:t>
            </a:r>
            <a:r>
              <a:rPr dirty="0" err="1"/>
              <a:t>программы</a:t>
            </a:r>
            <a:endParaRPr dirty="0"/>
          </a:p>
        </p:txBody>
      </p:sp>
      <p:graphicFrame>
        <p:nvGraphicFramePr>
          <p:cNvPr id="249" name="Таблица"/>
          <p:cNvGraphicFramePr/>
          <p:nvPr>
            <p:extLst>
              <p:ext uri="{D42A27DB-BD31-4B8C-83A1-F6EECF244321}">
                <p14:modId xmlns:p14="http://schemas.microsoft.com/office/powerpoint/2010/main" val="3271452440"/>
              </p:ext>
            </p:extLst>
          </p:nvPr>
        </p:nvGraphicFramePr>
        <p:xfrm>
          <a:off x="1767753" y="3562492"/>
          <a:ext cx="20848493" cy="9689154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2736063"/>
                <a:gridCol w="18112430"/>
              </a:tblGrid>
              <a:tr h="1793678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Липсиц И.В.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 dirty="0" err="1"/>
                        <a:t>ординарный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профессор</a:t>
                      </a:r>
                      <a:r>
                        <a:rPr sz="2400" dirty="0"/>
                        <a:t> НИУ ВШЭ, </a:t>
                      </a:r>
                      <a:r>
                        <a:rPr sz="2400" dirty="0" err="1"/>
                        <a:t>один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из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самых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авторитетных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специалистов</a:t>
                      </a:r>
                      <a:r>
                        <a:rPr sz="2400" dirty="0"/>
                        <a:t> в </a:t>
                      </a:r>
                      <a:r>
                        <a:rPr sz="2400" dirty="0" err="1"/>
                        <a:t>области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маркетинга</a:t>
                      </a:r>
                      <a:r>
                        <a:rPr sz="2400" dirty="0"/>
                        <a:t> и </a:t>
                      </a:r>
                      <a:r>
                        <a:rPr sz="2400" dirty="0" err="1"/>
                        <a:t>ценообразования</a:t>
                      </a:r>
                      <a:r>
                        <a:rPr sz="2400" dirty="0"/>
                        <a:t> в </a:t>
                      </a:r>
                      <a:r>
                        <a:rPr sz="2400" dirty="0" err="1"/>
                        <a:t>России</a:t>
                      </a:r>
                      <a:r>
                        <a:rPr sz="2400" dirty="0"/>
                        <a:t>, </a:t>
                      </a:r>
                      <a:r>
                        <a:rPr sz="2400" dirty="0" err="1"/>
                        <a:t>входит</a:t>
                      </a:r>
                      <a:r>
                        <a:rPr sz="2400" dirty="0"/>
                        <a:t> в </a:t>
                      </a:r>
                      <a:r>
                        <a:rPr sz="2400" dirty="0" err="1"/>
                        <a:t>число</a:t>
                      </a:r>
                      <a:r>
                        <a:rPr sz="2400" dirty="0"/>
                        <a:t> 12 </a:t>
                      </a:r>
                      <a:r>
                        <a:rPr sz="2400" dirty="0" err="1"/>
                        <a:t>лучших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преподавателей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российского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бизнес-образования</a:t>
                      </a:r>
                      <a:r>
                        <a:rPr sz="2400" dirty="0"/>
                        <a:t> (</a:t>
                      </a:r>
                      <a:r>
                        <a:rPr sz="2400" dirty="0" err="1"/>
                        <a:t>по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рейтингу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журнала</a:t>
                      </a:r>
                      <a:r>
                        <a:rPr sz="2400" dirty="0"/>
                        <a:t> «</a:t>
                      </a:r>
                      <a:r>
                        <a:rPr sz="2400" dirty="0" err="1"/>
                        <a:t>Секрет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фирмы</a:t>
                      </a:r>
                      <a:r>
                        <a:rPr sz="2400" dirty="0"/>
                        <a:t>»), </a:t>
                      </a:r>
                      <a:r>
                        <a:rPr sz="2400" dirty="0" err="1"/>
                        <a:t>автор</a:t>
                      </a:r>
                      <a:r>
                        <a:rPr sz="2400" dirty="0"/>
                        <a:t> и </a:t>
                      </a:r>
                      <a:r>
                        <a:rPr sz="2400" dirty="0" err="1"/>
                        <a:t>соавтор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целого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ряда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учебников</a:t>
                      </a:r>
                      <a:r>
                        <a:rPr sz="2400" dirty="0"/>
                        <a:t> и </a:t>
                      </a:r>
                      <a:r>
                        <a:rPr sz="2400" dirty="0" err="1"/>
                        <a:t>учебных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пособий</a:t>
                      </a:r>
                      <a:r>
                        <a:rPr sz="2400" dirty="0"/>
                        <a:t> («</a:t>
                      </a:r>
                      <a:r>
                        <a:rPr sz="2400" dirty="0" err="1"/>
                        <a:t>Экономика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без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тайн</a:t>
                      </a:r>
                      <a:r>
                        <a:rPr sz="2400" dirty="0"/>
                        <a:t>», «</a:t>
                      </a:r>
                      <a:r>
                        <a:rPr sz="2400" dirty="0" err="1"/>
                        <a:t>Раскрывая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тайны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экономики</a:t>
                      </a:r>
                      <a:r>
                        <a:rPr sz="2400" dirty="0"/>
                        <a:t>», «</a:t>
                      </a:r>
                      <a:r>
                        <a:rPr sz="2400" dirty="0" err="1"/>
                        <a:t>Основы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экономики</a:t>
                      </a:r>
                      <a:r>
                        <a:rPr sz="2400" dirty="0"/>
                        <a:t>», «</a:t>
                      </a:r>
                      <a:r>
                        <a:rPr sz="2400" dirty="0" err="1"/>
                        <a:t>Экономика</a:t>
                      </a:r>
                      <a:r>
                        <a:rPr sz="2400" dirty="0"/>
                        <a:t>», «</a:t>
                      </a:r>
                      <a:r>
                        <a:rPr sz="2400" dirty="0" err="1"/>
                        <a:t>Ценообразование</a:t>
                      </a:r>
                      <a:r>
                        <a:rPr sz="2400" dirty="0"/>
                        <a:t> в </a:t>
                      </a:r>
                      <a:r>
                        <a:rPr sz="2400" dirty="0" err="1"/>
                        <a:t>ритейле</a:t>
                      </a:r>
                      <a:r>
                        <a:rPr sz="2400" dirty="0"/>
                        <a:t>» и </a:t>
                      </a:r>
                      <a:r>
                        <a:rPr sz="2400" dirty="0" err="1"/>
                        <a:t>др</a:t>
                      </a:r>
                      <a:r>
                        <a:rPr sz="2400" dirty="0"/>
                        <a:t>.)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1442683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Ойнер О.К.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/>
                        <a:t>д.э.н., профессор, заведующая кафедрой маркетинга фирмы факультета бизнеса и менеджмента, академический руководитель магистерской программы «Менеджмент в ритейле», автор и соавтор целого ряда учебников и учебных пособий («Управление результативностью маркетинга», «Маркетинг», «Маркетинг-менеджмент»)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116071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Стерлигова А.Н.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/>
                        <a:t>д.э.н., ординарный профессор НИУ ВШЭ, специалист в области управления цепями поставок, автор учебников и статей по операционному менеджменту, логистике и управлению запасами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113579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Рожков К.Л.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/>
                        <a:t>д.э.н., профессор, Fellow of the IPM (Институт управления территориями, Манчестер, Великобритания), специалист в области маркетинга территорий, автор книг и статей по маркетингу и развитию территорий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110154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Казаков С.П.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/>
                        <a:t>д.э.н., доцент, специалист в области маркетинга и продаж, автор книг и статей по инновационному маркетингу и торговому маркетингу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112433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Пантелеева Е.К.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 dirty="0" err="1"/>
                        <a:t>к.э.н</a:t>
                      </a:r>
                      <a:r>
                        <a:rPr sz="2400" dirty="0"/>
                        <a:t>., </a:t>
                      </a:r>
                      <a:r>
                        <a:rPr sz="2400" dirty="0" err="1"/>
                        <a:t>доцент</a:t>
                      </a:r>
                      <a:r>
                        <a:rPr sz="2400" dirty="0"/>
                        <a:t>, </a:t>
                      </a:r>
                      <a:r>
                        <a:rPr sz="2400" dirty="0" err="1"/>
                        <a:t>специалист</a:t>
                      </a:r>
                      <a:r>
                        <a:rPr sz="2400" dirty="0"/>
                        <a:t> в </a:t>
                      </a:r>
                      <a:r>
                        <a:rPr sz="2400" dirty="0" err="1"/>
                        <a:t>области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маркетинга</a:t>
                      </a:r>
                      <a:r>
                        <a:rPr sz="2400" dirty="0"/>
                        <a:t> и </a:t>
                      </a:r>
                      <a:r>
                        <a:rPr sz="2400" dirty="0" err="1"/>
                        <a:t>управления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потребительским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опытом</a:t>
                      </a:r>
                      <a:r>
                        <a:rPr sz="2400" dirty="0"/>
                        <a:t>, </a:t>
                      </a:r>
                      <a:r>
                        <a:rPr sz="2400" dirty="0" err="1"/>
                        <a:t>автор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статей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по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исследованию</a:t>
                      </a:r>
                      <a:r>
                        <a:rPr sz="2400" dirty="0"/>
                        <a:t> и </a:t>
                      </a:r>
                      <a:r>
                        <a:rPr sz="2400" dirty="0" err="1"/>
                        <a:t>управлению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потребительским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опытом</a:t>
                      </a:r>
                      <a:r>
                        <a:rPr sz="2400" dirty="0"/>
                        <a:t> в </a:t>
                      </a:r>
                      <a:r>
                        <a:rPr sz="2400" dirty="0" err="1"/>
                        <a:t>сфере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онлайн</a:t>
                      </a:r>
                      <a:r>
                        <a:rPr sz="2400" dirty="0"/>
                        <a:t> и </a:t>
                      </a:r>
                      <a:r>
                        <a:rPr sz="2400" dirty="0" err="1"/>
                        <a:t>оффлайн</a:t>
                      </a:r>
                      <a:r>
                        <a:rPr sz="2400" dirty="0"/>
                        <a:t> </a:t>
                      </a:r>
                      <a:r>
                        <a:rPr sz="2400" dirty="0" err="1"/>
                        <a:t>ритейла</a:t>
                      </a:r>
                      <a:endParaRPr sz="2400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1552752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ru-RU" sz="2400" b="1" dirty="0" err="1" smtClean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Попенкова</a:t>
                      </a:r>
                      <a:r>
                        <a:rPr lang="ru-RU" sz="2400" b="1" baseline="0" dirty="0" smtClean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Д.К</a:t>
                      </a:r>
                      <a:r>
                        <a:rPr sz="2400" b="1" dirty="0" smtClean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.</a:t>
                      </a:r>
                      <a:endParaRPr lang="ru-RU" sz="2400" b="1" dirty="0" smtClean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algn="l" defTabSz="914400">
                        <a:defRPr sz="1800"/>
                      </a:pPr>
                      <a:endParaRPr lang="ru-RU" sz="2400" b="1" dirty="0" smtClean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algn="l" defTabSz="914400">
                        <a:defRPr sz="1800"/>
                      </a:pPr>
                      <a:endParaRPr lang="ru-RU" sz="2400" b="1" dirty="0" smtClean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algn="l" defTabSz="914400">
                        <a:defRPr sz="1800"/>
                      </a:pPr>
                      <a:r>
                        <a:rPr lang="ru-RU" sz="2400" b="1" dirty="0" err="1" smtClean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Зеленова</a:t>
                      </a:r>
                      <a:r>
                        <a:rPr lang="ru-RU" sz="2400" b="1" dirty="0" smtClean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О.И.</a:t>
                      </a:r>
                      <a:endParaRPr sz="2400" b="1" dirty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400" dirty="0" smtClean="0"/>
                        <a:t>к.</a:t>
                      </a:r>
                      <a:r>
                        <a:rPr lang="ru-RU" sz="2400" dirty="0" smtClean="0"/>
                        <a:t>э</a:t>
                      </a:r>
                      <a:r>
                        <a:rPr sz="2400" dirty="0" smtClean="0"/>
                        <a:t>.н</a:t>
                      </a:r>
                      <a:r>
                        <a:rPr sz="2400" dirty="0"/>
                        <a:t>., </a:t>
                      </a:r>
                      <a:r>
                        <a:rPr lang="ru-RU" sz="2400" dirty="0" err="1" smtClean="0"/>
                        <a:t>ст.преподаватель</a:t>
                      </a:r>
                      <a:r>
                        <a:rPr sz="2400" dirty="0" smtClean="0"/>
                        <a:t>, </a:t>
                      </a: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практик в сфере ритейла, </a:t>
                      </a:r>
                      <a:r>
                        <a:rPr lang="ru-RU" sz="24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категорийного</a:t>
                      </a: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менеджмента, управления торговыми операциями, закупками</a:t>
                      </a:r>
                      <a:endParaRPr lang="ru-RU" sz="2400" b="0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pPr algn="l" defTabSz="914400">
                        <a:defRPr sz="1800"/>
                      </a:pPr>
                      <a:endParaRPr lang="ru-RU" sz="2400" b="0" i="0" u="none" strike="noStrike" cap="none" spc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pPr algn="l" defTabSz="914400">
                        <a:defRPr sz="1800"/>
                      </a:pPr>
                      <a:r>
                        <a:rPr lang="ru-RU" sz="24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к.э.н., доцент, специалист в сфере управления человеческими ресурсами, автор статей по исследованию систем управления человеческими ресурсами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0" y="157143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Специалисты-практики компаний"/>
          <p:cNvSpPr>
            <a:spLocks noGrp="1"/>
          </p:cNvSpPr>
          <p:nvPr>
            <p:ph type="title"/>
          </p:nvPr>
        </p:nvSpPr>
        <p:spPr>
          <a:xfrm>
            <a:off x="3340739" y="899602"/>
            <a:ext cx="21005800" cy="2286000"/>
          </a:xfrm>
          <a:prstGeom prst="rect">
            <a:avLst/>
          </a:prstGeom>
        </p:spPr>
        <p:txBody>
          <a:bodyPr/>
          <a:lstStyle>
            <a:lvl1pPr defTabSz="709930">
              <a:defRPr sz="9632" b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Специалисты-практики</a:t>
            </a:r>
            <a:r>
              <a:rPr dirty="0"/>
              <a:t> </a:t>
            </a:r>
            <a:r>
              <a:rPr dirty="0" err="1"/>
              <a:t>компаний</a:t>
            </a:r>
            <a:endParaRPr dirty="0"/>
          </a:p>
        </p:txBody>
      </p:sp>
      <p:graphicFrame>
        <p:nvGraphicFramePr>
          <p:cNvPr id="252" name="Таблица"/>
          <p:cNvGraphicFramePr/>
          <p:nvPr/>
        </p:nvGraphicFramePr>
        <p:xfrm>
          <a:off x="1712966" y="3549792"/>
          <a:ext cx="20958066" cy="9336909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3493011"/>
                <a:gridCol w="3493011"/>
                <a:gridCol w="3493011"/>
                <a:gridCol w="3493011"/>
                <a:gridCol w="3493011"/>
                <a:gridCol w="3493011"/>
              </a:tblGrid>
              <a:tr h="3112303"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3112303"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3112303"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53" name="Объект 8" descr="Объект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8888" y="3576392"/>
            <a:ext cx="2989601" cy="2989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rcRect l="12483" t="15910" r="12483" b="15910"/>
          <a:stretch>
            <a:fillRect/>
          </a:stretch>
        </p:blipFill>
        <p:spPr>
          <a:xfrm>
            <a:off x="5469429" y="4054201"/>
            <a:ext cx="2984501" cy="2033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Рисунок 5" descr="Рисунок 5"/>
          <p:cNvPicPr>
            <a:picLocks noChangeAspect="1"/>
          </p:cNvPicPr>
          <p:nvPr/>
        </p:nvPicPr>
        <p:blipFill>
          <a:blip r:embed="rId4">
            <a:extLst/>
          </a:blip>
          <a:srcRect l="6570" t="13830" r="6570" b="13830"/>
          <a:stretch>
            <a:fillRect/>
          </a:stretch>
        </p:blipFill>
        <p:spPr>
          <a:xfrm>
            <a:off x="8944870" y="4504654"/>
            <a:ext cx="2984501" cy="1133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Рисунок 7" descr="Рисунок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95752" y="4543308"/>
            <a:ext cx="2984501" cy="1055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371192" y="3578943"/>
            <a:ext cx="2984501" cy="298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Рисунок 9" descr="Рисунок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91438" y="7426094"/>
            <a:ext cx="2984501" cy="1584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Рисунок 9" descr="Рисунок 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44870" y="6967390"/>
            <a:ext cx="2984501" cy="2501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Рисунок 17" descr="Рисунок 1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895752" y="7312142"/>
            <a:ext cx="2984501" cy="1812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pasted-image.tiff" descr="pasted-image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69429" y="10194123"/>
            <a:ext cx="2984501" cy="2229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asted-image.tiff" descr="pasted-image.tiff"/>
          <p:cNvPicPr>
            <a:picLocks noChangeAspect="1"/>
          </p:cNvPicPr>
          <p:nvPr/>
        </p:nvPicPr>
        <p:blipFill>
          <a:blip r:embed="rId11">
            <a:extLst/>
          </a:blip>
          <a:srcRect l="9590" t="8493" r="11030" b="4887"/>
          <a:stretch>
            <a:fillRect/>
          </a:stretch>
        </p:blipFill>
        <p:spPr>
          <a:xfrm>
            <a:off x="1991438" y="10494750"/>
            <a:ext cx="2984501" cy="1628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pasted-image.tiff" descr="pasted-image.tif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2420311" y="7399374"/>
            <a:ext cx="2984501" cy="163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Рисунок 26" descr="Рисунок 26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420311" y="10604090"/>
            <a:ext cx="2984501" cy="1409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Рисунок 28" descr="Рисунок 28"/>
          <p:cNvPicPr>
            <a:picLocks noChangeAspect="1"/>
          </p:cNvPicPr>
          <p:nvPr/>
        </p:nvPicPr>
        <p:blipFill>
          <a:blip r:embed="rId14">
            <a:extLst/>
          </a:blip>
          <a:srcRect l="25213" t="4640" r="37607" b="67640"/>
          <a:stretch>
            <a:fillRect/>
          </a:stretch>
        </p:blipFill>
        <p:spPr>
          <a:xfrm>
            <a:off x="15895752" y="10742796"/>
            <a:ext cx="2984501" cy="1132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Рисунок 3" descr="Рисунок 3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9371192" y="10600619"/>
            <a:ext cx="2984501" cy="1416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78507" y="9780396"/>
            <a:ext cx="2432648" cy="2857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275" y="7275675"/>
            <a:ext cx="5078083" cy="1603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8"/>
          <a:srcRect l="18363" t="24744" r="18241" b="22814"/>
          <a:stretch/>
        </p:blipFill>
        <p:spPr>
          <a:xfrm>
            <a:off x="12128740" y="4165630"/>
            <a:ext cx="3451673" cy="1922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00158" y="7080734"/>
            <a:ext cx="2323042" cy="2120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93" y="150793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asted-image.tiff" descr="pasted-image.tiff"/>
          <p:cNvPicPr>
            <a:picLocks noChangeAspect="1"/>
          </p:cNvPicPr>
          <p:nvPr/>
        </p:nvPicPr>
        <p:blipFill>
          <a:blip r:embed="rId2">
            <a:alphaModFix amt="29632"/>
            <a:extLst/>
          </a:blip>
          <a:stretch>
            <a:fillRect/>
          </a:stretch>
        </p:blipFill>
        <p:spPr>
          <a:xfrm>
            <a:off x="0" y="-1"/>
            <a:ext cx="24384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Что такое ритейл?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Что такое ритейл?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7" y="129485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Мы ждем на программе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9BB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Мы ждем на программе</a:t>
            </a:r>
          </a:p>
        </p:txBody>
      </p:sp>
      <p:graphicFrame>
        <p:nvGraphicFramePr>
          <p:cNvPr id="273" name="Таблица"/>
          <p:cNvGraphicFramePr/>
          <p:nvPr/>
        </p:nvGraphicFramePr>
        <p:xfrm>
          <a:off x="1766368" y="3664178"/>
          <a:ext cx="20851262" cy="9108136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0425631"/>
                <a:gridCol w="10425631"/>
              </a:tblGrid>
              <a:tr h="4291980">
                <a:tc gridSpan="2"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800"/>
                        <a:t>Целевая аудитория программы – абитуриенты, планирующие развивать свою карьеру в сфере ритейла или смежных бизнесов (агентства, исследовательские компании в различных областях управления: маркетинге, стратегическом и операционном менеджменте, логистике)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16156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3600"/>
                        <a:t>Выпускники бакалаврских программ 
и программ специалитета, планирующих развитие карьеры в области ритейла и нуждающихся в комплексной системе 
знаний в данной сфере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3600"/>
                        <a:t>Люди, имеющие начальный опыт в ритейле и планирующие свое дальнейшее профессиональное развитие в этой области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74" name="036-leadership.png" descr="036-leadershi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18242" y="10030669"/>
            <a:ext cx="3251201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95" y="207986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Поступление: конкурс портфолио"/>
          <p:cNvSpPr>
            <a:spLocks noGrp="1"/>
          </p:cNvSpPr>
          <p:nvPr>
            <p:ph type="title"/>
          </p:nvPr>
        </p:nvSpPr>
        <p:spPr>
          <a:xfrm>
            <a:off x="3224602" y="952500"/>
            <a:ext cx="21005800" cy="2286000"/>
          </a:xfrm>
          <a:prstGeom prst="rect">
            <a:avLst/>
          </a:prstGeom>
        </p:spPr>
        <p:txBody>
          <a:bodyPr/>
          <a:lstStyle>
            <a:lvl1pPr defTabSz="701675">
              <a:defRPr sz="9520" b="1">
                <a:solidFill>
                  <a:srgbClr val="F9BB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Поступление</a:t>
            </a:r>
            <a:r>
              <a:rPr dirty="0"/>
              <a:t>: </a:t>
            </a:r>
            <a:r>
              <a:rPr dirty="0" err="1"/>
              <a:t>конкурс</a:t>
            </a:r>
            <a:r>
              <a:rPr dirty="0"/>
              <a:t> </a:t>
            </a:r>
            <a:r>
              <a:rPr dirty="0" err="1"/>
              <a:t>портфолио</a:t>
            </a:r>
            <a:endParaRPr dirty="0"/>
          </a:p>
        </p:txBody>
      </p:sp>
      <p:graphicFrame>
        <p:nvGraphicFramePr>
          <p:cNvPr id="277" name="Таблица"/>
          <p:cNvGraphicFramePr/>
          <p:nvPr>
            <p:extLst>
              <p:ext uri="{D42A27DB-BD31-4B8C-83A1-F6EECF244321}">
                <p14:modId xmlns:p14="http://schemas.microsoft.com/office/powerpoint/2010/main" val="2863547884"/>
              </p:ext>
            </p:extLst>
          </p:nvPr>
        </p:nvGraphicFramePr>
        <p:xfrm>
          <a:off x="1766368" y="3664178"/>
          <a:ext cx="20851262" cy="9747934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0425631"/>
                <a:gridCol w="10425631"/>
              </a:tblGrid>
              <a:tr h="1742387">
                <a:tc>
                  <a:txBody>
                    <a:bodyPr/>
                    <a:lstStyle/>
                    <a:p>
                      <a:pPr defTabSz="914400">
                        <a:defRPr sz="48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dirty="0" err="1"/>
                        <a:t>Портфолио</a:t>
                      </a:r>
                      <a:r>
                        <a:rPr dirty="0"/>
                        <a:t> </a:t>
                      </a:r>
                      <a:r>
                        <a:rPr dirty="0" err="1">
                          <a:solidFill>
                            <a:srgbClr val="F9BB48"/>
                          </a:solidFill>
                        </a:rPr>
                        <a:t>должно</a:t>
                      </a:r>
                      <a:r>
                        <a:rPr dirty="0"/>
                        <a:t> </a:t>
                      </a:r>
                    </a:p>
                    <a:p>
                      <a:pPr defTabSz="914400">
                        <a:defRPr sz="48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dirty="0" err="1"/>
                        <a:t>включать</a:t>
                      </a:r>
                      <a:r>
                        <a:rPr dirty="0"/>
                        <a:t> в </a:t>
                      </a:r>
                      <a:r>
                        <a:rPr dirty="0" err="1"/>
                        <a:t>себя</a:t>
                      </a: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8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Портфолио может 
включать в себя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6215097">
                <a:tc>
                  <a:txBody>
                    <a:bodyPr/>
                    <a:lstStyle/>
                    <a:p>
                      <a:pPr marL="512884" indent="-512884" algn="l" defTabSz="914400">
                        <a:spcBef>
                          <a:spcPts val="600"/>
                        </a:spcBef>
                        <a:buSzPct val="100000"/>
                        <a:buAutoNum type="arabicPeriod"/>
                        <a:defRPr sz="3000"/>
                      </a:pPr>
                      <a:r>
                        <a:rPr dirty="0" err="1"/>
                        <a:t>Мотивационное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письмо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описывающее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индивидуальные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цели</a:t>
                      </a:r>
                      <a:r>
                        <a:rPr dirty="0"/>
                        <a:t> и </a:t>
                      </a:r>
                      <a:r>
                        <a:rPr dirty="0" err="1"/>
                        <a:t>задачи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потенциального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студента</a:t>
                      </a:r>
                      <a:r>
                        <a:rPr dirty="0"/>
                        <a:t>, </a:t>
                      </a:r>
                      <a:r>
                        <a:rPr dirty="0" err="1"/>
                        <a:t>его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видение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будущей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профессии</a:t>
                      </a:r>
                      <a:r>
                        <a:rPr dirty="0"/>
                        <a:t> и </a:t>
                      </a:r>
                      <a:r>
                        <a:rPr dirty="0" err="1"/>
                        <a:t>ожидания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от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обучения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по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данной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программе</a:t>
                      </a:r>
                      <a:endParaRPr dirty="0"/>
                    </a:p>
                    <a:p>
                      <a:pPr marL="512884" indent="-512884" algn="l" defTabSz="914400">
                        <a:spcBef>
                          <a:spcPts val="600"/>
                        </a:spcBef>
                        <a:buSzPct val="100000"/>
                        <a:buAutoNum type="arabicPeriod"/>
                        <a:defRPr sz="3000"/>
                      </a:pPr>
                      <a:r>
                        <a:rPr dirty="0" err="1"/>
                        <a:t>Решение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бизнес-кейса</a:t>
                      </a:r>
                      <a:endParaRPr dirty="0"/>
                    </a:p>
                    <a:p>
                      <a:pPr marL="512884" indent="-512884" algn="l" defTabSz="914400">
                        <a:spcBef>
                          <a:spcPts val="600"/>
                        </a:spcBef>
                        <a:buSzPct val="100000"/>
                        <a:buAutoNum type="arabicPeriod"/>
                        <a:defRPr sz="3000"/>
                      </a:pPr>
                      <a:r>
                        <a:rPr dirty="0" err="1"/>
                        <a:t>Копии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диплома</a:t>
                      </a:r>
                      <a:r>
                        <a:rPr dirty="0"/>
                        <a:t>/</a:t>
                      </a:r>
                      <a:r>
                        <a:rPr dirty="0" err="1"/>
                        <a:t>дипломов</a:t>
                      </a:r>
                      <a:r>
                        <a:rPr dirty="0"/>
                        <a:t> о </a:t>
                      </a:r>
                      <a:r>
                        <a:rPr dirty="0" err="1"/>
                        <a:t>высшем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образовании</a:t>
                      </a:r>
                      <a:endParaRPr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59510" indent="-559510" algn="l" defTabSz="914400">
                        <a:spcBef>
                          <a:spcPts val="600"/>
                        </a:spcBef>
                        <a:buSzPct val="100000"/>
                        <a:buAutoNum type="arabicPeriod"/>
                        <a:defRPr sz="3000"/>
                      </a:pPr>
                      <a:r>
                        <a:t>Справку с места работы, если абитуриент имеет начальный опыт работы в сфере ритейла</a:t>
                      </a:r>
                    </a:p>
                    <a:p>
                      <a:pPr marL="559510" indent="-559510" algn="l" defTabSz="914400">
                        <a:spcBef>
                          <a:spcPts val="600"/>
                        </a:spcBef>
                        <a:buSzPct val="100000"/>
                        <a:buAutoNum type="arabicPeriod"/>
                        <a:defRPr sz="3000"/>
                      </a:pPr>
                      <a:r>
                        <a:t>Рекомендательные письма с места учебы/работы</a:t>
                      </a:r>
                    </a:p>
                    <a:p>
                      <a:pPr marL="559510" indent="-559510" algn="l" defTabSz="914400">
                        <a:spcBef>
                          <a:spcPts val="600"/>
                        </a:spcBef>
                        <a:buSzPct val="100000"/>
                        <a:buAutoNum type="arabicPeriod"/>
                        <a:defRPr sz="3000"/>
                      </a:pPr>
                      <a:r>
                        <a:t>Сертификаты/справки о прохождении профильных дисциплин (при наличии)</a:t>
                      </a:r>
                    </a:p>
                    <a:p>
                      <a:pPr marL="559510" indent="-559510" algn="l" defTabSz="914400">
                        <a:spcBef>
                          <a:spcPts val="600"/>
                        </a:spcBef>
                        <a:buSzPct val="100000"/>
                        <a:buAutoNum type="arabicPeriod"/>
                        <a:defRPr sz="3000"/>
                      </a:pPr>
                      <a:r>
                        <a:t>Сертификаты/дипломы о прохождении профессиональной переподготовки, курсов повышения квалификации</a:t>
                      </a:r>
                    </a:p>
                    <a:p>
                      <a:pPr marL="559510" indent="-559510" algn="l" defTabSz="914400">
                        <a:spcBef>
                          <a:spcPts val="600"/>
                        </a:spcBef>
                        <a:buSzPct val="100000"/>
                        <a:buAutoNum type="arabicPeriod"/>
                        <a:defRPr sz="3000"/>
                      </a:pPr>
                      <a:r>
                        <a:t>Свидетельства о каких-либо достижениях, например, наличие именных стипендий, статей, выступлений с докладами на научно-практических конференциях и т.п.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1790450">
                <a:tc gridSpan="2">
                  <a:txBody>
                    <a:bodyPr/>
                    <a:lstStyle/>
                    <a:p>
                      <a:pPr defTabSz="914400">
                        <a:spcBef>
                          <a:spcPts val="600"/>
                        </a:spcBef>
                        <a:defRPr sz="1800"/>
                      </a:pPr>
                      <a:r>
                        <a:rPr sz="3000" dirty="0"/>
                        <a:t>
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8" name="038-project.png" descr="038-projec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6689" y="8550051"/>
            <a:ext cx="2596751" cy="2596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95" y="207986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Поступление: бизнес-кейс"/>
          <p:cNvSpPr>
            <a:spLocks noGrp="1"/>
          </p:cNvSpPr>
          <p:nvPr>
            <p:ph type="title"/>
          </p:nvPr>
        </p:nvSpPr>
        <p:spPr>
          <a:xfrm>
            <a:off x="2620753" y="952500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9BB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Поступление</a:t>
            </a:r>
            <a:r>
              <a:rPr dirty="0"/>
              <a:t>: </a:t>
            </a:r>
            <a:r>
              <a:rPr dirty="0" err="1"/>
              <a:t>бизнес-кейс</a:t>
            </a:r>
            <a:endParaRPr dirty="0"/>
          </a:p>
        </p:txBody>
      </p:sp>
      <p:graphicFrame>
        <p:nvGraphicFramePr>
          <p:cNvPr id="281" name="Таблица"/>
          <p:cNvGraphicFramePr/>
          <p:nvPr>
            <p:extLst>
              <p:ext uri="{D42A27DB-BD31-4B8C-83A1-F6EECF244321}">
                <p14:modId xmlns:p14="http://schemas.microsoft.com/office/powerpoint/2010/main" val="4047998852"/>
              </p:ext>
            </p:extLst>
          </p:nvPr>
        </p:nvGraphicFramePr>
        <p:xfrm>
          <a:off x="1173192" y="3674852"/>
          <a:ext cx="22135382" cy="9424159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7125419"/>
                <a:gridCol w="7477950"/>
                <a:gridCol w="7532013"/>
              </a:tblGrid>
              <a:tr h="1149415">
                <a:tc rowSpan="2">
                  <a:txBody>
                    <a:bodyPr/>
                    <a:lstStyle/>
                    <a:p>
                      <a:pPr defTabSz="914400">
                        <a:defRPr sz="48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2800" dirty="0" err="1"/>
                        <a:t>Подача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документов</a:t>
                      </a:r>
                      <a:r>
                        <a:rPr sz="2800" dirty="0"/>
                        <a:t> </a:t>
                      </a:r>
                    </a:p>
                    <a:p>
                      <a:pPr defTabSz="914400">
                        <a:defRPr sz="48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2800" dirty="0" err="1"/>
                        <a:t>до</a:t>
                      </a:r>
                      <a:r>
                        <a:rPr sz="2800" dirty="0"/>
                        <a:t> </a:t>
                      </a:r>
                      <a:r>
                        <a:rPr lang="ru-RU" sz="2800" dirty="0" smtClean="0">
                          <a:solidFill>
                            <a:srgbClr val="F9BB48"/>
                          </a:solidFill>
                        </a:rPr>
                        <a:t>7</a:t>
                      </a:r>
                      <a:r>
                        <a:rPr sz="2800" dirty="0" smtClean="0">
                          <a:solidFill>
                            <a:srgbClr val="F9BB48"/>
                          </a:solidFill>
                        </a:rPr>
                        <a:t> </a:t>
                      </a:r>
                      <a:r>
                        <a:rPr sz="2800" dirty="0" err="1">
                          <a:solidFill>
                            <a:srgbClr val="F9BB48"/>
                          </a:solidFill>
                        </a:rPr>
                        <a:t>июля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включительно</a:t>
                      </a:r>
                      <a:endParaRPr sz="2800"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8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2800" dirty="0" err="1" smtClean="0"/>
                        <a:t>Подача</a:t>
                      </a:r>
                      <a:r>
                        <a:rPr sz="2800" dirty="0" smtClean="0"/>
                        <a:t> </a:t>
                      </a:r>
                      <a:r>
                        <a:rPr sz="2800" dirty="0" err="1"/>
                        <a:t>документов</a:t>
                      </a:r>
                      <a:r>
                        <a:rPr sz="2800" dirty="0"/>
                        <a:t> </a:t>
                      </a:r>
                    </a:p>
                    <a:p>
                      <a:pPr defTabSz="914400">
                        <a:defRPr sz="48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2800" dirty="0" err="1"/>
                        <a:t>до</a:t>
                      </a:r>
                      <a:r>
                        <a:rPr sz="2800" dirty="0"/>
                        <a:t> </a:t>
                      </a:r>
                      <a:r>
                        <a:rPr lang="ru-RU" sz="2800" dirty="0" smtClean="0">
                          <a:solidFill>
                            <a:srgbClr val="F9BB48"/>
                          </a:solidFill>
                        </a:rPr>
                        <a:t>30</a:t>
                      </a:r>
                      <a:r>
                        <a:rPr lang="ru-RU" sz="2800" baseline="0" dirty="0" smtClean="0">
                          <a:solidFill>
                            <a:srgbClr val="F9BB48"/>
                          </a:solidFill>
                        </a:rPr>
                        <a:t> июля</a:t>
                      </a:r>
                      <a:r>
                        <a:rPr sz="2800" dirty="0" smtClean="0">
                          <a:solidFill>
                            <a:srgbClr val="F9BB48"/>
                          </a:solidFill>
                        </a:rPr>
                        <a:t> </a:t>
                      </a:r>
                      <a:r>
                        <a:rPr sz="2800" dirty="0" err="1" smtClean="0"/>
                        <a:t>включительно</a:t>
                      </a:r>
                      <a:endParaRPr sz="2800"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0">
                      <a:noFill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8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2800" dirty="0" err="1"/>
                        <a:t>Подача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документов</a:t>
                      </a:r>
                      <a:r>
                        <a:rPr sz="2800" dirty="0"/>
                        <a:t> </a:t>
                      </a:r>
                    </a:p>
                    <a:p>
                      <a:pPr defTabSz="914400">
                        <a:defRPr sz="48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sz="2800" dirty="0" err="1"/>
                        <a:t>до</a:t>
                      </a:r>
                      <a:r>
                        <a:rPr sz="2800" dirty="0"/>
                        <a:t> </a:t>
                      </a:r>
                      <a:r>
                        <a:rPr lang="ru-RU" sz="2800" dirty="0" smtClean="0">
                          <a:solidFill>
                            <a:srgbClr val="F9BB48"/>
                          </a:solidFill>
                        </a:rPr>
                        <a:t>16</a:t>
                      </a:r>
                      <a:r>
                        <a:rPr lang="ru-RU" sz="2800" baseline="0" dirty="0" smtClean="0">
                          <a:solidFill>
                            <a:srgbClr val="F9BB48"/>
                          </a:solidFill>
                        </a:rPr>
                        <a:t> августа</a:t>
                      </a:r>
                      <a:r>
                        <a:rPr sz="2800" dirty="0" smtClean="0">
                          <a:solidFill>
                            <a:srgbClr val="F9BB48"/>
                          </a:solidFill>
                        </a:rPr>
                        <a:t> </a:t>
                      </a:r>
                      <a:r>
                        <a:rPr sz="2800" dirty="0" err="1" smtClean="0"/>
                        <a:t>включительно</a:t>
                      </a:r>
                      <a:endParaRPr sz="2800" dirty="0"/>
                    </a:p>
                  </a:txBody>
                  <a:tcPr marL="50800" marR="50800" marT="50800" marB="50800" anchor="ctr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0">
                      <a:noFill/>
                      <a:miter lim="400000"/>
                    </a:lnB>
                  </a:tcPr>
                </a:tc>
              </a:tr>
              <a:tr h="11494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48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2800" dirty="0"/>
                    </a:p>
                  </a:txBody>
                  <a:tcPr marL="50800" marR="50800" marT="50800" marB="50800" anchor="ctr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8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2800" dirty="0"/>
                    </a:p>
                  </a:txBody>
                  <a:tcPr marL="50800" marR="50800" marT="50800" marB="50800" anchor="ctr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0">
                      <a:noFill/>
                      <a:miter lim="400000"/>
                    </a:lnB>
                  </a:tcPr>
                </a:tc>
              </a:tr>
              <a:tr h="4055219">
                <a:tc rowSpan="2">
                  <a:txBody>
                    <a:bodyPr/>
                    <a:lstStyle/>
                    <a:p>
                      <a:pPr algn="l" defTabSz="914400">
                        <a:spcBef>
                          <a:spcPts val="600"/>
                        </a:spcBef>
                        <a:defRPr sz="3600"/>
                      </a:pPr>
                      <a:r>
                        <a:rPr lang="ru-RU" sz="2800" b="1" dirty="0" smtClean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09</a:t>
                      </a:r>
                      <a:r>
                        <a:rPr sz="2800" b="1" dirty="0" smtClean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2800" b="1" dirty="0" err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июля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на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электронную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почту</a:t>
                      </a:r>
                      <a:r>
                        <a:rPr sz="2800" dirty="0"/>
                        <a:t>, </a:t>
                      </a:r>
                      <a:r>
                        <a:rPr sz="2800" dirty="0" err="1"/>
                        <a:t>указанную</a:t>
                      </a:r>
                      <a:r>
                        <a:rPr sz="2800" dirty="0"/>
                        <a:t> в </a:t>
                      </a:r>
                      <a:r>
                        <a:rPr sz="2800" dirty="0" err="1"/>
                        <a:t>поданных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документах</a:t>
                      </a:r>
                      <a:r>
                        <a:rPr sz="2800" dirty="0"/>
                        <a:t>, </a:t>
                      </a:r>
                      <a:r>
                        <a:rPr sz="2800" dirty="0" err="1"/>
                        <a:t>будет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выслан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кейс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для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разбора</a:t>
                      </a:r>
                      <a:r>
                        <a:rPr sz="2800" dirty="0"/>
                        <a:t> </a:t>
                      </a:r>
                    </a:p>
                    <a:p>
                      <a:pPr algn="l" defTabSz="914400">
                        <a:spcBef>
                          <a:spcPts val="600"/>
                        </a:spcBef>
                        <a:defRPr sz="3600"/>
                      </a:pPr>
                      <a:endParaRPr sz="2800" dirty="0"/>
                    </a:p>
                    <a:p>
                      <a:pPr algn="l" defTabSz="914400">
                        <a:spcBef>
                          <a:spcPts val="600"/>
                        </a:spcBef>
                        <a:defRPr sz="3600"/>
                      </a:pPr>
                      <a:r>
                        <a:rPr sz="2800" dirty="0" err="1"/>
                        <a:t>Решение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кейса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необходимо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будет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выслать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обратным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письмом</a:t>
                      </a:r>
                      <a:r>
                        <a:rPr sz="2800" dirty="0"/>
                        <a:t> в </a:t>
                      </a:r>
                      <a:r>
                        <a:rPr sz="2800" dirty="0" err="1"/>
                        <a:t>срок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до</a:t>
                      </a:r>
                      <a:r>
                        <a:rPr sz="2800" dirty="0"/>
                        <a:t> 23:59 </a:t>
                      </a:r>
                      <a:r>
                        <a:rPr sz="2800" b="1" dirty="0" smtClean="0"/>
                        <a:t>1</a:t>
                      </a:r>
                      <a:r>
                        <a:rPr lang="ru-RU" sz="2800" b="1" dirty="0" smtClean="0"/>
                        <a:t>1</a:t>
                      </a:r>
                      <a:r>
                        <a:rPr sz="2800" b="1" dirty="0" smtClean="0"/>
                        <a:t> </a:t>
                      </a:r>
                      <a:r>
                        <a:rPr sz="2800" b="1" dirty="0" err="1" smtClean="0"/>
                        <a:t>июля</a:t>
                      </a:r>
                      <a:endParaRPr lang="ru-RU" sz="2800" b="1" dirty="0" smtClean="0"/>
                    </a:p>
                    <a:p>
                      <a:pPr algn="l" defTabSz="914400">
                        <a:spcBef>
                          <a:spcPts val="600"/>
                        </a:spcBef>
                        <a:defRPr sz="3600"/>
                      </a:pPr>
                      <a:endParaRPr sz="2800" b="1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2" algn="l" defTabSz="914400">
                        <a:spcBef>
                          <a:spcPts val="600"/>
                        </a:spcBef>
                        <a:defRPr sz="3600"/>
                      </a:pPr>
                      <a:r>
                        <a:rPr lang="ru-RU" sz="2800" b="1" dirty="0" smtClean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0</a:t>
                      </a:r>
                      <a:r>
                        <a:rPr sz="2800" b="1" dirty="0" smtClean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</a:t>
                      </a:r>
                      <a:r>
                        <a:rPr sz="2800" b="1" dirty="0" err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августа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на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электронную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почту</a:t>
                      </a:r>
                      <a:r>
                        <a:rPr sz="2800" dirty="0"/>
                        <a:t>, </a:t>
                      </a:r>
                      <a:r>
                        <a:rPr sz="2800" dirty="0" err="1"/>
                        <a:t>указанную</a:t>
                      </a:r>
                      <a:r>
                        <a:rPr sz="2800" dirty="0"/>
                        <a:t> в </a:t>
                      </a:r>
                      <a:r>
                        <a:rPr sz="2800" dirty="0" err="1"/>
                        <a:t>поданных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документах</a:t>
                      </a:r>
                      <a:r>
                        <a:rPr sz="2800" dirty="0"/>
                        <a:t>, </a:t>
                      </a:r>
                      <a:r>
                        <a:rPr sz="2800" dirty="0" err="1"/>
                        <a:t>будет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выслан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кейс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для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разбора</a:t>
                      </a:r>
                      <a:endParaRPr sz="2800" dirty="0"/>
                    </a:p>
                    <a:p>
                      <a:pPr lvl="2" algn="l" defTabSz="914400">
                        <a:spcBef>
                          <a:spcPts val="600"/>
                        </a:spcBef>
                        <a:defRPr sz="3600"/>
                      </a:pPr>
                      <a:endParaRPr lang="ru-RU" sz="2800" dirty="0" smtClean="0"/>
                    </a:p>
                    <a:p>
                      <a:pPr lvl="2" algn="l" defTabSz="914400">
                        <a:spcBef>
                          <a:spcPts val="600"/>
                        </a:spcBef>
                        <a:defRPr sz="3600"/>
                      </a:pPr>
                      <a:r>
                        <a:rPr sz="2800" dirty="0" err="1" smtClean="0"/>
                        <a:t>Решение</a:t>
                      </a:r>
                      <a:r>
                        <a:rPr sz="2800" dirty="0" smtClean="0"/>
                        <a:t> </a:t>
                      </a:r>
                      <a:r>
                        <a:rPr sz="2800" dirty="0" err="1"/>
                        <a:t>кейса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необходимо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будет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выслать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обратным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письмом</a:t>
                      </a:r>
                      <a:r>
                        <a:rPr sz="2800" dirty="0"/>
                        <a:t> в </a:t>
                      </a:r>
                      <a:r>
                        <a:rPr sz="2800" dirty="0" err="1"/>
                        <a:t>срок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до</a:t>
                      </a:r>
                      <a:r>
                        <a:rPr sz="2800" dirty="0"/>
                        <a:t> 23:59 </a:t>
                      </a:r>
                      <a:r>
                        <a:rPr lang="ru-RU" sz="2800" b="1" dirty="0" smtClean="0"/>
                        <a:t>03</a:t>
                      </a:r>
                      <a:r>
                        <a:rPr sz="2800" b="1" dirty="0" smtClean="0"/>
                        <a:t> </a:t>
                      </a:r>
                      <a:r>
                        <a:rPr sz="2800" b="1" dirty="0" err="1" smtClean="0"/>
                        <a:t>августа</a:t>
                      </a:r>
                      <a:endParaRPr lang="ru-RU" sz="2800" b="1" dirty="0" smtClean="0"/>
                    </a:p>
                    <a:p>
                      <a:pPr lvl="2" algn="l" defTabSz="914400">
                        <a:spcBef>
                          <a:spcPts val="600"/>
                        </a:spcBef>
                        <a:defRPr sz="3600"/>
                      </a:pPr>
                      <a:endParaRPr lang="ru-RU" sz="2800" dirty="0" smtClean="0"/>
                    </a:p>
                    <a:p>
                      <a:pPr lvl="2" algn="ctr" defTabSz="914400">
                        <a:spcBef>
                          <a:spcPts val="600"/>
                        </a:spcBef>
                        <a:defRPr sz="3600"/>
                      </a:pPr>
                      <a:endParaRPr sz="2800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noFill/>
                      <a:miter lim="400000"/>
                    </a:lnR>
                    <a:lnT w="0">
                      <a:miter lim="400000"/>
                    </a:lnT>
                    <a:lnB w="0">
                      <a:noFill/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2" algn="l" defTabSz="914400">
                        <a:spcBef>
                          <a:spcPts val="600"/>
                        </a:spcBef>
                        <a:defRPr sz="3600"/>
                      </a:pPr>
                      <a:r>
                        <a:rPr lang="ru-RU" sz="2800" b="1" dirty="0" smtClean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</a:t>
                      </a:r>
                      <a:r>
                        <a:rPr sz="2800" b="1" dirty="0" smtClean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2800" b="1" dirty="0" err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августа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на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электронную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почту</a:t>
                      </a:r>
                      <a:r>
                        <a:rPr sz="2800" dirty="0"/>
                        <a:t>, </a:t>
                      </a:r>
                      <a:r>
                        <a:rPr sz="2800" dirty="0" err="1"/>
                        <a:t>указанную</a:t>
                      </a:r>
                      <a:r>
                        <a:rPr sz="2800" dirty="0"/>
                        <a:t> в </a:t>
                      </a:r>
                      <a:r>
                        <a:rPr sz="2800" dirty="0" err="1"/>
                        <a:t>поданных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документах</a:t>
                      </a:r>
                      <a:r>
                        <a:rPr sz="2800" dirty="0"/>
                        <a:t>, </a:t>
                      </a:r>
                      <a:r>
                        <a:rPr sz="2800" dirty="0" err="1"/>
                        <a:t>будет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выслан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кейс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для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разбора</a:t>
                      </a:r>
                      <a:endParaRPr sz="2800" dirty="0"/>
                    </a:p>
                    <a:p>
                      <a:pPr lvl="2" algn="l" defTabSz="914400">
                        <a:spcBef>
                          <a:spcPts val="600"/>
                        </a:spcBef>
                        <a:defRPr sz="3600"/>
                      </a:pPr>
                      <a:endParaRPr sz="2800" dirty="0"/>
                    </a:p>
                    <a:p>
                      <a:pPr lvl="2" algn="l" defTabSz="914400">
                        <a:spcBef>
                          <a:spcPts val="600"/>
                        </a:spcBef>
                        <a:defRPr sz="3600"/>
                      </a:pPr>
                      <a:r>
                        <a:rPr sz="2800" dirty="0" err="1"/>
                        <a:t>Решение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кейса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необходимо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будет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выслать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обратным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письмом</a:t>
                      </a:r>
                      <a:r>
                        <a:rPr sz="2800" dirty="0"/>
                        <a:t> в </a:t>
                      </a:r>
                      <a:r>
                        <a:rPr sz="2800" dirty="0" err="1"/>
                        <a:t>срок</a:t>
                      </a:r>
                      <a:r>
                        <a:rPr sz="2800" dirty="0"/>
                        <a:t> </a:t>
                      </a:r>
                      <a:r>
                        <a:rPr sz="2800" dirty="0" err="1"/>
                        <a:t>до</a:t>
                      </a:r>
                      <a:r>
                        <a:rPr sz="2800" dirty="0"/>
                        <a:t> 23:59 </a:t>
                      </a:r>
                      <a:r>
                        <a:rPr lang="ru-RU" sz="2800" b="1" dirty="0" smtClean="0"/>
                        <a:t>18</a:t>
                      </a:r>
                      <a:r>
                        <a:rPr sz="2800" b="1" dirty="0" smtClean="0"/>
                        <a:t> </a:t>
                      </a:r>
                      <a:r>
                        <a:rPr sz="2800" b="1" dirty="0" err="1" smtClean="0"/>
                        <a:t>августа</a:t>
                      </a:r>
                      <a:endParaRPr lang="ru-RU" sz="2800" b="1" dirty="0" smtClean="0"/>
                    </a:p>
                    <a:p>
                      <a:pPr lvl="2" algn="l" defTabSz="914400">
                        <a:spcBef>
                          <a:spcPts val="600"/>
                        </a:spcBef>
                        <a:defRPr sz="3600"/>
                      </a:pPr>
                      <a:endParaRPr lang="ru-RU" sz="2800" dirty="0" smtClean="0"/>
                    </a:p>
                  </a:txBody>
                  <a:tcPr marL="50800" marR="50800" marT="50800" marB="508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0">
                      <a:noFill/>
                      <a:miter lim="400000"/>
                    </a:lnB>
                  </a:tcPr>
                </a:tc>
              </a:tr>
              <a:tr h="2878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2" algn="ctr" defTabSz="914400">
                        <a:spcBef>
                          <a:spcPts val="600"/>
                        </a:spcBef>
                        <a:defRPr sz="3600"/>
                      </a:pPr>
                      <a:endParaRPr sz="2800" dirty="0"/>
                    </a:p>
                  </a:txBody>
                  <a:tcPr marL="50800" marR="50800" marT="50800" marB="508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2" algn="ctr" defTabSz="914400">
                        <a:spcBef>
                          <a:spcPts val="600"/>
                        </a:spcBef>
                        <a:defRPr sz="3600"/>
                      </a:pPr>
                      <a:endParaRPr sz="2800" dirty="0"/>
                    </a:p>
                  </a:txBody>
                  <a:tcPr marL="50800" marR="50800" marT="50800" marB="50800" horzOverflow="overflow">
                    <a:lnL w="0">
                      <a:noFill/>
                      <a:miter lim="400000"/>
                    </a:lnL>
                    <a:lnR w="0">
                      <a:noFill/>
                      <a:miter lim="400000"/>
                    </a:lnR>
                    <a:lnT w="0">
                      <a:noFill/>
                      <a:miter lim="400000"/>
                    </a:lnT>
                    <a:lnB w="0">
                      <a:noFill/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95" y="207986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Обучение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Обучение</a:t>
            </a:r>
          </a:p>
        </p:txBody>
      </p:sp>
      <p:graphicFrame>
        <p:nvGraphicFramePr>
          <p:cNvPr id="284" name="Таблица"/>
          <p:cNvGraphicFramePr/>
          <p:nvPr>
            <p:extLst>
              <p:ext uri="{D42A27DB-BD31-4B8C-83A1-F6EECF244321}">
                <p14:modId xmlns:p14="http://schemas.microsoft.com/office/powerpoint/2010/main" val="3875160508"/>
              </p:ext>
            </p:extLst>
          </p:nvPr>
        </p:nvGraphicFramePr>
        <p:xfrm>
          <a:off x="3403060" y="3795623"/>
          <a:ext cx="20833425" cy="9373692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9661020"/>
                <a:gridCol w="11172405"/>
              </a:tblGrid>
              <a:tr h="9373692">
                <a:tc>
                  <a:txBody>
                    <a:bodyPr/>
                    <a:lstStyle/>
                    <a:p>
                      <a:pPr algn="l" defTabSz="914400">
                        <a:defRPr sz="4000"/>
                      </a:pPr>
                      <a:endParaRPr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4000"/>
                      </a:pPr>
                      <a:r>
                        <a:rPr lang="ru-RU" sz="3600" dirty="0" smtClean="0"/>
                        <a:t>Индивидуальный подход к студентам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4000"/>
                      </a:pPr>
                      <a:r>
                        <a:rPr lang="ru-RU" sz="3600" dirty="0" smtClean="0"/>
                        <a:t>Обучение в небольших группах</a:t>
                      </a:r>
                    </a:p>
                    <a:p>
                      <a:pPr algn="l" defTabSz="914400">
                        <a:spcBef>
                          <a:spcPts val="3600"/>
                        </a:spcBef>
                        <a:defRPr sz="4000"/>
                      </a:pPr>
                      <a:r>
                        <a:rPr sz="3600" dirty="0" err="1" smtClean="0"/>
                        <a:t>Занятия</a:t>
                      </a:r>
                      <a:r>
                        <a:rPr sz="3600" dirty="0" smtClean="0"/>
                        <a:t> </a:t>
                      </a:r>
                      <a:r>
                        <a:rPr sz="3600" dirty="0" err="1"/>
                        <a:t>проводятся</a:t>
                      </a:r>
                      <a:r>
                        <a:rPr sz="3600" dirty="0"/>
                        <a:t> в </a:t>
                      </a:r>
                      <a:r>
                        <a:rPr lang="ru-RU" sz="3600" dirty="0" smtClean="0"/>
                        <a:t>будние дни в </a:t>
                      </a:r>
                      <a:r>
                        <a:rPr sz="3600" dirty="0" err="1" smtClean="0"/>
                        <a:t>вечернее</a:t>
                      </a:r>
                      <a:r>
                        <a:rPr sz="3600" dirty="0" smtClean="0"/>
                        <a:t> </a:t>
                      </a:r>
                      <a:r>
                        <a:rPr sz="3600" dirty="0" err="1"/>
                        <a:t>время</a:t>
                      </a:r>
                      <a:r>
                        <a:rPr sz="3600" dirty="0"/>
                        <a:t> и </a:t>
                      </a:r>
                      <a:r>
                        <a:rPr sz="3600" dirty="0" err="1"/>
                        <a:t>по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субботам</a:t>
                      </a:r>
                      <a:endParaRPr sz="3600" dirty="0"/>
                    </a:p>
                    <a:p>
                      <a:pPr algn="l" defTabSz="914400">
                        <a:spcBef>
                          <a:spcPts val="3600"/>
                        </a:spcBef>
                        <a:defRPr sz="4000"/>
                      </a:pPr>
                      <a:r>
                        <a:rPr sz="3600" dirty="0" err="1"/>
                        <a:t>Предоставляется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общежитие</a:t>
                      </a:r>
                      <a:endParaRPr sz="3600" dirty="0"/>
                    </a:p>
                    <a:p>
                      <a:pPr algn="l" defTabSz="914400">
                        <a:spcBef>
                          <a:spcPts val="3600"/>
                        </a:spcBef>
                        <a:defRPr sz="4000"/>
                      </a:pPr>
                      <a:r>
                        <a:rPr sz="3600" dirty="0" err="1"/>
                        <a:t>Возможность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участия</a:t>
                      </a:r>
                      <a:r>
                        <a:rPr sz="3600" dirty="0"/>
                        <a:t> в </a:t>
                      </a:r>
                      <a:r>
                        <a:rPr sz="3600" dirty="0" err="1"/>
                        <a:t>международных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программах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обмена</a:t>
                      </a:r>
                      <a:r>
                        <a:rPr sz="3600" dirty="0"/>
                        <a:t> НИУ ВШЭ</a:t>
                      </a:r>
                    </a:p>
                    <a:p>
                      <a:pPr algn="l" defTabSz="914400">
                        <a:spcBef>
                          <a:spcPts val="3600"/>
                        </a:spcBef>
                        <a:defRPr sz="4000"/>
                      </a:pPr>
                      <a:r>
                        <a:rPr lang="ru-RU" sz="36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Возможность участия в научных и практических конференциях, ритейл-экспедициях</a:t>
                      </a:r>
                      <a:r>
                        <a:rPr lang="en-US" sz="36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(</a:t>
                      </a:r>
                      <a:r>
                        <a:rPr lang="ru-RU" sz="36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field</a:t>
                      </a:r>
                      <a:r>
                        <a:rPr lang="en-US" sz="36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</a:t>
                      </a:r>
                      <a:r>
                        <a:rPr lang="ru-RU" sz="36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st</a:t>
                      </a:r>
                      <a:r>
                        <a:rPr lang="en-US" sz="36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u</a:t>
                      </a:r>
                      <a:r>
                        <a:rPr lang="ru-RU" sz="36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dy</a:t>
                      </a:r>
                      <a:r>
                        <a:rPr lang="en-US" sz="3600" b="0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)</a:t>
                      </a:r>
                      <a:endParaRPr lang="ru-RU" sz="3600" b="0" i="0" u="none" strike="noStrike" cap="none" spc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pPr algn="l" defTabSz="914400">
                        <a:spcBef>
                          <a:spcPts val="3600"/>
                        </a:spcBef>
                        <a:defRPr sz="4000"/>
                      </a:pPr>
                      <a:r>
                        <a:rPr sz="3600" dirty="0" err="1" smtClean="0"/>
                        <a:t>Возможность</a:t>
                      </a:r>
                      <a:r>
                        <a:rPr sz="3600" dirty="0" smtClean="0"/>
                        <a:t> </a:t>
                      </a:r>
                      <a:r>
                        <a:rPr sz="3600" dirty="0" err="1"/>
                        <a:t>прохождения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стажировок</a:t>
                      </a:r>
                      <a:r>
                        <a:rPr sz="3600" dirty="0"/>
                        <a:t> и </a:t>
                      </a:r>
                      <a:r>
                        <a:rPr sz="3600" dirty="0" err="1"/>
                        <a:t>трудоустройства</a:t>
                      </a:r>
                      <a:r>
                        <a:rPr sz="3600" dirty="0"/>
                        <a:t> в </a:t>
                      </a:r>
                      <a:r>
                        <a:rPr sz="3600" dirty="0" err="1" smtClean="0"/>
                        <a:t>компаниях-партнерах</a:t>
                      </a:r>
                      <a:endParaRPr sz="3600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4" y="149165"/>
            <a:ext cx="3255546" cy="32433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13" y="3795623"/>
            <a:ext cx="12481557" cy="87256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7071" y="12670281"/>
            <a:ext cx="1219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defTabSz="914400">
              <a:spcBef>
                <a:spcPts val="3600"/>
              </a:spcBef>
              <a:defRPr sz="4000"/>
            </a:pPr>
            <a:r>
              <a:rPr lang="ru-RU" sz="3600" dirty="0"/>
              <a:t>Место проведения занятий: улица Шаболовка, 28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Трудоустройство выпускников"/>
          <p:cNvSpPr>
            <a:spLocks noGrp="1"/>
          </p:cNvSpPr>
          <p:nvPr>
            <p:ph type="title"/>
          </p:nvPr>
        </p:nvSpPr>
        <p:spPr>
          <a:xfrm>
            <a:off x="3378200" y="996394"/>
            <a:ext cx="21005800" cy="2286000"/>
          </a:xfrm>
          <a:prstGeom prst="rect">
            <a:avLst/>
          </a:prstGeom>
        </p:spPr>
        <p:txBody>
          <a:bodyPr/>
          <a:lstStyle>
            <a:lvl1pPr defTabSz="767715">
              <a:defRPr sz="10416" b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Трудоустройство</a:t>
            </a:r>
            <a:r>
              <a:rPr dirty="0"/>
              <a:t> </a:t>
            </a:r>
            <a:r>
              <a:rPr dirty="0" err="1"/>
              <a:t>выпускников</a:t>
            </a:r>
            <a:endParaRPr dirty="0"/>
          </a:p>
        </p:txBody>
      </p:sp>
      <p:graphicFrame>
        <p:nvGraphicFramePr>
          <p:cNvPr id="290" name="Таблица"/>
          <p:cNvGraphicFramePr/>
          <p:nvPr/>
        </p:nvGraphicFramePr>
        <p:xfrm>
          <a:off x="1775287" y="3531401"/>
          <a:ext cx="20833424" cy="9373692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0416712"/>
                <a:gridCol w="10416712"/>
              </a:tblGrid>
              <a:tr h="380636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4000" dirty="0" err="1"/>
                        <a:t>Сетевые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ритейлеры</a:t>
                      </a:r>
                      <a:r>
                        <a:rPr sz="4000" dirty="0"/>
                        <a:t> (6+): </a:t>
                      </a:r>
                      <a:r>
                        <a:rPr sz="4000" dirty="0" err="1"/>
                        <a:t>маркетинг</a:t>
                      </a:r>
                      <a:r>
                        <a:rPr sz="4000" dirty="0"/>
                        <a:t>, </a:t>
                      </a:r>
                      <a:r>
                        <a:rPr sz="4000" dirty="0" err="1"/>
                        <a:t>дирекция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по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рознице</a:t>
                      </a:r>
                      <a:r>
                        <a:rPr sz="4000" dirty="0"/>
                        <a:t>, </a:t>
                      </a:r>
                      <a:r>
                        <a:rPr sz="4000" dirty="0" err="1"/>
                        <a:t>дирекция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по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развитию</a:t>
                      </a:r>
                      <a:r>
                        <a:rPr sz="4000" dirty="0"/>
                        <a:t>, </a:t>
                      </a:r>
                      <a:r>
                        <a:rPr sz="4000" dirty="0" err="1"/>
                        <a:t>дирекция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по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регионам</a:t>
                      </a:r>
                      <a:r>
                        <a:rPr sz="4000" dirty="0"/>
                        <a:t>, </a:t>
                      </a:r>
                      <a:r>
                        <a:rPr sz="4000" dirty="0" err="1"/>
                        <a:t>коммерческая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дирекция</a:t>
                      </a:r>
                      <a:endParaRPr sz="4000" dirty="0"/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4000"/>
                        <a:t>Крупные несетевые магазины: дирекция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556732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4000" dirty="0" err="1"/>
                        <a:t>Консалтинговые</a:t>
                      </a:r>
                      <a:r>
                        <a:rPr sz="4000" dirty="0"/>
                        <a:t> и </a:t>
                      </a:r>
                      <a:r>
                        <a:rPr sz="4000" dirty="0" err="1"/>
                        <a:t>исследовательские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агентства</a:t>
                      </a:r>
                      <a:endParaRPr sz="4000" dirty="0"/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4000"/>
                        <a:t>Бизнесы, связанные с продажей товаров и услуг конечному потребителю: банковский ритейл, мобильный ритейл, ритейл в страховании, подразделения FMCG компаний, работающих с конечными потребителями, продажа услуг населению и др.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91" name="002-protection.png" descr="002-protec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8530" y="9531885"/>
            <a:ext cx="1981201" cy="19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004-location.png" descr="004-locat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82722" y="4439247"/>
            <a:ext cx="1981201" cy="198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14" y="141597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Прием документов  до 16 августа 2017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Прием</a:t>
            </a:r>
            <a:r>
              <a:rPr dirty="0"/>
              <a:t> </a:t>
            </a:r>
            <a:r>
              <a:rPr dirty="0" err="1"/>
              <a:t>документов</a:t>
            </a:r>
            <a:r>
              <a:rPr dirty="0"/>
              <a:t> </a:t>
            </a:r>
            <a:br>
              <a:rPr dirty="0"/>
            </a:br>
            <a:r>
              <a:rPr dirty="0" err="1"/>
              <a:t>до</a:t>
            </a:r>
            <a:r>
              <a:rPr dirty="0"/>
              <a:t> 16 </a:t>
            </a:r>
            <a:r>
              <a:rPr dirty="0" err="1"/>
              <a:t>августа</a:t>
            </a:r>
            <a:r>
              <a:rPr dirty="0"/>
              <a:t> </a:t>
            </a:r>
            <a:r>
              <a:rPr dirty="0" smtClean="0"/>
              <a:t>201</a:t>
            </a:r>
            <a:r>
              <a:rPr lang="ru-RU" dirty="0" smtClean="0"/>
              <a:t>8</a:t>
            </a:r>
            <a:endParaRPr dirty="0"/>
          </a:p>
        </p:txBody>
      </p:sp>
      <p:sp>
        <p:nvSpPr>
          <p:cNvPr id="295" name="больше информации на hse.ru/ma/retail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больше информации на </a:t>
            </a:r>
            <a:r>
              <a:rPr u="sng">
                <a:hlinkClick r:id="rId2"/>
              </a:rPr>
              <a:t>hse.ru/ma/retail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7" y="198496"/>
            <a:ext cx="3255546" cy="32433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4386" y="10043767"/>
            <a:ext cx="3255546" cy="325554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Ритейл - любой бизнес, связанный с продажей товаров и услуг конечному потребителю"/>
          <p:cNvSpPr>
            <a:spLocks noGrp="1"/>
          </p:cNvSpPr>
          <p:nvPr>
            <p:ph type="title"/>
          </p:nvPr>
        </p:nvSpPr>
        <p:spPr>
          <a:xfrm>
            <a:off x="2655258" y="739175"/>
            <a:ext cx="21005800" cy="2286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28319">
              <a:defRPr sz="7168"/>
            </a:pPr>
            <a:r>
              <a:rPr b="1" dirty="0" err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rPr>
              <a:t>Ритейл</a:t>
            </a:r>
            <a:r>
              <a:rPr dirty="0"/>
              <a:t> - </a:t>
            </a:r>
            <a:r>
              <a:rPr dirty="0" err="1"/>
              <a:t>любой</a:t>
            </a:r>
            <a:r>
              <a:rPr dirty="0"/>
              <a:t> </a:t>
            </a:r>
            <a:r>
              <a:rPr dirty="0" err="1"/>
              <a:t>бизнес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, </a:t>
            </a:r>
            <a:r>
              <a:rPr dirty="0" err="1"/>
              <a:t>связанный</a:t>
            </a:r>
            <a:r>
              <a:rPr dirty="0"/>
              <a:t> с </a:t>
            </a:r>
            <a:r>
              <a:rPr dirty="0" err="1"/>
              <a:t>продажей</a:t>
            </a:r>
            <a:r>
              <a:rPr dirty="0"/>
              <a:t> </a:t>
            </a:r>
            <a:r>
              <a:rPr dirty="0" err="1"/>
              <a:t>товаров</a:t>
            </a:r>
            <a:r>
              <a:rPr dirty="0"/>
              <a:t> и </a:t>
            </a:r>
            <a:r>
              <a:rPr dirty="0" err="1"/>
              <a:t>услуг</a:t>
            </a:r>
            <a:r>
              <a:rPr dirty="0"/>
              <a:t> </a:t>
            </a:r>
            <a:r>
              <a:rPr dirty="0" err="1"/>
              <a:t>конечному</a:t>
            </a:r>
            <a:r>
              <a:rPr dirty="0"/>
              <a:t> </a:t>
            </a:r>
            <a:r>
              <a:rPr dirty="0" err="1"/>
              <a:t>потребителю</a:t>
            </a:r>
            <a:endParaRPr dirty="0"/>
          </a:p>
        </p:txBody>
      </p:sp>
      <p:graphicFrame>
        <p:nvGraphicFramePr>
          <p:cNvPr id="146" name="Таблица"/>
          <p:cNvGraphicFramePr/>
          <p:nvPr>
            <p:extLst>
              <p:ext uri="{D42A27DB-BD31-4B8C-83A1-F6EECF244321}">
                <p14:modId xmlns:p14="http://schemas.microsoft.com/office/powerpoint/2010/main" val="4137799015"/>
              </p:ext>
            </p:extLst>
          </p:nvPr>
        </p:nvGraphicFramePr>
        <p:xfrm>
          <a:off x="1751009" y="3549447"/>
          <a:ext cx="20881980" cy="9337598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960660"/>
                <a:gridCol w="6960660"/>
                <a:gridCol w="6960660"/>
              </a:tblGrid>
              <a:tr h="466879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600" dirty="0" err="1"/>
                        <a:t>Розничная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торговля</a:t>
                      </a:r>
                      <a:endParaRPr sz="3600" dirty="0"/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600"/>
                        <a:t>Банковский ритейл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600"/>
                        <a:t>Мобильный ритейл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466879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600"/>
                        <a:t>Ритейл в страховании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600"/>
                        <a:t>Подразделения FMCG компаний, работающих с конечными потребителями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600" dirty="0" err="1"/>
                        <a:t>Продажа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услуг</a:t>
                      </a:r>
                      <a:r>
                        <a:rPr sz="3600" dirty="0"/>
                        <a:t> </a:t>
                      </a:r>
                      <a:r>
                        <a:rPr sz="3600" dirty="0" err="1" smtClean="0"/>
                        <a:t>населению</a:t>
                      </a:r>
                      <a:endParaRPr sz="3600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47" name="026-purchase.png" descr="026-purchas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70923" y="4453002"/>
            <a:ext cx="3251201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029-shop.png" descr="029-shop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1876" y="4453002"/>
            <a:ext cx="3251201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003-piggy-bank.png" descr="003-piggy-bank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66400" y="4453002"/>
            <a:ext cx="3251200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010-goal.png" descr="010-goa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1876" y="9697298"/>
            <a:ext cx="3251201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037-telemarketer.png" descr="037-telemarkete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70923" y="9697298"/>
            <a:ext cx="3251201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006-open.png" descr="006-open.png"/>
          <p:cNvPicPr>
            <a:picLocks noChangeAspect="1"/>
          </p:cNvPicPr>
          <p:nvPr/>
        </p:nvPicPr>
        <p:blipFill>
          <a:blip r:embed="rId7">
            <a:extLst/>
          </a:blip>
          <a:srcRect t="13096"/>
          <a:stretch>
            <a:fillRect/>
          </a:stretch>
        </p:blipFill>
        <p:spPr>
          <a:xfrm>
            <a:off x="10553700" y="9910221"/>
            <a:ext cx="3251200" cy="2825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006-open.png" descr="006-open.png"/>
          <p:cNvPicPr>
            <a:picLocks noChangeAspect="1"/>
          </p:cNvPicPr>
          <p:nvPr/>
        </p:nvPicPr>
        <p:blipFill>
          <a:blip r:embed="rId7">
            <a:alphaModFix amt="61214"/>
            <a:extLst/>
          </a:blip>
          <a:srcRect b="86437"/>
          <a:stretch>
            <a:fillRect/>
          </a:stretch>
        </p:blipFill>
        <p:spPr>
          <a:xfrm>
            <a:off x="10553700" y="9484424"/>
            <a:ext cx="3251200" cy="440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236" y="150620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Почему ритейл?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Почему</a:t>
            </a:r>
            <a:r>
              <a:rPr dirty="0"/>
              <a:t> </a:t>
            </a:r>
            <a:r>
              <a:rPr dirty="0" err="1"/>
              <a:t>ритейл</a:t>
            </a:r>
            <a:r>
              <a:rPr dirty="0"/>
              <a:t>?</a:t>
            </a:r>
          </a:p>
        </p:txBody>
      </p:sp>
      <p:graphicFrame>
        <p:nvGraphicFramePr>
          <p:cNvPr id="156" name="Таблица"/>
          <p:cNvGraphicFramePr/>
          <p:nvPr>
            <p:extLst>
              <p:ext uri="{D42A27DB-BD31-4B8C-83A1-F6EECF244321}">
                <p14:modId xmlns:p14="http://schemas.microsoft.com/office/powerpoint/2010/main" val="3945490244"/>
              </p:ext>
            </p:extLst>
          </p:nvPr>
        </p:nvGraphicFramePr>
        <p:xfrm>
          <a:off x="1775287" y="3531401"/>
          <a:ext cx="20833424" cy="9373692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0416712"/>
                <a:gridCol w="10416712"/>
              </a:tblGrid>
              <a:tr h="3806365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4000" dirty="0" err="1"/>
                        <a:t>Ритейл</a:t>
                      </a:r>
                      <a:r>
                        <a:rPr sz="4000" dirty="0"/>
                        <a:t> – </a:t>
                      </a:r>
                      <a:r>
                        <a:rPr sz="4000" dirty="0" err="1"/>
                        <a:t>это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емкая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сфера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бизнеса</a:t>
                      </a:r>
                      <a:r>
                        <a:rPr sz="4000" dirty="0"/>
                        <a:t>, </a:t>
                      </a:r>
                      <a:r>
                        <a:rPr sz="4000" dirty="0" err="1"/>
                        <a:t>его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ядро</a:t>
                      </a:r>
                      <a:r>
                        <a:rPr sz="4000" dirty="0"/>
                        <a:t> – </a:t>
                      </a:r>
                      <a:r>
                        <a:rPr sz="4000" dirty="0" err="1"/>
                        <a:t>розничная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торговля</a:t>
                      </a:r>
                      <a:r>
                        <a:rPr sz="4000" dirty="0"/>
                        <a:t>, </a:t>
                      </a:r>
                      <a:r>
                        <a:rPr sz="4000" dirty="0" err="1"/>
                        <a:t>составляет</a:t>
                      </a:r>
                      <a:r>
                        <a:rPr sz="4000" dirty="0"/>
                        <a:t> </a:t>
                      </a:r>
                      <a:r>
                        <a:rPr sz="4000" dirty="0" smtClean="0"/>
                        <a:t>1</a:t>
                      </a:r>
                      <a:r>
                        <a:rPr lang="ru-RU" sz="4000" dirty="0" smtClean="0"/>
                        <a:t>5</a:t>
                      </a:r>
                      <a:r>
                        <a:rPr sz="4000" dirty="0" smtClean="0"/>
                        <a:t>,</a:t>
                      </a:r>
                      <a:r>
                        <a:rPr lang="ru-RU" sz="4000" dirty="0" smtClean="0"/>
                        <a:t>9</a:t>
                      </a:r>
                      <a:r>
                        <a:rPr sz="4000" dirty="0" smtClean="0"/>
                        <a:t>% </a:t>
                      </a:r>
                      <a:r>
                        <a:rPr sz="4000" dirty="0"/>
                        <a:t>ВВП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4000" dirty="0" err="1"/>
                        <a:t>Ритейл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является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лидером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по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обеспечению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занятости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для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населения</a:t>
                      </a:r>
                      <a:r>
                        <a:rPr sz="4000" dirty="0"/>
                        <a:t> – </a:t>
                      </a:r>
                      <a:r>
                        <a:rPr sz="4000" dirty="0" smtClean="0"/>
                        <a:t>18,</a:t>
                      </a:r>
                      <a:r>
                        <a:rPr lang="ru-RU" sz="4000" dirty="0" smtClean="0"/>
                        <a:t>9</a:t>
                      </a:r>
                      <a:r>
                        <a:rPr sz="4000" dirty="0" smtClean="0"/>
                        <a:t>% </a:t>
                      </a:r>
                      <a:r>
                        <a:rPr sz="4000" dirty="0" err="1"/>
                        <a:t>от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среднегодовой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численности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по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всем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видам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экономической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деятельности</a:t>
                      </a:r>
                      <a:endParaRPr sz="4000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5567327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4000" dirty="0" err="1"/>
                        <a:t>Современный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ритейл</a:t>
                      </a:r>
                      <a:r>
                        <a:rPr sz="4000" dirty="0"/>
                        <a:t> – </a:t>
                      </a:r>
                      <a:r>
                        <a:rPr lang="ru-RU" sz="4000" dirty="0" smtClean="0"/>
                        <a:t>отрасль, ставшая центром внедрения технологических инноваций и цифровых технологий</a:t>
                      </a:r>
                      <a:endParaRPr sz="4000" dirty="0"/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4000" dirty="0" err="1"/>
                        <a:t>Продажи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сегодня</a:t>
                      </a:r>
                      <a:r>
                        <a:rPr sz="4000" dirty="0"/>
                        <a:t> – </a:t>
                      </a:r>
                      <a:r>
                        <a:rPr sz="4000" dirty="0" err="1"/>
                        <a:t>это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предложение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покупателю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уникального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сервиса</a:t>
                      </a:r>
                      <a:r>
                        <a:rPr sz="4000" dirty="0"/>
                        <a:t> и </a:t>
                      </a:r>
                      <a:r>
                        <a:rPr sz="4000" dirty="0" err="1"/>
                        <a:t>обеспечение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эмоционально-насыщенного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процесса</a:t>
                      </a:r>
                      <a:r>
                        <a:rPr sz="4000" dirty="0"/>
                        <a:t> </a:t>
                      </a:r>
                      <a:r>
                        <a:rPr sz="4000" dirty="0" err="1"/>
                        <a:t>покупки</a:t>
                      </a:r>
                      <a:endParaRPr sz="4000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992" y="10041148"/>
            <a:ext cx="6832120" cy="34850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518" y="10041148"/>
            <a:ext cx="6832122" cy="3485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14" y="141597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Современные тренд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9BB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Современные</a:t>
            </a:r>
            <a:r>
              <a:rPr dirty="0"/>
              <a:t> </a:t>
            </a:r>
            <a:r>
              <a:rPr dirty="0" err="1"/>
              <a:t>тренды</a:t>
            </a:r>
            <a:endParaRPr dirty="0"/>
          </a:p>
        </p:txBody>
      </p:sp>
      <p:graphicFrame>
        <p:nvGraphicFramePr>
          <p:cNvPr id="159" name="Таблица"/>
          <p:cNvGraphicFramePr/>
          <p:nvPr/>
        </p:nvGraphicFramePr>
        <p:xfrm>
          <a:off x="1766368" y="3664178"/>
          <a:ext cx="20851262" cy="9108137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0425631"/>
                <a:gridCol w="10425631"/>
              </a:tblGrid>
              <a:tr h="1665379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800" b="1" dirty="0" err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Многоканальные</a:t>
                      </a:r>
                      <a:r>
                        <a:rPr sz="48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</a:t>
                      </a:r>
                      <a:r>
                        <a:rPr sz="4800" b="1" dirty="0" err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продажи</a:t>
                      </a:r>
                      <a:endParaRPr sz="4800" b="1" dirty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8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Омниканальные продажи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744275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600" dirty="0" err="1"/>
                        <a:t>Одновременное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использование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различных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форматов</a:t>
                      </a:r>
                      <a:r>
                        <a:rPr sz="3600" dirty="0"/>
                        <a:t> и </a:t>
                      </a:r>
                      <a:r>
                        <a:rPr sz="3600" dirty="0" err="1"/>
                        <a:t>каналов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торговли</a:t>
                      </a:r>
                      <a:r>
                        <a:rPr sz="3600" dirty="0"/>
                        <a:t>, </a:t>
                      </a:r>
                      <a:r>
                        <a:rPr sz="3600" dirty="0" err="1"/>
                        <a:t>при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котором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покупатель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взаимодействует</a:t>
                      </a:r>
                      <a:r>
                        <a:rPr sz="3600" dirty="0"/>
                        <a:t> с </a:t>
                      </a:r>
                      <a:r>
                        <a:rPr sz="3600" dirty="0" err="1"/>
                        <a:t>компанией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посредством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многочисленных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точек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контакта</a:t>
                      </a:r>
                      <a:r>
                        <a:rPr sz="3600" dirty="0"/>
                        <a:t> (</a:t>
                      </a:r>
                      <a:r>
                        <a:rPr sz="3600" dirty="0" err="1"/>
                        <a:t>электронная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почта</a:t>
                      </a:r>
                      <a:r>
                        <a:rPr sz="3600" dirty="0"/>
                        <a:t>, </a:t>
                      </a:r>
                      <a:r>
                        <a:rPr sz="3600" dirty="0" err="1"/>
                        <a:t>контактный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центр</a:t>
                      </a:r>
                      <a:r>
                        <a:rPr sz="3600" dirty="0"/>
                        <a:t>, </a:t>
                      </a:r>
                      <a:r>
                        <a:rPr sz="3600" dirty="0" err="1"/>
                        <a:t>веб-сайт</a:t>
                      </a:r>
                      <a:r>
                        <a:rPr sz="3600" dirty="0"/>
                        <a:t>, </a:t>
                      </a:r>
                      <a:r>
                        <a:rPr sz="3600" dirty="0" err="1"/>
                        <a:t>офф-лайн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магазин</a:t>
                      </a:r>
                      <a:r>
                        <a:rPr sz="3600" dirty="0"/>
                        <a:t>, </a:t>
                      </a:r>
                      <a:r>
                        <a:rPr sz="3600" dirty="0" err="1"/>
                        <a:t>он-лайн</a:t>
                      </a:r>
                      <a:r>
                        <a:rPr sz="3600" dirty="0"/>
                        <a:t> </a:t>
                      </a:r>
                      <a:r>
                        <a:rPr sz="3600" dirty="0" err="1"/>
                        <a:t>магазин</a:t>
                      </a:r>
                      <a:r>
                        <a:rPr sz="3600" dirty="0"/>
                        <a:t>)</a:t>
                      </a:r>
                    </a:p>
                  </a:txBody>
                  <a:tcPr marL="50800" marR="50800" marT="50800" marB="50800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600"/>
                        <a:t>Множественные каналы объединяются в интегрированную цепочку, обеспечивающую плавное и последовательное совершение покупки, тем самым создавая особую экосистему для потребителя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60" name="006-conference.png" descr="006-conferen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7275" y="9193214"/>
            <a:ext cx="3251201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011-connection.png" descr="011-connect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05523" y="9193214"/>
            <a:ext cx="3251201" cy="325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95" y="207986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" name="Таблица"/>
          <p:cNvGraphicFramePr/>
          <p:nvPr>
            <p:extLst>
              <p:ext uri="{D42A27DB-BD31-4B8C-83A1-F6EECF244321}">
                <p14:modId xmlns:p14="http://schemas.microsoft.com/office/powerpoint/2010/main" val="2359395570"/>
              </p:ext>
            </p:extLst>
          </p:nvPr>
        </p:nvGraphicFramePr>
        <p:xfrm>
          <a:off x="1784244" y="3538120"/>
          <a:ext cx="20815509" cy="9360253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6938503"/>
                <a:gridCol w="6938503"/>
                <a:gridCol w="6938503"/>
              </a:tblGrid>
              <a:tr h="14830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3600" dirty="0" smtClean="0"/>
                        <a:t>Комбинированные форматы магазинов</a:t>
                      </a:r>
                      <a:endParaRPr sz="36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ru-RU" sz="3600" dirty="0" smtClean="0"/>
                        <a:t>Традиционные форматы (гипермаркеты, супермаркеты)</a:t>
                      </a:r>
                      <a:endParaRPr sz="3600"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600" dirty="0"/>
                        <a:t>Pop-up </a:t>
                      </a:r>
                      <a:r>
                        <a:rPr sz="3600" dirty="0" err="1" smtClean="0"/>
                        <a:t>магазины</a:t>
                      </a:r>
                      <a:endParaRPr sz="3600"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7877208"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r>
                        <a:rPr lang="ru-RU" dirty="0" smtClean="0"/>
                        <a:t>А еще </a:t>
                      </a:r>
                      <a:r>
                        <a:rPr lang="ru-RU" dirty="0" err="1" smtClean="0"/>
                        <a:t>дискаунтеры</a:t>
                      </a:r>
                      <a:r>
                        <a:rPr lang="ru-RU" dirty="0" smtClean="0"/>
                        <a:t>, универмаги, бутики…</a:t>
                      </a: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r>
                        <a:rPr lang="ru-RU" dirty="0" smtClean="0"/>
                        <a:t>Магазины</a:t>
                      </a:r>
                      <a:r>
                        <a:rPr lang="ru-RU" baseline="0" dirty="0" smtClean="0"/>
                        <a:t> «у дома» и «магазины по пути»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600"/>
                      </a:pPr>
                      <a:r>
                        <a:rPr lang="ru-RU" dirty="0" smtClean="0"/>
                        <a:t>И</a:t>
                      </a:r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endParaRPr lang="ru-RU" dirty="0" smtClean="0"/>
                    </a:p>
                    <a:p>
                      <a:pPr defTabSz="914400">
                        <a:defRPr sz="3600"/>
                      </a:pPr>
                      <a:r>
                        <a:rPr lang="ru-RU" dirty="0" smtClean="0"/>
                        <a:t>Интернет-магазины, </a:t>
                      </a:r>
                      <a:r>
                        <a:rPr lang="ru-RU" dirty="0" err="1" smtClean="0"/>
                        <a:t>вендинговая</a:t>
                      </a:r>
                      <a:r>
                        <a:rPr lang="ru-RU" dirty="0" smtClean="0"/>
                        <a:t> торговля…</a:t>
                      </a: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64" name="Размываются границы отрасли  розничной торговли"/>
          <p:cNvSpPr>
            <a:spLocks noGrp="1"/>
          </p:cNvSpPr>
          <p:nvPr>
            <p:ph type="title"/>
          </p:nvPr>
        </p:nvSpPr>
        <p:spPr>
          <a:xfrm>
            <a:off x="3378200" y="771186"/>
            <a:ext cx="21005800" cy="228600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28319">
              <a:defRPr sz="7168"/>
            </a:pPr>
            <a:r>
              <a:rPr lang="ru-RU" sz="9600" b="1" dirty="0" smtClean="0">
                <a:solidFill>
                  <a:srgbClr val="FFC000"/>
                </a:solidFill>
              </a:rPr>
              <a:t>Многообразие форматов отрасли</a:t>
            </a:r>
            <a:endParaRPr sz="9600" b="1" dirty="0">
              <a:solidFill>
                <a:srgbClr val="FFC000"/>
              </a:solidFill>
            </a:endParaRPr>
          </a:p>
        </p:txBody>
      </p:sp>
      <p:grpSp>
        <p:nvGrpSpPr>
          <p:cNvPr id="173" name="Рисунок 7"/>
          <p:cNvGrpSpPr/>
          <p:nvPr/>
        </p:nvGrpSpPr>
        <p:grpSpPr>
          <a:xfrm>
            <a:off x="15860205" y="5029199"/>
            <a:ext cx="6931305" cy="4868462"/>
            <a:chOff x="0" y="0"/>
            <a:chExt cx="6667500" cy="4868460"/>
          </a:xfrm>
        </p:grpSpPr>
        <p:pic>
          <p:nvPicPr>
            <p:cNvPr id="172" name="Рисунок 7" descr="Рисунок 7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997" t="9780" r="3045" b="6094"/>
            <a:stretch>
              <a:fillRect/>
            </a:stretch>
          </p:blipFill>
          <p:spPr>
            <a:xfrm>
              <a:off x="12700" y="355600"/>
              <a:ext cx="6642100" cy="43985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1" name="Рисунок 7" descr="Рисунок 7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6667501" cy="4868462"/>
            </a:xfrm>
            <a:prstGeom prst="rect">
              <a:avLst/>
            </a:prstGeom>
            <a:effectLst/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244" y="5384799"/>
            <a:ext cx="6739551" cy="43985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552" y="5384798"/>
            <a:ext cx="6952891" cy="43985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71" y="144957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Всё становится ритейлом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28319">
              <a:defRPr sz="7168"/>
            </a:lvl1pPr>
          </a:lstStyle>
          <a:p>
            <a:r>
              <a:rPr sz="9600" b="1" dirty="0" err="1">
                <a:solidFill>
                  <a:srgbClr val="FFC000"/>
                </a:solidFill>
              </a:rPr>
              <a:t>Всё</a:t>
            </a:r>
            <a:r>
              <a:rPr sz="9600" b="1" dirty="0">
                <a:solidFill>
                  <a:srgbClr val="FFC000"/>
                </a:solidFill>
              </a:rPr>
              <a:t> </a:t>
            </a:r>
            <a:r>
              <a:rPr sz="9600" b="1" dirty="0" err="1">
                <a:solidFill>
                  <a:srgbClr val="FFC000"/>
                </a:solidFill>
              </a:rPr>
              <a:t>становится</a:t>
            </a:r>
            <a:r>
              <a:rPr sz="9600" b="1" dirty="0">
                <a:solidFill>
                  <a:srgbClr val="FFC000"/>
                </a:solidFill>
              </a:rPr>
              <a:t> </a:t>
            </a:r>
            <a:r>
              <a:rPr sz="9600" b="1" dirty="0" err="1">
                <a:solidFill>
                  <a:srgbClr val="FFC000"/>
                </a:solidFill>
              </a:rPr>
              <a:t>ритейлом</a:t>
            </a:r>
            <a:endParaRPr sz="9600" b="1" dirty="0">
              <a:solidFill>
                <a:srgbClr val="FFC000"/>
              </a:solidFill>
            </a:endParaRPr>
          </a:p>
        </p:txBody>
      </p:sp>
      <p:pic>
        <p:nvPicPr>
          <p:cNvPr id="176" name="Снимок экрана 2017-06-07 в 22.21.45.png" descr="Снимок экрана 2017-06-07 в 22.21.45.png"/>
          <p:cNvPicPr>
            <a:picLocks noChangeAspect="1"/>
          </p:cNvPicPr>
          <p:nvPr/>
        </p:nvPicPr>
        <p:blipFill>
          <a:blip r:embed="rId2">
            <a:extLst/>
          </a:blip>
          <a:srcRect t="11004" b="6651"/>
          <a:stretch>
            <a:fillRect/>
          </a:stretch>
        </p:blipFill>
        <p:spPr>
          <a:xfrm>
            <a:off x="3029148" y="3502578"/>
            <a:ext cx="18325685" cy="943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29" y="129485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Какие специалисты требуются ритейлу?"/>
          <p:cNvSpPr>
            <a:spLocks noGrp="1"/>
          </p:cNvSpPr>
          <p:nvPr>
            <p:ph type="title"/>
          </p:nvPr>
        </p:nvSpPr>
        <p:spPr>
          <a:xfrm>
            <a:off x="3333547" y="632918"/>
            <a:ext cx="21005800" cy="2286000"/>
          </a:xfrm>
          <a:prstGeom prst="rect">
            <a:avLst/>
          </a:prstGeom>
        </p:spPr>
        <p:txBody>
          <a:bodyPr/>
          <a:lstStyle>
            <a:lvl1pPr defTabSz="586104">
              <a:defRPr sz="7951" b="1">
                <a:solidFill>
                  <a:srgbClr val="F8B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/>
              <a:t>Какие</a:t>
            </a:r>
            <a:r>
              <a:rPr dirty="0"/>
              <a:t> </a:t>
            </a:r>
            <a:r>
              <a:rPr dirty="0" err="1"/>
              <a:t>специалисты</a:t>
            </a:r>
            <a:r>
              <a:rPr dirty="0"/>
              <a:t> </a:t>
            </a:r>
            <a:r>
              <a:rPr dirty="0" err="1"/>
              <a:t>требуются</a:t>
            </a:r>
            <a:r>
              <a:rPr dirty="0"/>
              <a:t> </a:t>
            </a:r>
            <a:r>
              <a:rPr dirty="0" err="1"/>
              <a:t>ритейлу</a:t>
            </a:r>
            <a:r>
              <a:rPr dirty="0"/>
              <a:t>?</a:t>
            </a:r>
          </a:p>
        </p:txBody>
      </p:sp>
      <p:graphicFrame>
        <p:nvGraphicFramePr>
          <p:cNvPr id="189" name="Таблица"/>
          <p:cNvGraphicFramePr/>
          <p:nvPr>
            <p:extLst>
              <p:ext uri="{D42A27DB-BD31-4B8C-83A1-F6EECF244321}">
                <p14:modId xmlns:p14="http://schemas.microsoft.com/office/powerpoint/2010/main" val="1684300715"/>
              </p:ext>
            </p:extLst>
          </p:nvPr>
        </p:nvGraphicFramePr>
        <p:xfrm>
          <a:off x="1705774" y="3556691"/>
          <a:ext cx="20972451" cy="948944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0169786"/>
                <a:gridCol w="618393"/>
                <a:gridCol w="10184272"/>
              </a:tblGrid>
              <a:tr h="9323112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400" dirty="0" err="1"/>
                        <a:t>Ритейлерам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нужны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лучшие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специалисты</a:t>
                      </a:r>
                      <a:r>
                        <a:rPr sz="4400" dirty="0"/>
                        <a:t>, </a:t>
                      </a:r>
                      <a:r>
                        <a:rPr sz="4400" dirty="0" err="1"/>
                        <a:t>которые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способны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управлять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инновациями</a:t>
                      </a:r>
                      <a:r>
                        <a:rPr sz="4400" dirty="0"/>
                        <a:t>, </a:t>
                      </a:r>
                      <a:r>
                        <a:rPr sz="4400" dirty="0" err="1"/>
                        <a:t>проектировать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уникальные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предложения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ценности</a:t>
                      </a:r>
                      <a:r>
                        <a:rPr sz="4400" dirty="0"/>
                        <a:t>, </a:t>
                      </a:r>
                      <a:r>
                        <a:rPr sz="4400" dirty="0" err="1"/>
                        <a:t>разрабатывать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оригинальные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бизнес-модели</a:t>
                      </a:r>
                      <a:r>
                        <a:rPr sz="4400" dirty="0"/>
                        <a:t> и </a:t>
                      </a:r>
                      <a:r>
                        <a:rPr sz="4400" dirty="0" err="1"/>
                        <a:t>вовлекать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клиентов</a:t>
                      </a:r>
                      <a:r>
                        <a:rPr sz="4400" dirty="0"/>
                        <a:t>  (Deloitte &amp; </a:t>
                      </a:r>
                      <a:r>
                        <a:rPr sz="4400" dirty="0" err="1"/>
                        <a:t>Touche</a:t>
                      </a:r>
                      <a:r>
                        <a:rPr sz="4400" dirty="0"/>
                        <a:t>)</a:t>
                      </a:r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400"/>
                      </a:pPr>
                      <a:endParaRPr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sz="4400" dirty="0" err="1"/>
                        <a:t>Ритейлу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катастрофически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не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хватает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управленцев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высшего</a:t>
                      </a:r>
                      <a:r>
                        <a:rPr sz="4400" dirty="0"/>
                        <a:t> и </a:t>
                      </a:r>
                      <a:r>
                        <a:rPr sz="4400" dirty="0" err="1"/>
                        <a:t>среднего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уровня</a:t>
                      </a:r>
                      <a:r>
                        <a:rPr sz="4400" dirty="0"/>
                        <a:t> – </a:t>
                      </a:r>
                      <a:r>
                        <a:rPr sz="4400" dirty="0" err="1"/>
                        <a:t>от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директора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отдельного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магазина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до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управляющего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всей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розничной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сетью</a:t>
                      </a:r>
                      <a:r>
                        <a:rPr sz="4400" dirty="0"/>
                        <a:t> (</a:t>
                      </a:r>
                      <a:r>
                        <a:rPr sz="4400" dirty="0" err="1"/>
                        <a:t>их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приходится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часто</a:t>
                      </a:r>
                      <a:r>
                        <a:rPr sz="4400" dirty="0"/>
                        <a:t> «</a:t>
                      </a:r>
                      <a:r>
                        <a:rPr sz="4400" dirty="0" err="1"/>
                        <a:t>покупать</a:t>
                      </a:r>
                      <a:r>
                        <a:rPr sz="4400" dirty="0"/>
                        <a:t>» </a:t>
                      </a:r>
                      <a:r>
                        <a:rPr sz="4400" dirty="0" err="1"/>
                        <a:t>за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рубежом</a:t>
                      </a:r>
                      <a:r>
                        <a:rPr sz="4400" dirty="0"/>
                        <a:t>), а </a:t>
                      </a:r>
                      <a:r>
                        <a:rPr sz="4400" dirty="0" err="1"/>
                        <a:t>также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грамотных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менеджеров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по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продажам</a:t>
                      </a:r>
                      <a:r>
                        <a:rPr sz="4400" dirty="0"/>
                        <a:t> (</a:t>
                      </a:r>
                      <a:r>
                        <a:rPr sz="4400" dirty="0" err="1"/>
                        <a:t>ведь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от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них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напрямую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зависит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прибыль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компании</a:t>
                      </a:r>
                      <a:r>
                        <a:rPr sz="4400" dirty="0"/>
                        <a:t>) и </a:t>
                      </a:r>
                      <a:r>
                        <a:rPr sz="4400" dirty="0" err="1"/>
                        <a:t>специалистов</a:t>
                      </a:r>
                      <a:r>
                        <a:rPr sz="4400" dirty="0"/>
                        <a:t>, </a:t>
                      </a:r>
                      <a:r>
                        <a:rPr sz="4400" dirty="0" err="1"/>
                        <a:t>отвечающих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за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новые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направления</a:t>
                      </a:r>
                      <a:r>
                        <a:rPr sz="4400" dirty="0"/>
                        <a:t> и </a:t>
                      </a:r>
                      <a:r>
                        <a:rPr sz="4400" dirty="0" err="1"/>
                        <a:t>технологии</a:t>
                      </a:r>
                      <a:r>
                        <a:rPr sz="4400" dirty="0"/>
                        <a:t> – </a:t>
                      </a:r>
                      <a:r>
                        <a:rPr sz="4400" dirty="0" err="1"/>
                        <a:t>от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программ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лояльности</a:t>
                      </a:r>
                      <a:r>
                        <a:rPr sz="4400" dirty="0"/>
                        <a:t> и </a:t>
                      </a:r>
                      <a:r>
                        <a:rPr sz="4400" dirty="0" err="1"/>
                        <a:t>сервиса</a:t>
                      </a:r>
                      <a:r>
                        <a:rPr sz="4400" dirty="0"/>
                        <a:t> </a:t>
                      </a:r>
                      <a:r>
                        <a:rPr sz="4400" dirty="0" err="1"/>
                        <a:t>до</a:t>
                      </a:r>
                      <a:r>
                        <a:rPr sz="4400" dirty="0"/>
                        <a:t> </a:t>
                      </a:r>
                      <a:r>
                        <a:rPr sz="4400" dirty="0" smtClean="0"/>
                        <a:t>CRM-</a:t>
                      </a:r>
                      <a:r>
                        <a:rPr sz="4400" dirty="0" err="1" smtClean="0"/>
                        <a:t>систем</a:t>
                      </a:r>
                      <a:r>
                        <a:rPr lang="ru-RU" sz="4400" dirty="0" smtClean="0"/>
                        <a:t> </a:t>
                      </a:r>
                      <a:r>
                        <a:rPr lang="en-US" sz="4400" dirty="0" smtClean="0"/>
                        <a:t>(ideas4retail)</a:t>
                      </a:r>
                      <a:endParaRPr lang="ru-RU" sz="4400" dirty="0" smtClean="0">
                        <a:solidFill>
                          <a:srgbClr val="2A2A2A"/>
                        </a:solidFill>
                        <a:latin typeface="freight-sans-pro"/>
                      </a:endParaRPr>
                    </a:p>
                    <a:p>
                      <a:pPr defTabSz="914400">
                        <a:defRPr sz="1800"/>
                      </a:pPr>
                      <a:endParaRPr sz="4400" dirty="0"/>
                    </a:p>
                  </a:txBody>
                  <a:tcPr marL="50800" marR="50800" marT="50800" marB="5080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" y="154242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tiff" descr="pasted-image.tiff"/>
          <p:cNvPicPr>
            <a:picLocks noChangeAspect="1"/>
          </p:cNvPicPr>
          <p:nvPr/>
        </p:nvPicPr>
        <p:blipFill>
          <a:blip r:embed="rId2">
            <a:alphaModFix amt="34000"/>
            <a:extLst/>
          </a:blip>
          <a:stretch>
            <a:fillRect/>
          </a:stretch>
        </p:blipFill>
        <p:spPr>
          <a:xfrm>
            <a:off x="-6040" y="-1"/>
            <a:ext cx="2439608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О программе  «Менеджмент в ритейле»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О программе </a:t>
            </a:r>
            <a:br/>
            <a:r>
              <a:t>«Менеджмент в ритейле»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7" y="146738"/>
            <a:ext cx="3255546" cy="32433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1333</Words>
  <Application>Microsoft Office PowerPoint</Application>
  <PresentationFormat>Произвольный</PresentationFormat>
  <Paragraphs>191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White</vt:lpstr>
      <vt:lpstr>Магистерская программа «Менеджмент в ритейле»</vt:lpstr>
      <vt:lpstr>Что такое ритейл?</vt:lpstr>
      <vt:lpstr>Ритейл - любой бизнес, связанный с продажей товаров и услуг конечному потребителю</vt:lpstr>
      <vt:lpstr>Почему ритейл?</vt:lpstr>
      <vt:lpstr>Современные тренды</vt:lpstr>
      <vt:lpstr>Многообразие форматов отрасли</vt:lpstr>
      <vt:lpstr>Всё становится ритейлом</vt:lpstr>
      <vt:lpstr>Какие специалисты требуются ритейлу?</vt:lpstr>
      <vt:lpstr>О программе  «Менеджмент в ритейле»</vt:lpstr>
      <vt:lpstr>Цели магистерской программы</vt:lpstr>
      <vt:lpstr>Ритейл-менеджер нового типа способен</vt:lpstr>
      <vt:lpstr>Уникальность магистерской программы</vt:lpstr>
      <vt:lpstr>Уникальность магистерской программы</vt:lpstr>
      <vt:lpstr>Структура программы</vt:lpstr>
      <vt:lpstr>Структура программы</vt:lpstr>
      <vt:lpstr>Структура программы</vt:lpstr>
      <vt:lpstr>Руководители программы</vt:lpstr>
      <vt:lpstr>Преподаватели программы</vt:lpstr>
      <vt:lpstr>Специалисты-практики компаний</vt:lpstr>
      <vt:lpstr>Мы ждем на программе</vt:lpstr>
      <vt:lpstr>Поступление: конкурс портфолио</vt:lpstr>
      <vt:lpstr>Поступление: бизнес-кейс</vt:lpstr>
      <vt:lpstr>Обучение</vt:lpstr>
      <vt:lpstr>Трудоустройство выпускников</vt:lpstr>
      <vt:lpstr>Прием документов  до 16 августа 2018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Магистерская программа «Менеджмент в ритейле»</dc:title>
  <dc:creator>Леночек</dc:creator>
  <cp:lastModifiedBy>Пользователь Windows</cp:lastModifiedBy>
  <cp:revision>16</cp:revision>
  <dcterms:modified xsi:type="dcterms:W3CDTF">2020-01-15T11:58:17Z</dcterms:modified>
</cp:coreProperties>
</file>